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63" r:id="rId4"/>
    <p:sldId id="257" r:id="rId5"/>
    <p:sldId id="264" r:id="rId6"/>
    <p:sldId id="265" r:id="rId7"/>
    <p:sldId id="285" r:id="rId8"/>
    <p:sldId id="266" r:id="rId9"/>
    <p:sldId id="267" r:id="rId10"/>
    <p:sldId id="274" r:id="rId11"/>
    <p:sldId id="283" r:id="rId12"/>
    <p:sldId id="286" r:id="rId13"/>
    <p:sldId id="284" r:id="rId14"/>
    <p:sldId id="275" r:id="rId15"/>
    <p:sldId id="276" r:id="rId16"/>
    <p:sldId id="278" r:id="rId17"/>
    <p:sldId id="282" r:id="rId18"/>
    <p:sldId id="281" r:id="rId19"/>
    <p:sldId id="269" r:id="rId20"/>
    <p:sldId id="279" r:id="rId21"/>
    <p:sldId id="26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p:scale>
        <a:sx n="100" d="100"/>
        <a:sy n="100" d="100"/>
      </p:scale>
      <p:origin x="0" y="-4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CED13-30A0-4805-99AA-67629D306E4E}" type="datetimeFigureOut">
              <a:rPr lang="en-GB" smtClean="0"/>
              <a:t>07/06/2023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F4180-3337-44C3-83AB-EAD60E3DD456}" type="slidenum">
              <a:rPr lang="en-GB" smtClean="0"/>
              <a:t>‹#›</a:t>
            </a:fld>
            <a:endParaRPr lang="en-GB"/>
          </a:p>
        </p:txBody>
      </p:sp>
    </p:spTree>
    <p:extLst>
      <p:ext uri="{BB962C8B-B14F-4D97-AF65-F5344CB8AC3E}">
        <p14:creationId xmlns:p14="http://schemas.microsoft.com/office/powerpoint/2010/main" val="2827332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51399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413553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85205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8406BBD-3B07-4035-80EB-AE9A7E039CA9}"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48994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406BBD-3B07-4035-80EB-AE9A7E039CA9}" type="datetimeFigureOut">
              <a:rPr lang="en-GB" smtClean="0"/>
              <a:t>07/06/2023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87361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8406BBD-3B07-4035-80EB-AE9A7E039CA9}" type="datetimeFigureOut">
              <a:rPr lang="en-GB" smtClean="0"/>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1244793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8406BBD-3B07-4035-80EB-AE9A7E039CA9}" type="datetimeFigureOut">
              <a:rPr lang="en-GB" smtClean="0"/>
              <a:t>07/06/2023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82416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8406BBD-3B07-4035-80EB-AE9A7E039CA9}" type="datetimeFigureOut">
              <a:rPr lang="en-GB" smtClean="0"/>
              <a:t>07/06/2023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18837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406BBD-3B07-4035-80EB-AE9A7E039CA9}" type="datetimeFigureOut">
              <a:rPr lang="en-GB" smtClean="0"/>
              <a:t>07/06/2023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310886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06BBD-3B07-4035-80EB-AE9A7E039CA9}" type="datetimeFigureOut">
              <a:rPr lang="en-GB" smtClean="0"/>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2810329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406BBD-3B07-4035-80EB-AE9A7E039CA9}" type="datetimeFigureOut">
              <a:rPr lang="en-GB" smtClean="0"/>
              <a:t>07/06/2023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C5E519-6CEE-42CC-8438-C45A938FAD87}" type="slidenum">
              <a:rPr lang="en-GB" smtClean="0"/>
              <a:t>‹#›</a:t>
            </a:fld>
            <a:endParaRPr lang="en-GB"/>
          </a:p>
        </p:txBody>
      </p:sp>
    </p:spTree>
    <p:extLst>
      <p:ext uri="{BB962C8B-B14F-4D97-AF65-F5344CB8AC3E}">
        <p14:creationId xmlns:p14="http://schemas.microsoft.com/office/powerpoint/2010/main" val="3670624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406BBD-3B07-4035-80EB-AE9A7E039CA9}" type="datetimeFigureOut">
              <a:rPr lang="en-GB" smtClean="0"/>
              <a:t>07/06/2023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C5E519-6CEE-42CC-8438-C45A938FAD87}" type="slidenum">
              <a:rPr lang="en-GB" smtClean="0"/>
              <a:t>‹#›</a:t>
            </a:fld>
            <a:endParaRPr lang="en-GB"/>
          </a:p>
        </p:txBody>
      </p:sp>
    </p:spTree>
    <p:extLst>
      <p:ext uri="{BB962C8B-B14F-4D97-AF65-F5344CB8AC3E}">
        <p14:creationId xmlns:p14="http://schemas.microsoft.com/office/powerpoint/2010/main" val="154810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mailto:admin@drove-pri.swindon.sch.uk"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326571" y="197035"/>
            <a:ext cx="4060927" cy="167934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6" name="Rectangle 5"/>
          <p:cNvSpPr>
            <a:spLocks noChangeArrowheads="1"/>
          </p:cNvSpPr>
          <p:nvPr/>
        </p:nvSpPr>
        <p:spPr bwMode="auto">
          <a:xfrm>
            <a:off x="3538967" y="5881055"/>
            <a:ext cx="5299655"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2000" b="0" i="0" u="none" strike="noStrike" cap="none" normalizeH="0" baseline="0" dirty="0">
                <a:ln>
                  <a:noFill/>
                </a:ln>
                <a:solidFill>
                  <a:srgbClr val="0070C0"/>
                </a:solidFill>
                <a:effectLst/>
                <a:latin typeface="Twinkl" pitchFamily="2" charset="0"/>
                <a:ea typeface="Calibri" panose="020F0502020204030204" pitchFamily="34" charset="0"/>
                <a:cs typeface="Times New Roman" panose="02020603050405020304" pitchFamily="18" charset="0"/>
              </a:rPr>
              <a:t>The Roots to Grow and the Wings to Fly</a:t>
            </a:r>
            <a:r>
              <a:rPr kumimoji="0" lang="en-GB" altLang="en-US" sz="2000" b="0" i="0" u="none" strike="noStrike" cap="none" normalizeH="0" baseline="0" dirty="0">
                <a:ln>
                  <a:noFill/>
                </a:ln>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 name="Picture 9"/>
          <p:cNvPicPr>
            <a:picLocks noChangeAspect="1"/>
          </p:cNvPicPr>
          <p:nvPr/>
        </p:nvPicPr>
        <p:blipFill rotWithShape="1">
          <a:blip r:embed="rId3"/>
          <a:srcRect l="12054" t="29320" r="20982" b="28884"/>
          <a:stretch/>
        </p:blipFill>
        <p:spPr>
          <a:xfrm>
            <a:off x="599293" y="1737603"/>
            <a:ext cx="1451576" cy="557405"/>
          </a:xfrm>
          <a:prstGeom prst="rect">
            <a:avLst/>
          </a:prstGeom>
        </p:spPr>
      </p:pic>
      <p:sp>
        <p:nvSpPr>
          <p:cNvPr id="11" name="TextBox 10"/>
          <p:cNvSpPr txBox="1"/>
          <p:nvPr/>
        </p:nvSpPr>
        <p:spPr>
          <a:xfrm>
            <a:off x="2752828" y="2683484"/>
            <a:ext cx="6488508" cy="1938992"/>
          </a:xfrm>
          <a:prstGeom prst="rect">
            <a:avLst/>
          </a:prstGeom>
          <a:noFill/>
        </p:spPr>
        <p:txBody>
          <a:bodyPr wrap="square" rtlCol="0">
            <a:spAutoFit/>
          </a:bodyPr>
          <a:lstStyle/>
          <a:p>
            <a:pPr algn="ctr"/>
            <a:r>
              <a:rPr lang="en-GB" sz="4000" dirty="0">
                <a:solidFill>
                  <a:srgbClr val="0070C0"/>
                </a:solidFill>
                <a:latin typeface="Twinkl" pitchFamily="2" charset="0"/>
              </a:rPr>
              <a:t>Welcome to Reception</a:t>
            </a:r>
          </a:p>
          <a:p>
            <a:endParaRPr lang="en-GB" sz="4000" dirty="0">
              <a:solidFill>
                <a:srgbClr val="0070C0"/>
              </a:solidFill>
              <a:latin typeface="Twinkl" pitchFamily="2" charset="0"/>
            </a:endParaRPr>
          </a:p>
          <a:p>
            <a:pPr algn="ctr"/>
            <a:r>
              <a:rPr lang="en-GB" sz="4000" dirty="0">
                <a:solidFill>
                  <a:srgbClr val="0070C0"/>
                </a:solidFill>
                <a:latin typeface="Twinkl" pitchFamily="2" charset="0"/>
              </a:rPr>
              <a:t>September 2023-2024</a:t>
            </a:r>
          </a:p>
        </p:txBody>
      </p:sp>
    </p:spTree>
    <p:extLst>
      <p:ext uri="{BB962C8B-B14F-4D97-AF65-F5344CB8AC3E}">
        <p14:creationId xmlns:p14="http://schemas.microsoft.com/office/powerpoint/2010/main" val="26255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3539430"/>
          </a:xfrm>
          <a:prstGeom prst="rect">
            <a:avLst/>
          </a:prstGeom>
          <a:noFill/>
        </p:spPr>
        <p:txBody>
          <a:bodyPr wrap="square" rtlCol="0">
            <a:spAutoFit/>
          </a:bodyPr>
          <a:lstStyle/>
          <a:p>
            <a:pPr algn="ctr"/>
            <a:r>
              <a:rPr lang="en-GB" sz="4000" u="sng" dirty="0">
                <a:solidFill>
                  <a:srgbClr val="0070C0"/>
                </a:solidFill>
                <a:latin typeface="Twinkl" pitchFamily="2" charset="0"/>
              </a:rPr>
              <a:t>Routine</a:t>
            </a: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6" name="Rectangle 5">
            <a:extLst>
              <a:ext uri="{FF2B5EF4-FFF2-40B4-BE49-F238E27FC236}">
                <a16:creationId xmlns:a16="http://schemas.microsoft.com/office/drawing/2014/main" id="{7B5C7FE9-FCA8-5CAB-D2ED-8479172654EA}"/>
              </a:ext>
            </a:extLst>
          </p:cNvPr>
          <p:cNvSpPr/>
          <p:nvPr/>
        </p:nvSpPr>
        <p:spPr>
          <a:xfrm>
            <a:off x="1118808" y="6127967"/>
            <a:ext cx="9783356" cy="338554"/>
          </a:xfrm>
          <a:prstGeom prst="rect">
            <a:avLst/>
          </a:prstGeom>
          <a:noFill/>
        </p:spPr>
        <p:txBody>
          <a:bodyPr wrap="square" lIns="91440" tIns="45720" rIns="91440" bIns="45720">
            <a:spAutoFit/>
          </a:bodyPr>
          <a:lstStyle/>
          <a:p>
            <a:pPr algn="ctr"/>
            <a:r>
              <a:rPr lang="en-GB" sz="1600" b="0" cap="none" spc="0" dirty="0">
                <a:ln w="0"/>
                <a:solidFill>
                  <a:schemeClr val="tx1"/>
                </a:solidFill>
                <a:effectLst>
                  <a:outerShdw blurRad="38100" dist="19050" dir="2700000" algn="tl" rotWithShape="0">
                    <a:schemeClr val="dk1">
                      <a:alpha val="40000"/>
                    </a:schemeClr>
                  </a:outerShdw>
                </a:effectLst>
                <a:latin typeface="Twinkl" pitchFamily="2" charset="0"/>
              </a:rPr>
              <a:t>This is our current timetable – timings will be different next year with the new hours.</a:t>
            </a:r>
            <a:endParaRPr lang="en-GB" sz="1600" b="0" cap="none" spc="0" dirty="0">
              <a:ln w="0"/>
              <a:solidFill>
                <a:schemeClr val="tx1"/>
              </a:solidFill>
              <a:effectLst>
                <a:outerShdw blurRad="38100" dist="19050" dir="2700000" algn="tl" rotWithShape="0">
                  <a:schemeClr val="dk1">
                    <a:alpha val="40000"/>
                  </a:schemeClr>
                </a:outerShdw>
              </a:effectLst>
            </a:endParaRPr>
          </a:p>
        </p:txBody>
      </p:sp>
      <p:pic>
        <p:nvPicPr>
          <p:cNvPr id="10" name="Picture 9">
            <a:extLst>
              <a:ext uri="{FF2B5EF4-FFF2-40B4-BE49-F238E27FC236}">
                <a16:creationId xmlns:a16="http://schemas.microsoft.com/office/drawing/2014/main" id="{5A252CD7-8E59-7B12-CD3D-EBAAA7BB984C}"/>
              </a:ext>
            </a:extLst>
          </p:cNvPr>
          <p:cNvPicPr>
            <a:picLocks noChangeAspect="1"/>
          </p:cNvPicPr>
          <p:nvPr/>
        </p:nvPicPr>
        <p:blipFill>
          <a:blip r:embed="rId3"/>
          <a:stretch>
            <a:fillRect/>
          </a:stretch>
        </p:blipFill>
        <p:spPr>
          <a:xfrm>
            <a:off x="1758386" y="1172645"/>
            <a:ext cx="8504201" cy="4847524"/>
          </a:xfrm>
          <a:prstGeom prst="rect">
            <a:avLst/>
          </a:prstGeom>
        </p:spPr>
      </p:pic>
    </p:spTree>
    <p:extLst>
      <p:ext uri="{BB962C8B-B14F-4D97-AF65-F5344CB8AC3E}">
        <p14:creationId xmlns:p14="http://schemas.microsoft.com/office/powerpoint/2010/main" val="2294491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938463" y="364464"/>
            <a:ext cx="10315074" cy="10372070"/>
          </a:xfrm>
          <a:prstGeom prst="rect">
            <a:avLst/>
          </a:prstGeom>
          <a:noFill/>
        </p:spPr>
        <p:txBody>
          <a:bodyPr wrap="square" rtlCol="0">
            <a:spAutoFit/>
          </a:bodyPr>
          <a:lstStyle/>
          <a:p>
            <a:pPr algn="ctr"/>
            <a:r>
              <a:rPr lang="en-GB" sz="4000" u="sng" dirty="0">
                <a:solidFill>
                  <a:srgbClr val="0070C0"/>
                </a:solidFill>
                <a:latin typeface="Twinkl" pitchFamily="2" charset="0"/>
              </a:rPr>
              <a:t>Parent Pay</a:t>
            </a:r>
          </a:p>
          <a:p>
            <a:pPr algn="ctr"/>
            <a:r>
              <a:rPr lang="en-GB" sz="2800" dirty="0">
                <a:solidFill>
                  <a:srgbClr val="0070C0"/>
                </a:solidFill>
                <a:latin typeface="Twinkl" pitchFamily="2" charset="0"/>
              </a:rPr>
              <a:t>Mrs Hooper</a:t>
            </a:r>
          </a:p>
          <a:p>
            <a:pPr algn="ctr"/>
            <a:endParaRPr lang="en-GB" sz="2800" dirty="0">
              <a:solidFill>
                <a:srgbClr val="0070C0"/>
              </a:solidFill>
              <a:latin typeface="Twinkl" pitchFamily="2" charset="0"/>
            </a:endParaRPr>
          </a:p>
          <a:p>
            <a:pPr>
              <a:defRPr/>
            </a:pPr>
            <a:r>
              <a:rPr lang="en-US" sz="2000" dirty="0">
                <a:solidFill>
                  <a:schemeClr val="accent1">
                    <a:lumMod val="75000"/>
                  </a:schemeClr>
                </a:solidFill>
                <a:latin typeface="Arial" panose="020B0604020202020204" pitchFamily="34" charset="0"/>
                <a:ea typeface="ＭＳ Ｐゴシック" charset="0"/>
                <a:cs typeface="Arial" panose="020B0604020202020204" pitchFamily="34" charset="0"/>
              </a:rPr>
              <a:t>At Drove we are a cashless school. This means that you will need to pay for all of your school trips, dinners or clubs via the parent pay website. </a:t>
            </a:r>
          </a:p>
          <a:p>
            <a:pPr marL="342900" indent="-342900">
              <a:buFont typeface="Arial" panose="020B0604020202020204" pitchFamily="34" charset="0"/>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will have ParentPay login details once your child has started with us. For any children who are in our nursery your ParentPay details will stay the same.</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Once you have you login details make sure you change the password to something you can remember as we can not reset your passwords.</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have more than one child you are able to add children to one account.</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Your child will automatically be booked in for a school lunch everyday based on their dietary requirements but you are able to go on and change any meals booked in but this must be done a week in advance.</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can purchase PE &amp; Book bags on ParentPay once your child has started with us. </a:t>
            </a: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44756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938463" y="364464"/>
            <a:ext cx="10315074" cy="11387733"/>
          </a:xfrm>
          <a:prstGeom prst="rect">
            <a:avLst/>
          </a:prstGeom>
          <a:noFill/>
        </p:spPr>
        <p:txBody>
          <a:bodyPr wrap="square" rtlCol="0">
            <a:spAutoFit/>
          </a:bodyPr>
          <a:lstStyle/>
          <a:p>
            <a:pPr algn="ctr"/>
            <a:r>
              <a:rPr lang="en-GB" sz="4000" u="sng" dirty="0">
                <a:solidFill>
                  <a:srgbClr val="0070C0"/>
                </a:solidFill>
                <a:latin typeface="Twinkl" pitchFamily="2" charset="0"/>
              </a:rPr>
              <a:t>School Office </a:t>
            </a:r>
          </a:p>
          <a:p>
            <a:pPr algn="ctr"/>
            <a:r>
              <a:rPr lang="en-GB" sz="2800" dirty="0">
                <a:solidFill>
                  <a:srgbClr val="0070C0"/>
                </a:solidFill>
                <a:latin typeface="Twinkl" pitchFamily="2" charset="0"/>
              </a:rPr>
              <a:t>Mrs Ainsworth</a:t>
            </a:r>
          </a:p>
          <a:p>
            <a:pPr algn="ctr"/>
            <a:endParaRPr lang="en-GB" sz="3200" dirty="0">
              <a:solidFill>
                <a:srgbClr val="0070C0"/>
              </a:solidFill>
              <a:latin typeface="Twinkl" pitchFamily="2"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are looking at taking your child out of school during term time NO time off will be </a:t>
            </a:r>
            <a:r>
              <a:rPr lang="en-US" sz="1600" b="1" dirty="0" err="1">
                <a:solidFill>
                  <a:schemeClr val="accent1">
                    <a:lumMod val="75000"/>
                  </a:schemeClr>
                </a:solidFill>
                <a:latin typeface="Arial" panose="020B0604020202020204" pitchFamily="34" charset="0"/>
                <a:ea typeface="ＭＳ Ｐゴシック" charset="0"/>
                <a:cs typeface="Arial" panose="020B0604020202020204" pitchFamily="34" charset="0"/>
              </a:rPr>
              <a:t>authorised</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You must complete a pink holiday request form in the office. Please note you may be fined for taking your child out of school.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has an appointment please provide us with the appointment evidence so we can mark them out correctly.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is unwell or unable to come to school you must let us know by 8:30am. Either phone the school office on 01793818608 or you can text in to our text number 07786207779. If your child misses more than 3 days off school unwell we would like to see medical evidence that they are unwell. </a:t>
            </a: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your child has any sickness/ loose motions you have to keep them off for 48 hours to prevent infection. </a:t>
            </a: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Please note that children are expected to be in school everyday on time and on time. Bringing your child late will effect their attendance. If you are regularly late for school you will be required to have a meeting with the Principal. </a:t>
            </a: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panose="05000000000000000000" pitchFamily="2" charset="2"/>
              <a:buChar char="§"/>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65290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824908" y="339420"/>
            <a:ext cx="10315074" cy="11757065"/>
          </a:xfrm>
          <a:prstGeom prst="rect">
            <a:avLst/>
          </a:prstGeom>
          <a:noFill/>
        </p:spPr>
        <p:txBody>
          <a:bodyPr wrap="square" rtlCol="0">
            <a:spAutoFit/>
          </a:bodyPr>
          <a:lstStyle/>
          <a:p>
            <a:pPr algn="ctr"/>
            <a:r>
              <a:rPr lang="en-GB" sz="4000" u="sng" dirty="0">
                <a:solidFill>
                  <a:srgbClr val="0070C0"/>
                </a:solidFill>
                <a:latin typeface="Twinkl" pitchFamily="2" charset="0"/>
              </a:rPr>
              <a:t>School Office</a:t>
            </a:r>
          </a:p>
          <a:p>
            <a:pPr algn="ctr"/>
            <a:r>
              <a:rPr lang="en-GB" sz="2800" dirty="0">
                <a:solidFill>
                  <a:srgbClr val="0070C0"/>
                </a:solidFill>
                <a:latin typeface="Twinkl" pitchFamily="2" charset="0"/>
              </a:rPr>
              <a:t>Mrs Hooper</a:t>
            </a:r>
          </a:p>
          <a:p>
            <a:pPr>
              <a:defRPr/>
            </a:pP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Children who are in our nursery your details are already on our system but if any details have changed please let us know.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Once your child has started with us you will regularly receive information from us on texts. Please note only one parent can receive the text messages.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If you change your phone numbers/ email or address please come to the office to update your details.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You can email the office on: </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hlinkClick r:id="rId3"/>
              </a:rPr>
              <a:t>admin@drove-pri.swindon.sch.uk</a:t>
            </a: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 – please note this email address is not checked daily throughout the school holidays.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t>The School Office is open from 8-4:30- Mon/ Thursday and 8-3:30 on a Friday. </a:t>
            </a: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Arial" panose="020B0604020202020204" pitchFamily="34" charset="0"/>
              <a:buChar cha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defRPr/>
            </a:pPr>
            <a:br>
              <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rPr>
            </a:br>
            <a:endParaRPr lang="en-US" sz="16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marL="342900" indent="-342900">
              <a:buFont typeface="Wingdings" charset="2"/>
              <a:buChar char="Ø"/>
              <a:defRPr/>
            </a:pPr>
            <a:endParaRPr lang="en-US" sz="2000" b="1" dirty="0">
              <a:solidFill>
                <a:schemeClr val="accent1">
                  <a:lumMod val="75000"/>
                </a:schemeClr>
              </a:solidFill>
              <a:latin typeface="Arial" panose="020B0604020202020204" pitchFamily="34" charset="0"/>
              <a:ea typeface="ＭＳ Ｐゴシック" charset="0"/>
              <a:cs typeface="Arial" panose="020B0604020202020204" pitchFamily="34" charset="0"/>
            </a:endParaRPr>
          </a:p>
          <a:p>
            <a:pPr algn="ctr"/>
            <a:endParaRPr lang="en-GB" sz="2800"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80643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179966"/>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1400383"/>
          </a:xfrm>
          <a:prstGeom prst="rect">
            <a:avLst/>
          </a:prstGeom>
          <a:noFill/>
        </p:spPr>
        <p:txBody>
          <a:bodyPr wrap="square" rtlCol="0">
            <a:spAutoFit/>
          </a:bodyPr>
          <a:lstStyle/>
          <a:p>
            <a:pPr algn="ctr"/>
            <a:r>
              <a:rPr lang="en-GB" sz="4000" u="sng" dirty="0">
                <a:solidFill>
                  <a:srgbClr val="0070C0"/>
                </a:solidFill>
                <a:latin typeface="Twinkl" pitchFamily="2" charset="0"/>
              </a:rPr>
              <a:t>Phased Starts </a:t>
            </a:r>
            <a:endParaRPr lang="en-GB" sz="1050" u="sng" dirty="0">
              <a:solidFill>
                <a:srgbClr val="0070C0"/>
              </a:solidFill>
              <a:latin typeface="Twinkl" pitchFamily="2" charset="0"/>
            </a:endParaRPr>
          </a:p>
          <a:p>
            <a:pPr algn="ctr"/>
            <a:r>
              <a:rPr lang="en-GB" sz="1500" dirty="0">
                <a:solidFill>
                  <a:srgbClr val="0070C0"/>
                </a:solidFill>
                <a:latin typeface="Twinkl" pitchFamily="2" charset="0"/>
              </a:rPr>
              <a:t>We slowly welcome the children into Reception as this is a big step for them and we want a smooth transition </a:t>
            </a:r>
          </a:p>
          <a:p>
            <a:pPr algn="ctr"/>
            <a:r>
              <a:rPr lang="en-GB" sz="1500" dirty="0">
                <a:solidFill>
                  <a:srgbClr val="0070C0"/>
                </a:solidFill>
                <a:latin typeface="Twinkl" pitchFamily="2" charset="0"/>
              </a:rPr>
              <a:t>for you, your child and your family. </a:t>
            </a:r>
            <a:br>
              <a:rPr lang="en-GB" sz="1500" dirty="0">
                <a:solidFill>
                  <a:srgbClr val="0070C0"/>
                </a:solidFill>
                <a:latin typeface="Twinkl" pitchFamily="2" charset="0"/>
              </a:rPr>
            </a:br>
            <a:r>
              <a:rPr lang="en-GB" sz="1500" dirty="0">
                <a:solidFill>
                  <a:srgbClr val="0070C0"/>
                </a:solidFill>
                <a:latin typeface="Twinkl" pitchFamily="2" charset="0"/>
              </a:rPr>
              <a:t>You will be sent a letter regarding your child’s start date and timings. </a:t>
            </a:r>
          </a:p>
        </p:txBody>
      </p:sp>
      <p:graphicFrame>
        <p:nvGraphicFramePr>
          <p:cNvPr id="12" name="Table 11">
            <a:extLst>
              <a:ext uri="{FF2B5EF4-FFF2-40B4-BE49-F238E27FC236}">
                <a16:creationId xmlns:a16="http://schemas.microsoft.com/office/drawing/2014/main" id="{0D5B2168-728F-4051-9216-A376E84A5809}"/>
              </a:ext>
            </a:extLst>
          </p:cNvPr>
          <p:cNvGraphicFramePr>
            <a:graphicFrameLocks noGrp="1"/>
          </p:cNvGraphicFramePr>
          <p:nvPr>
            <p:extLst>
              <p:ext uri="{D42A27DB-BD31-4B8C-83A1-F6EECF244321}">
                <p14:modId xmlns:p14="http://schemas.microsoft.com/office/powerpoint/2010/main" val="3222673059"/>
              </p:ext>
            </p:extLst>
          </p:nvPr>
        </p:nvGraphicFramePr>
        <p:xfrm>
          <a:off x="1952487" y="2115613"/>
          <a:ext cx="7698876" cy="3109673"/>
        </p:xfrm>
        <a:graphic>
          <a:graphicData uri="http://schemas.openxmlformats.org/drawingml/2006/table">
            <a:tbl>
              <a:tblPr firstRow="1" bandRow="1">
                <a:tableStyleId>{5C22544A-7EE6-4342-B048-85BDC9FD1C3A}</a:tableStyleId>
              </a:tblPr>
              <a:tblGrid>
                <a:gridCol w="2474794">
                  <a:extLst>
                    <a:ext uri="{9D8B030D-6E8A-4147-A177-3AD203B41FA5}">
                      <a16:colId xmlns:a16="http://schemas.microsoft.com/office/drawing/2014/main" val="1749844306"/>
                    </a:ext>
                  </a:extLst>
                </a:gridCol>
                <a:gridCol w="5224082">
                  <a:extLst>
                    <a:ext uri="{9D8B030D-6E8A-4147-A177-3AD203B41FA5}">
                      <a16:colId xmlns:a16="http://schemas.microsoft.com/office/drawing/2014/main" val="939819936"/>
                    </a:ext>
                  </a:extLst>
                </a:gridCol>
              </a:tblGrid>
              <a:tr h="396953">
                <a:tc gridSpan="2">
                  <a:txBody>
                    <a:bodyPr/>
                    <a:lstStyle/>
                    <a:p>
                      <a:pPr algn="ctr"/>
                      <a:r>
                        <a:rPr lang="en-GB" sz="1600" dirty="0">
                          <a:latin typeface="Twinkl" pitchFamily="2" charset="0"/>
                        </a:rPr>
                        <a:t>Reception</a:t>
                      </a:r>
                    </a:p>
                  </a:txBody>
                  <a:tcPr/>
                </a:tc>
                <a:tc hMerge="1">
                  <a:txBody>
                    <a:bodyPr/>
                    <a:lstStyle/>
                    <a:p>
                      <a:endParaRPr lang="en-GB" dirty="0"/>
                    </a:p>
                  </a:txBody>
                  <a:tcPr/>
                </a:tc>
                <a:extLst>
                  <a:ext uri="{0D108BD9-81ED-4DB2-BD59-A6C34878D82A}">
                    <a16:rowId xmlns:a16="http://schemas.microsoft.com/office/drawing/2014/main" val="100648750"/>
                  </a:ext>
                </a:extLst>
              </a:tr>
              <a:tr h="299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05/09/2023 (Tuesday)</a:t>
                      </a:r>
                      <a:endParaRPr lang="en-GB" sz="1400" dirty="0">
                        <a:latin typeface="Twinkl" pitchFamily="2" charset="0"/>
                      </a:endParaRPr>
                    </a:p>
                  </a:txBody>
                  <a:tcPr/>
                </a:tc>
                <a:tc>
                  <a:txBody>
                    <a:bodyPr/>
                    <a:lstStyle/>
                    <a:p>
                      <a:r>
                        <a:rPr lang="en-GB" sz="1400" dirty="0">
                          <a:latin typeface="Twinkl" pitchFamily="2" charset="0"/>
                        </a:rPr>
                        <a:t>Home Visits  - New to Drove Children</a:t>
                      </a:r>
                    </a:p>
                  </a:txBody>
                  <a:tcPr/>
                </a:tc>
                <a:extLst>
                  <a:ext uri="{0D108BD9-81ED-4DB2-BD59-A6C34878D82A}">
                    <a16:rowId xmlns:a16="http://schemas.microsoft.com/office/drawing/2014/main" val="1827888916"/>
                  </a:ext>
                </a:extLst>
              </a:tr>
              <a:tr h="509503">
                <a:tc>
                  <a:txBody>
                    <a:bodyPr/>
                    <a:lstStyle/>
                    <a:p>
                      <a:r>
                        <a:rPr lang="en-GB" sz="1400" dirty="0">
                          <a:latin typeface="Twinkl" pitchFamily="2" charset="0"/>
                        </a:rPr>
                        <a:t>06/09/2023 – 08/09/2023 (Week 1)</a:t>
                      </a:r>
                    </a:p>
                  </a:txBody>
                  <a:tcPr/>
                </a:tc>
                <a:tc>
                  <a:txBody>
                    <a:bodyPr/>
                    <a:lstStyle/>
                    <a:p>
                      <a:r>
                        <a:rPr lang="en-GB" sz="1400" baseline="0" dirty="0">
                          <a:latin typeface="Twinkl" pitchFamily="2" charset="0"/>
                        </a:rPr>
                        <a:t>2 groups of 15 children (Wed &amp; Thurs). Whole class Friday.</a:t>
                      </a:r>
                      <a:br>
                        <a:rPr lang="en-GB" sz="1400" baseline="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- 11:30am</a:t>
                      </a:r>
                    </a:p>
                  </a:txBody>
                  <a:tcPr/>
                </a:tc>
                <a:extLst>
                  <a:ext uri="{0D108BD9-81ED-4DB2-BD59-A6C34878D82A}">
                    <a16:rowId xmlns:a16="http://schemas.microsoft.com/office/drawing/2014/main" val="4259684139"/>
                  </a:ext>
                </a:extLst>
              </a:tr>
              <a:tr h="92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11/09/2023 </a:t>
                      </a: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(Week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latin typeface="Twinkl" pitchFamily="2" charset="0"/>
                        </a:rPr>
                        <a:t>Whole Class- Staying for lunch</a:t>
                      </a:r>
                      <a:br>
                        <a:rPr lang="en-GB" sz="1400" baseline="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 -13:30pm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dirty="0">
                          <a:latin typeface="Twinkl" pitchFamily="2" charset="0"/>
                        </a:rPr>
                        <a:t>We finish at 1PM on Fridays. </a:t>
                      </a:r>
                    </a:p>
                    <a:p>
                      <a:endParaRPr lang="en-GB" sz="1400" b="1" dirty="0">
                        <a:latin typeface="Twinkl" pitchFamily="2" charset="0"/>
                      </a:endParaRPr>
                    </a:p>
                  </a:txBody>
                  <a:tcPr/>
                </a:tc>
                <a:extLst>
                  <a:ext uri="{0D108BD9-81ED-4DB2-BD59-A6C34878D82A}">
                    <a16:rowId xmlns:a16="http://schemas.microsoft.com/office/drawing/2014/main" val="3275575064"/>
                  </a:ext>
                </a:extLst>
              </a:tr>
              <a:tr h="929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18/09/2023 </a:t>
                      </a:r>
                      <a:r>
                        <a:rPr kumimoji="0" lang="en-GB" sz="1400" b="0" i="0" u="none" strike="noStrike" kern="1200" cap="none" spc="0" normalizeH="0" baseline="0" noProof="0" dirty="0">
                          <a:ln>
                            <a:noFill/>
                          </a:ln>
                          <a:solidFill>
                            <a:prstClr val="black"/>
                          </a:solidFill>
                          <a:effectLst/>
                          <a:uLnTx/>
                          <a:uFillTx/>
                          <a:latin typeface="Twinkl" pitchFamily="2" charset="0"/>
                          <a:ea typeface="+mn-ea"/>
                          <a:cs typeface="+mn-cs"/>
                        </a:rPr>
                        <a:t>(Week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Twinkl"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Twinkl" pitchFamily="2" charset="0"/>
                        </a:rPr>
                        <a:t>Full time</a:t>
                      </a:r>
                      <a:br>
                        <a:rPr lang="en-GB" sz="1400" dirty="0">
                          <a:latin typeface="Twinkl" pitchFamily="2" charset="0"/>
                        </a:rPr>
                      </a:br>
                      <a:r>
                        <a:rPr lang="en-GB" sz="1400" baseline="0" dirty="0">
                          <a:latin typeface="Twinkl" pitchFamily="2" charset="0"/>
                        </a:rPr>
                        <a:t>Gates open </a:t>
                      </a:r>
                      <a:r>
                        <a:rPr lang="en-GB" sz="1400" b="1" baseline="0" dirty="0">
                          <a:latin typeface="Twinkl" pitchFamily="2" charset="0"/>
                        </a:rPr>
                        <a:t>8:20</a:t>
                      </a:r>
                      <a:r>
                        <a:rPr lang="en-GB" sz="1400" b="1" dirty="0">
                          <a:latin typeface="Twinkl" pitchFamily="2" charset="0"/>
                        </a:rPr>
                        <a:t>am (8.30am latest)</a:t>
                      </a:r>
                      <a:r>
                        <a:rPr lang="en-GB" sz="1400" b="1" baseline="0" dirty="0">
                          <a:latin typeface="Twinkl" pitchFamily="2" charset="0"/>
                        </a:rPr>
                        <a:t> </a:t>
                      </a:r>
                      <a:r>
                        <a:rPr lang="en-GB" sz="1400" b="1" dirty="0">
                          <a:latin typeface="Twinkl" pitchFamily="2" charset="0"/>
                        </a:rPr>
                        <a:t>-15:30pm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1" dirty="0">
                          <a:latin typeface="Twinkl" pitchFamily="2" charset="0"/>
                        </a:rPr>
                        <a:t>We finish at 1PM on Fridays.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b="1" dirty="0">
                        <a:latin typeface="Twinkl" pitchFamily="2" charset="0"/>
                      </a:endParaRPr>
                    </a:p>
                  </a:txBody>
                  <a:tcPr/>
                </a:tc>
                <a:extLst>
                  <a:ext uri="{0D108BD9-81ED-4DB2-BD59-A6C34878D82A}">
                    <a16:rowId xmlns:a16="http://schemas.microsoft.com/office/drawing/2014/main" val="2314143042"/>
                  </a:ext>
                </a:extLst>
              </a:tr>
            </a:tbl>
          </a:graphicData>
        </a:graphic>
      </p:graphicFrame>
    </p:spTree>
    <p:extLst>
      <p:ext uri="{BB962C8B-B14F-4D97-AF65-F5344CB8AC3E}">
        <p14:creationId xmlns:p14="http://schemas.microsoft.com/office/powerpoint/2010/main" val="205177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69879"/>
            <a:ext cx="10315074" cy="2308324"/>
          </a:xfrm>
          <a:prstGeom prst="rect">
            <a:avLst/>
          </a:prstGeom>
          <a:noFill/>
        </p:spPr>
        <p:txBody>
          <a:bodyPr wrap="square" rtlCol="0">
            <a:spAutoFit/>
          </a:bodyPr>
          <a:lstStyle/>
          <a:p>
            <a:pPr algn="ctr"/>
            <a:r>
              <a:rPr lang="en-GB" sz="4000" u="sng" dirty="0">
                <a:solidFill>
                  <a:srgbClr val="0070C0"/>
                </a:solidFill>
                <a:latin typeface="Twinkl" pitchFamily="2" charset="0"/>
              </a:rPr>
              <a:t>Your Child’s First Day</a:t>
            </a:r>
          </a:p>
          <a:p>
            <a:pPr algn="ctr"/>
            <a:endParaRPr lang="en-GB" sz="4000" u="sng" dirty="0">
              <a:solidFill>
                <a:srgbClr val="0070C0"/>
              </a:solidFill>
              <a:latin typeface="Twinkl" pitchFamily="2" charset="0"/>
            </a:endParaRPr>
          </a:p>
          <a:p>
            <a:pPr algn="ctr"/>
            <a:r>
              <a:rPr lang="en-GB" sz="1600" dirty="0">
                <a:solidFill>
                  <a:srgbClr val="0070C0"/>
                </a:solidFill>
                <a:latin typeface="Twinkl" pitchFamily="2" charset="0"/>
              </a:rPr>
              <a:t>We welcome the children in small groups of 15 on the Wednesday and Thursday. We then welcome all the children on Friday. During their first week, we spend time getting to know them and allow them to explore their environment with their new friends. </a:t>
            </a:r>
          </a:p>
          <a:p>
            <a:endParaRPr lang="en-GB" sz="1600" dirty="0">
              <a:solidFill>
                <a:srgbClr val="0070C0"/>
              </a:solidFill>
              <a:latin typeface="Twinkl"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05085120"/>
              </p:ext>
            </p:extLst>
          </p:nvPr>
        </p:nvGraphicFramePr>
        <p:xfrm>
          <a:off x="1058954" y="2896279"/>
          <a:ext cx="3851292" cy="1584960"/>
        </p:xfrm>
        <a:graphic>
          <a:graphicData uri="http://schemas.openxmlformats.org/drawingml/2006/table">
            <a:tbl>
              <a:tblPr firstRow="1" bandRow="1">
                <a:tableStyleId>{5C22544A-7EE6-4342-B048-85BDC9FD1C3A}</a:tableStyleId>
              </a:tblPr>
              <a:tblGrid>
                <a:gridCol w="1925646">
                  <a:extLst>
                    <a:ext uri="{9D8B030D-6E8A-4147-A177-3AD203B41FA5}">
                      <a16:colId xmlns:a16="http://schemas.microsoft.com/office/drawing/2014/main" val="1749844306"/>
                    </a:ext>
                  </a:extLst>
                </a:gridCol>
                <a:gridCol w="1925646">
                  <a:extLst>
                    <a:ext uri="{9D8B030D-6E8A-4147-A177-3AD203B41FA5}">
                      <a16:colId xmlns:a16="http://schemas.microsoft.com/office/drawing/2014/main" val="939819936"/>
                    </a:ext>
                  </a:extLst>
                </a:gridCol>
              </a:tblGrid>
              <a:tr h="315227">
                <a:tc gridSpan="2">
                  <a:txBody>
                    <a:bodyPr/>
                    <a:lstStyle/>
                    <a:p>
                      <a:pPr algn="ctr"/>
                      <a:r>
                        <a:rPr lang="en-GB" sz="1600" dirty="0">
                          <a:latin typeface="Twinkl" pitchFamily="2" charset="0"/>
                        </a:rPr>
                        <a:t>Your</a:t>
                      </a:r>
                      <a:r>
                        <a:rPr lang="en-GB" sz="1600" baseline="0" dirty="0">
                          <a:latin typeface="Twinkl" pitchFamily="2" charset="0"/>
                        </a:rPr>
                        <a:t> child’s first day- (gates open from 8.20am) 8:30am-11:30am</a:t>
                      </a:r>
                      <a:endParaRPr lang="en-GB" sz="1600" dirty="0">
                        <a:latin typeface="Twinkl" pitchFamily="2" charset="0"/>
                      </a:endParaRPr>
                    </a:p>
                  </a:txBody>
                  <a:tcPr/>
                </a:tc>
                <a:tc hMerge="1">
                  <a:txBody>
                    <a:bodyPr/>
                    <a:lstStyle/>
                    <a:p>
                      <a:endParaRPr lang="en-GB" dirty="0"/>
                    </a:p>
                  </a:txBody>
                  <a:tcPr/>
                </a:tc>
                <a:extLst>
                  <a:ext uri="{0D108BD9-81ED-4DB2-BD59-A6C34878D82A}">
                    <a16:rowId xmlns:a16="http://schemas.microsoft.com/office/drawing/2014/main" val="100648750"/>
                  </a:ext>
                </a:extLst>
              </a:tr>
              <a:tr h="315227">
                <a:tc>
                  <a:txBody>
                    <a:bodyPr/>
                    <a:lstStyle/>
                    <a:p>
                      <a:r>
                        <a:rPr lang="en-GB" sz="1600" dirty="0">
                          <a:latin typeface="Twinkl" pitchFamily="2" charset="0"/>
                        </a:rPr>
                        <a:t>Wednesday</a:t>
                      </a:r>
                    </a:p>
                  </a:txBody>
                  <a:tcPr/>
                </a:tc>
                <a:tc>
                  <a:txBody>
                    <a:bodyPr/>
                    <a:lstStyle/>
                    <a:p>
                      <a:r>
                        <a:rPr lang="en-GB" sz="1600" dirty="0">
                          <a:latin typeface="Twinkl" pitchFamily="2" charset="0"/>
                        </a:rPr>
                        <a:t>15</a:t>
                      </a:r>
                    </a:p>
                  </a:txBody>
                  <a:tcPr/>
                </a:tc>
                <a:extLst>
                  <a:ext uri="{0D108BD9-81ED-4DB2-BD59-A6C34878D82A}">
                    <a16:rowId xmlns:a16="http://schemas.microsoft.com/office/drawing/2014/main" val="3275575064"/>
                  </a:ext>
                </a:extLst>
              </a:tr>
              <a:tr h="315227">
                <a:tc>
                  <a:txBody>
                    <a:bodyPr/>
                    <a:lstStyle/>
                    <a:p>
                      <a:r>
                        <a:rPr lang="en-GB" sz="1600" dirty="0">
                          <a:latin typeface="Twinkl" pitchFamily="2" charset="0"/>
                        </a:rPr>
                        <a:t>Thursday</a:t>
                      </a:r>
                    </a:p>
                  </a:txBody>
                  <a:tcPr/>
                </a:tc>
                <a:tc>
                  <a:txBody>
                    <a:bodyPr/>
                    <a:lstStyle/>
                    <a:p>
                      <a:r>
                        <a:rPr lang="en-GB" sz="1600" dirty="0">
                          <a:latin typeface="Twinkl" pitchFamily="2" charset="0"/>
                        </a:rPr>
                        <a:t>15</a:t>
                      </a:r>
                    </a:p>
                  </a:txBody>
                  <a:tcPr/>
                </a:tc>
                <a:extLst>
                  <a:ext uri="{0D108BD9-81ED-4DB2-BD59-A6C34878D82A}">
                    <a16:rowId xmlns:a16="http://schemas.microsoft.com/office/drawing/2014/main" val="2314143042"/>
                  </a:ext>
                </a:extLst>
              </a:tr>
              <a:tr h="315227">
                <a:tc>
                  <a:txBody>
                    <a:bodyPr/>
                    <a:lstStyle/>
                    <a:p>
                      <a:r>
                        <a:rPr lang="en-GB" sz="1600" dirty="0">
                          <a:latin typeface="Twinkl" pitchFamily="2" charset="0"/>
                        </a:rPr>
                        <a:t>Friday</a:t>
                      </a:r>
                    </a:p>
                  </a:txBody>
                  <a:tcPr/>
                </a:tc>
                <a:tc>
                  <a:txBody>
                    <a:bodyPr/>
                    <a:lstStyle/>
                    <a:p>
                      <a:r>
                        <a:rPr lang="en-GB" sz="1600" dirty="0">
                          <a:latin typeface="Twinkl" pitchFamily="2" charset="0"/>
                        </a:rPr>
                        <a:t>All</a:t>
                      </a:r>
                    </a:p>
                  </a:txBody>
                  <a:tcPr/>
                </a:tc>
                <a:extLst>
                  <a:ext uri="{0D108BD9-81ED-4DB2-BD59-A6C34878D82A}">
                    <a16:rowId xmlns:a16="http://schemas.microsoft.com/office/drawing/2014/main" val="2679263801"/>
                  </a:ext>
                </a:extLst>
              </a:tr>
            </a:tbl>
          </a:graphicData>
        </a:graphic>
      </p:graphicFrame>
      <p:sp>
        <p:nvSpPr>
          <p:cNvPr id="9" name="TextBox 8"/>
          <p:cNvSpPr txBox="1"/>
          <p:nvPr/>
        </p:nvSpPr>
        <p:spPr>
          <a:xfrm>
            <a:off x="5896242" y="2689440"/>
            <a:ext cx="5190390" cy="2308324"/>
          </a:xfrm>
          <a:prstGeom prst="rect">
            <a:avLst/>
          </a:prstGeom>
          <a:noFill/>
        </p:spPr>
        <p:txBody>
          <a:bodyPr wrap="square" rtlCol="0">
            <a:spAutoFit/>
          </a:bodyPr>
          <a:lstStyle/>
          <a:p>
            <a:pPr algn="ctr"/>
            <a:r>
              <a:rPr lang="en-GB" sz="1600" b="1" u="sng" dirty="0">
                <a:solidFill>
                  <a:srgbClr val="0070C0"/>
                </a:solidFill>
                <a:latin typeface="Twinkl" pitchFamily="2" charset="0"/>
              </a:rPr>
              <a:t>On their first day please bring:</a:t>
            </a:r>
          </a:p>
          <a:p>
            <a:pPr marL="285750" indent="-285750" algn="ctr">
              <a:buFontTx/>
              <a:buChar char="-"/>
            </a:pPr>
            <a:r>
              <a:rPr lang="en-GB" sz="1600" dirty="0">
                <a:solidFill>
                  <a:srgbClr val="0070C0"/>
                </a:solidFill>
                <a:latin typeface="Twinkl" pitchFamily="2" charset="0"/>
              </a:rPr>
              <a:t>Their book bag/rucksack</a:t>
            </a:r>
          </a:p>
          <a:p>
            <a:pPr marL="285750" indent="-285750" algn="ctr">
              <a:buFontTx/>
              <a:buChar char="-"/>
            </a:pPr>
            <a:r>
              <a:rPr lang="en-GB" sz="1600" dirty="0">
                <a:solidFill>
                  <a:srgbClr val="0070C0"/>
                </a:solidFill>
                <a:latin typeface="Twinkl" pitchFamily="2" charset="0"/>
              </a:rPr>
              <a:t>Spare pair of clothes- including pants, socks and shoes, accidents will happen and this is ok. We will use the spare clothes and put their dirty clothes in a bag and will give it to you at the end of the day. As well as accidents, there maybe a chance that they will get dirty. Again this is ok, it means they are have fun and learning.</a:t>
            </a:r>
          </a:p>
          <a:p>
            <a:endParaRPr lang="en-GB" sz="1600" dirty="0">
              <a:solidFill>
                <a:srgbClr val="0070C0"/>
              </a:solidFill>
              <a:latin typeface="Twinkl" pitchFamily="2" charset="0"/>
            </a:endParaRPr>
          </a:p>
        </p:txBody>
      </p:sp>
    </p:spTree>
    <p:extLst>
      <p:ext uri="{BB962C8B-B14F-4D97-AF65-F5344CB8AC3E}">
        <p14:creationId xmlns:p14="http://schemas.microsoft.com/office/powerpoint/2010/main" val="1351567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14158"/>
            <a:ext cx="10315074" cy="5570756"/>
          </a:xfrm>
          <a:prstGeom prst="rect">
            <a:avLst/>
          </a:prstGeom>
          <a:noFill/>
        </p:spPr>
        <p:txBody>
          <a:bodyPr wrap="square" rtlCol="0">
            <a:spAutoFit/>
          </a:bodyPr>
          <a:lstStyle/>
          <a:p>
            <a:pPr algn="ctr"/>
            <a:r>
              <a:rPr lang="en-GB" sz="4000" u="sng" dirty="0">
                <a:solidFill>
                  <a:srgbClr val="0070C0"/>
                </a:solidFill>
                <a:latin typeface="Twinkl" pitchFamily="2" charset="0"/>
              </a:rPr>
              <a:t>Visits to Reception </a:t>
            </a:r>
          </a:p>
          <a:p>
            <a:endParaRPr lang="en-GB" sz="2400" b="1" u="sng" dirty="0">
              <a:solidFill>
                <a:srgbClr val="0070C0"/>
              </a:solidFill>
              <a:latin typeface="Twinkl" pitchFamily="2" charset="0"/>
            </a:endParaRPr>
          </a:p>
          <a:p>
            <a:r>
              <a:rPr lang="en-GB" sz="2400" b="1" u="sng" dirty="0">
                <a:solidFill>
                  <a:srgbClr val="0070C0"/>
                </a:solidFill>
                <a:latin typeface="Twinkl" pitchFamily="2" charset="0"/>
              </a:rPr>
              <a:t>Children from other nurseries: Group 1 and Group 2 </a:t>
            </a:r>
            <a:r>
              <a:rPr lang="en-GB" sz="1200" b="1" u="sng" dirty="0">
                <a:solidFill>
                  <a:srgbClr val="0070C0"/>
                </a:solidFill>
                <a:latin typeface="Twinkl" pitchFamily="2" charset="0"/>
              </a:rPr>
              <a:t>(Enter via Blue Gates on Southampton Street)</a:t>
            </a:r>
            <a:r>
              <a:rPr lang="en-GB" b="1" u="sng" dirty="0">
                <a:solidFill>
                  <a:srgbClr val="0070C0"/>
                </a:solidFill>
                <a:latin typeface="Twinkl" pitchFamily="2" charset="0"/>
              </a:rPr>
              <a:t> </a:t>
            </a:r>
          </a:p>
          <a:p>
            <a:r>
              <a:rPr lang="en-GB" sz="1600" dirty="0">
                <a:solidFill>
                  <a:srgbClr val="0070C0"/>
                </a:solidFill>
                <a:latin typeface="Twinkl" pitchFamily="2" charset="0"/>
              </a:rPr>
              <a:t>This will be an opportunity for your child to come into our playground, interacting with their soon to be peers and a chance for you to meet other parents. We will also be discussing the Early Years curriculum and providing you some handouts with advice and tips on supporting your child to be ready for starting school.</a:t>
            </a:r>
          </a:p>
          <a:p>
            <a:br>
              <a:rPr lang="en-GB" sz="1600" dirty="0">
                <a:solidFill>
                  <a:srgbClr val="0070C0"/>
                </a:solidFill>
                <a:latin typeface="Twinkl" pitchFamily="2" charset="0"/>
              </a:rPr>
            </a:br>
            <a:r>
              <a:rPr lang="en-GB" sz="1600" dirty="0">
                <a:solidFill>
                  <a:srgbClr val="0070C0"/>
                </a:solidFill>
                <a:latin typeface="Twinkl" pitchFamily="2" charset="0"/>
              </a:rPr>
              <a:t>Group 1: </a:t>
            </a:r>
            <a:r>
              <a:rPr lang="en-GB" sz="1600" b="1" u="sng" dirty="0">
                <a:solidFill>
                  <a:schemeClr val="accent1">
                    <a:lumMod val="75000"/>
                  </a:schemeClr>
                </a:solidFill>
              </a:rPr>
              <a:t>Wednesday- 14/06, 21/06  and 28/06 @ 9:45-10:30am</a:t>
            </a:r>
            <a:endParaRPr lang="en-GB" sz="1600" dirty="0">
              <a:solidFill>
                <a:schemeClr val="accent1">
                  <a:lumMod val="75000"/>
                </a:schemeClr>
              </a:solidFill>
            </a:endParaRPr>
          </a:p>
          <a:p>
            <a:r>
              <a:rPr lang="en-GB" sz="1600" dirty="0">
                <a:solidFill>
                  <a:schemeClr val="accent1">
                    <a:lumMod val="75000"/>
                  </a:schemeClr>
                </a:solidFill>
                <a:latin typeface="Twinkl" pitchFamily="2" charset="0"/>
              </a:rPr>
              <a:t>Group 2: </a:t>
            </a:r>
            <a:r>
              <a:rPr lang="en-GB" sz="1600" b="1" u="sng" dirty="0">
                <a:solidFill>
                  <a:schemeClr val="accent1">
                    <a:lumMod val="75000"/>
                  </a:schemeClr>
                </a:solidFill>
              </a:rPr>
              <a:t>Wednesday- 14/06, 21/06  and 28/06 @ 10:45-11:30am</a:t>
            </a:r>
          </a:p>
          <a:p>
            <a:endParaRPr lang="en-GB" b="1" u="sng" dirty="0">
              <a:solidFill>
                <a:schemeClr val="accent1">
                  <a:lumMod val="75000"/>
                </a:schemeClr>
              </a:solidFill>
            </a:endParaRPr>
          </a:p>
          <a:p>
            <a:r>
              <a:rPr lang="en-GB" sz="2400" b="1" u="sng" dirty="0">
                <a:solidFill>
                  <a:schemeClr val="accent1">
                    <a:lumMod val="75000"/>
                  </a:schemeClr>
                </a:solidFill>
              </a:rPr>
              <a:t>Drove Nursery children: </a:t>
            </a:r>
            <a:endParaRPr lang="en-GB" dirty="0">
              <a:solidFill>
                <a:srgbClr val="0070C0"/>
              </a:solidFill>
              <a:latin typeface="Twinkl" pitchFamily="2" charset="0"/>
            </a:endParaRPr>
          </a:p>
          <a:p>
            <a:r>
              <a:rPr lang="en-GB" sz="1600" dirty="0">
                <a:solidFill>
                  <a:srgbClr val="0070C0"/>
                </a:solidFill>
                <a:latin typeface="Twinkl" pitchFamily="2" charset="0"/>
              </a:rPr>
              <a:t>Your child will come over to Reception with a member of staff from their nursery. </a:t>
            </a:r>
          </a:p>
          <a:p>
            <a:endParaRPr lang="en-GB" sz="1600" dirty="0">
              <a:solidFill>
                <a:srgbClr val="0070C0"/>
              </a:solidFill>
              <a:latin typeface="Twinkl" pitchFamily="2" charset="0"/>
            </a:endParaRPr>
          </a:p>
          <a:p>
            <a:r>
              <a:rPr lang="en-GB" dirty="0">
                <a:solidFill>
                  <a:srgbClr val="0070C0"/>
                </a:solidFill>
                <a:latin typeface="Twinkl" pitchFamily="2" charset="0"/>
              </a:rPr>
              <a:t>Morning children: </a:t>
            </a:r>
            <a:r>
              <a:rPr lang="en-GB" sz="1600" b="1" u="sng" dirty="0">
                <a:solidFill>
                  <a:schemeClr val="accent1">
                    <a:lumMod val="75000"/>
                  </a:schemeClr>
                </a:solidFill>
              </a:rPr>
              <a:t>Tuesdays- 13/06 and 20/6 @ 9:45-10:30am</a:t>
            </a:r>
            <a:endParaRPr lang="en-GB" sz="1600" dirty="0">
              <a:solidFill>
                <a:schemeClr val="accent1">
                  <a:lumMod val="75000"/>
                </a:schemeClr>
              </a:solidFill>
              <a:latin typeface="Twinkl" pitchFamily="2" charset="0"/>
            </a:endParaRPr>
          </a:p>
          <a:p>
            <a:r>
              <a:rPr lang="en-GB" dirty="0">
                <a:solidFill>
                  <a:srgbClr val="0070C0"/>
                </a:solidFill>
                <a:latin typeface="Twinkl" pitchFamily="2" charset="0"/>
              </a:rPr>
              <a:t>Afternoon children: </a:t>
            </a:r>
            <a:r>
              <a:rPr lang="en-GB" sz="1600" b="1" u="sng" dirty="0">
                <a:solidFill>
                  <a:schemeClr val="accent1">
                    <a:lumMod val="75000"/>
                  </a:schemeClr>
                </a:solidFill>
              </a:rPr>
              <a:t>Tuesdays- 13/06 and 20/6 @ 1:30pm- 2:15pm</a:t>
            </a:r>
            <a:endParaRPr lang="en-GB" sz="1400" dirty="0">
              <a:solidFill>
                <a:srgbClr val="FF0000"/>
              </a:solidFill>
              <a:latin typeface="Twinkl" pitchFamily="2" charset="0"/>
            </a:endParaRPr>
          </a:p>
          <a:p>
            <a:r>
              <a:rPr lang="en-GB" sz="1400" dirty="0">
                <a:solidFill>
                  <a:srgbClr val="FF0000"/>
                </a:solidFill>
                <a:latin typeface="Twinkl" pitchFamily="2" charset="0"/>
              </a:rPr>
              <a:t>There may be other times during the term when the nursery children come over.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06253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14158"/>
            <a:ext cx="10315074" cy="4678204"/>
          </a:xfrm>
          <a:prstGeom prst="rect">
            <a:avLst/>
          </a:prstGeom>
          <a:noFill/>
        </p:spPr>
        <p:txBody>
          <a:bodyPr wrap="square" rtlCol="0">
            <a:spAutoFit/>
          </a:bodyPr>
          <a:lstStyle/>
          <a:p>
            <a:pPr algn="ctr"/>
            <a:r>
              <a:rPr lang="en-GB" sz="4000" u="sng" dirty="0">
                <a:solidFill>
                  <a:srgbClr val="0070C0"/>
                </a:solidFill>
                <a:latin typeface="Twinkl" pitchFamily="2" charset="0"/>
              </a:rPr>
              <a:t>Open Evening</a:t>
            </a:r>
          </a:p>
          <a:p>
            <a:endParaRPr lang="en-GB" sz="2000" b="1" u="sng" dirty="0">
              <a:solidFill>
                <a:srgbClr val="0070C0"/>
              </a:solidFill>
              <a:latin typeface="Twinkl" pitchFamily="2" charset="0"/>
            </a:endParaRPr>
          </a:p>
          <a:p>
            <a:r>
              <a:rPr lang="en-GB" dirty="0">
                <a:solidFill>
                  <a:srgbClr val="0070C0"/>
                </a:solidFill>
                <a:latin typeface="Twinkl" pitchFamily="2" charset="0"/>
              </a:rPr>
              <a:t>As we are not able to welcome you into the classrooms during your transition visits as we will have our children inside, we will be holding open evenings. </a:t>
            </a:r>
          </a:p>
          <a:p>
            <a:endParaRPr lang="en-GB" dirty="0">
              <a:solidFill>
                <a:srgbClr val="0070C0"/>
              </a:solidFill>
              <a:latin typeface="Twinkl" pitchFamily="2" charset="0"/>
            </a:endParaRPr>
          </a:p>
          <a:p>
            <a:r>
              <a:rPr lang="en-GB" dirty="0">
                <a:solidFill>
                  <a:srgbClr val="0070C0"/>
                </a:solidFill>
                <a:latin typeface="Twinkl" pitchFamily="2" charset="0"/>
              </a:rPr>
              <a:t>You will be able to enter the classrooms and walk freely around the Reception department.  We will have a sample of uniforms, our school book bags and PE kit bags. </a:t>
            </a:r>
          </a:p>
          <a:p>
            <a:endParaRPr lang="en-GB" dirty="0">
              <a:solidFill>
                <a:srgbClr val="0070C0"/>
              </a:solidFill>
              <a:latin typeface="Twinkl" pitchFamily="2" charset="0"/>
            </a:endParaRPr>
          </a:p>
          <a:p>
            <a:r>
              <a:rPr lang="en-GB" dirty="0">
                <a:solidFill>
                  <a:srgbClr val="0070C0"/>
                </a:solidFill>
                <a:latin typeface="Twinkl" pitchFamily="2" charset="0"/>
              </a:rPr>
              <a:t>The reception teachers will be present, so please come along with any questions you have and we will be happy to answer them for you. </a:t>
            </a:r>
          </a:p>
          <a:p>
            <a:endParaRPr lang="en-GB" dirty="0">
              <a:solidFill>
                <a:srgbClr val="0070C0"/>
              </a:solidFill>
              <a:latin typeface="Twinkl" pitchFamily="2" charset="0"/>
            </a:endParaRPr>
          </a:p>
          <a:p>
            <a:r>
              <a:rPr lang="en-GB" dirty="0">
                <a:solidFill>
                  <a:srgbClr val="0070C0"/>
                </a:solidFill>
                <a:latin typeface="Twinkl" pitchFamily="2" charset="0"/>
              </a:rPr>
              <a:t>A link will be made available at the end of this meeting for you to sign up to ONE of the dates below. Please sign up to a date by Monday 12</a:t>
            </a:r>
            <a:r>
              <a:rPr lang="en-GB" baseline="30000" dirty="0">
                <a:solidFill>
                  <a:srgbClr val="0070C0"/>
                </a:solidFill>
                <a:latin typeface="Twinkl" pitchFamily="2" charset="0"/>
              </a:rPr>
              <a:t>th</a:t>
            </a:r>
            <a:r>
              <a:rPr lang="en-GB" dirty="0">
                <a:solidFill>
                  <a:srgbClr val="0070C0"/>
                </a:solidFill>
                <a:latin typeface="Twinkl" pitchFamily="2" charset="0"/>
              </a:rPr>
              <a:t> June. </a:t>
            </a:r>
          </a:p>
          <a:p>
            <a:pPr algn="ctr"/>
            <a:endParaRPr lang="en-GB" sz="1600" dirty="0">
              <a:solidFill>
                <a:srgbClr val="0070C0"/>
              </a:solidFill>
              <a:latin typeface="Twinkl" pitchFamily="2" charset="0"/>
            </a:endParaRPr>
          </a:p>
          <a:p>
            <a:pPr algn="ctr"/>
            <a:r>
              <a:rPr lang="en-GB" sz="2400" b="1" dirty="0">
                <a:solidFill>
                  <a:schemeClr val="accent1">
                    <a:lumMod val="75000"/>
                  </a:schemeClr>
                </a:solidFill>
              </a:rPr>
              <a:t>Dates: </a:t>
            </a:r>
            <a:r>
              <a:rPr lang="en-GB" sz="2400" b="1" u="sng" dirty="0">
                <a:solidFill>
                  <a:schemeClr val="accent1">
                    <a:lumMod val="75000"/>
                  </a:schemeClr>
                </a:solidFill>
              </a:rPr>
              <a:t>20/06, 26/06 and 4/07 @ 4:00-4:45pm</a:t>
            </a:r>
            <a:endParaRPr lang="en-GB" sz="2400" b="1" dirty="0">
              <a:solidFill>
                <a:schemeClr val="accent1">
                  <a:lumMod val="75000"/>
                </a:schemeClr>
              </a:solidFill>
            </a:endParaRPr>
          </a:p>
        </p:txBody>
      </p:sp>
    </p:spTree>
    <p:extLst>
      <p:ext uri="{BB962C8B-B14F-4D97-AF65-F5344CB8AC3E}">
        <p14:creationId xmlns:p14="http://schemas.microsoft.com/office/powerpoint/2010/main" val="2963690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25470"/>
            <a:ext cx="10315074" cy="5324535"/>
          </a:xfrm>
          <a:prstGeom prst="rect">
            <a:avLst/>
          </a:prstGeom>
          <a:noFill/>
        </p:spPr>
        <p:txBody>
          <a:bodyPr wrap="square" rtlCol="0">
            <a:spAutoFit/>
          </a:bodyPr>
          <a:lstStyle/>
          <a:p>
            <a:pPr algn="ctr"/>
            <a:r>
              <a:rPr lang="en-GB" sz="4000" u="sng" dirty="0">
                <a:solidFill>
                  <a:srgbClr val="0070C0"/>
                </a:solidFill>
                <a:latin typeface="Twinkl" pitchFamily="2" charset="0"/>
              </a:rPr>
              <a:t>The First Few Days</a:t>
            </a:r>
          </a:p>
          <a:p>
            <a:endParaRPr lang="en-GB" sz="1600" b="1" u="sng" dirty="0">
              <a:solidFill>
                <a:srgbClr val="0070C0"/>
              </a:solidFill>
              <a:latin typeface="Twinkl" pitchFamily="2" charset="0"/>
            </a:endParaRPr>
          </a:p>
          <a:p>
            <a:endParaRPr lang="en-GB" sz="2000" dirty="0">
              <a:solidFill>
                <a:srgbClr val="0070C0"/>
              </a:solidFill>
              <a:latin typeface="Twinkl" pitchFamily="2" charset="0"/>
            </a:endParaRPr>
          </a:p>
          <a:p>
            <a:r>
              <a:rPr lang="en-GB" sz="2000" dirty="0">
                <a:solidFill>
                  <a:srgbClr val="0070C0"/>
                </a:solidFill>
                <a:latin typeface="Twinkl" pitchFamily="2" charset="0"/>
              </a:rPr>
              <a:t>There is a lot to remember on your child’s first few days. All you need to remember is: </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Clothes are ALL named (even shoes)</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Book Bag and rucksack full with spare clothes to be brought in EVERYDAY </a:t>
            </a:r>
            <a:br>
              <a:rPr lang="en-GB" sz="2000" dirty="0">
                <a:solidFill>
                  <a:srgbClr val="0070C0"/>
                </a:solidFill>
                <a:latin typeface="Twinkl" pitchFamily="2" charset="0"/>
              </a:rPr>
            </a:br>
            <a:br>
              <a:rPr lang="en-GB" sz="2000" dirty="0">
                <a:solidFill>
                  <a:srgbClr val="0070C0"/>
                </a:solidFill>
                <a:latin typeface="Twinkl" pitchFamily="2" charset="0"/>
              </a:rPr>
            </a:br>
            <a:r>
              <a:rPr lang="en-GB" sz="2000" dirty="0">
                <a:solidFill>
                  <a:srgbClr val="0070C0"/>
                </a:solidFill>
                <a:latin typeface="Twinkl" pitchFamily="2" charset="0"/>
              </a:rPr>
              <a:t>- Water bottle-  please ensure to label </a:t>
            </a:r>
            <a:r>
              <a:rPr lang="en-GB" dirty="0">
                <a:solidFill>
                  <a:srgbClr val="0070C0"/>
                </a:solidFill>
                <a:latin typeface="Twinkl" pitchFamily="2" charset="0"/>
              </a:rPr>
              <a:t>(your child should be drinking water in school and not squash)</a:t>
            </a:r>
          </a:p>
          <a:p>
            <a:endParaRPr lang="en-GB" dirty="0">
              <a:solidFill>
                <a:srgbClr val="0070C0"/>
              </a:solidFill>
              <a:latin typeface="Twinkl" pitchFamily="2" charset="0"/>
            </a:endParaRPr>
          </a:p>
          <a:p>
            <a:r>
              <a:rPr lang="en-GB" dirty="0">
                <a:solidFill>
                  <a:srgbClr val="0070C0"/>
                </a:solidFill>
                <a:latin typeface="Twinkl" pitchFamily="2" charset="0"/>
              </a:rPr>
              <a:t>- You do not need to give your child snack. This is provided for them. </a:t>
            </a:r>
          </a:p>
          <a:p>
            <a:pPr marL="285750" indent="-285750">
              <a:buFont typeface="Arial" panose="020B0604020202020204" pitchFamily="34" charset="0"/>
              <a:buChar char="•"/>
            </a:pPr>
            <a:endParaRPr lang="en-GB" sz="2000" dirty="0">
              <a:solidFill>
                <a:srgbClr val="0070C0"/>
              </a:solidFill>
              <a:latin typeface="Twinkl" pitchFamily="2" charset="0"/>
            </a:endParaRPr>
          </a:p>
          <a:p>
            <a:pPr marL="285750" indent="-285750">
              <a:buFont typeface="Arial" panose="020B0604020202020204" pitchFamily="34" charset="0"/>
              <a:buChar char="•"/>
            </a:pPr>
            <a:endParaRPr lang="en-GB" sz="20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487143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14108"/>
            <a:ext cx="10315074" cy="6924973"/>
          </a:xfrm>
          <a:prstGeom prst="rect">
            <a:avLst/>
          </a:prstGeom>
          <a:noFill/>
        </p:spPr>
        <p:txBody>
          <a:bodyPr wrap="square" rtlCol="0">
            <a:spAutoFit/>
          </a:bodyPr>
          <a:lstStyle/>
          <a:p>
            <a:pPr algn="ctr"/>
            <a:r>
              <a:rPr lang="en-GB" sz="4000" u="sng" dirty="0">
                <a:solidFill>
                  <a:srgbClr val="0070C0"/>
                </a:solidFill>
                <a:latin typeface="Twinkl" pitchFamily="2" charset="0"/>
              </a:rPr>
              <a:t>Points to note</a:t>
            </a: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Holiday-</a:t>
            </a:r>
            <a:r>
              <a:rPr lang="en-US" sz="1600" b="1" u="sng" dirty="0">
                <a:solidFill>
                  <a:srgbClr val="0070C0"/>
                </a:solidFill>
                <a:latin typeface="Twinkl" pitchFamily="2" charset="0"/>
              </a:rPr>
              <a:t> </a:t>
            </a:r>
            <a:r>
              <a:rPr lang="en-US" sz="1600" dirty="0">
                <a:solidFill>
                  <a:srgbClr val="0070C0"/>
                </a:solidFill>
                <a:latin typeface="Twinkl" pitchFamily="2" charset="0"/>
              </a:rPr>
              <a:t>Please inform us if your child is going on holiday during term time. No time off during term time will be </a:t>
            </a:r>
            <a:r>
              <a:rPr lang="en-US" sz="1600" dirty="0" err="1">
                <a:solidFill>
                  <a:srgbClr val="0070C0"/>
                </a:solidFill>
                <a:latin typeface="Twinkl" pitchFamily="2" charset="0"/>
              </a:rPr>
              <a:t>authorised</a:t>
            </a:r>
            <a:r>
              <a:rPr lang="en-US" sz="1600" dirty="0">
                <a:solidFill>
                  <a:srgbClr val="0070C0"/>
                </a:solidFill>
                <a:latin typeface="Twinkl" pitchFamily="2" charset="0"/>
              </a:rPr>
              <a:t>. If you do wish to take time off during term time, please collect a pink form from the office where they will discuss it with you.</a:t>
            </a:r>
          </a:p>
          <a:p>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Sickness-</a:t>
            </a:r>
            <a:r>
              <a:rPr lang="en-GB" sz="1600" dirty="0">
                <a:solidFill>
                  <a:srgbClr val="0070C0"/>
                </a:solidFill>
                <a:latin typeface="Twinkl" pitchFamily="2" charset="0"/>
              </a:rPr>
              <a:t> If your child is sick please phone the school in the morning. If there is no answer, please leave a message.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Absence-</a:t>
            </a:r>
            <a:r>
              <a:rPr lang="en-GB" sz="1600" dirty="0">
                <a:solidFill>
                  <a:srgbClr val="0070C0"/>
                </a:solidFill>
                <a:latin typeface="Twinkl" pitchFamily="2" charset="0"/>
              </a:rPr>
              <a:t> If you child is going to be absent for any reason, please inform the school. If there is no answer, please leave a message.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Password-</a:t>
            </a:r>
            <a:r>
              <a:rPr lang="en-GB" sz="1600" dirty="0">
                <a:solidFill>
                  <a:srgbClr val="0070C0"/>
                </a:solidFill>
                <a:latin typeface="Twinkl" pitchFamily="2" charset="0"/>
              </a:rPr>
              <a:t> In your admissions packs, you will need to provide the school with a password for your child. This is apart of our Safeguarding policy. </a:t>
            </a:r>
          </a:p>
          <a:p>
            <a:pPr marL="285750" indent="-285750">
              <a:buFont typeface="Arial" panose="020B0604020202020204" pitchFamily="34" charset="0"/>
              <a:buChar char="•"/>
            </a:pPr>
            <a:endParaRPr lang="en-GB" sz="1600" b="1" u="sng"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Lunches- </a:t>
            </a:r>
            <a:r>
              <a:rPr lang="en-GB" sz="1600" dirty="0">
                <a:solidFill>
                  <a:srgbClr val="0070C0"/>
                </a:solidFill>
                <a:latin typeface="Twinkl" pitchFamily="2" charset="0"/>
              </a:rPr>
              <a:t>We are a nut free school. When you child begins to bring in lunches, please do not give them nuts. The food options are Meat or Vegetarian. We do not offer Halal meals. </a:t>
            </a:r>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b="1" u="sng" dirty="0">
                <a:solidFill>
                  <a:srgbClr val="0070C0"/>
                </a:solidFill>
                <a:latin typeface="Twinkl" pitchFamily="2" charset="0"/>
              </a:rPr>
              <a:t>Please ensure you label all of your child’s items (even shoes). We have 90 children is Reception and all uniform looks the same. </a:t>
            </a:r>
          </a:p>
          <a:p>
            <a:endParaRPr lang="en-GB" sz="1600" b="1" u="sng" dirty="0">
              <a:solidFill>
                <a:srgbClr val="0070C0"/>
              </a:solidFill>
              <a:latin typeface="Twinkl" pitchFamily="2" charset="0"/>
            </a:endParaRPr>
          </a:p>
          <a:p>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5136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632311"/>
          </a:xfrm>
          <a:prstGeom prst="rect">
            <a:avLst/>
          </a:prstGeom>
          <a:noFill/>
        </p:spPr>
        <p:txBody>
          <a:bodyPr wrap="square" rtlCol="0">
            <a:spAutoFit/>
          </a:bodyPr>
          <a:lstStyle/>
          <a:p>
            <a:pPr algn="ctr"/>
            <a:r>
              <a:rPr lang="en-GB" sz="4000" dirty="0">
                <a:solidFill>
                  <a:srgbClr val="0070C0"/>
                </a:solidFill>
                <a:latin typeface="Twinkl" pitchFamily="2" charset="0"/>
              </a:rPr>
              <a:t>What will be covered today? </a:t>
            </a:r>
          </a:p>
          <a:p>
            <a:pPr algn="ctr"/>
            <a:endParaRPr lang="en-GB" sz="4000" dirty="0">
              <a:solidFill>
                <a:srgbClr val="0070C0"/>
              </a:solidFill>
              <a:latin typeface="Twinkl" pitchFamily="2" charset="0"/>
            </a:endParaRPr>
          </a:p>
          <a:p>
            <a:pPr marL="285750" indent="-285750">
              <a:buFont typeface="Arial" panose="020B0604020202020204" pitchFamily="34" charset="0"/>
              <a:buChar char="•"/>
            </a:pPr>
            <a:r>
              <a:rPr lang="en-GB" sz="2400" dirty="0">
                <a:solidFill>
                  <a:srgbClr val="0070C0"/>
                </a:solidFill>
                <a:latin typeface="Twinkl" pitchFamily="2" charset="0"/>
              </a:rPr>
              <a:t>Meet the team                                                </a:t>
            </a:r>
          </a:p>
          <a:p>
            <a:pPr marL="285750" indent="-285750">
              <a:buFont typeface="Arial" panose="020B0604020202020204" pitchFamily="34" charset="0"/>
              <a:buChar char="•"/>
            </a:pPr>
            <a:r>
              <a:rPr lang="en-GB" sz="2400" dirty="0">
                <a:solidFill>
                  <a:srgbClr val="0070C0"/>
                </a:solidFill>
                <a:latin typeface="Twinkl" pitchFamily="2" charset="0"/>
              </a:rPr>
              <a:t>Home Visits </a:t>
            </a:r>
          </a:p>
          <a:p>
            <a:pPr marL="285750" indent="-285750">
              <a:buFont typeface="Arial" panose="020B0604020202020204" pitchFamily="34" charset="0"/>
              <a:buChar char="•"/>
            </a:pPr>
            <a:r>
              <a:rPr lang="en-GB" sz="2400" dirty="0">
                <a:solidFill>
                  <a:srgbClr val="0070C0"/>
                </a:solidFill>
                <a:latin typeface="Twinkl" pitchFamily="2" charset="0"/>
              </a:rPr>
              <a:t>School Meals and Snack</a:t>
            </a:r>
          </a:p>
          <a:p>
            <a:pPr marL="285750" indent="-285750">
              <a:buFont typeface="Arial" panose="020B0604020202020204" pitchFamily="34" charset="0"/>
              <a:buChar char="•"/>
            </a:pPr>
            <a:r>
              <a:rPr lang="en-GB" sz="2400" dirty="0">
                <a:solidFill>
                  <a:srgbClr val="0070C0"/>
                </a:solidFill>
                <a:latin typeface="Twinkl" pitchFamily="2" charset="0"/>
              </a:rPr>
              <a:t>School Uniform</a:t>
            </a:r>
          </a:p>
          <a:p>
            <a:pPr marL="285750" indent="-285750">
              <a:buFont typeface="Arial" panose="020B0604020202020204" pitchFamily="34" charset="0"/>
              <a:buChar char="•"/>
            </a:pPr>
            <a:r>
              <a:rPr lang="en-GB" sz="2400" dirty="0">
                <a:solidFill>
                  <a:srgbClr val="0070C0"/>
                </a:solidFill>
                <a:latin typeface="Twinkl" pitchFamily="2" charset="0"/>
              </a:rPr>
              <a:t>Class Dojo </a:t>
            </a:r>
          </a:p>
          <a:p>
            <a:pPr marL="285750" indent="-285750">
              <a:buFont typeface="Arial" panose="020B0604020202020204" pitchFamily="34" charset="0"/>
              <a:buChar char="•"/>
            </a:pPr>
            <a:r>
              <a:rPr lang="en-GB" sz="2400" dirty="0">
                <a:solidFill>
                  <a:srgbClr val="0070C0"/>
                </a:solidFill>
                <a:latin typeface="Twinkl" pitchFamily="2" charset="0"/>
              </a:rPr>
              <a:t>Our Daily Routine</a:t>
            </a:r>
          </a:p>
          <a:p>
            <a:pPr marL="285750" indent="-285750">
              <a:buFont typeface="Arial" panose="020B0604020202020204" pitchFamily="34" charset="0"/>
              <a:buChar char="•"/>
            </a:pPr>
            <a:r>
              <a:rPr lang="en-GB" sz="2400" dirty="0">
                <a:solidFill>
                  <a:srgbClr val="0070C0"/>
                </a:solidFill>
                <a:latin typeface="Twinkl" pitchFamily="2" charset="0"/>
              </a:rPr>
              <a:t>Parent Pay </a:t>
            </a:r>
          </a:p>
          <a:p>
            <a:pPr marL="285750" indent="-285750">
              <a:buFont typeface="Arial" panose="020B0604020202020204" pitchFamily="34" charset="0"/>
              <a:buChar char="•"/>
            </a:pPr>
            <a:r>
              <a:rPr lang="en-GB" sz="2400" dirty="0">
                <a:solidFill>
                  <a:srgbClr val="0070C0"/>
                </a:solidFill>
                <a:latin typeface="Twinkl" pitchFamily="2" charset="0"/>
              </a:rPr>
              <a:t>Phased Start Dates </a:t>
            </a:r>
          </a:p>
          <a:p>
            <a:pPr marL="285750" indent="-285750">
              <a:buFont typeface="Arial" panose="020B0604020202020204" pitchFamily="34" charset="0"/>
              <a:buChar char="•"/>
            </a:pPr>
            <a:r>
              <a:rPr lang="en-GB" sz="2400" dirty="0">
                <a:solidFill>
                  <a:srgbClr val="0070C0"/>
                </a:solidFill>
                <a:latin typeface="Twinkl" pitchFamily="2" charset="0"/>
              </a:rPr>
              <a:t>Visits to Reception</a:t>
            </a:r>
          </a:p>
          <a:p>
            <a:pPr marL="285750" indent="-285750">
              <a:buFont typeface="Arial" panose="020B0604020202020204" pitchFamily="34" charset="0"/>
              <a:buChar char="•"/>
            </a:pPr>
            <a:endParaRPr lang="en-GB" sz="2400" dirty="0">
              <a:solidFill>
                <a:srgbClr val="0070C0"/>
              </a:solidFill>
              <a:latin typeface="Twinkl" pitchFamily="2" charset="0"/>
            </a:endParaRPr>
          </a:p>
          <a:p>
            <a:pPr marL="285750" indent="-285750">
              <a:buFont typeface="Arial" panose="020B0604020202020204" pitchFamily="34" charset="0"/>
              <a:buChar char="•"/>
            </a:pPr>
            <a:endParaRPr lang="en-GB" sz="24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2" name="TextBox 1">
            <a:extLst>
              <a:ext uri="{FF2B5EF4-FFF2-40B4-BE49-F238E27FC236}">
                <a16:creationId xmlns:a16="http://schemas.microsoft.com/office/drawing/2014/main" id="{EDB1D50E-DB0E-42F8-BAAF-6CEB059C11CC}"/>
              </a:ext>
            </a:extLst>
          </p:cNvPr>
          <p:cNvSpPr txBox="1"/>
          <p:nvPr/>
        </p:nvSpPr>
        <p:spPr>
          <a:xfrm>
            <a:off x="5667410" y="1728131"/>
            <a:ext cx="4827218" cy="221599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70C0"/>
                </a:solidFill>
                <a:latin typeface="Twinkl" pitchFamily="2" charset="0"/>
              </a:rPr>
              <a:t>Open Evening</a:t>
            </a:r>
          </a:p>
          <a:p>
            <a:pPr marL="285750" indent="-285750">
              <a:buFont typeface="Arial" panose="020B0604020202020204" pitchFamily="34" charset="0"/>
              <a:buChar char="•"/>
            </a:pPr>
            <a:r>
              <a:rPr lang="en-GB" sz="2400" dirty="0">
                <a:solidFill>
                  <a:srgbClr val="0070C0"/>
                </a:solidFill>
                <a:latin typeface="Twinkl" pitchFamily="2" charset="0"/>
              </a:rPr>
              <a:t>The First Few Days</a:t>
            </a:r>
          </a:p>
          <a:p>
            <a:pPr marL="285750" indent="-285750">
              <a:buFont typeface="Arial" panose="020B0604020202020204" pitchFamily="34" charset="0"/>
              <a:buChar char="•"/>
            </a:pPr>
            <a:r>
              <a:rPr lang="en-GB" sz="2400" dirty="0">
                <a:solidFill>
                  <a:srgbClr val="0070C0"/>
                </a:solidFill>
                <a:latin typeface="Twinkl" pitchFamily="2" charset="0"/>
              </a:rPr>
              <a:t>Points to Note</a:t>
            </a:r>
          </a:p>
          <a:p>
            <a:pPr marL="285750" indent="-285750">
              <a:buFont typeface="Arial" panose="020B0604020202020204" pitchFamily="34" charset="0"/>
              <a:buChar char="•"/>
            </a:pPr>
            <a:r>
              <a:rPr lang="en-GB" sz="2400" dirty="0">
                <a:solidFill>
                  <a:srgbClr val="0070C0"/>
                </a:solidFill>
                <a:latin typeface="Twinkl" pitchFamily="2" charset="0"/>
              </a:rPr>
              <a:t>At Drove We Will…</a:t>
            </a:r>
          </a:p>
          <a:p>
            <a:pPr marL="285750" indent="-285750">
              <a:buFont typeface="Arial" panose="020B0604020202020204" pitchFamily="34" charset="0"/>
              <a:buChar char="•"/>
            </a:pPr>
            <a:r>
              <a:rPr lang="en-GB" sz="2400" dirty="0">
                <a:solidFill>
                  <a:srgbClr val="0070C0"/>
                </a:solidFill>
                <a:latin typeface="Twinkl" pitchFamily="2" charset="0"/>
              </a:rPr>
              <a:t>Contact Information</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768855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25470"/>
            <a:ext cx="10315074" cy="6432530"/>
          </a:xfrm>
          <a:prstGeom prst="rect">
            <a:avLst/>
          </a:prstGeom>
          <a:noFill/>
        </p:spPr>
        <p:txBody>
          <a:bodyPr wrap="square" rtlCol="0">
            <a:spAutoFit/>
          </a:bodyPr>
          <a:lstStyle/>
          <a:p>
            <a:pPr algn="ctr"/>
            <a:r>
              <a:rPr lang="en-GB" sz="4000" u="sng" dirty="0">
                <a:solidFill>
                  <a:srgbClr val="0070C0"/>
                </a:solidFill>
                <a:latin typeface="Twinkl" pitchFamily="2" charset="0"/>
              </a:rPr>
              <a:t>At Drove We Will:</a:t>
            </a:r>
          </a:p>
          <a:p>
            <a:pPr algn="ctr"/>
            <a:endParaRPr lang="en-GB" sz="4000" u="sng"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Provide a happy, safe and secure environment which promotes respect for each other</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Create a stimulating, fun and engaging environment with child centred and adult initiated play which promotes children enthusiasm towards learning. </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Have positive and mutual partnerships with parents and value the help and guidance.</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Help children make sense of the world they live in. </a:t>
            </a:r>
          </a:p>
          <a:p>
            <a:pPr marL="342900" indent="-342900" algn="ctr">
              <a:buFont typeface="Arial" panose="020B0604020202020204" pitchFamily="34" charset="0"/>
              <a:buChar char="•"/>
            </a:pPr>
            <a:endParaRPr lang="en-GB" sz="2000" dirty="0">
              <a:solidFill>
                <a:srgbClr val="0070C0"/>
              </a:solidFill>
              <a:latin typeface="Twinkl" pitchFamily="2" charset="0"/>
            </a:endParaRPr>
          </a:p>
          <a:p>
            <a:pPr marL="342900" indent="-342900" algn="ctr">
              <a:buFont typeface="Arial" panose="020B0604020202020204" pitchFamily="34" charset="0"/>
              <a:buChar char="•"/>
            </a:pPr>
            <a:r>
              <a:rPr lang="en-GB" sz="2000" dirty="0">
                <a:solidFill>
                  <a:srgbClr val="0070C0"/>
                </a:solidFill>
                <a:latin typeface="Twinkl" pitchFamily="2" charset="0"/>
              </a:rPr>
              <a:t>Promote and encourage independence and decision making. </a:t>
            </a:r>
          </a:p>
          <a:p>
            <a:pPr algn="ctr"/>
            <a:endParaRPr lang="en-GB" sz="3600" u="sng" dirty="0">
              <a:solidFill>
                <a:srgbClr val="0070C0"/>
              </a:solidFill>
              <a:latin typeface="Twinkl" pitchFamily="2" charset="0"/>
            </a:endParaRPr>
          </a:p>
          <a:p>
            <a:endParaRPr lang="en-GB" sz="1600" b="1" u="sng" dirty="0">
              <a:solidFill>
                <a:srgbClr val="0070C0"/>
              </a:solidFill>
              <a:latin typeface="Twinkl" pitchFamily="2" charset="0"/>
            </a:endParaRPr>
          </a:p>
          <a:p>
            <a:endParaRPr lang="en-GB" sz="1600"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831361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62640"/>
            <a:ext cx="10315074" cy="6093976"/>
          </a:xfrm>
          <a:prstGeom prst="rect">
            <a:avLst/>
          </a:prstGeom>
          <a:noFill/>
        </p:spPr>
        <p:txBody>
          <a:bodyPr wrap="square" rtlCol="0">
            <a:spAutoFit/>
          </a:bodyPr>
          <a:lstStyle/>
          <a:p>
            <a:pPr algn="ctr"/>
            <a:r>
              <a:rPr lang="en-GB" sz="4000" u="sng" dirty="0">
                <a:solidFill>
                  <a:srgbClr val="0070C0"/>
                </a:solidFill>
                <a:latin typeface="Twinkl" pitchFamily="2" charset="0"/>
              </a:rPr>
              <a:t>Contact Information</a:t>
            </a:r>
          </a:p>
          <a:p>
            <a:pPr algn="ctr"/>
            <a:endParaRPr lang="en-GB" sz="3600" u="sng" dirty="0">
              <a:solidFill>
                <a:srgbClr val="0070C0"/>
              </a:solidFill>
              <a:latin typeface="Twinkl" pitchFamily="2" charset="0"/>
            </a:endParaRPr>
          </a:p>
          <a:p>
            <a:pPr algn="ctr" fontAlgn="base"/>
            <a:r>
              <a:rPr lang="en-GB" sz="2000" b="1" dirty="0">
                <a:solidFill>
                  <a:srgbClr val="0070C0"/>
                </a:solidFill>
                <a:latin typeface="Twinkl" pitchFamily="2" charset="0"/>
              </a:rPr>
              <a:t>Email: </a:t>
            </a:r>
            <a:r>
              <a:rPr lang="en-GB" sz="2000" dirty="0">
                <a:solidFill>
                  <a:srgbClr val="0070C0"/>
                </a:solidFill>
                <a:latin typeface="Twinkl" pitchFamily="2" charset="0"/>
              </a:rPr>
              <a:t>admin@drove-pri.swindon.sch.uk</a:t>
            </a:r>
          </a:p>
          <a:p>
            <a:pPr algn="ctr" fontAlgn="base"/>
            <a:r>
              <a:rPr lang="en-US" sz="2000" dirty="0">
                <a:solidFill>
                  <a:srgbClr val="0070C0"/>
                </a:solidFill>
                <a:latin typeface="Twinkl" pitchFamily="2" charset="0"/>
              </a:rPr>
              <a:t>Office Staff: </a:t>
            </a:r>
            <a:r>
              <a:rPr lang="en-US" sz="2000" dirty="0" err="1">
                <a:solidFill>
                  <a:srgbClr val="0070C0"/>
                </a:solidFill>
                <a:latin typeface="Twinkl" pitchFamily="2" charset="0"/>
              </a:rPr>
              <a:t>Mrs</a:t>
            </a:r>
            <a:r>
              <a:rPr lang="en-US" sz="2000" dirty="0">
                <a:solidFill>
                  <a:srgbClr val="0070C0"/>
                </a:solidFill>
                <a:latin typeface="Twinkl" pitchFamily="2" charset="0"/>
              </a:rPr>
              <a:t> R </a:t>
            </a:r>
            <a:r>
              <a:rPr lang="en-US" sz="2000" dirty="0" err="1">
                <a:solidFill>
                  <a:srgbClr val="0070C0"/>
                </a:solidFill>
                <a:latin typeface="Twinkl" pitchFamily="2" charset="0"/>
              </a:rPr>
              <a:t>Ainswoth</a:t>
            </a:r>
            <a:r>
              <a:rPr lang="en-US" sz="2000" dirty="0">
                <a:solidFill>
                  <a:srgbClr val="0070C0"/>
                </a:solidFill>
                <a:latin typeface="Twinkl" pitchFamily="2" charset="0"/>
              </a:rPr>
              <a:t>     Miss B Ellis     </a:t>
            </a:r>
            <a:r>
              <a:rPr lang="en-US" sz="2000" dirty="0" err="1">
                <a:solidFill>
                  <a:srgbClr val="0070C0"/>
                </a:solidFill>
                <a:latin typeface="Twinkl" pitchFamily="2" charset="0"/>
              </a:rPr>
              <a:t>Mrs</a:t>
            </a:r>
            <a:r>
              <a:rPr lang="en-US" sz="2000" dirty="0">
                <a:solidFill>
                  <a:srgbClr val="0070C0"/>
                </a:solidFill>
                <a:latin typeface="Twinkl" pitchFamily="2" charset="0"/>
              </a:rPr>
              <a:t> P Hooper ​​</a:t>
            </a:r>
          </a:p>
          <a:p>
            <a:pPr algn="ctr" fontAlgn="base"/>
            <a:r>
              <a:rPr lang="en-GB" sz="2000" b="1" dirty="0">
                <a:solidFill>
                  <a:srgbClr val="0070C0"/>
                </a:solidFill>
                <a:latin typeface="Twinkl" pitchFamily="2" charset="0"/>
              </a:rPr>
              <a:t>Website:</a:t>
            </a:r>
            <a:r>
              <a:rPr lang="en-GB" sz="2000" dirty="0">
                <a:solidFill>
                  <a:srgbClr val="0070C0"/>
                </a:solidFill>
                <a:latin typeface="Twinkl" pitchFamily="2" charset="0"/>
              </a:rPr>
              <a:t> www.drove-pri.swindon.sch.uk</a:t>
            </a:r>
          </a:p>
          <a:p>
            <a:pPr algn="ctr" fontAlgn="base"/>
            <a:r>
              <a:rPr lang="en-GB" sz="2000" b="1" dirty="0">
                <a:solidFill>
                  <a:srgbClr val="0070C0"/>
                </a:solidFill>
                <a:latin typeface="Twinkl" pitchFamily="2" charset="0"/>
              </a:rPr>
              <a:t>Telephone:</a:t>
            </a:r>
            <a:r>
              <a:rPr lang="en-GB" sz="2000" dirty="0">
                <a:solidFill>
                  <a:srgbClr val="0070C0"/>
                </a:solidFill>
                <a:latin typeface="Twinkl" pitchFamily="2" charset="0"/>
              </a:rPr>
              <a:t> 01793 808608</a:t>
            </a:r>
          </a:p>
          <a:p>
            <a:pPr algn="ctr" fontAlgn="base"/>
            <a:r>
              <a:rPr lang="en-GB" sz="2000" b="1" dirty="0">
                <a:solidFill>
                  <a:srgbClr val="0070C0"/>
                </a:solidFill>
                <a:latin typeface="Twinkl" pitchFamily="2" charset="0"/>
              </a:rPr>
              <a:t>Facebook:</a:t>
            </a:r>
            <a:r>
              <a:rPr lang="en-GB" sz="2000" dirty="0">
                <a:solidFill>
                  <a:srgbClr val="0070C0"/>
                </a:solidFill>
                <a:latin typeface="Twinkl" pitchFamily="2" charset="0"/>
              </a:rPr>
              <a:t> Drove Primary School </a:t>
            </a:r>
          </a:p>
          <a:p>
            <a:pPr algn="ctr" fontAlgn="base"/>
            <a:r>
              <a:rPr lang="en-GB" sz="2000" b="1" dirty="0">
                <a:solidFill>
                  <a:srgbClr val="0070C0"/>
                </a:solidFill>
                <a:latin typeface="Twinkl" pitchFamily="2" charset="0"/>
              </a:rPr>
              <a:t>Twitter:</a:t>
            </a:r>
            <a:r>
              <a:rPr lang="en-GB" sz="2000" dirty="0">
                <a:solidFill>
                  <a:srgbClr val="0070C0"/>
                </a:solidFill>
                <a:latin typeface="Twinkl" pitchFamily="2" charset="0"/>
              </a:rPr>
              <a:t> </a:t>
            </a:r>
            <a:r>
              <a:rPr lang="en-GB" sz="2000" dirty="0" err="1">
                <a:solidFill>
                  <a:srgbClr val="0070C0"/>
                </a:solidFill>
                <a:latin typeface="Twinkl" pitchFamily="2" charset="0"/>
              </a:rPr>
              <a:t>DrovePriSchool</a:t>
            </a:r>
            <a:endParaRPr lang="en-GB" sz="2000" dirty="0">
              <a:solidFill>
                <a:srgbClr val="0070C0"/>
              </a:solidFill>
              <a:latin typeface="Twinkl" pitchFamily="2" charset="0"/>
            </a:endParaRPr>
          </a:p>
          <a:p>
            <a:pPr algn="ctr" fontAlgn="base"/>
            <a:endParaRPr lang="en-GB" sz="2000" dirty="0">
              <a:solidFill>
                <a:srgbClr val="0070C0"/>
              </a:solidFill>
              <a:latin typeface="Twinkl" pitchFamily="2" charset="0"/>
            </a:endParaRPr>
          </a:p>
          <a:p>
            <a:pPr algn="ctr" fontAlgn="base"/>
            <a:endParaRPr lang="en-GB" sz="2000" dirty="0">
              <a:solidFill>
                <a:srgbClr val="0070C0"/>
              </a:solidFill>
              <a:latin typeface="Twinkl" pitchFamily="2" charset="0"/>
            </a:endParaRPr>
          </a:p>
          <a:p>
            <a:pPr algn="ctr" fontAlgn="base"/>
            <a:r>
              <a:rPr lang="en-GB" sz="2000" dirty="0">
                <a:solidFill>
                  <a:srgbClr val="0070C0"/>
                </a:solidFill>
                <a:latin typeface="Twinkl" pitchFamily="2" charset="0"/>
              </a:rPr>
              <a:t>Please do not hesitate to contact us with any questions that you may have.</a:t>
            </a:r>
            <a:endParaRPr lang="en-GB" sz="2000" dirty="0">
              <a:latin typeface="Twinkl" pitchFamily="2" charset="0"/>
            </a:endParaRPr>
          </a:p>
          <a:p>
            <a:pPr algn="ctr" fontAlgn="base"/>
            <a:endParaRPr lang="en-US" sz="2000" dirty="0">
              <a:latin typeface="Twinkl" pitchFamily="2" charset="0"/>
            </a:endParaRPr>
          </a:p>
          <a:p>
            <a:pPr algn="ctr"/>
            <a:r>
              <a:rPr lang="en-US" b="1" u="sng" dirty="0">
                <a:solidFill>
                  <a:srgbClr val="0070C0"/>
                </a:solidFill>
                <a:latin typeface="Twinkl" pitchFamily="2" charset="0"/>
              </a:rPr>
              <a:t> </a:t>
            </a:r>
            <a:endParaRPr lang="en-GB" b="1" u="sng"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22204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707886"/>
          </a:xfrm>
          <a:prstGeom prst="rect">
            <a:avLst/>
          </a:prstGeom>
          <a:noFill/>
        </p:spPr>
        <p:txBody>
          <a:bodyPr wrap="square" rtlCol="0">
            <a:spAutoFit/>
          </a:bodyPr>
          <a:lstStyle/>
          <a:p>
            <a:pPr algn="ctr"/>
            <a:r>
              <a:rPr lang="en-GB" sz="4000" u="sng" dirty="0">
                <a:solidFill>
                  <a:srgbClr val="0070C0"/>
                </a:solidFill>
                <a:latin typeface="Twinkl" pitchFamily="2" charset="0"/>
              </a:rPr>
              <a:t>Meet the team</a:t>
            </a:r>
          </a:p>
        </p:txBody>
      </p:sp>
      <p:sp>
        <p:nvSpPr>
          <p:cNvPr id="12" name="TextBox 11"/>
          <p:cNvSpPr txBox="1"/>
          <p:nvPr/>
        </p:nvSpPr>
        <p:spPr>
          <a:xfrm>
            <a:off x="3642423" y="6005883"/>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Miss Liddiard</a:t>
            </a:r>
          </a:p>
          <a:p>
            <a:pPr algn="ctr"/>
            <a:r>
              <a:rPr lang="en-GB" sz="1600" dirty="0">
                <a:solidFill>
                  <a:srgbClr val="0070C0"/>
                </a:solidFill>
                <a:latin typeface="Twinkl" pitchFamily="2" charset="0"/>
              </a:rPr>
              <a:t>Class Teacher</a:t>
            </a:r>
          </a:p>
        </p:txBody>
      </p:sp>
      <p:sp>
        <p:nvSpPr>
          <p:cNvPr id="14" name="TextBox 13">
            <a:extLst>
              <a:ext uri="{FF2B5EF4-FFF2-40B4-BE49-F238E27FC236}">
                <a16:creationId xmlns:a16="http://schemas.microsoft.com/office/drawing/2014/main" id="{7D377E8F-7F26-4910-A781-5E0AE63799F7}"/>
              </a:ext>
            </a:extLst>
          </p:cNvPr>
          <p:cNvSpPr txBox="1"/>
          <p:nvPr/>
        </p:nvSpPr>
        <p:spPr>
          <a:xfrm>
            <a:off x="6723320" y="3303052"/>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Miss Leach</a:t>
            </a:r>
          </a:p>
          <a:p>
            <a:pPr algn="ctr"/>
            <a:r>
              <a:rPr lang="en-GB" sz="1600" dirty="0">
                <a:solidFill>
                  <a:srgbClr val="0070C0"/>
                </a:solidFill>
                <a:latin typeface="Twinkl" pitchFamily="2" charset="0"/>
              </a:rPr>
              <a:t>Class Teacher and Early Years Lead</a:t>
            </a:r>
          </a:p>
        </p:txBody>
      </p:sp>
      <p:pic>
        <p:nvPicPr>
          <p:cNvPr id="1032" name="Picture 8" descr="https://attachments.office.net/owa/hphillips%40drove-pri.swindon.sch.uk/service.svc/s/GetAttachmentThumbnail?id=AAMkADllMWUzMWVhLWM2MWQtNDZjNS05YWJiLWEyNTFiODFmOGIzYgBGAAAAAACki5GPb0IAR5ke83XKI5sCBwCS42Tx1AgeS6ToKPHcC5F6AAAAAAEMAACS42Tx1AgeS6ToKPHcC5F6AATGgWYvAAABEgAQAG4%2Blokqg4RGhW9Fz5KWVTI%3D&amp;thumbnailType=2&amp;token=eyJhbGciOiJSUzI1NiIsImtpZCI6IjMwODE3OUNFNUY0QjUyRTc4QjJEQjg5NjZCQUY0RUNDMzcyN0FFRUUiLCJ0eXAiOiJKV1QiLCJ4NXQiOiJNSUY1emw5TFV1ZUxMYmlXYTY5T3pEY25ydTQifQ.eyJvcmlnaW4iOiJodHRwczovL291dGxvb2sub2ZmaWNlLmNvbSIsInVjIjoiMTI4MjZhYmU1ZWVjNGNlZmEzYmY1YzQzMjUzYjIyNDIiLCJ2ZXIiOiJFeGNoYW5nZS5DYWxsYmFjay5WMSIsImFwcGN0eHNlbmRlciI6Ik93YURvd25sb2FkQDRiMzc1ZjQwLTQ3NjMtNGViNy1hM2ZkLTExNWU2MmVlYzYzMSIsImlzc3JpbmciOiJXVyIsImFwcGN0eCI6IntcIm1zZXhjaHByb3RcIjpcIm93YVwiLFwicHVpZFwiOlwiMTE1MzgzNjI5NjUyMTkwMzE0MlwiLFwic2NvcGVcIjpcIk93YURvd25sb2FkXCIsXCJvaWRcIjpcIjc1MWM2ZGMzLWI1NGYtNGVjNC1iOTIzLTJkYzdhY2UzMzVjNVwiLFwicHJpbWFyeXNpZFwiOlwiUy0xLTUtMjEtMzE0MDgyNTYzNS0yNDIxMDg1OTI0LTE1NTYyNzU1NDAtMzQyNzY1NlwifSIsIm5iZiI6MTYyMjAyNTE1MSwiZXhwIjoxNjIyMDI1NzUxLCJpc3MiOiIwMDAwMDAwMi0wMDAwLTBmZjEtY2UwMC0wMDAwMDAwMDAwMDBANGIzNzVmNDAtNDc2My00ZWI3LWEzZmQtMTE1ZTYyZWVjNjMxIiwiYXVkIjoiMDAwMDAwMDItMDAwMC0wZmYxLWNlMDAtMDAwMDAwMDAwMDAwL2F0dGFjaG1lbnRzLm9mZmljZS5uZXRANGIzNzVmNDAtNDc2My00ZWI3LWEzZmQtMTE1ZTYyZWVjNjMxIiwiaGFwcCI6Im93YSJ9.jQ3YwovFa4phTM2JoeMS55je1ci71LQNUPEvlaMV6Gqp2yIQPxZVivp0YmXgPx7S2ZSeqBaxJXRlj4ooOEX7KyatfuUKI5F_k1lYonNJuPPpyIzrnPEPQlykmLxOq4U4Mt-EW5casdFUtOoYtpvbO5yb4m6nRa2Gx0m6OgahcyBa5NvWKPEGj-ZKrDwovvBvNz244sAAzQEAXZl1kbZDEaPkDtYDLczGxMNGNaLr0yz1RGk8XrVPDii2mf0RUM30wP6FQ59y9QKEGADsYZu_qBonx9Kj6BMgUhaTb1Ixujs67J_jogSmbof90HHNDdQnI20hrPrzPh7FwXsXIph7UA&amp;X-OWA-CANARY=qoC9ADncX0S_QVli6Yjw6OAPS-YxINkY_5OpQWfNvFUi-wjya865t-87ckgVrjkyb_lcDxUWlAs.&amp;owa=outlook.office.com&amp;scriptVer=20210517003.13&amp;animation=true">
            <a:extLst>
              <a:ext uri="{FF2B5EF4-FFF2-40B4-BE49-F238E27FC236}">
                <a16:creationId xmlns:a16="http://schemas.microsoft.com/office/drawing/2014/main" id="{6F37B81C-0111-4ED9-ACA5-88746BE216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5171" y="1202683"/>
            <a:ext cx="1568873" cy="20874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96800002-0093-6F17-4CAA-B76EF8408D92}"/>
              </a:ext>
            </a:extLst>
          </p:cNvPr>
          <p:cNvPicPr>
            <a:picLocks noChangeAspect="1"/>
          </p:cNvPicPr>
          <p:nvPr/>
        </p:nvPicPr>
        <p:blipFill>
          <a:blip r:embed="rId4"/>
          <a:stretch>
            <a:fillRect/>
          </a:stretch>
        </p:blipFill>
        <p:spPr>
          <a:xfrm>
            <a:off x="5009143" y="3923186"/>
            <a:ext cx="1947116" cy="2025001"/>
          </a:xfrm>
          <a:prstGeom prst="rect">
            <a:avLst/>
          </a:prstGeom>
        </p:spPr>
      </p:pic>
      <p:pic>
        <p:nvPicPr>
          <p:cNvPr id="2" name="Picture 1">
            <a:extLst>
              <a:ext uri="{FF2B5EF4-FFF2-40B4-BE49-F238E27FC236}">
                <a16:creationId xmlns:a16="http://schemas.microsoft.com/office/drawing/2014/main" id="{1A19D0F3-5FD4-9117-B623-ACA0BE3C2D44}"/>
              </a:ext>
            </a:extLst>
          </p:cNvPr>
          <p:cNvPicPr>
            <a:picLocks noChangeAspect="1"/>
          </p:cNvPicPr>
          <p:nvPr/>
        </p:nvPicPr>
        <p:blipFill>
          <a:blip r:embed="rId5"/>
          <a:stretch>
            <a:fillRect/>
          </a:stretch>
        </p:blipFill>
        <p:spPr>
          <a:xfrm>
            <a:off x="1915965" y="1165753"/>
            <a:ext cx="1458118" cy="1953087"/>
          </a:xfrm>
          <a:prstGeom prst="rect">
            <a:avLst/>
          </a:prstGeom>
        </p:spPr>
      </p:pic>
      <p:sp>
        <p:nvSpPr>
          <p:cNvPr id="4" name="TextBox 3">
            <a:extLst>
              <a:ext uri="{FF2B5EF4-FFF2-40B4-BE49-F238E27FC236}">
                <a16:creationId xmlns:a16="http://schemas.microsoft.com/office/drawing/2014/main" id="{375D726D-590C-2B73-D434-285F9CAFE5D5}"/>
              </a:ext>
            </a:extLst>
          </p:cNvPr>
          <p:cNvSpPr txBox="1"/>
          <p:nvPr/>
        </p:nvSpPr>
        <p:spPr>
          <a:xfrm>
            <a:off x="304747" y="3221662"/>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Mrs Bardwell</a:t>
            </a:r>
          </a:p>
          <a:p>
            <a:pPr algn="ctr"/>
            <a:r>
              <a:rPr lang="en-GB" sz="1600" dirty="0">
                <a:solidFill>
                  <a:srgbClr val="0070C0"/>
                </a:solidFill>
                <a:latin typeface="Twinkl" pitchFamily="2" charset="0"/>
              </a:rPr>
              <a:t>Principal</a:t>
            </a:r>
          </a:p>
        </p:txBody>
      </p:sp>
      <p:pic>
        <p:nvPicPr>
          <p:cNvPr id="1026" name="Picture 2">
            <a:extLst>
              <a:ext uri="{FF2B5EF4-FFF2-40B4-BE49-F238E27FC236}">
                <a16:creationId xmlns:a16="http://schemas.microsoft.com/office/drawing/2014/main" id="{AD3CF9D4-E027-9C1C-9223-293703B39FD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0517" y="1189796"/>
            <a:ext cx="1428750"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926C609-F1A1-5D67-5791-C8CEADF1C4A5}"/>
              </a:ext>
            </a:extLst>
          </p:cNvPr>
          <p:cNvSpPr txBox="1"/>
          <p:nvPr/>
        </p:nvSpPr>
        <p:spPr>
          <a:xfrm>
            <a:off x="3642423" y="3178430"/>
            <a:ext cx="4680557" cy="584775"/>
          </a:xfrm>
          <a:prstGeom prst="rect">
            <a:avLst/>
          </a:prstGeom>
          <a:noFill/>
        </p:spPr>
        <p:txBody>
          <a:bodyPr wrap="square" rtlCol="0">
            <a:spAutoFit/>
          </a:bodyPr>
          <a:lstStyle/>
          <a:p>
            <a:pPr algn="ctr"/>
            <a:r>
              <a:rPr lang="en-GB" sz="1600" dirty="0">
                <a:solidFill>
                  <a:srgbClr val="0070C0"/>
                </a:solidFill>
                <a:latin typeface="Twinkl" pitchFamily="2" charset="0"/>
              </a:rPr>
              <a:t>Mrs Phillips</a:t>
            </a:r>
          </a:p>
          <a:p>
            <a:pPr algn="ctr"/>
            <a:r>
              <a:rPr lang="en-GB" sz="1600" dirty="0">
                <a:solidFill>
                  <a:srgbClr val="0070C0"/>
                </a:solidFill>
                <a:latin typeface="Twinkl" pitchFamily="2" charset="0"/>
              </a:rPr>
              <a:t>Assistant Principal</a:t>
            </a:r>
          </a:p>
        </p:txBody>
      </p:sp>
    </p:spTree>
    <p:extLst>
      <p:ext uri="{BB962C8B-B14F-4D97-AF65-F5344CB8AC3E}">
        <p14:creationId xmlns:p14="http://schemas.microsoft.com/office/powerpoint/2010/main" val="2077146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3908762"/>
          </a:xfrm>
          <a:prstGeom prst="rect">
            <a:avLst/>
          </a:prstGeom>
          <a:noFill/>
        </p:spPr>
        <p:txBody>
          <a:bodyPr wrap="square" rtlCol="0">
            <a:spAutoFit/>
          </a:bodyPr>
          <a:lstStyle/>
          <a:p>
            <a:pPr algn="ctr"/>
            <a:r>
              <a:rPr lang="en-GB" sz="4000" u="sng" dirty="0">
                <a:solidFill>
                  <a:srgbClr val="0070C0"/>
                </a:solidFill>
                <a:latin typeface="Twinkl" pitchFamily="2" charset="0"/>
              </a:rPr>
              <a:t>Home Visits </a:t>
            </a:r>
          </a:p>
          <a:p>
            <a:endParaRPr lang="en-GB" sz="4000" dirty="0">
              <a:solidFill>
                <a:srgbClr val="0070C0"/>
              </a:solidFill>
              <a:latin typeface="Twinkl" pitchFamily="2" charset="0"/>
            </a:endParaRPr>
          </a:p>
          <a:p>
            <a:pPr algn="ctr"/>
            <a:r>
              <a:rPr lang="en-GB" sz="1600" dirty="0">
                <a:solidFill>
                  <a:srgbClr val="0070C0"/>
                </a:solidFill>
                <a:latin typeface="Twinkl" pitchFamily="2" charset="0"/>
              </a:rPr>
              <a:t>We will be conducting Home Visits in September so we can meet you and see your child in their home environment. As you know your child best, we will ask you a few questions, so we are able to get an understanding of your child before they start with us.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r>
              <a:rPr lang="en-GB" sz="1600" dirty="0">
                <a:solidFill>
                  <a:srgbClr val="0070C0"/>
                </a:solidFill>
                <a:latin typeface="Twinkl" pitchFamily="2" charset="0"/>
              </a:rPr>
              <a:t>Home visits will start on Tuesday 5</a:t>
            </a:r>
            <a:r>
              <a:rPr lang="en-GB" sz="1600" baseline="30000" dirty="0">
                <a:solidFill>
                  <a:srgbClr val="0070C0"/>
                </a:solidFill>
                <a:latin typeface="Twinkl" pitchFamily="2" charset="0"/>
              </a:rPr>
              <a:t>th</a:t>
            </a:r>
            <a:r>
              <a:rPr lang="en-GB" sz="1600" dirty="0">
                <a:solidFill>
                  <a:srgbClr val="0070C0"/>
                </a:solidFill>
                <a:latin typeface="Twinkl" pitchFamily="2" charset="0"/>
              </a:rPr>
              <a:t> September. A letter will be sent to you with the time and date of your visit.</a:t>
            </a:r>
          </a:p>
          <a:p>
            <a:pPr algn="ctr"/>
            <a:endParaRPr lang="en-GB" sz="1600" dirty="0">
              <a:solidFill>
                <a:srgbClr val="0070C0"/>
              </a:solidFill>
              <a:latin typeface="Twinkl" pitchFamily="2" charset="0"/>
            </a:endParaRPr>
          </a:p>
          <a:p>
            <a:pPr algn="ctr"/>
            <a:endParaRPr lang="en-GB" sz="2000" b="1" dirty="0">
              <a:solidFill>
                <a:srgbClr val="0070C0"/>
              </a:solidFill>
              <a:latin typeface="Twinkl" pitchFamily="2" charset="0"/>
            </a:endParaRPr>
          </a:p>
          <a:p>
            <a:pPr algn="ctr"/>
            <a:r>
              <a:rPr lang="en-GB" sz="2000" b="1" dirty="0">
                <a:solidFill>
                  <a:srgbClr val="0070C0"/>
                </a:solidFill>
                <a:latin typeface="Twinkl" pitchFamily="2" charset="0"/>
              </a:rPr>
              <a:t>Home visits are only for children new to Drove!  </a:t>
            </a: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3565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755422"/>
          </a:xfrm>
          <a:prstGeom prst="rect">
            <a:avLst/>
          </a:prstGeom>
          <a:noFill/>
        </p:spPr>
        <p:txBody>
          <a:bodyPr wrap="square" rtlCol="0">
            <a:spAutoFit/>
          </a:bodyPr>
          <a:lstStyle/>
          <a:p>
            <a:pPr algn="ctr"/>
            <a:r>
              <a:rPr lang="en-GB" sz="4000" u="sng" dirty="0">
                <a:solidFill>
                  <a:srgbClr val="0070C0"/>
                </a:solidFill>
                <a:latin typeface="Twinkl" pitchFamily="2" charset="0"/>
              </a:rPr>
              <a:t>School Meals and Snack</a:t>
            </a:r>
          </a:p>
          <a:p>
            <a:endParaRPr lang="en-GB" sz="40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From Reception to Year 2, all children are provided with free hot school meals.</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We provide a meat and vegetarian option and a jacket potato with beans and/or cheese. We do not offer halal. You are able to book your child’s meals via ParentPay (details will follow).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If you wish for your child to have a packed lunch, then you are welcome to provide one, however please ensure it is a healthy lunch. We are a nut free school so please do not add nuts into your child’s lunchbox. </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As a school we provide the children with free milk and fruit (milk is provided until they are 5). You do not need to provide your child with extra food.</a:t>
            </a: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r>
              <a:rPr lang="en-GB" sz="1600" dirty="0">
                <a:solidFill>
                  <a:srgbClr val="0070C0"/>
                </a:solidFill>
                <a:latin typeface="Twinkl" pitchFamily="2" charset="0"/>
              </a:rPr>
              <a:t>Your child can bring to school a water bottle, which will be accessible to them throughout the day. PLEASE ENSURE THE BOTTLE IS CLEARLY LABELLED.  </a:t>
            </a: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110116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6370975"/>
          </a:xfrm>
          <a:prstGeom prst="rect">
            <a:avLst/>
          </a:prstGeom>
          <a:noFill/>
        </p:spPr>
        <p:txBody>
          <a:bodyPr wrap="square" rtlCol="0">
            <a:spAutoFit/>
          </a:bodyPr>
          <a:lstStyle/>
          <a:p>
            <a:pPr algn="ctr"/>
            <a:r>
              <a:rPr lang="en-GB" sz="4000" u="sng" dirty="0">
                <a:solidFill>
                  <a:srgbClr val="0070C0"/>
                </a:solidFill>
                <a:latin typeface="Twinkl" pitchFamily="2" charset="0"/>
              </a:rPr>
              <a:t>School Uniform</a:t>
            </a:r>
          </a:p>
          <a:p>
            <a:pPr algn="ctr"/>
            <a:endParaRPr lang="en-GB" sz="1600" dirty="0">
              <a:solidFill>
                <a:srgbClr val="0070C0"/>
              </a:solidFill>
              <a:latin typeface="Twinkl" pitchFamily="2" charset="0"/>
            </a:endParaRPr>
          </a:p>
          <a:p>
            <a:r>
              <a:rPr lang="en-GB" sz="1600" dirty="0">
                <a:solidFill>
                  <a:srgbClr val="0070C0"/>
                </a:solidFill>
                <a:latin typeface="Twinkl" pitchFamily="2" charset="0"/>
              </a:rPr>
              <a:t>Uniform:</a:t>
            </a:r>
          </a:p>
          <a:p>
            <a:pPr marL="285750" indent="-285750" fontAlgn="base">
              <a:buFont typeface="Arial" panose="020B0604020202020204" pitchFamily="34" charset="0"/>
              <a:buChar char="•"/>
            </a:pPr>
            <a:r>
              <a:rPr lang="en-GB" sz="1600" dirty="0">
                <a:latin typeface="Twinkl" pitchFamily="2" charset="0"/>
              </a:rPr>
              <a:t>Blue Jumper/cardigans (with or without the school’s logo)​</a:t>
            </a:r>
          </a:p>
          <a:p>
            <a:pPr marL="285750" indent="-285750" fontAlgn="base">
              <a:buFont typeface="Arial" panose="020B0604020202020204" pitchFamily="34" charset="0"/>
              <a:buChar char="•"/>
            </a:pPr>
            <a:r>
              <a:rPr lang="en-GB" sz="1600" dirty="0">
                <a:latin typeface="Twinkl" pitchFamily="2" charset="0"/>
              </a:rPr>
              <a:t>White polo shirts/short or long sleeve shirts/blouses</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Black trousers/skirts/shorts</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Sensible black shoes (not boots or trainers)</a:t>
            </a:r>
            <a:r>
              <a:rPr lang="en-US" sz="1600" dirty="0">
                <a:latin typeface="Twinkl" pitchFamily="2" charset="0"/>
              </a:rPr>
              <a:t>​</a:t>
            </a:r>
            <a:endParaRPr lang="en-GB" sz="1600" dirty="0">
              <a:solidFill>
                <a:srgbClr val="0070C0"/>
              </a:solidFill>
              <a:latin typeface="Twinkl" pitchFamily="2" charset="0"/>
            </a:endParaRPr>
          </a:p>
          <a:p>
            <a:endParaRPr lang="en-GB" sz="1600" dirty="0">
              <a:solidFill>
                <a:srgbClr val="0070C0"/>
              </a:solidFill>
              <a:latin typeface="Twinkl" pitchFamily="2" charset="0"/>
            </a:endParaRPr>
          </a:p>
          <a:p>
            <a:r>
              <a:rPr lang="en-GB" sz="1600" dirty="0">
                <a:solidFill>
                  <a:srgbClr val="0070C0"/>
                </a:solidFill>
                <a:latin typeface="Twinkl" pitchFamily="2" charset="0"/>
              </a:rPr>
              <a:t>PE Kit: </a:t>
            </a:r>
          </a:p>
          <a:p>
            <a:pPr marL="285750" indent="-285750" fontAlgn="base">
              <a:buFont typeface="Arial" panose="020B0604020202020204" pitchFamily="34" charset="0"/>
              <a:buChar char="•"/>
            </a:pPr>
            <a:r>
              <a:rPr lang="en-GB" sz="1600" dirty="0">
                <a:latin typeface="Twinkl" pitchFamily="2" charset="0"/>
              </a:rPr>
              <a:t>White PE shirt (with or without the logo)</a:t>
            </a:r>
            <a:r>
              <a:rPr lang="en-US" sz="1600" dirty="0">
                <a:latin typeface="Twinkl" pitchFamily="2" charset="0"/>
              </a:rPr>
              <a:t>​</a:t>
            </a:r>
          </a:p>
          <a:p>
            <a:pPr marL="285750" indent="-285750" fontAlgn="base">
              <a:buFont typeface="Arial" panose="020B0604020202020204" pitchFamily="34" charset="0"/>
              <a:buChar char="•"/>
            </a:pPr>
            <a:r>
              <a:rPr lang="en-GB" sz="1600" dirty="0">
                <a:latin typeface="Twinkl" pitchFamily="2" charset="0"/>
              </a:rPr>
              <a:t>Black shorts</a:t>
            </a:r>
            <a:r>
              <a:rPr lang="en-US" sz="1600" dirty="0">
                <a:latin typeface="Twinkl" pitchFamily="2" charset="0"/>
              </a:rPr>
              <a:t>​ and jogging bottoms (jogging bottoms will be worn for outdoor PE sessions)</a:t>
            </a:r>
          </a:p>
          <a:p>
            <a:pPr marL="285750" indent="-285750" fontAlgn="base">
              <a:buFont typeface="Arial" panose="020B0604020202020204" pitchFamily="34" charset="0"/>
              <a:buChar char="•"/>
            </a:pPr>
            <a:r>
              <a:rPr lang="en-GB" sz="1600" dirty="0">
                <a:latin typeface="Twinkl" pitchFamily="2" charset="0"/>
              </a:rPr>
              <a:t>Dap/plimsolls/trainers</a:t>
            </a:r>
            <a:r>
              <a:rPr lang="en-US" sz="1600" dirty="0">
                <a:latin typeface="Twinkl" pitchFamily="2" charset="0"/>
              </a:rPr>
              <a:t>​</a:t>
            </a:r>
          </a:p>
          <a:p>
            <a:pPr marL="285750" indent="-285750" fontAlgn="base">
              <a:buFont typeface="Arial" panose="020B0604020202020204" pitchFamily="34" charset="0"/>
              <a:buChar char="•"/>
            </a:pPr>
            <a:r>
              <a:rPr lang="en-US" sz="1600" dirty="0">
                <a:latin typeface="Twinkl" pitchFamily="2" charset="0"/>
              </a:rPr>
              <a:t>Jumper (for when we do PE outdoors)</a:t>
            </a:r>
            <a:endParaRPr lang="en-GB" sz="1600" dirty="0">
              <a:solidFill>
                <a:srgbClr val="0070C0"/>
              </a:solidFill>
              <a:latin typeface="Twinkl" pitchFamily="2" charset="0"/>
            </a:endParaRPr>
          </a:p>
          <a:p>
            <a:endParaRPr lang="en-GB" sz="1600" dirty="0">
              <a:solidFill>
                <a:srgbClr val="0070C0"/>
              </a:solidFill>
              <a:latin typeface="Twinkl" pitchFamily="2" charset="0"/>
            </a:endParaRPr>
          </a:p>
          <a:p>
            <a:r>
              <a:rPr lang="en-GB" sz="1600" dirty="0">
                <a:solidFill>
                  <a:srgbClr val="0070C0"/>
                </a:solidFill>
                <a:latin typeface="Twinkl" pitchFamily="2" charset="0"/>
              </a:rPr>
              <a:t>Other Items:</a:t>
            </a:r>
          </a:p>
          <a:p>
            <a:pPr marL="285750" indent="-285750" fontAlgn="base">
              <a:buFont typeface="Arial" panose="020B0604020202020204" pitchFamily="34" charset="0"/>
              <a:buChar char="•"/>
            </a:pPr>
            <a:r>
              <a:rPr lang="en-US" sz="1600" dirty="0">
                <a:latin typeface="Twinkl" pitchFamily="2" charset="0"/>
              </a:rPr>
              <a:t>Book bag- £4.50</a:t>
            </a:r>
          </a:p>
          <a:p>
            <a:pPr marL="285750" indent="-285750" fontAlgn="base">
              <a:buFont typeface="Arial" panose="020B0604020202020204" pitchFamily="34" charset="0"/>
              <a:buChar char="•"/>
            </a:pPr>
            <a:r>
              <a:rPr lang="en-US" sz="1600" dirty="0">
                <a:latin typeface="Twinkl" pitchFamily="2" charset="0"/>
              </a:rPr>
              <a:t>PE Bag- £3.50 </a:t>
            </a:r>
          </a:p>
          <a:p>
            <a:pPr marL="285750" indent="-285750" fontAlgn="base">
              <a:buFont typeface="Arial" panose="020B0604020202020204" pitchFamily="34" charset="0"/>
              <a:buChar char="•"/>
            </a:pPr>
            <a:r>
              <a:rPr lang="en-US" sz="1600" dirty="0">
                <a:latin typeface="Twinkl" pitchFamily="2" charset="0"/>
              </a:rPr>
              <a:t>Wellies (we explore outside even</a:t>
            </a:r>
            <a:br>
              <a:rPr lang="en-US" sz="1600" dirty="0">
                <a:latin typeface="Twinkl" pitchFamily="2" charset="0"/>
              </a:rPr>
            </a:br>
            <a:r>
              <a:rPr lang="en-US" sz="1600" dirty="0">
                <a:latin typeface="Twinkl" pitchFamily="2" charset="0"/>
              </a:rPr>
              <a:t> if it is raining)</a:t>
            </a:r>
            <a:endParaRPr lang="en-GB" sz="1600" dirty="0">
              <a:latin typeface="Twinkl" pitchFamily="2" charset="0"/>
            </a:endParaRPr>
          </a:p>
          <a:p>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
        <p:nvSpPr>
          <p:cNvPr id="2" name="Right Brace 1"/>
          <p:cNvSpPr/>
          <p:nvPr/>
        </p:nvSpPr>
        <p:spPr>
          <a:xfrm>
            <a:off x="2662989" y="4636168"/>
            <a:ext cx="64169" cy="3898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extBox 5"/>
          <p:cNvSpPr txBox="1"/>
          <p:nvPr/>
        </p:nvSpPr>
        <p:spPr>
          <a:xfrm>
            <a:off x="2789812" y="4636168"/>
            <a:ext cx="4405373" cy="369332"/>
          </a:xfrm>
          <a:prstGeom prst="rect">
            <a:avLst/>
          </a:prstGeom>
          <a:noFill/>
        </p:spPr>
        <p:txBody>
          <a:bodyPr wrap="none" rtlCol="0">
            <a:spAutoFit/>
          </a:bodyPr>
          <a:lstStyle/>
          <a:p>
            <a:r>
              <a:rPr lang="en-GB" dirty="0">
                <a:latin typeface="Twinkl" pitchFamily="2" charset="0"/>
              </a:rPr>
              <a:t>These items can be bought on ParentPay.</a:t>
            </a:r>
          </a:p>
        </p:txBody>
      </p:sp>
    </p:spTree>
    <p:extLst>
      <p:ext uri="{BB962C8B-B14F-4D97-AF65-F5344CB8AC3E}">
        <p14:creationId xmlns:p14="http://schemas.microsoft.com/office/powerpoint/2010/main" val="4274941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sp>
        <p:nvSpPr>
          <p:cNvPr id="11" name="TextBox 10"/>
          <p:cNvSpPr txBox="1"/>
          <p:nvPr/>
        </p:nvSpPr>
        <p:spPr>
          <a:xfrm>
            <a:off x="738705" y="481910"/>
            <a:ext cx="10315074" cy="2185214"/>
          </a:xfrm>
          <a:prstGeom prst="rect">
            <a:avLst/>
          </a:prstGeom>
          <a:noFill/>
        </p:spPr>
        <p:txBody>
          <a:bodyPr wrap="square" rtlCol="0">
            <a:spAutoFit/>
          </a:bodyPr>
          <a:lstStyle/>
          <a:p>
            <a:pPr algn="ctr"/>
            <a:r>
              <a:rPr lang="en-GB" sz="4000" u="sng" dirty="0">
                <a:solidFill>
                  <a:srgbClr val="0070C0"/>
                </a:solidFill>
                <a:latin typeface="Twinkl" pitchFamily="2" charset="0"/>
              </a:rPr>
              <a:t>School Uniform Examples</a:t>
            </a:r>
          </a:p>
          <a:p>
            <a:pPr algn="ctr"/>
            <a:endParaRPr lang="en-GB" sz="1600" dirty="0">
              <a:solidFill>
                <a:srgbClr val="0070C0"/>
              </a:solidFill>
              <a:latin typeface="Twinkl" pitchFamily="2" charset="0"/>
            </a:endParaRPr>
          </a:p>
          <a:p>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9" name="Picture 8">
            <a:extLst>
              <a:ext uri="{FF2B5EF4-FFF2-40B4-BE49-F238E27FC236}">
                <a16:creationId xmlns:a16="http://schemas.microsoft.com/office/drawing/2014/main" id="{1441006F-DF62-4AC1-96D5-1CB69335B5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917372" y="2312581"/>
            <a:ext cx="3885160" cy="2913870"/>
          </a:xfrm>
          <a:prstGeom prst="rect">
            <a:avLst/>
          </a:prstGeom>
        </p:spPr>
      </p:pic>
      <p:pic>
        <p:nvPicPr>
          <p:cNvPr id="13" name="Picture 12">
            <a:extLst>
              <a:ext uri="{FF2B5EF4-FFF2-40B4-BE49-F238E27FC236}">
                <a16:creationId xmlns:a16="http://schemas.microsoft.com/office/drawing/2014/main" id="{41656963-0286-42E3-A776-4AEF344CE7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111656" y="2312582"/>
            <a:ext cx="3885160" cy="2913870"/>
          </a:xfrm>
          <a:prstGeom prst="rect">
            <a:avLst/>
          </a:prstGeom>
        </p:spPr>
      </p:pic>
      <p:pic>
        <p:nvPicPr>
          <p:cNvPr id="15" name="Picture 14">
            <a:extLst>
              <a:ext uri="{FF2B5EF4-FFF2-40B4-BE49-F238E27FC236}">
                <a16:creationId xmlns:a16="http://schemas.microsoft.com/office/drawing/2014/main" id="{30E3932E-DC9D-415E-A04D-6D7944BFC7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307366" y="2312581"/>
            <a:ext cx="3885159" cy="2913869"/>
          </a:xfrm>
          <a:prstGeom prst="rect">
            <a:avLst/>
          </a:prstGeom>
        </p:spPr>
      </p:pic>
      <p:sp>
        <p:nvSpPr>
          <p:cNvPr id="16" name="Smiley Face 15">
            <a:extLst>
              <a:ext uri="{FF2B5EF4-FFF2-40B4-BE49-F238E27FC236}">
                <a16:creationId xmlns:a16="http://schemas.microsoft.com/office/drawing/2014/main" id="{075A1903-8CC0-4077-91EC-CE26FBE9DA1F}"/>
              </a:ext>
            </a:extLst>
          </p:cNvPr>
          <p:cNvSpPr/>
          <p:nvPr/>
        </p:nvSpPr>
        <p:spPr>
          <a:xfrm>
            <a:off x="2735453" y="2109591"/>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miley Face 16">
            <a:extLst>
              <a:ext uri="{FF2B5EF4-FFF2-40B4-BE49-F238E27FC236}">
                <a16:creationId xmlns:a16="http://schemas.microsoft.com/office/drawing/2014/main" id="{5F3F94D4-2B48-4B17-816D-6127C784987F}"/>
              </a:ext>
            </a:extLst>
          </p:cNvPr>
          <p:cNvSpPr/>
          <p:nvPr/>
        </p:nvSpPr>
        <p:spPr>
          <a:xfrm>
            <a:off x="5766722" y="2147622"/>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miley Face 17">
            <a:extLst>
              <a:ext uri="{FF2B5EF4-FFF2-40B4-BE49-F238E27FC236}">
                <a16:creationId xmlns:a16="http://schemas.microsoft.com/office/drawing/2014/main" id="{C6EFE81A-F4A8-4FDD-9375-6ED4D627372A}"/>
              </a:ext>
            </a:extLst>
          </p:cNvPr>
          <p:cNvSpPr/>
          <p:nvPr/>
        </p:nvSpPr>
        <p:spPr>
          <a:xfrm>
            <a:off x="9007581" y="2364224"/>
            <a:ext cx="689113" cy="736104"/>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4362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481910"/>
            <a:ext cx="10315074" cy="5201424"/>
          </a:xfrm>
          <a:prstGeom prst="rect">
            <a:avLst/>
          </a:prstGeom>
          <a:noFill/>
        </p:spPr>
        <p:txBody>
          <a:bodyPr wrap="square" rtlCol="0">
            <a:spAutoFit/>
          </a:bodyPr>
          <a:lstStyle/>
          <a:p>
            <a:pPr algn="ctr"/>
            <a:r>
              <a:rPr lang="en-GB" sz="4000" u="sng" dirty="0">
                <a:solidFill>
                  <a:srgbClr val="0070C0"/>
                </a:solidFill>
                <a:latin typeface="Twinkl" pitchFamily="2" charset="0"/>
              </a:rPr>
              <a:t>School Uniform</a:t>
            </a:r>
          </a:p>
          <a:p>
            <a:pPr algn="ctr"/>
            <a:endParaRPr lang="en-GB" sz="3600" u="sng" dirty="0">
              <a:solidFill>
                <a:srgbClr val="0070C0"/>
              </a:solidFill>
              <a:latin typeface="Twinkl" pitchFamily="2" charset="0"/>
            </a:endParaRPr>
          </a:p>
          <a:p>
            <a:pPr marL="285750" indent="-285750">
              <a:buFont typeface="Arial" panose="020B0604020202020204" pitchFamily="34" charset="0"/>
              <a:buChar char="•"/>
            </a:pPr>
            <a:r>
              <a:rPr lang="en-GB" sz="2000" dirty="0">
                <a:solidFill>
                  <a:srgbClr val="0070C0"/>
                </a:solidFill>
                <a:latin typeface="Twinkl" pitchFamily="2" charset="0"/>
              </a:rPr>
              <a:t>Our school uniform can be purchased at all the big supermarkets (Sainsbury’s, Tesco, Asda, </a:t>
            </a:r>
            <a:r>
              <a:rPr lang="en-GB" sz="2000" dirty="0" err="1">
                <a:solidFill>
                  <a:srgbClr val="0070C0"/>
                </a:solidFill>
                <a:latin typeface="Twinkl" pitchFamily="2" charset="0"/>
              </a:rPr>
              <a:t>Morrisons</a:t>
            </a:r>
            <a:r>
              <a:rPr lang="en-GB" sz="2000" dirty="0">
                <a:solidFill>
                  <a:srgbClr val="0070C0"/>
                </a:solidFill>
                <a:latin typeface="Twinkl" pitchFamily="2" charset="0"/>
              </a:rPr>
              <a:t>)</a:t>
            </a:r>
          </a:p>
          <a:p>
            <a:pPr marL="285750" indent="-285750">
              <a:buFont typeface="Arial" panose="020B0604020202020204" pitchFamily="34" charset="0"/>
              <a:buChar char="•"/>
            </a:pPr>
            <a:endParaRPr lang="en-GB" sz="2000" dirty="0">
              <a:solidFill>
                <a:srgbClr val="0070C0"/>
              </a:solidFill>
              <a:latin typeface="Twinkl" pitchFamily="2" charset="0"/>
            </a:endParaRPr>
          </a:p>
          <a:p>
            <a:pPr marL="285750" indent="-285750">
              <a:buFont typeface="Arial" panose="020B0604020202020204" pitchFamily="34" charset="0"/>
              <a:buChar char="•"/>
            </a:pPr>
            <a:r>
              <a:rPr lang="en-GB" sz="2000" dirty="0">
                <a:solidFill>
                  <a:srgbClr val="0070C0"/>
                </a:solidFill>
                <a:latin typeface="Twinkl" pitchFamily="2" charset="0"/>
              </a:rPr>
              <a:t>If you would like to have the logo printed onto your child’s uniform you can go to Famous School Branches and they will be able to provide you with our school uniform. Address: </a:t>
            </a:r>
            <a:r>
              <a:rPr lang="en-US" sz="2000" dirty="0">
                <a:solidFill>
                  <a:srgbClr val="0070C0"/>
                </a:solidFill>
                <a:latin typeface="Twinkl" pitchFamily="2" charset="0"/>
              </a:rPr>
              <a:t>Monkhouse </a:t>
            </a:r>
            <a:r>
              <a:rPr lang="en-US" sz="2000" dirty="0" err="1">
                <a:solidFill>
                  <a:srgbClr val="0070C0"/>
                </a:solidFill>
                <a:latin typeface="Twinkl" pitchFamily="2" charset="0"/>
              </a:rPr>
              <a:t>schoolwear</a:t>
            </a:r>
            <a:r>
              <a:rPr lang="en-US" sz="2000" dirty="0">
                <a:solidFill>
                  <a:srgbClr val="0070C0"/>
                </a:solidFill>
                <a:latin typeface="Twinkl" pitchFamily="2" charset="0"/>
              </a:rPr>
              <a:t> address: 1B, Plaza, 21 Sanford St, Swindon SN1 1HE​</a:t>
            </a:r>
          </a:p>
          <a:p>
            <a:pPr marL="285750" indent="-285750">
              <a:buFont typeface="Arial" panose="020B0604020202020204" pitchFamily="34" charset="0"/>
              <a:buChar char="•"/>
            </a:pPr>
            <a:endParaRPr lang="en-US" sz="2000" dirty="0">
              <a:solidFill>
                <a:srgbClr val="0070C0"/>
              </a:solidFill>
              <a:latin typeface="Twinkl" pitchFamily="2" charset="0"/>
            </a:endParaRPr>
          </a:p>
          <a:p>
            <a:pPr marL="285750" indent="-285750">
              <a:buFont typeface="Arial" panose="020B0604020202020204" pitchFamily="34" charset="0"/>
              <a:buChar char="•"/>
            </a:pPr>
            <a:r>
              <a:rPr lang="en-US" sz="2000" dirty="0">
                <a:solidFill>
                  <a:srgbClr val="0070C0"/>
                </a:solidFill>
                <a:latin typeface="Twinkl" pitchFamily="2" charset="0"/>
              </a:rPr>
              <a:t>You can book an appointment at:   https://www.monkhouse.com/parent-guide</a:t>
            </a:r>
          </a:p>
          <a:p>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spTree>
    <p:extLst>
      <p:ext uri="{BB962C8B-B14F-4D97-AF65-F5344CB8AC3E}">
        <p14:creationId xmlns:p14="http://schemas.microsoft.com/office/powerpoint/2010/main" val="3181395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ove LH"/>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9209" t="6258" r="62097" b="85358"/>
          <a:stretch>
            <a:fillRect/>
          </a:stretch>
        </p:blipFill>
        <p:spPr bwMode="auto">
          <a:xfrm>
            <a:off x="4597299" y="5026035"/>
            <a:ext cx="2597886" cy="107432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7606665" y="93800"/>
            <a:ext cx="4477555" cy="3439733"/>
            <a:chOff x="0" y="0"/>
            <a:chExt cx="3328670" cy="2913321"/>
          </a:xfrm>
        </p:grpSpPr>
        <p:pic>
          <p:nvPicPr>
            <p:cNvPr id="7" name="Picture 6" descr="Drove LH"/>
            <p:cNvPicPr>
              <a:picLocks noChangeAspect="1"/>
            </p:cNvPicPr>
            <p:nvPr/>
          </p:nvPicPr>
          <p:blipFill rotWithShape="1">
            <a:blip r:embed="rId2">
              <a:extLst>
                <a:ext uri="{28A0092B-C50C-407E-A947-70E740481C1C}">
                  <a14:useLocalDpi xmlns:a14="http://schemas.microsoft.com/office/drawing/2010/main" val="0"/>
                </a:ext>
              </a:extLst>
            </a:blip>
            <a:srcRect l="68691" b="80225"/>
            <a:stretch/>
          </p:blipFill>
          <p:spPr bwMode="auto">
            <a:xfrm>
              <a:off x="0" y="0"/>
              <a:ext cx="3328670" cy="2784475"/>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0" y="1158949"/>
              <a:ext cx="2166206" cy="175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endParaRPr lang="en-GB"/>
            </a:p>
          </p:txBody>
        </p:sp>
      </p:grpSp>
      <p:pic>
        <p:nvPicPr>
          <p:cNvPr id="10" name="Picture 9"/>
          <p:cNvPicPr>
            <a:picLocks noChangeAspect="1"/>
          </p:cNvPicPr>
          <p:nvPr/>
        </p:nvPicPr>
        <p:blipFill rotWithShape="1">
          <a:blip r:embed="rId3"/>
          <a:srcRect l="12054" t="29320" r="20982" b="28884"/>
          <a:stretch/>
        </p:blipFill>
        <p:spPr>
          <a:xfrm>
            <a:off x="5170454" y="6100357"/>
            <a:ext cx="1451576" cy="557405"/>
          </a:xfrm>
          <a:prstGeom prst="rect">
            <a:avLst/>
          </a:prstGeom>
        </p:spPr>
      </p:pic>
      <p:sp>
        <p:nvSpPr>
          <p:cNvPr id="11" name="TextBox 10"/>
          <p:cNvSpPr txBox="1"/>
          <p:nvPr/>
        </p:nvSpPr>
        <p:spPr>
          <a:xfrm>
            <a:off x="738705" y="309631"/>
            <a:ext cx="10315074" cy="5539978"/>
          </a:xfrm>
          <a:prstGeom prst="rect">
            <a:avLst/>
          </a:prstGeom>
          <a:noFill/>
        </p:spPr>
        <p:txBody>
          <a:bodyPr wrap="square" rtlCol="0">
            <a:spAutoFit/>
          </a:bodyPr>
          <a:lstStyle/>
          <a:p>
            <a:pPr algn="ctr"/>
            <a:r>
              <a:rPr lang="en-GB" sz="4000" u="sng" dirty="0">
                <a:solidFill>
                  <a:srgbClr val="0070C0"/>
                </a:solidFill>
                <a:latin typeface="Twinkl" pitchFamily="2" charset="0"/>
              </a:rPr>
              <a:t>Class Dojo</a:t>
            </a:r>
          </a:p>
          <a:p>
            <a:pPr algn="ctr"/>
            <a:endParaRPr lang="en-GB" sz="4000" u="sng"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At Drove we use Class Dojo as a reward system. When a child does something above and beyond, they will be able to give their monster a dojo point. The child with the most dojo’s will be given a prize at the end of the week. </a:t>
            </a:r>
          </a:p>
          <a:p>
            <a:pPr marL="285750" indent="-285750">
              <a:buFont typeface="Arial" panose="020B0604020202020204" pitchFamily="34" charset="0"/>
              <a:buChar char="•"/>
            </a:pPr>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Class Dojo has a messaging service which we will open to you. Please note, this is not to have a general conversation with your child’s class teacher. Teachers will respond during working hours 8:00-3:30. </a:t>
            </a:r>
          </a:p>
          <a:p>
            <a:endParaRPr lang="en-US" dirty="0">
              <a:solidFill>
                <a:srgbClr val="0070C0"/>
              </a:solidFill>
              <a:latin typeface="Twinkl" pitchFamily="2" charset="0"/>
            </a:endParaRPr>
          </a:p>
          <a:p>
            <a:pPr marL="285750" indent="-285750">
              <a:buFont typeface="Arial" panose="020B0604020202020204" pitchFamily="34" charset="0"/>
              <a:buChar char="•"/>
            </a:pPr>
            <a:r>
              <a:rPr lang="en-US" dirty="0">
                <a:solidFill>
                  <a:srgbClr val="0070C0"/>
                </a:solidFill>
                <a:latin typeface="Twinkl" pitchFamily="2" charset="0"/>
              </a:rPr>
              <a:t>A ‘How To’ sheet has been created to provide you with the information on how to join Class Dojo. These will be provided on your child’s home visit/first day in Reception.</a:t>
            </a:r>
          </a:p>
          <a:p>
            <a:pPr marL="285750" indent="-285750">
              <a:buFont typeface="Arial" panose="020B0604020202020204" pitchFamily="34" charset="0"/>
              <a:buChar char="•"/>
            </a:pPr>
            <a:endParaRPr lang="en-US"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marL="285750" indent="-285750" algn="ctr">
              <a:buFont typeface="Arial" panose="020B0604020202020204" pitchFamily="34" charset="0"/>
              <a:buChar char="•"/>
            </a:pPr>
            <a:endParaRPr lang="en-GB" sz="1600" dirty="0">
              <a:solidFill>
                <a:srgbClr val="0070C0"/>
              </a:solidFill>
              <a:latin typeface="Twinkl" pitchFamily="2" charset="0"/>
            </a:endParaRPr>
          </a:p>
          <a:p>
            <a:pPr marL="285750" indent="-285750">
              <a:buFont typeface="Arial" panose="020B0604020202020204" pitchFamily="34" charset="0"/>
              <a:buChar char="•"/>
            </a:pP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a:p>
            <a:pPr algn="ctr"/>
            <a:endParaRPr lang="en-GB" sz="1600" dirty="0">
              <a:solidFill>
                <a:srgbClr val="0070C0"/>
              </a:solidFill>
              <a:latin typeface="Twinkl" pitchFamily="2" charset="0"/>
            </a:endParaRPr>
          </a:p>
        </p:txBody>
      </p:sp>
      <p:pic>
        <p:nvPicPr>
          <p:cNvPr id="3" name="Picture 2">
            <a:extLst>
              <a:ext uri="{FF2B5EF4-FFF2-40B4-BE49-F238E27FC236}">
                <a16:creationId xmlns:a16="http://schemas.microsoft.com/office/drawing/2014/main" id="{B7B0CB35-44A2-4953-B4E2-531DAF63835A}"/>
              </a:ext>
            </a:extLst>
          </p:cNvPr>
          <p:cNvPicPr>
            <a:picLocks noChangeAspect="1"/>
          </p:cNvPicPr>
          <p:nvPr/>
        </p:nvPicPr>
        <p:blipFill>
          <a:blip r:embed="rId4"/>
          <a:stretch>
            <a:fillRect/>
          </a:stretch>
        </p:blipFill>
        <p:spPr>
          <a:xfrm>
            <a:off x="7486069" y="3888715"/>
            <a:ext cx="2914650" cy="1504950"/>
          </a:xfrm>
          <a:prstGeom prst="rect">
            <a:avLst/>
          </a:prstGeom>
        </p:spPr>
      </p:pic>
      <p:pic>
        <p:nvPicPr>
          <p:cNvPr id="6" name="Picture 5">
            <a:extLst>
              <a:ext uri="{FF2B5EF4-FFF2-40B4-BE49-F238E27FC236}">
                <a16:creationId xmlns:a16="http://schemas.microsoft.com/office/drawing/2014/main" id="{8F0B1EFB-3BD7-48AE-9047-1E8C8A1FEA58}"/>
              </a:ext>
            </a:extLst>
          </p:cNvPr>
          <p:cNvPicPr>
            <a:picLocks noChangeAspect="1"/>
          </p:cNvPicPr>
          <p:nvPr/>
        </p:nvPicPr>
        <p:blipFill>
          <a:blip r:embed="rId5"/>
          <a:stretch>
            <a:fillRect/>
          </a:stretch>
        </p:blipFill>
        <p:spPr>
          <a:xfrm>
            <a:off x="9280262" y="4827970"/>
            <a:ext cx="2619375" cy="1524000"/>
          </a:xfrm>
          <a:prstGeom prst="rect">
            <a:avLst/>
          </a:prstGeom>
        </p:spPr>
      </p:pic>
    </p:spTree>
    <p:extLst>
      <p:ext uri="{BB962C8B-B14F-4D97-AF65-F5344CB8AC3E}">
        <p14:creationId xmlns:p14="http://schemas.microsoft.com/office/powerpoint/2010/main" val="3395766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2220</Words>
  <Application>Microsoft Office PowerPoint</Application>
  <PresentationFormat>Widescreen</PresentationFormat>
  <Paragraphs>300</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Twinkl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Hollie Fidler</dc:creator>
  <cp:lastModifiedBy>Chloe Leach</cp:lastModifiedBy>
  <cp:revision>143</cp:revision>
  <dcterms:created xsi:type="dcterms:W3CDTF">2020-06-11T15:15:12Z</dcterms:created>
  <dcterms:modified xsi:type="dcterms:W3CDTF">2023-06-07T08:36:22Z</dcterms:modified>
</cp:coreProperties>
</file>