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  <p:sldId id="263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7A933-BB0A-5398-68B1-C1A0237EE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60DDEB-3041-DFA6-8810-06FB07607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9FA69-7325-5AAE-54E2-4EB13145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B53DF-E105-DFC4-9B70-745EF92E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D09DF-4D40-B921-E6F6-462A5266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42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F4B1-1D92-D696-8318-F0F8F040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CB296-85D0-99F5-318B-028775D04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FBFCF-4EAD-DEBA-116C-83F00358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F2CA9-FB63-5439-FBDE-57C75F7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21629-257D-ADB7-0AE8-C8166E8D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F75B96-5800-7AF7-231B-06260F48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6E8F1-7C4A-F9D6-4F4A-F9A4F3152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94F1F-E983-D9B8-A5E0-B2B371A84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4E963-B8E5-6312-EFBC-14055542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0D2A8-5D53-2B3D-E5F6-4AA6C05D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6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5CCA7-5451-420C-69FB-697EEAE6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F000A-C3ED-894B-55D3-191F6983E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A4C91-E375-146F-AB1D-5C23BE4D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109AB-9CC1-A8EA-AE46-52E724DF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A35F1-F375-EDF2-45AA-60F221C8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0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A20AC-609D-3EE2-DB4A-012C84EC4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321DF-E496-91EB-1481-EBEBF044D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D541A-98C2-C0FD-E240-7094D168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AE439-85B4-4A42-53F9-CC671608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BDE12-32D6-31A7-BEB0-1AB6818E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99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7FEA-063E-4B86-8807-449054BB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E70C0-28E8-E379-4DCD-3E11D9366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A6859-6732-ED6F-CE12-5162D6CB1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D4FC4-0BFB-F20E-6F5B-D0F5714A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E39D7F-0479-16AA-DDBD-BF2C5FEB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652DF-43FA-A00F-8BE5-8FA038C0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41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DD50-4A36-930F-0612-B6477ECA6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6744F-8032-EB04-D9B6-C69F00A21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E1136-1D98-0C5C-C968-EA53B0D4D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91431-FEF0-8FEA-70D9-44E89A411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E27AF-66E4-E187-79F7-028213A43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34F48-8433-2CE1-6F75-6273D7175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59FF57-65C8-0F2F-D371-CB2AD163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77C0E0-DFAC-A2A4-256A-9553513A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6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D4D1-583E-A50C-736B-A19BA757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4802F-6465-473A-F178-B21CAA47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7DADC-9FA9-E4DD-0DAD-B58C5235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C03124-3E0C-E00B-FCE5-E2C3069B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8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25A63-42D3-3387-18EA-C738E165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C227F-961A-B256-7C09-57E47E01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C4FB3-5BEA-FE5C-F86D-7357E925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44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30411-5C2D-98A9-4D6B-FA0C30F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74B0E-2BE2-2A28-1207-C9584687C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EEF27-4DF2-0311-14EC-0F62B2BC6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3F475-70C3-5DE9-E4CD-2AFCDDDC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F7423-8F6C-7351-4FE4-D9820AC4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96948-82D9-E355-0C5C-6DF49C30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6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EE468-0B9D-2F92-E28D-F5E370FC5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F6225A-0761-D2BB-1DAC-105AA6116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88B62-3BAC-EFC5-E1FD-FAC1A5D80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94419-9580-D6BA-9993-DF02A308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54CF4-D347-E73C-E4AC-F227EB02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66069-D91D-8F31-9FEF-48267651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5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234C0F-162C-C9B5-E75A-796A7C4E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0FBF6-60C4-D8B4-9A56-B5B0336C4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879AE-F8CE-B5F0-F01A-F7152540F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81706F-ABB2-47D2-A707-916E3E2915D5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1B214-4B1A-28D0-5321-7078F9E65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D31AF-7F3D-06D2-B847-D18E4E574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5C8BF8-E328-4E79-A660-D903168A2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2F90-BECE-BB91-4A27-00B5FBAD5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1832"/>
            <a:ext cx="9144000" cy="2387600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32D51-9D6C-3084-9E60-ED1AFB8BE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658368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Duke Street Primary School</a:t>
            </a:r>
          </a:p>
        </p:txBody>
      </p:sp>
      <p:pic>
        <p:nvPicPr>
          <p:cNvPr id="5" name="Picture 4" descr="A cartoon of kids holding a sign&#10;&#10;Description automatically generated">
            <a:extLst>
              <a:ext uri="{FF2B5EF4-FFF2-40B4-BE49-F238E27FC236}">
                <a16:creationId xmlns:a16="http://schemas.microsoft.com/office/drawing/2014/main" id="{82FBE2BB-F19D-6E95-0B36-8011F190D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019" y="1600200"/>
            <a:ext cx="2829941" cy="178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7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48637-54C3-F42C-301B-200EA7F73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F476-E038-A56E-291C-93164C13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2577EC-92AA-7AAC-8239-E142FF2DC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09119"/>
              </p:ext>
            </p:extLst>
          </p:nvPr>
        </p:nvGraphicFramePr>
        <p:xfrm>
          <a:off x="234696" y="252857"/>
          <a:ext cx="11643360" cy="4975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9792">
                  <a:extLst>
                    <a:ext uri="{9D8B030D-6E8A-4147-A177-3AD203B41FA5}">
                      <a16:colId xmlns:a16="http://schemas.microsoft.com/office/drawing/2014/main" val="3273068834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704230166"/>
                    </a:ext>
                  </a:extLst>
                </a:gridCol>
              </a:tblGrid>
              <a:tr h="11831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Migration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5649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Leerie Constantine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 was Leerie Constantine and why was he significant?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8550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Titanic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06943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Transatlantic Slave Trade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was the Trans Atlantic Slave Trade?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825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92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E95C5-FC0B-F6FB-7655-307B6B285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7D924-F37F-908F-B319-9ABE5073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2F8C5A-2730-8FD5-288B-25723125D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536032"/>
              </p:ext>
            </p:extLst>
          </p:nvPr>
        </p:nvGraphicFramePr>
        <p:xfrm>
          <a:off x="234696" y="252857"/>
          <a:ext cx="11643360" cy="3711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9792">
                  <a:extLst>
                    <a:ext uri="{9D8B030D-6E8A-4147-A177-3AD203B41FA5}">
                      <a16:colId xmlns:a16="http://schemas.microsoft.com/office/drawing/2014/main" val="3273068834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704230166"/>
                    </a:ext>
                  </a:extLst>
                </a:gridCol>
              </a:tblGrid>
              <a:tr h="11831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Local History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5649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Chorley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has Chorley changed in the last 100 years?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8550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Cotton industry (Black History)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role did Chorley play in the slave trade?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06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94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54BE9-E465-E47A-31C1-41E94523C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24646C-472E-ED82-8FF8-6FC11420C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474827"/>
              </p:ext>
            </p:extLst>
          </p:nvPr>
        </p:nvGraphicFramePr>
        <p:xfrm>
          <a:off x="313436" y="3136392"/>
          <a:ext cx="11565128" cy="3018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1282">
                  <a:extLst>
                    <a:ext uri="{9D8B030D-6E8A-4147-A177-3AD203B41FA5}">
                      <a16:colId xmlns:a16="http://schemas.microsoft.com/office/drawing/2014/main" val="2392496473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772817689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500346382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592817715"/>
                    </a:ext>
                  </a:extLst>
                </a:gridCol>
              </a:tblGrid>
              <a:tr h="380757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Cycle B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487845"/>
                  </a:ext>
                </a:extLst>
              </a:tr>
              <a:tr h="380757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KS1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LKS2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UKS2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352233"/>
                  </a:ext>
                </a:extLst>
              </a:tr>
              <a:tr h="75216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Titanic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Stone 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World War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751662"/>
                  </a:ext>
                </a:extLst>
              </a:tr>
              <a:tr h="75216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Chorley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Anglo Saxons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Ancient Greece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844478"/>
                  </a:ext>
                </a:extLst>
              </a:tr>
              <a:tr h="75216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Leerie Constantine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Cotton 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Trans Atlantic Slave Trade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73550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2DF13D-C17C-A395-D0FD-57A7A902C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20451"/>
              </p:ext>
            </p:extLst>
          </p:nvPr>
        </p:nvGraphicFramePr>
        <p:xfrm>
          <a:off x="313436" y="348525"/>
          <a:ext cx="11565128" cy="2787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1282">
                  <a:extLst>
                    <a:ext uri="{9D8B030D-6E8A-4147-A177-3AD203B41FA5}">
                      <a16:colId xmlns:a16="http://schemas.microsoft.com/office/drawing/2014/main" val="2392496473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772817689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500346382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592817715"/>
                    </a:ext>
                  </a:extLst>
                </a:gridCol>
              </a:tblGrid>
              <a:tr h="320142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Cycle 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487845"/>
                  </a:ext>
                </a:extLst>
              </a:tr>
              <a:tr h="314556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KS1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LKS2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UKS2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352233"/>
                  </a:ext>
                </a:extLst>
              </a:tr>
              <a:tr h="6854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Great Fire of London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Romans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Ancient Maya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751662"/>
                  </a:ext>
                </a:extLst>
              </a:tr>
              <a:tr h="6854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Florence Nightingale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Tudors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Vikings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844478"/>
                  </a:ext>
                </a:extLst>
              </a:tr>
              <a:tr h="6854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Seaside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Ancient Egypt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73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64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DE063D-0691-EF4D-6F41-254E74239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62257"/>
              </p:ext>
            </p:extLst>
          </p:nvPr>
        </p:nvGraphicFramePr>
        <p:xfrm>
          <a:off x="313436" y="381338"/>
          <a:ext cx="11565128" cy="571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1282">
                  <a:extLst>
                    <a:ext uri="{9D8B030D-6E8A-4147-A177-3AD203B41FA5}">
                      <a16:colId xmlns:a16="http://schemas.microsoft.com/office/drawing/2014/main" val="2392496473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772817689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500346382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592817715"/>
                    </a:ext>
                  </a:extLst>
                </a:gridCol>
              </a:tblGrid>
              <a:tr h="679366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Cycle 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487845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KS1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LKS2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UKS2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352233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Great Fire of London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Romans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Ancient Maya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751662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Florence Nightingale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Tudors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Vikings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844478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Seaside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Ancient Egypt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73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2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A0325-A6D3-D16C-F63F-6A3A30DD2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5D3A0E-5DDC-0052-8CC3-30AB0D88B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09525"/>
              </p:ext>
            </p:extLst>
          </p:nvPr>
        </p:nvGraphicFramePr>
        <p:xfrm>
          <a:off x="313436" y="381338"/>
          <a:ext cx="11565128" cy="571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1282">
                  <a:extLst>
                    <a:ext uri="{9D8B030D-6E8A-4147-A177-3AD203B41FA5}">
                      <a16:colId xmlns:a16="http://schemas.microsoft.com/office/drawing/2014/main" val="2392496473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772817689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500346382"/>
                    </a:ext>
                  </a:extLst>
                </a:gridCol>
                <a:gridCol w="2891282">
                  <a:extLst>
                    <a:ext uri="{9D8B030D-6E8A-4147-A177-3AD203B41FA5}">
                      <a16:colId xmlns:a16="http://schemas.microsoft.com/office/drawing/2014/main" val="2592817715"/>
                    </a:ext>
                  </a:extLst>
                </a:gridCol>
              </a:tblGrid>
              <a:tr h="679366"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Cycle B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487845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KS1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LKS2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UKS2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7352233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Titanic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Stone 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World War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751662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Chorley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Anglo Saxons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Ancient Greece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844478"/>
                  </a:ext>
                </a:extLst>
              </a:tr>
              <a:tr h="145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Leerie Constantine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Cotton 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The Trans Atlantic Slave Trade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73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71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4A0B-5331-34ED-4590-A74C806F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Substantive Concepts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3D477-0AA6-9423-FB5A-29502512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Substantive concepts are golden threads that run throughout our History units. These help to narrow the focus of learning to give a more in-depth study and helps children to make explicit links between periods of history.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substantive concepts are –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Civilisation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Invasion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Religion and beliefs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History</a:t>
            </a:r>
          </a:p>
        </p:txBody>
      </p:sp>
    </p:spTree>
    <p:extLst>
      <p:ext uri="{BB962C8B-B14F-4D97-AF65-F5344CB8AC3E}">
        <p14:creationId xmlns:p14="http://schemas.microsoft.com/office/powerpoint/2010/main" val="137761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997CC-1FD0-B733-89DD-C33EB3E8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64" y="209677"/>
            <a:ext cx="10515600" cy="741299"/>
          </a:xfrm>
        </p:spPr>
        <p:txBody>
          <a:bodyPr/>
          <a:lstStyle/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Substantive Concept Map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2E29CB-3EB3-C06E-3A14-E52C01DE3A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733470"/>
              </p:ext>
            </p:extLst>
          </p:nvPr>
        </p:nvGraphicFramePr>
        <p:xfrm>
          <a:off x="365760" y="1106424"/>
          <a:ext cx="11338560" cy="53126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712">
                  <a:extLst>
                    <a:ext uri="{9D8B030D-6E8A-4147-A177-3AD203B41FA5}">
                      <a16:colId xmlns:a16="http://schemas.microsoft.com/office/drawing/2014/main" val="1262904077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2199143970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3119868104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2182412289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3370429403"/>
                    </a:ext>
                  </a:extLst>
                </a:gridCol>
              </a:tblGrid>
              <a:tr h="61461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Civilisation 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Invasions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Religion / belief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Migration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Local History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06429"/>
                  </a:ext>
                </a:extLst>
              </a:tr>
              <a:tr h="106084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Great Fire of London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Romans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Ancient Egypt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Leerie Constantine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Chorley (KS1)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2761843"/>
                  </a:ext>
                </a:extLst>
              </a:tr>
              <a:tr h="151549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seaside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Anglo Saxons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Stone Age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Titanic (KS1)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Cotton industry (Black History) (LKS2)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741738"/>
                  </a:ext>
                </a:extLst>
              </a:tr>
              <a:tr h="151549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Tudors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Vikings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Transatlantic Slave Trade (UKS2)</a:t>
                      </a:r>
                    </a:p>
                    <a:p>
                      <a:pPr algn="ctr"/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299316"/>
                  </a:ext>
                </a:extLst>
              </a:tr>
              <a:tr h="606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Maya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 War 2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431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02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6107-AB03-555B-DA61-3082CB0B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03A0CB-A1D1-EF01-631A-EE7223D35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323189"/>
              </p:ext>
            </p:extLst>
          </p:nvPr>
        </p:nvGraphicFramePr>
        <p:xfrm>
          <a:off x="234696" y="252857"/>
          <a:ext cx="11643360" cy="6240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9792">
                  <a:extLst>
                    <a:ext uri="{9D8B030D-6E8A-4147-A177-3AD203B41FA5}">
                      <a16:colId xmlns:a16="http://schemas.microsoft.com/office/drawing/2014/main" val="3273068834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704230166"/>
                    </a:ext>
                  </a:extLst>
                </a:gridCol>
              </a:tblGrid>
              <a:tr h="11831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Civilisations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5649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Great Fire of London (KS1)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caused the Great Fire of London?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8550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seaside (KS1)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have seaside holidays changed since 1900?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6943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Tudors (LKS2)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was life like in Tudor England?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825178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Maya (UKS2)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life like in ancient Mayan civilisations?</a:t>
                      </a:r>
                      <a:endParaRPr lang="en-GB" sz="20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1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14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5A6DF-A181-6D9C-D8D9-E75F8DF72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3301-50B1-4B27-7D08-EA290954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F9DCE9-1E00-73A5-4E37-84574303F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316303"/>
              </p:ext>
            </p:extLst>
          </p:nvPr>
        </p:nvGraphicFramePr>
        <p:xfrm>
          <a:off x="234696" y="252857"/>
          <a:ext cx="11643360" cy="6240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9792">
                  <a:extLst>
                    <a:ext uri="{9D8B030D-6E8A-4147-A177-3AD203B41FA5}">
                      <a16:colId xmlns:a16="http://schemas.microsoft.com/office/drawing/2014/main" val="3273068834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704230166"/>
                    </a:ext>
                  </a:extLst>
                </a:gridCol>
              </a:tblGrid>
              <a:tr h="11831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Invasions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5649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Romans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did Britain try to defend against the Romans?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8550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Anglo Saxons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 were the Anglo Saxons and why did they invade Britain?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06943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Vikings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Were the Vikings invaders or settlers?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825178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World War 2 (UKS2)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 was involved in World War 2 and what was life like in Britain?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11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617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AB007-3305-F74B-4FB9-BF28852FE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CF23-0D74-A19F-C2E2-9F431E69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B2F396-7972-9322-FF71-8E1997A643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344983"/>
              </p:ext>
            </p:extLst>
          </p:nvPr>
        </p:nvGraphicFramePr>
        <p:xfrm>
          <a:off x="234696" y="252857"/>
          <a:ext cx="11643360" cy="3711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9792">
                  <a:extLst>
                    <a:ext uri="{9D8B030D-6E8A-4147-A177-3AD203B41FA5}">
                      <a16:colId xmlns:a16="http://schemas.microsoft.com/office/drawing/2014/main" val="3273068834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704230166"/>
                    </a:ext>
                  </a:extLst>
                </a:gridCol>
              </a:tblGrid>
              <a:tr h="11831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Religion / belief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5649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Ancient Egypt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did the Ancient Egyptians believe and how do we know?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8550"/>
                  </a:ext>
                </a:extLst>
              </a:tr>
              <a:tr h="1264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Stone Age (LKS2)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was important to Stone Age people and how do we know?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06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08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20A4FE9B0EA4BA017C25C60D67702" ma:contentTypeVersion="20" ma:contentTypeDescription="Create a new document." ma:contentTypeScope="" ma:versionID="abf93ff521285cfcd9f5e34f16bc9e88">
  <xsd:schema xmlns:xsd="http://www.w3.org/2001/XMLSchema" xmlns:xs="http://www.w3.org/2001/XMLSchema" xmlns:p="http://schemas.microsoft.com/office/2006/metadata/properties" xmlns:ns2="9339ecb7-020f-4669-8dc5-85537dd10064" xmlns:ns3="37676f07-c4dc-4266-8019-98daabd4de9c" targetNamespace="http://schemas.microsoft.com/office/2006/metadata/properties" ma:root="true" ma:fieldsID="fcf2728831072339ae5873edcaa7248f" ns2:_="" ns3:_="">
    <xsd:import namespace="9339ecb7-020f-4669-8dc5-85537dd10064"/>
    <xsd:import namespace="37676f07-c4dc-4266-8019-98daabd4de9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9ecb7-020f-4669-8dc5-85537dd100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d7ac5a4a-6c24-4928-846a-c306c7855704}" ma:internalName="TaxCatchAll" ma:showField="CatchAllData" ma:web="9339ecb7-020f-4669-8dc5-85537dd100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76f07-c4dc-4266-8019-98daabd4de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056bc8c-9dfb-46bf-a839-47348c8fa5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676f07-c4dc-4266-8019-98daabd4de9c">
      <Terms xmlns="http://schemas.microsoft.com/office/infopath/2007/PartnerControls"/>
    </lcf76f155ced4ddcb4097134ff3c332f>
    <TaxCatchAll xmlns="9339ecb7-020f-4669-8dc5-85537dd10064" xsi:nil="true"/>
  </documentManagement>
</p:properties>
</file>

<file path=customXml/itemProps1.xml><?xml version="1.0" encoding="utf-8"?>
<ds:datastoreItem xmlns:ds="http://schemas.openxmlformats.org/officeDocument/2006/customXml" ds:itemID="{9AE26DA9-7850-48E3-8D93-CBEC3229FC11}"/>
</file>

<file path=customXml/itemProps2.xml><?xml version="1.0" encoding="utf-8"?>
<ds:datastoreItem xmlns:ds="http://schemas.openxmlformats.org/officeDocument/2006/customXml" ds:itemID="{FDBB186B-D0D5-4A84-9AC5-CB9C0F51A0FD}"/>
</file>

<file path=customXml/itemProps3.xml><?xml version="1.0" encoding="utf-8"?>
<ds:datastoreItem xmlns:ds="http://schemas.openxmlformats.org/officeDocument/2006/customXml" ds:itemID="{4F95420D-A193-4FAD-8E22-C7C89EE05823}"/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506</Words>
  <Application>Microsoft Office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History</vt:lpstr>
      <vt:lpstr>PowerPoint Presentation</vt:lpstr>
      <vt:lpstr>PowerPoint Presentation</vt:lpstr>
      <vt:lpstr>PowerPoint Presentation</vt:lpstr>
      <vt:lpstr>Substantive Concepts  </vt:lpstr>
      <vt:lpstr>Substantive Concept Map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 Sharman</dc:creator>
  <cp:lastModifiedBy>L Sharman</cp:lastModifiedBy>
  <cp:revision>2</cp:revision>
  <dcterms:created xsi:type="dcterms:W3CDTF">2024-12-04T11:08:56Z</dcterms:created>
  <dcterms:modified xsi:type="dcterms:W3CDTF">2024-12-06T07:22:39Z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0x010100C9920A4FE9B0EA4BA017C25C60D67702</vt:lpwstr>
  </property>
</Properties>
</file>