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4"/>
  </p:sldMasterIdLst>
  <p:sldIdLst>
    <p:sldId id="285" r:id="rId5"/>
    <p:sldId id="263" r:id="rId6"/>
    <p:sldId id="265" r:id="rId7"/>
    <p:sldId id="266" r:id="rId8"/>
    <p:sldId id="271" r:id="rId9"/>
    <p:sldId id="267" r:id="rId10"/>
    <p:sldId id="272" r:id="rId11"/>
    <p:sldId id="268" r:id="rId12"/>
    <p:sldId id="273" r:id="rId13"/>
    <p:sldId id="269" r:id="rId14"/>
    <p:sldId id="274" r:id="rId15"/>
    <p:sldId id="329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330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31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332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8" r:id="rId58"/>
    <p:sldId id="333" r:id="rId59"/>
    <p:sldId id="264" r:id="rId60"/>
    <p:sldId id="321" r:id="rId61"/>
    <p:sldId id="262" r:id="rId62"/>
    <p:sldId id="322" r:id="rId63"/>
    <p:sldId id="257" r:id="rId64"/>
    <p:sldId id="323" r:id="rId65"/>
    <p:sldId id="258" r:id="rId66"/>
    <p:sldId id="324" r:id="rId67"/>
    <p:sldId id="259" r:id="rId68"/>
    <p:sldId id="325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94660"/>
  </p:normalViewPr>
  <p:slideViewPr>
    <p:cSldViewPr>
      <p:cViewPr varScale="1">
        <p:scale>
          <a:sx n="69" d="100"/>
          <a:sy n="69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70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0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004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868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302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317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83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75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4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54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0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6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42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64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7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09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44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507782-C156-405C-833F-66E7895A271D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E217BE-B067-436F-ACF2-77DEBED64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441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</a:t>
            </a:r>
            <a:r>
              <a:rPr lang="en-GB" dirty="0" smtClean="0"/>
              <a:t>2 </a:t>
            </a:r>
            <a:r>
              <a:rPr lang="en-GB" dirty="0" smtClean="0"/>
              <a:t>Week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30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3.27+20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5.11+15</a:t>
            </a:r>
            <a:r>
              <a:rPr lang="en-GB" sz="3200" dirty="0" smtClean="0">
                <a:latin typeface="Comic Sans MS" pitchFamily="66"/>
              </a:rPr>
              <a:t> =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500+50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8.100 + 30 + 7= 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9.21 + ? = 40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100=10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+ 40= 100?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12.222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20 + ? + 200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13.90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+ 5 + 5 = 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+ 15 = 200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71716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2.99 +10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3.27+20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5.11+15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26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500+50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8.100 + 30 + 7=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137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9.21 + ? = 40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19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100=10 + ?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+ 40=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60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12.222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20 + ? + 200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13.90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+ 5 + 5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+ 15 = 200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185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30740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</a:t>
            </a:r>
            <a:r>
              <a:rPr lang="en-GB" dirty="0"/>
              <a:t>2</a:t>
            </a:r>
            <a:r>
              <a:rPr lang="en-GB" dirty="0" smtClean="0"/>
              <a:t> </a:t>
            </a:r>
            <a:r>
              <a:rPr lang="en-GB" dirty="0" smtClean="0"/>
              <a:t>Week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278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154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22935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83033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68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672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491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22935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9977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82023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2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77959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154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79651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68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672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491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43459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17384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8.200 + 30 + 5=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9.43 + ? = 50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5176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2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50231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1.38-9=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29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2.20-19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3.800-200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4.90 – ?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5.93= 30 -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63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10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609- 10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9.300-250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10.962-100=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901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50=90</a:t>
            </a: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?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40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721 – 40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3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020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1 Week </a:t>
            </a:r>
            <a:r>
              <a:rPr lang="en-GB" dirty="0"/>
              <a:t>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300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Week4  </a:t>
            </a:r>
            <a:r>
              <a:rPr lang="en-GB" dirty="0" smtClean="0"/>
              <a:t>d1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0" y="7884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8.78-10= </a:t>
            </a:r>
            <a:endParaRPr lang="en-GB" sz="3200" dirty="0">
              <a:solidFill>
                <a:srgbClr val="00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9.100-30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10.300-100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11.120 </a:t>
            </a:r>
            <a:r>
              <a:rPr lang="en-GB" sz="3200" kern="0" dirty="0">
                <a:latin typeface="Comic Sans MS" pitchFamily="66"/>
              </a:rPr>
              <a:t>– 70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12.43</a:t>
            </a:r>
            <a:r>
              <a:rPr lang="en-GB" sz="3200" kern="0" dirty="0">
                <a:latin typeface="Comic Sans MS" pitchFamily="66"/>
              </a:rPr>
              <a:t>= 50 - ?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13. </a:t>
            </a:r>
            <a:r>
              <a:rPr lang="en-GB" sz="3200" kern="0" dirty="0">
                <a:latin typeface="Comic Sans MS" pitchFamily="66"/>
              </a:rPr>
              <a:t>45 = 100 - ?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14. </a:t>
            </a:r>
            <a:r>
              <a:rPr lang="en-GB" sz="3200" kern="0" dirty="0">
                <a:latin typeface="Comic Sans MS" pitchFamily="66"/>
              </a:rPr>
              <a:t>682- 10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47130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Week4  </a:t>
            </a:r>
            <a:r>
              <a:rPr lang="en-GB" dirty="0" smtClean="0"/>
              <a:t>d1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0" y="7884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8.78-10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68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9.100-30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70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10.300-100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200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11.120 </a:t>
            </a:r>
            <a:r>
              <a:rPr lang="en-GB" sz="3200" kern="0" dirty="0">
                <a:latin typeface="Comic Sans MS" pitchFamily="66"/>
              </a:rPr>
              <a:t>– 70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12.43</a:t>
            </a:r>
            <a:r>
              <a:rPr lang="en-GB" sz="3200" kern="0" dirty="0">
                <a:latin typeface="Comic Sans MS" pitchFamily="66"/>
              </a:rPr>
              <a:t>= 50 -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13. </a:t>
            </a:r>
            <a:r>
              <a:rPr lang="en-GB" sz="3200" kern="0" dirty="0">
                <a:latin typeface="Comic Sans MS" pitchFamily="66"/>
              </a:rPr>
              <a:t>45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55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14. </a:t>
            </a:r>
            <a:r>
              <a:rPr lang="en-GB" sz="3200" kern="0" dirty="0">
                <a:latin typeface="Comic Sans MS" pitchFamily="66"/>
              </a:rPr>
              <a:t>682- 10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672</a:t>
            </a:r>
          </a:p>
        </p:txBody>
      </p:sp>
    </p:spTree>
    <p:extLst>
      <p:ext uri="{BB962C8B-B14F-4D97-AF65-F5344CB8AC3E}">
        <p14:creationId xmlns:p14="http://schemas.microsoft.com/office/powerpoint/2010/main" val="144849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Week4  </a:t>
            </a:r>
            <a:r>
              <a:rPr lang="en-GB" dirty="0" smtClean="0"/>
              <a:t>d2</a:t>
            </a:r>
            <a:endParaRPr lang="en-GB" dirty="0"/>
          </a:p>
        </p:txBody>
      </p:sp>
      <p:sp>
        <p:nvSpPr>
          <p:cNvPr id="7" name="TextBox 5"/>
          <p:cNvSpPr txBox="1"/>
          <p:nvPr/>
        </p:nvSpPr>
        <p:spPr>
          <a:xfrm>
            <a:off x="179512" y="836712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.200 + 30 + 5=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.43 + ? = 50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4.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4716016" y="898267"/>
            <a:ext cx="4968552" cy="341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600" kern="0" dirty="0" smtClean="0">
                <a:latin typeface="Comic Sans MS" pitchFamily="66"/>
              </a:rPr>
              <a:t>431-100 =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</a:t>
            </a:r>
            <a:endParaRPr lang="en-GB" sz="36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10.862-200=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</a:t>
            </a:r>
            <a:endParaRPr lang="en-GB" sz="36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</a:t>
            </a:r>
            <a:endParaRPr lang="en-GB" sz="36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56394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Week4  </a:t>
            </a:r>
            <a:r>
              <a:rPr lang="en-GB" dirty="0" smtClean="0"/>
              <a:t>d2</a:t>
            </a:r>
            <a:endParaRPr lang="en-GB" dirty="0"/>
          </a:p>
        </p:txBody>
      </p:sp>
      <p:sp>
        <p:nvSpPr>
          <p:cNvPr id="7" name="TextBox 5"/>
          <p:cNvSpPr txBox="1"/>
          <p:nvPr/>
        </p:nvSpPr>
        <p:spPr>
          <a:xfrm>
            <a:off x="179512" y="836712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.200 + 30 + 5= 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.43 + ? = 50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4.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190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4716016" y="898267"/>
            <a:ext cx="4968552" cy="341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600" kern="0" dirty="0" smtClean="0">
                <a:latin typeface="Comic Sans MS" pitchFamily="66"/>
              </a:rPr>
              <a:t>431-100 </a:t>
            </a:r>
            <a:r>
              <a:rPr lang="en-GB" sz="3600" kern="0" dirty="0">
                <a:latin typeface="Comic Sans MS" pitchFamily="66"/>
              </a:rPr>
              <a:t>= 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331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r>
              <a:rPr lang="en-GB" sz="36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r>
              <a:rPr lang="en-GB" sz="36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591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6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491</a:t>
            </a:r>
            <a:endParaRPr lang="en-GB" sz="36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96385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d3</a:t>
            </a:r>
            <a:endParaRPr lang="en-GB" dirty="0"/>
          </a:p>
        </p:txBody>
      </p:sp>
      <p:sp>
        <p:nvSpPr>
          <p:cNvPr id="6" name="TextBox 4"/>
          <p:cNvSpPr txBox="1"/>
          <p:nvPr/>
        </p:nvSpPr>
        <p:spPr>
          <a:xfrm>
            <a:off x="179512" y="908720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4427984" y="999573"/>
            <a:ext cx="4968552" cy="341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6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600" kern="0" dirty="0" smtClean="0">
                <a:latin typeface="Comic Sans MS" pitchFamily="66"/>
              </a:rPr>
              <a:t>31-100 </a:t>
            </a:r>
            <a:r>
              <a:rPr lang="en-GB" sz="3600" kern="0" dirty="0">
                <a:latin typeface="Comic Sans MS" pitchFamily="66"/>
              </a:rPr>
              <a:t>= 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</a:t>
            </a:r>
            <a:endParaRPr lang="en-GB" sz="36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6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6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6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6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09933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d3</a:t>
            </a:r>
            <a:endParaRPr lang="en-GB" dirty="0"/>
          </a:p>
        </p:txBody>
      </p:sp>
      <p:sp>
        <p:nvSpPr>
          <p:cNvPr id="6" name="TextBox 4"/>
          <p:cNvSpPr txBox="1"/>
          <p:nvPr/>
        </p:nvSpPr>
        <p:spPr>
          <a:xfrm>
            <a:off x="179512" y="908720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82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4427984" y="999573"/>
            <a:ext cx="4968552" cy="3416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6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600" kern="0" dirty="0" smtClean="0">
                <a:latin typeface="Comic Sans MS" pitchFamily="66"/>
              </a:rPr>
              <a:t>31-100 </a:t>
            </a:r>
            <a:r>
              <a:rPr lang="en-GB" sz="3600" kern="0" dirty="0">
                <a:latin typeface="Comic Sans MS" pitchFamily="66"/>
              </a:rPr>
              <a:t>= </a:t>
            </a:r>
            <a:r>
              <a:rPr lang="en-GB" sz="3600" kern="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r>
              <a:rPr lang="en-GB" sz="36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6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6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600" kern="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6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6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600" kern="0" dirty="0">
                <a:solidFill>
                  <a:srgbClr val="FF0000"/>
                </a:solidFill>
                <a:latin typeface="Comic Sans MS" pitchFamily="66"/>
              </a:rPr>
              <a:t>2</a:t>
            </a:r>
            <a:r>
              <a:rPr lang="en-GB" sz="3600" kern="0" dirty="0" smtClean="0">
                <a:solidFill>
                  <a:srgbClr val="FF0000"/>
                </a:solidFill>
                <a:latin typeface="Comic Sans MS" pitchFamily="66"/>
              </a:rPr>
              <a:t>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6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6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91</a:t>
            </a:r>
            <a:endParaRPr lang="en-GB" sz="36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01921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d4</a:t>
            </a:r>
            <a:endParaRPr lang="en-GB" dirty="0"/>
          </a:p>
        </p:txBody>
      </p:sp>
      <p:sp>
        <p:nvSpPr>
          <p:cNvPr id="7" name="TextBox 5"/>
          <p:cNvSpPr txBox="1"/>
          <p:nvPr/>
        </p:nvSpPr>
        <p:spPr>
          <a:xfrm>
            <a:off x="395536" y="980728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.300 + 40 + 6=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.63 + ? = 70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5148064" y="980728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3200" b="0" i="0" u="none" strike="noStrike" kern="1200" cap="none" spc="0" baseline="0" dirty="0" smtClean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latin typeface="Comic Sans MS" pitchFamily="66"/>
              </a:rPr>
              <a:t>9</a:t>
            </a: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10.300-200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11.120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12.63=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13.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14. 699- 10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3940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8.200 + 30 + 5= 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9.43 + ? = 50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190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7982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d4</a:t>
            </a:r>
            <a:endParaRPr lang="en-GB" dirty="0"/>
          </a:p>
        </p:txBody>
      </p:sp>
      <p:sp>
        <p:nvSpPr>
          <p:cNvPr id="7" name="TextBox 5"/>
          <p:cNvSpPr txBox="1"/>
          <p:nvPr/>
        </p:nvSpPr>
        <p:spPr>
          <a:xfrm>
            <a:off x="395536" y="980728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.300 + 40 + 6=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346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180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5148064" y="980728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>
                <a:latin typeface="Comic Sans MS" pitchFamily="66"/>
              </a:rPr>
              <a:t>9</a:t>
            </a: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10.300-200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11.120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12.63=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13.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14.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94748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07655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7642055" y="0"/>
            <a:ext cx="15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Week 4  </a:t>
            </a:r>
            <a:r>
              <a:rPr lang="en-GB" dirty="0" smtClean="0"/>
              <a:t>d5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346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180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13795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1 Week </a:t>
            </a:r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448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8.200 + 30 + 5=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9.43 + ? = 50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22935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5631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1.65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2.79 +10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3.57+30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4.62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+ 40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400+100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7. 300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8.200 + 30 + 5= 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9.43 + ? = 50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+ 28=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12.472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+ 400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13.40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200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190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05598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20738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err="1" smtClean="0">
                <a:solidFill>
                  <a:srgbClr val="000000"/>
                </a:solidFill>
                <a:latin typeface="Comic Sans MS" pitchFamily="66"/>
              </a:rPr>
              <a:t>Wk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5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28028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82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346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180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96283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1.20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65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 +79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3.30+57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4.40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+ 62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5.10+11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100+400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7.3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+300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 + 200 + 5=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 ? + 43 = 50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28 + ?=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12.70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+ ?=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400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10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+ ? = 200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20738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err="1" smtClean="0">
                <a:solidFill>
                  <a:srgbClr val="000000"/>
                </a:solidFill>
                <a:latin typeface="Comic Sans MS" pitchFamily="66"/>
              </a:rPr>
              <a:t>Wk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5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11301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1.20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65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 +79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3.30+57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4.40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+ 62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5.10+11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100+400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7.3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+300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 + 200 + 5= 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 ? + 43 = 50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28 + ?=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12.70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+ ?=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400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330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10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+ ? = 200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190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3022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69377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1.15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2.89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3.27+30 =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5.31+10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>
                <a:latin typeface="Comic Sans MS" pitchFamily="66"/>
              </a:rPr>
              <a:t>8</a:t>
            </a:r>
            <a:r>
              <a:rPr lang="en-GB" sz="3200" kern="0" dirty="0" smtClean="0">
                <a:latin typeface="Comic Sans MS" pitchFamily="66"/>
              </a:rPr>
              <a:t>00+100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7. 600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+ 300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8.400 + 40 + 5=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500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+ 60=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12.335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 300 + 30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+ 5 = 100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20738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err="1" smtClean="0">
                <a:solidFill>
                  <a:srgbClr val="000000"/>
                </a:solidFill>
                <a:latin typeface="Comic Sans MS" pitchFamily="66"/>
              </a:rPr>
              <a:t>Wk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5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87330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1.15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35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2.89 +10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3.27+30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92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5.31+10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>
                <a:latin typeface="Comic Sans MS" pitchFamily="66"/>
              </a:rPr>
              <a:t>8</a:t>
            </a:r>
            <a:r>
              <a:rPr lang="en-GB" sz="3200" kern="0" dirty="0" smtClean="0">
                <a:latin typeface="Comic Sans MS" pitchFamily="66"/>
              </a:rPr>
              <a:t>00+100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7. 600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+ 300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8.400 + 40 + 5=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44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500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=5 + ?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495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+ 60=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12.335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 300 + 30 + ?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+ 5 = 100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95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60319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3.27+20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5.11+15</a:t>
            </a:r>
            <a:r>
              <a:rPr lang="en-GB" sz="3200" dirty="0" smtClean="0">
                <a:latin typeface="Comic Sans MS" pitchFamily="66"/>
              </a:rPr>
              <a:t> =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500+50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8.100 + 30 + 7= 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9.21 + ? = 40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100=10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+ 40= 100?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12.222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20 + ? + 200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13.90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+ 5 + 5 = 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+ 15 = 200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20738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err="1" smtClean="0">
                <a:solidFill>
                  <a:srgbClr val="000000"/>
                </a:solidFill>
                <a:latin typeface="Comic Sans MS" pitchFamily="66"/>
              </a:rPr>
              <a:t>Wk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5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517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2.99 +10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3.27+20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5.11+15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26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500+50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3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8.100 + 30 + 7=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137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9.21 + ? = 40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19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100=10 + ?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+ 40=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60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12.222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20 + ? + 200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13.90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+ 5 + 5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+ 15 = 200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185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8066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1 Week </a:t>
            </a:r>
            <a:r>
              <a:rPr lang="en-GB" dirty="0"/>
              <a:t>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0695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154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22935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4760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68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672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491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22935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22650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63176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2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8083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1549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endParaRPr lang="en-GB" sz="3200" kern="0" dirty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55201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1.45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2.59 +10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3.37+20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4.32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+ 50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82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5.17+20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500+200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7. 100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+ 400 +7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8.300 + 40 + 6=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346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10.50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=15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+ 72=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12.372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70 + ? + 300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+ 10 = 190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180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92055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1.78-10=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68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3.300-100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5.43= 50 -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45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682- 10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672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latin typeface="Comic Sans MS" pitchFamily="66"/>
              </a:rPr>
              <a:t>431-100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9.1000-400 = 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10.862-200=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517 – 10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507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601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521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491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82484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95364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1.38-10=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28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2.90-30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3.300-200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4.120 – 70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5.63= </a:t>
            </a:r>
            <a:r>
              <a:rPr lang="en-GB" sz="3200" kern="0" dirty="0">
                <a:latin typeface="Comic Sans MS" pitchFamily="66"/>
              </a:rPr>
              <a:t>7</a:t>
            </a:r>
            <a:r>
              <a:rPr lang="en-GB" sz="3200" kern="0" dirty="0" smtClean="0">
                <a:latin typeface="Comic Sans MS" pitchFamily="66"/>
              </a:rPr>
              <a:t>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25 = 100 - ?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699- 10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9.1100-400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7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10.762-100=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07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301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10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2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121 – 30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b="0" i="0" u="none" strike="noStrike" kern="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91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62159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1.38-9=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3200" b="0" i="0" u="none" strike="noStrike" kern="1200" cap="none" spc="0" baseline="0" dirty="0" smtClean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2.20-19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3.800-200 =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4.90 – ?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5.93= 30 - ?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10 = 100 -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609- 10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9.300-250 = 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10.962-100=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50=90</a:t>
            </a: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?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721 – 40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0790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79512" y="819024"/>
            <a:ext cx="4735760" cy="46474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1.38-9=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29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2.20-19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1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3.800-200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6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4.90 – ?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5.93= 30 -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63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6. 10 = 100 - ?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7. 609- 10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599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latin typeface="Comic Sans MS" pitchFamily="66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</a:t>
            </a:r>
            <a:r>
              <a:rPr lang="en-GB" sz="3200" kern="0" dirty="0" smtClean="0">
                <a:latin typeface="Comic Sans MS" pitchFamily="66"/>
              </a:rPr>
              <a:t>31-100 </a:t>
            </a:r>
            <a:r>
              <a:rPr lang="en-GB" sz="3200" kern="0" dirty="0">
                <a:latin typeface="Comic Sans MS" pitchFamily="66"/>
              </a:rPr>
              <a:t>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31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9.300-250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</a:t>
            </a:r>
            <a:endParaRPr lang="en-GB" sz="3200" b="0" i="0" u="none" strike="noStrike" kern="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10.962-100=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62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17 – 10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901</a:t>
            </a:r>
            <a:endParaRPr lang="en-GB" sz="3200" b="0" i="0" u="none" strike="noStrike" kern="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13. 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50=90</a:t>
            </a:r>
            <a:r>
              <a:rPr lang="en-GB" sz="3200" kern="0" baseline="0" dirty="0" smtClean="0">
                <a:solidFill>
                  <a:srgbClr val="000000"/>
                </a:solidFill>
                <a:latin typeface="Comic Sans MS" pitchFamily="66"/>
              </a:rPr>
              <a:t> –</a:t>
            </a:r>
            <a:r>
              <a:rPr lang="en-GB" sz="3200" kern="0" dirty="0" smtClean="0">
                <a:solidFill>
                  <a:srgbClr val="000000"/>
                </a:solidFill>
                <a:latin typeface="Comic Sans MS" pitchFamily="66"/>
              </a:rPr>
              <a:t> ? </a:t>
            </a:r>
            <a:r>
              <a:rPr lang="en-GB" sz="3200" kern="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40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 721 – 40</a:t>
            </a:r>
            <a:r>
              <a:rPr lang="en-GB" sz="3200" b="0" i="0" u="none" strike="noStrike" kern="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681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092280" y="188640"/>
            <a:ext cx="1864613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Week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2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Day 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2722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Summer 1 Week </a:t>
            </a:r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3 Early Bird Maths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9923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07504" y="808649"/>
            <a:ext cx="4013920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16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15 + __ = 22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27984" y="808649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54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21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¼ of 8 =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34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4783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98414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07504" y="808649"/>
            <a:ext cx="4464496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300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16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dirty="0">
                <a:solidFill>
                  <a:srgbClr val="FF0000"/>
                </a:solidFill>
                <a:latin typeface="Comic Sans MS" pitchFamily="66"/>
              </a:rPr>
              <a:t>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15 + __ = 22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82987" y="803744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54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21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 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¼ of 8 =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34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47832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Week 6 d1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74288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07504" y="808649"/>
            <a:ext cx="4013920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__ + 12 = 45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27984" y="808649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87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5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8 =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43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524328" y="188640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21606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07504" y="808649"/>
            <a:ext cx="4320480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43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200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__ + 12 = 45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27984" y="808649"/>
            <a:ext cx="4464496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77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87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120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5 </a:t>
            </a:r>
            <a:r>
              <a:rPr lang="en-GB" sz="4000" dirty="0" smtClean="0">
                <a:solidFill>
                  <a:srgbClr val="FF0000"/>
                </a:solidFill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8 =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43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d2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85536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1.20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65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 +79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3.30+57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4.40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+ 62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5.10+11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100+400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7.3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+300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 + 200 + 5=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 ? + 43 = 50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28 + ?=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12.70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+ ?=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400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10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+ ? = 200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0643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4013920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72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56 + 8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3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__ + 22 = 39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75512" y="808649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+ 52 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35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9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10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12 =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54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489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4589984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72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4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56 + 8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500–100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400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3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__ + 22 = 39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17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75512" y="808649"/>
            <a:ext cx="4668488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+ 52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35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51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16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9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45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10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12 =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9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54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44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kern="0" dirty="0" smtClean="0">
                <a:solidFill>
                  <a:srgbClr val="000000"/>
                </a:solidFill>
                <a:latin typeface="Comic Sans MS" pitchFamily="66"/>
              </a:rPr>
              <a:t>d3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49780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4157936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56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60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18 ÷ 3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34 + ___ = 45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75512" y="808649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25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73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79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11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15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¼ of 8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85128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4445968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56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18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60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18 ÷ 3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34 + __ = 45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11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75512" y="808649"/>
            <a:ext cx="4560984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25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73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98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79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67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11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15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¼ of 8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77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d4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5831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3744413" cy="50167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83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0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3 =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__ + 12 = 36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475512" y="808649"/>
            <a:ext cx="4032449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20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20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73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812359" y="1166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239222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98040" y="764703"/>
            <a:ext cx="4517976" cy="5016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83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+ 8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72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x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3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21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0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0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100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600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15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÷ 3 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__ + 12 = 36 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24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4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533410" y="783640"/>
            <a:ext cx="4610590" cy="44012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8.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32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+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64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96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9.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87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–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34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10. ½ of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18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11. </a:t>
            </a:r>
            <a:r>
              <a:rPr lang="en-GB" sz="4000" kern="0" dirty="0">
                <a:solidFill>
                  <a:srgbClr val="000000"/>
                </a:solidFill>
                <a:latin typeface="Comic Sans MS" pitchFamily="66"/>
              </a:rPr>
              <a:t>7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x 5 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12. 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½ of __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= 20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10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13.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¾ of 20 </a:t>
            </a:r>
            <a:r>
              <a:rPr lang="en-GB" sz="4000" kern="0" dirty="0" smtClean="0">
                <a:solidFill>
                  <a:srgbClr val="FF0000"/>
                </a:solidFill>
                <a:latin typeface="Comic Sans MS" pitchFamily="66"/>
              </a:rPr>
              <a:t>15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 dirty="0">
                <a:solidFill>
                  <a:srgbClr val="000000"/>
                </a:solidFill>
                <a:uFillTx/>
                <a:latin typeface="Comic Sans MS" pitchFamily="66"/>
              </a:rPr>
              <a:t>14. </a:t>
            </a:r>
            <a:r>
              <a:rPr lang="en-GB" sz="4000" kern="0" dirty="0" smtClean="0">
                <a:solidFill>
                  <a:srgbClr val="000000"/>
                </a:solidFill>
                <a:latin typeface="Comic Sans MS" pitchFamily="66"/>
              </a:rPr>
              <a:t>73</a:t>
            </a:r>
            <a:r>
              <a:rPr lang="en-GB" sz="4000" dirty="0" smtClean="0">
                <a:solidFill>
                  <a:srgbClr val="000000"/>
                </a:solidFill>
                <a:latin typeface="Comic Sans MS" pitchFamily="66"/>
              </a:rPr>
              <a:t> – 10 =</a:t>
            </a:r>
            <a:r>
              <a:rPr lang="en-GB" sz="40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40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63</a:t>
            </a:r>
            <a:endParaRPr lang="en-GB" sz="40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524328" y="209231"/>
            <a:ext cx="1489510" cy="400110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Week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7 </a:t>
            </a:r>
            <a:r>
              <a:rPr lang="en-GB" sz="2000" dirty="0" smtClean="0">
                <a:solidFill>
                  <a:srgbClr val="000000"/>
                </a:solidFill>
                <a:latin typeface="Comic Sans MS" pitchFamily="66"/>
              </a:rPr>
              <a:t>d5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119702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1.20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65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2.10 +79 =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89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3.30+57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87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4.40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+ 62 =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102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5.10+11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21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 smtClean="0">
                <a:latin typeface="Comic Sans MS" pitchFamily="66"/>
              </a:rPr>
              <a:t>100+400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500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7.3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+ 200 +300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8.30 + 200 + 5=  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235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 ? + 43 = 50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100=65 + ?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35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28 + ?=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72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12.70</a:t>
            </a:r>
            <a:r>
              <a:rPr lang="en-GB" sz="3200" dirty="0">
                <a:solidFill>
                  <a:srgbClr val="000000"/>
                </a:solidFill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+ ?=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400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330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+ 40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100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10 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+ ? = 200  </a:t>
            </a:r>
            <a:r>
              <a:rPr lang="en-GB" sz="3200" b="0" i="0" u="none" strike="noStrike" kern="1200" cap="none" spc="0" dirty="0" smtClean="0">
                <a:solidFill>
                  <a:srgbClr val="FF0000"/>
                </a:solidFill>
                <a:uFillTx/>
                <a:latin typeface="Comic Sans MS" pitchFamily="66"/>
              </a:rPr>
              <a:t>190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368350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1.15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2.89 +10 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3.27+30 =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5.31+10</a:t>
            </a:r>
            <a:r>
              <a:rPr lang="en-GB" sz="3200" dirty="0" smtClean="0">
                <a:latin typeface="Comic Sans MS" pitchFamily="66"/>
              </a:rPr>
              <a:t> =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>
                <a:latin typeface="Comic Sans MS" pitchFamily="66"/>
              </a:rPr>
              <a:t>8</a:t>
            </a:r>
            <a:r>
              <a:rPr lang="en-GB" sz="3200" kern="0" dirty="0" smtClean="0">
                <a:latin typeface="Comic Sans MS" pitchFamily="66"/>
              </a:rPr>
              <a:t>00+100 = </a:t>
            </a:r>
            <a:endParaRPr lang="en-GB" sz="3200" kern="0" dirty="0" smtClean="0">
              <a:solidFill>
                <a:srgbClr val="FF0000"/>
              </a:solidFill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7. 600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+ 300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8.400 + 40 + 5= 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500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=5 + ? 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+ 60= 100?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12.335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 300 + 30 + ? 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endParaRPr lang="en-GB" sz="3200" dirty="0" smtClean="0">
              <a:solidFill>
                <a:srgbClr val="FF0000"/>
              </a:solidFill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+ 5 = 100  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6228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9809" y="808649"/>
            <a:ext cx="4735760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1.15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+ </a:t>
            </a: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20 = 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35</a:t>
            </a:r>
            <a:endParaRPr lang="en-GB" sz="3200" b="0" i="0" u="none" strike="noStrike" kern="1200" cap="none" spc="0" baseline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2.89 +10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9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latin typeface="Comic Sans MS" pitchFamily="66"/>
              </a:rPr>
              <a:t>3.27+30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4.72</a:t>
            </a:r>
            <a:r>
              <a:rPr lang="en-GB" sz="3200" b="0" i="0" u="none" strike="noStrike" kern="1200" cap="none" spc="0" dirty="0" smtClean="0">
                <a:uFillTx/>
                <a:latin typeface="Comic Sans MS" pitchFamily="66"/>
              </a:rPr>
              <a:t> + 20 =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92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latin typeface="Comic Sans MS" pitchFamily="66"/>
              </a:rPr>
              <a:t>5.31+10</a:t>
            </a:r>
            <a:r>
              <a:rPr lang="en-GB" sz="3200" dirty="0" smtClean="0">
                <a:latin typeface="Comic Sans MS" pitchFamily="66"/>
              </a:rPr>
              <a:t> =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4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1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uFillTx/>
                <a:latin typeface="Comic Sans MS" pitchFamily="66"/>
              </a:rPr>
              <a:t>6.</a:t>
            </a:r>
            <a:r>
              <a:rPr lang="en-GB" sz="3200" kern="0" dirty="0">
                <a:latin typeface="Comic Sans MS" pitchFamily="66"/>
              </a:rPr>
              <a:t>8</a:t>
            </a:r>
            <a:r>
              <a:rPr lang="en-GB" sz="3200" kern="0" dirty="0" smtClean="0">
                <a:latin typeface="Comic Sans MS" pitchFamily="66"/>
              </a:rPr>
              <a:t>00+100 = 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kern="0" dirty="0" smtClean="0">
                <a:solidFill>
                  <a:srgbClr val="FF0000"/>
                </a:solidFill>
                <a:latin typeface="Comic Sans MS" pitchFamily="66"/>
              </a:rPr>
              <a:t>00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7. 600</a:t>
            </a:r>
            <a:r>
              <a:rPr lang="en-GB" sz="3200" b="0" i="0" u="none" strike="noStrike" kern="0" cap="none" spc="0" dirty="0" smtClean="0">
                <a:uFillTx/>
                <a:latin typeface="Comic Sans MS" pitchFamily="66"/>
              </a:rPr>
              <a:t> + 300 +3</a:t>
            </a:r>
            <a:r>
              <a:rPr lang="en-GB" sz="3200" b="0" i="0" u="none" strike="noStrike" kern="0" cap="none" spc="0" baseline="0" dirty="0" smtClean="0">
                <a:uFillTx/>
                <a:latin typeface="Comic Sans MS" pitchFamily="66"/>
              </a:rPr>
              <a:t> =</a:t>
            </a:r>
            <a:r>
              <a:rPr lang="en-GB" sz="3200" kern="0" dirty="0">
                <a:solidFill>
                  <a:srgbClr val="FF0000"/>
                </a:solidFill>
                <a:latin typeface="Comic Sans MS" pitchFamily="66"/>
              </a:rPr>
              <a:t>9</a:t>
            </a:r>
            <a:r>
              <a:rPr lang="en-GB" sz="3200" b="0" i="0" u="none" strike="noStrike" kern="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03</a:t>
            </a:r>
            <a:endParaRPr lang="en-GB" sz="4000" dirty="0">
              <a:solidFill>
                <a:srgbClr val="FF0000"/>
              </a:solidFill>
              <a:latin typeface="Comic Sans MS" pitchFamily="66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4283968" y="808649"/>
            <a:ext cx="4968552" cy="353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8.400 + 40 + 5=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44</a:t>
            </a:r>
            <a:r>
              <a:rPr lang="en-GB" sz="3200" b="0" i="0" u="none" strike="noStrike" kern="1200" cap="none" spc="0" baseline="0" dirty="0" smtClean="0">
                <a:solidFill>
                  <a:srgbClr val="FF0000"/>
                </a:solidFill>
                <a:uFillTx/>
                <a:latin typeface="Comic Sans MS" pitchFamily="66"/>
              </a:rPr>
              <a:t>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9.63 + ? = 70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10.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500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=5 + ?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495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11.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? + 60= 100?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40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12.335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= 300 + 30 + ? </a:t>
            </a:r>
            <a:r>
              <a:rPr lang="en-GB" sz="3200" dirty="0">
                <a:solidFill>
                  <a:srgbClr val="FF0000"/>
                </a:solidFill>
                <a:latin typeface="Comic Sans MS" pitchFamily="66"/>
              </a:rPr>
              <a:t>5</a:t>
            </a:r>
            <a:endParaRPr lang="en-GB" sz="3200" b="0" i="0" u="none" strike="noStrike" kern="1200" cap="none" spc="0" dirty="0" smtClean="0">
              <a:solidFill>
                <a:srgbClr val="FF0000"/>
              </a:solidFill>
              <a:uFillTx/>
              <a:latin typeface="Comic Sans MS" pitchFamily="66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aseline="0" dirty="0" smtClean="0">
                <a:solidFill>
                  <a:srgbClr val="000000"/>
                </a:solidFill>
                <a:latin typeface="Comic Sans MS" pitchFamily="66"/>
              </a:rPr>
              <a:t>13.30</a:t>
            </a:r>
            <a:r>
              <a:rPr lang="en-GB" sz="3200" dirty="0" smtClean="0">
                <a:solidFill>
                  <a:srgbClr val="000000"/>
                </a:solidFill>
                <a:latin typeface="Comic Sans MS" pitchFamily="66"/>
              </a:rPr>
              <a:t> + 30 + 30 =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omic Sans MS" pitchFamily="66"/>
              </a:rPr>
              <a:t>14.</a:t>
            </a:r>
            <a:r>
              <a:rPr lang="en-GB" sz="3200" b="0" i="0" u="none" strike="noStrike" kern="1200" cap="none" spc="0" dirty="0" smtClean="0">
                <a:solidFill>
                  <a:srgbClr val="000000"/>
                </a:solidFill>
                <a:uFillTx/>
                <a:latin typeface="Comic Sans MS" pitchFamily="66"/>
              </a:rPr>
              <a:t> ? + 5 = 100  </a:t>
            </a:r>
            <a:r>
              <a:rPr lang="en-GB" sz="3200" dirty="0" smtClean="0">
                <a:solidFill>
                  <a:srgbClr val="FF0000"/>
                </a:solidFill>
                <a:latin typeface="Comic Sans MS" pitchFamily="66"/>
              </a:rPr>
              <a:t>95</a:t>
            </a:r>
            <a:endParaRPr lang="en-GB" sz="3200" b="0" i="0" u="none" strike="noStrike" kern="1200" cap="none" spc="0" baseline="0" dirty="0">
              <a:solidFill>
                <a:srgbClr val="FF0000"/>
              </a:solidFill>
              <a:uFillTx/>
              <a:latin typeface="Comic Sans MS" pitchFamily="66"/>
            </a:endParaRPr>
          </a:p>
        </p:txBody>
      </p:sp>
    </p:spTree>
    <p:extLst>
      <p:ext uri="{BB962C8B-B14F-4D97-AF65-F5344CB8AC3E}">
        <p14:creationId xmlns:p14="http://schemas.microsoft.com/office/powerpoint/2010/main" val="6106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20A4FE9B0EA4BA017C25C60D67702" ma:contentTypeVersion="12" ma:contentTypeDescription="Create a new document." ma:contentTypeScope="" ma:versionID="1512b5406b36c1fd465fbd304d4b481a">
  <xsd:schema xmlns:xsd="http://www.w3.org/2001/XMLSchema" xmlns:xs="http://www.w3.org/2001/XMLSchema" xmlns:p="http://schemas.microsoft.com/office/2006/metadata/properties" xmlns:ns2="9339ecb7-020f-4669-8dc5-85537dd10064" xmlns:ns3="37676f07-c4dc-4266-8019-98daabd4de9c" targetNamespace="http://schemas.microsoft.com/office/2006/metadata/properties" ma:root="true" ma:fieldsID="c5fc5a95256afe23834a13f3d4224a01" ns2:_="" ns3:_="">
    <xsd:import namespace="9339ecb7-020f-4669-8dc5-85537dd10064"/>
    <xsd:import namespace="37676f07-c4dc-4266-8019-98daabd4de9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9ecb7-020f-4669-8dc5-85537dd1006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76f07-c4dc-4266-8019-98daabd4de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55E574-39CD-4C62-9E7D-BFAE9F6AD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39ecb7-020f-4669-8dc5-85537dd10064"/>
    <ds:schemaRef ds:uri="37676f07-c4dc-4266-8019-98daabd4de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3E9828-3115-4ED9-9E27-F127EEF8BC1E}">
  <ds:schemaRefs>
    <ds:schemaRef ds:uri="http://schemas.microsoft.com/office/2006/documentManagement/types"/>
    <ds:schemaRef ds:uri="37676f07-c4dc-4266-8019-98daabd4de9c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339ecb7-020f-4669-8dc5-85537dd1006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FF3912E-18A1-4C76-8E93-6F74A2EA92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353</TotalTime>
  <Words>4261</Words>
  <Application>Microsoft Office PowerPoint</Application>
  <PresentationFormat>On-screen Show (4:3)</PresentationFormat>
  <Paragraphs>878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Century Gothic</vt:lpstr>
      <vt:lpstr>Comic Sans MS</vt:lpstr>
      <vt:lpstr>Wingdings 3</vt:lpstr>
      <vt:lpstr>Slice</vt:lpstr>
      <vt:lpstr>Summer 2 Week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Summer 2 Week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Summer 1 Week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Summer 1 Week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Summer 1 Week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Summer 1 Week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Westfield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McGrath</dc:creator>
  <cp:lastModifiedBy>user</cp:lastModifiedBy>
  <cp:revision>27</cp:revision>
  <dcterms:created xsi:type="dcterms:W3CDTF">2019-09-01T09:28:28Z</dcterms:created>
  <dcterms:modified xsi:type="dcterms:W3CDTF">2020-06-18T12:56:45Z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0x010100C9920A4FE9B0EA4BA017C25C60D67702</vt:lpwstr>
  </property>
</Properties>
</file>