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7" r:id="rId1"/>
  </p:sldMasterIdLst>
  <p:notesMasterIdLst>
    <p:notesMasterId r:id="rId18"/>
  </p:notesMasterIdLst>
  <p:sldIdLst>
    <p:sldId id="256" r:id="rId2"/>
    <p:sldId id="257" r:id="rId3"/>
    <p:sldId id="279" r:id="rId4"/>
    <p:sldId id="270" r:id="rId5"/>
    <p:sldId id="271" r:id="rId6"/>
    <p:sldId id="265" r:id="rId7"/>
    <p:sldId id="280" r:id="rId8"/>
    <p:sldId id="267" r:id="rId9"/>
    <p:sldId id="268" r:id="rId10"/>
    <p:sldId id="277" r:id="rId11"/>
    <p:sldId id="276" r:id="rId12"/>
    <p:sldId id="273" r:id="rId13"/>
    <p:sldId id="274" r:id="rId14"/>
    <p:sldId id="275" r:id="rId15"/>
    <p:sldId id="281" r:id="rId16"/>
    <p:sldId id="278"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63"/>
    <p:restoredTop sz="94274"/>
  </p:normalViewPr>
  <p:slideViewPr>
    <p:cSldViewPr snapToGrid="0" snapToObjects="1">
      <p:cViewPr varScale="1">
        <p:scale>
          <a:sx n="104" d="100"/>
          <a:sy n="104" d="100"/>
        </p:scale>
        <p:origin x="1986" y="10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3B8473-C522-2B41-A90C-8E5433C40866}" type="datetimeFigureOut">
              <a:rPr lang="en-US" smtClean="0"/>
              <a:t>9/22/2023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713DDA-87D3-5E4E-9E39-712C0B423DEC}" type="slidenum">
              <a:rPr lang="en-US" smtClean="0"/>
              <a:t>‹#›</a:t>
            </a:fld>
            <a:endParaRPr lang="en-US" dirty="0"/>
          </a:p>
        </p:txBody>
      </p:sp>
    </p:spTree>
    <p:extLst>
      <p:ext uri="{BB962C8B-B14F-4D97-AF65-F5344CB8AC3E}">
        <p14:creationId xmlns:p14="http://schemas.microsoft.com/office/powerpoint/2010/main" val="187675279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713DDA-87D3-5E4E-9E39-712C0B423DEC}" type="slidenum">
              <a:rPr lang="en-US" smtClean="0"/>
              <a:t>1</a:t>
            </a:fld>
            <a:endParaRPr lang="en-US" dirty="0"/>
          </a:p>
        </p:txBody>
      </p:sp>
    </p:spTree>
    <p:extLst>
      <p:ext uri="{BB962C8B-B14F-4D97-AF65-F5344CB8AC3E}">
        <p14:creationId xmlns:p14="http://schemas.microsoft.com/office/powerpoint/2010/main" val="1170407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713DDA-87D3-5E4E-9E39-712C0B423DEC}" type="slidenum">
              <a:rPr lang="en-US" smtClean="0"/>
              <a:t>2</a:t>
            </a:fld>
            <a:endParaRPr lang="en-US" dirty="0"/>
          </a:p>
        </p:txBody>
      </p:sp>
    </p:spTree>
    <p:extLst>
      <p:ext uri="{BB962C8B-B14F-4D97-AF65-F5344CB8AC3E}">
        <p14:creationId xmlns:p14="http://schemas.microsoft.com/office/powerpoint/2010/main" val="6573202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en-GB"/>
              <a:t>Click to edit Master title style</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a:xfrm>
            <a:off x="5932170" y="4323845"/>
            <a:ext cx="2297429" cy="365125"/>
          </a:xfrm>
        </p:spPr>
        <p:txBody>
          <a:bodyPr/>
          <a:lstStyle/>
          <a:p>
            <a:fld id="{B01F9CA3-105E-4857-9057-6DB6197DA786}" type="datetimeFigureOut">
              <a:rPr lang="en-US" smtClean="0"/>
              <a:t>9/22/2023</a:t>
            </a:fld>
            <a:endParaRPr lang="en-US" dirty="0"/>
          </a:p>
        </p:txBody>
      </p:sp>
      <p:sp>
        <p:nvSpPr>
          <p:cNvPr id="5" name="Footer Placeholder 4"/>
          <p:cNvSpPr>
            <a:spLocks noGrp="1"/>
          </p:cNvSpPr>
          <p:nvPr>
            <p:ph type="ftr" sz="quarter" idx="11"/>
          </p:nvPr>
        </p:nvSpPr>
        <p:spPr>
          <a:xfrm>
            <a:off x="914400" y="4323846"/>
            <a:ext cx="4880610" cy="365125"/>
          </a:xfrm>
        </p:spPr>
        <p:txBody>
          <a:bodyPr/>
          <a:lstStyle/>
          <a:p>
            <a:endParaRPr lang="en-US" dirty="0"/>
          </a:p>
        </p:txBody>
      </p:sp>
      <p:sp>
        <p:nvSpPr>
          <p:cNvPr id="6" name="Slide Number Placeholder 5"/>
          <p:cNvSpPr>
            <a:spLocks noGrp="1"/>
          </p:cNvSpPr>
          <p:nvPr>
            <p:ph type="sldNum" sz="quarter" idx="12"/>
          </p:nvPr>
        </p:nvSpPr>
        <p:spPr>
          <a:xfrm>
            <a:off x="6057900" y="1430867"/>
            <a:ext cx="2171700" cy="365125"/>
          </a:xfrm>
        </p:spPr>
        <p:txBody>
          <a:bodyPr/>
          <a:lstStyle/>
          <a:p>
            <a:fld id="{7F5CE407-6216-4202-80E4-A30DC2F709B2}" type="slidenum">
              <a:rPr lang="en-US" smtClean="0"/>
              <a:t>‹#›</a:t>
            </a:fld>
            <a:endParaRPr lang="en-US" dirty="0"/>
          </a:p>
        </p:txBody>
      </p:sp>
    </p:spTree>
    <p:extLst>
      <p:ext uri="{BB962C8B-B14F-4D97-AF65-F5344CB8AC3E}">
        <p14:creationId xmlns:p14="http://schemas.microsoft.com/office/powerpoint/2010/main" val="1286763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endParaRPr lang="en-US"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t>9/22/2023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dirty="0"/>
          </a:p>
        </p:txBody>
      </p:sp>
    </p:spTree>
    <p:extLst>
      <p:ext uri="{BB962C8B-B14F-4D97-AF65-F5344CB8AC3E}">
        <p14:creationId xmlns:p14="http://schemas.microsoft.com/office/powerpoint/2010/main" val="469806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en-GB"/>
              <a:t>Click to edit Master title style</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B01F9CA3-105E-4857-9057-6DB6197DA786}" type="datetimeFigureOut">
              <a:rPr lang="en-US" smtClean="0"/>
              <a:t>9/22/2023</a:t>
            </a:fld>
            <a:endParaRPr lang="en-US" dirty="0"/>
          </a:p>
        </p:txBody>
      </p:sp>
      <p:sp>
        <p:nvSpPr>
          <p:cNvPr id="6" name="Footer Placeholder 5"/>
          <p:cNvSpPr>
            <a:spLocks noGrp="1"/>
          </p:cNvSpPr>
          <p:nvPr>
            <p:ph type="ftr" sz="quarter" idx="11"/>
          </p:nvPr>
        </p:nvSpPr>
        <p:spPr>
          <a:xfrm>
            <a:off x="594360" y="381001"/>
            <a:ext cx="4830656" cy="365125"/>
          </a:xfrm>
        </p:spPr>
        <p:txBody>
          <a:bodyPr/>
          <a:lstStyle/>
          <a:p>
            <a:endParaRPr lang="en-US" dirty="0"/>
          </a:p>
        </p:txBody>
      </p:sp>
      <p:sp>
        <p:nvSpPr>
          <p:cNvPr id="7" name="Slide Number Placeholder 6"/>
          <p:cNvSpPr>
            <a:spLocks noGrp="1"/>
          </p:cNvSpPr>
          <p:nvPr>
            <p:ph type="sldNum" sz="quarter" idx="12"/>
          </p:nvPr>
        </p:nvSpPr>
        <p:spPr>
          <a:xfrm>
            <a:off x="7882466" y="381001"/>
            <a:ext cx="667174" cy="365125"/>
          </a:xfrm>
        </p:spPr>
        <p:txBody>
          <a:bodyPr/>
          <a:lstStyle/>
          <a:p>
            <a:fld id="{7F5CE407-6216-4202-80E4-A30DC2F709B2}" type="slidenum">
              <a:rPr lang="en-US" smtClean="0"/>
              <a:t>‹#›</a:t>
            </a:fld>
            <a:endParaRPr lang="en-US" dirty="0"/>
          </a:p>
        </p:txBody>
      </p:sp>
    </p:spTree>
    <p:extLst>
      <p:ext uri="{BB962C8B-B14F-4D97-AF65-F5344CB8AC3E}">
        <p14:creationId xmlns:p14="http://schemas.microsoft.com/office/powerpoint/2010/main" val="25686110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5" name="Picture 14" descr="C3-HD-BTM.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en-GB"/>
              <a:t>Click to edit Master title style</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B01F9CA3-105E-4857-9057-6DB6197DA786}" type="datetimeFigureOut">
              <a:rPr lang="en-US" smtClean="0"/>
              <a:t>9/22/2023</a:t>
            </a:fld>
            <a:endParaRPr lang="en-US" dirty="0"/>
          </a:p>
        </p:txBody>
      </p:sp>
      <p:sp>
        <p:nvSpPr>
          <p:cNvPr id="6" name="Footer Placeholder 5"/>
          <p:cNvSpPr>
            <a:spLocks noGrp="1"/>
          </p:cNvSpPr>
          <p:nvPr>
            <p:ph type="ftr" sz="quarter" idx="11"/>
          </p:nvPr>
        </p:nvSpPr>
        <p:spPr>
          <a:xfrm>
            <a:off x="594360" y="379438"/>
            <a:ext cx="4830656" cy="365125"/>
          </a:xfrm>
        </p:spPr>
        <p:txBody>
          <a:bodyPr/>
          <a:lstStyle/>
          <a:p>
            <a:endParaRPr lang="en-US" dirty="0"/>
          </a:p>
        </p:txBody>
      </p:sp>
      <p:sp>
        <p:nvSpPr>
          <p:cNvPr id="7" name="Slide Number Placeholder 6"/>
          <p:cNvSpPr>
            <a:spLocks noGrp="1"/>
          </p:cNvSpPr>
          <p:nvPr>
            <p:ph type="sldNum" sz="quarter" idx="12"/>
          </p:nvPr>
        </p:nvSpPr>
        <p:spPr>
          <a:xfrm>
            <a:off x="7882466" y="381001"/>
            <a:ext cx="667174" cy="365125"/>
          </a:xfrm>
        </p:spPr>
        <p:txBody>
          <a:bodyPr/>
          <a:lstStyle/>
          <a:p>
            <a:fld id="{7F5CE407-6216-4202-80E4-A30DC2F709B2}" type="slidenum">
              <a:rPr lang="en-US" smtClean="0"/>
              <a:t>‹#›</a:t>
            </a:fld>
            <a:endParaRPr lang="en-US" dirty="0"/>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5103925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en-GB"/>
              <a:t>Click to edit Master title style</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fld id="{B01F9CA3-105E-4857-9057-6DB6197DA786}" type="datetimeFigureOut">
              <a:rPr lang="en-US" smtClean="0"/>
              <a:t>9/22/2023</a:t>
            </a:fld>
            <a:endParaRPr lang="en-US" dirty="0"/>
          </a:p>
        </p:txBody>
      </p:sp>
      <p:sp>
        <p:nvSpPr>
          <p:cNvPr id="6" name="Footer Placeholder 5"/>
          <p:cNvSpPr>
            <a:spLocks noGrp="1"/>
          </p:cNvSpPr>
          <p:nvPr>
            <p:ph type="ftr" sz="quarter" idx="11"/>
          </p:nvPr>
        </p:nvSpPr>
        <p:spPr>
          <a:xfrm>
            <a:off x="594360" y="378884"/>
            <a:ext cx="4830656" cy="365125"/>
          </a:xfrm>
        </p:spPr>
        <p:txBody>
          <a:bodyPr/>
          <a:lstStyle/>
          <a:p>
            <a:endParaRPr lang="en-US" dirty="0"/>
          </a:p>
        </p:txBody>
      </p:sp>
      <p:sp>
        <p:nvSpPr>
          <p:cNvPr id="7" name="Slide Number Placeholder 6"/>
          <p:cNvSpPr>
            <a:spLocks noGrp="1"/>
          </p:cNvSpPr>
          <p:nvPr>
            <p:ph type="sldNum" sz="quarter" idx="12"/>
          </p:nvPr>
        </p:nvSpPr>
        <p:spPr>
          <a:xfrm>
            <a:off x="7882466" y="381001"/>
            <a:ext cx="667174" cy="365125"/>
          </a:xfrm>
        </p:spPr>
        <p:txBody>
          <a:bodyPr/>
          <a:lstStyle/>
          <a:p>
            <a:fld id="{7F5CE407-6216-4202-80E4-A30DC2F709B2}" type="slidenum">
              <a:rPr lang="en-US" smtClean="0"/>
              <a:t>‹#›</a:t>
            </a:fld>
            <a:endParaRPr lang="en-US" dirty="0"/>
          </a:p>
        </p:txBody>
      </p:sp>
    </p:spTree>
    <p:extLst>
      <p:ext uri="{BB962C8B-B14F-4D97-AF65-F5344CB8AC3E}">
        <p14:creationId xmlns:p14="http://schemas.microsoft.com/office/powerpoint/2010/main" val="29262342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en-GB"/>
              <a:t>Click to edit Master title style</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B01F9CA3-105E-4857-9057-6DB6197DA786}" type="datetimeFigureOut">
              <a:rPr lang="en-US" smtClean="0"/>
              <a:t>9/22/2023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F5CE407-6216-4202-80E4-A30DC2F709B2}" type="slidenum">
              <a:rPr lang="en-US" smtClean="0"/>
              <a:t>‹#›</a:t>
            </a:fld>
            <a:endParaRPr lang="en-US" dirty="0"/>
          </a:p>
        </p:txBody>
      </p:sp>
    </p:spTree>
    <p:extLst>
      <p:ext uri="{BB962C8B-B14F-4D97-AF65-F5344CB8AC3E}">
        <p14:creationId xmlns:p14="http://schemas.microsoft.com/office/powerpoint/2010/main" val="26443753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en-GB"/>
              <a:t>Click to edit Master title style</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dirty="0"/>
              <a:t>Click icon to add picture</a:t>
            </a:r>
            <a:endParaRPr lang="en-US" dirty="0"/>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dirty="0"/>
              <a:t>Click icon to add picture</a:t>
            </a:r>
            <a:endParaRPr lang="en-US" dirty="0"/>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dirty="0"/>
              <a:t>Click icon to add picture</a:t>
            </a:r>
            <a:endParaRPr lang="en-US" dirty="0"/>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B01F9CA3-105E-4857-9057-6DB6197DA786}" type="datetimeFigureOut">
              <a:rPr lang="en-US" smtClean="0"/>
              <a:t>9/22/2023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F5CE407-6216-4202-80E4-A30DC2F709B2}" type="slidenum">
              <a:rPr lang="en-US" smtClean="0"/>
              <a:t>‹#›</a:t>
            </a:fld>
            <a:endParaRPr lang="en-US" dirty="0"/>
          </a:p>
        </p:txBody>
      </p:sp>
    </p:spTree>
    <p:extLst>
      <p:ext uri="{BB962C8B-B14F-4D97-AF65-F5344CB8AC3E}">
        <p14:creationId xmlns:p14="http://schemas.microsoft.com/office/powerpoint/2010/main" val="2928962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01F9CA3-105E-4857-9057-6DB6197DA786}" type="datetimeFigureOut">
              <a:rPr lang="en-US" smtClean="0"/>
              <a:t>9/22/2023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dirty="0"/>
          </a:p>
        </p:txBody>
      </p:sp>
    </p:spTree>
    <p:extLst>
      <p:ext uri="{BB962C8B-B14F-4D97-AF65-F5344CB8AC3E}">
        <p14:creationId xmlns:p14="http://schemas.microsoft.com/office/powerpoint/2010/main" val="27380316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en-GB"/>
              <a:t>Click to edit Master title style</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B01F9CA3-105E-4857-9057-6DB6197DA786}" type="datetimeFigureOut">
              <a:rPr lang="en-US" smtClean="0"/>
              <a:t>9/22/2023</a:t>
            </a:fld>
            <a:endParaRPr lang="en-US" dirty="0"/>
          </a:p>
        </p:txBody>
      </p:sp>
      <p:sp>
        <p:nvSpPr>
          <p:cNvPr id="5" name="Footer Placeholder 4"/>
          <p:cNvSpPr>
            <a:spLocks noGrp="1"/>
          </p:cNvSpPr>
          <p:nvPr>
            <p:ph type="ftr" sz="quarter" idx="11"/>
          </p:nvPr>
        </p:nvSpPr>
        <p:spPr>
          <a:xfrm>
            <a:off x="594360" y="381001"/>
            <a:ext cx="4830656" cy="365125"/>
          </a:xfrm>
        </p:spPr>
        <p:txBody>
          <a:bodyPr/>
          <a:lstStyle/>
          <a:p>
            <a:endParaRPr lang="en-US" dirty="0"/>
          </a:p>
        </p:txBody>
      </p:sp>
      <p:sp>
        <p:nvSpPr>
          <p:cNvPr id="6" name="Slide Number Placeholder 5"/>
          <p:cNvSpPr>
            <a:spLocks noGrp="1"/>
          </p:cNvSpPr>
          <p:nvPr>
            <p:ph type="sldNum" sz="quarter" idx="12"/>
          </p:nvPr>
        </p:nvSpPr>
        <p:spPr>
          <a:xfrm>
            <a:off x="7882466" y="381001"/>
            <a:ext cx="667174" cy="365125"/>
          </a:xfrm>
        </p:spPr>
        <p:txBody>
          <a:bodyPr/>
          <a:lstStyle/>
          <a:p>
            <a:fld id="{7F5CE407-6216-4202-80E4-A30DC2F709B2}" type="slidenum">
              <a:rPr lang="en-US" smtClean="0"/>
              <a:t>‹#›</a:t>
            </a:fld>
            <a:endParaRPr lang="en-US" dirty="0"/>
          </a:p>
        </p:txBody>
      </p:sp>
    </p:spTree>
    <p:extLst>
      <p:ext uri="{BB962C8B-B14F-4D97-AF65-F5344CB8AC3E}">
        <p14:creationId xmlns:p14="http://schemas.microsoft.com/office/powerpoint/2010/main" val="3544131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01F9CA3-105E-4857-9057-6DB6197DA786}" type="datetimeFigureOut">
              <a:rPr lang="en-US" smtClean="0"/>
              <a:t>9/22/2023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dirty="0"/>
          </a:p>
        </p:txBody>
      </p:sp>
    </p:spTree>
    <p:extLst>
      <p:ext uri="{BB962C8B-B14F-4D97-AF65-F5344CB8AC3E}">
        <p14:creationId xmlns:p14="http://schemas.microsoft.com/office/powerpoint/2010/main" val="1767380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en-GB"/>
              <a:t>Click to edit Master title style</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B01F9CA3-105E-4857-9057-6DB6197DA786}" type="datetimeFigureOut">
              <a:rPr lang="en-US" smtClean="0"/>
              <a:t>9/22/2023</a:t>
            </a:fld>
            <a:endParaRPr lang="en-US" dirty="0"/>
          </a:p>
        </p:txBody>
      </p:sp>
      <p:sp>
        <p:nvSpPr>
          <p:cNvPr id="5" name="Footer Placeholder 4"/>
          <p:cNvSpPr>
            <a:spLocks noGrp="1"/>
          </p:cNvSpPr>
          <p:nvPr>
            <p:ph type="ftr" sz="quarter" idx="11"/>
          </p:nvPr>
        </p:nvSpPr>
        <p:spPr>
          <a:xfrm>
            <a:off x="594360" y="381001"/>
            <a:ext cx="4830656" cy="365125"/>
          </a:xfrm>
        </p:spPr>
        <p:txBody>
          <a:bodyPr/>
          <a:lstStyle/>
          <a:p>
            <a:endParaRPr lang="en-US" dirty="0"/>
          </a:p>
        </p:txBody>
      </p:sp>
      <p:sp>
        <p:nvSpPr>
          <p:cNvPr id="6" name="Slide Number Placeholder 5"/>
          <p:cNvSpPr>
            <a:spLocks noGrp="1"/>
          </p:cNvSpPr>
          <p:nvPr>
            <p:ph type="sldNum" sz="quarter" idx="12"/>
          </p:nvPr>
        </p:nvSpPr>
        <p:spPr>
          <a:xfrm>
            <a:off x="7882466" y="381001"/>
            <a:ext cx="667173" cy="365125"/>
          </a:xfrm>
        </p:spPr>
        <p:txBody>
          <a:bodyPr/>
          <a:lstStyle/>
          <a:p>
            <a:fld id="{7F5CE407-6216-4202-80E4-A30DC2F709B2}" type="slidenum">
              <a:rPr lang="en-US" smtClean="0"/>
              <a:t>‹#›</a:t>
            </a:fld>
            <a:endParaRPr lang="en-US" dirty="0"/>
          </a:p>
        </p:txBody>
      </p:sp>
    </p:spTree>
    <p:extLst>
      <p:ext uri="{BB962C8B-B14F-4D97-AF65-F5344CB8AC3E}">
        <p14:creationId xmlns:p14="http://schemas.microsoft.com/office/powerpoint/2010/main" val="4261965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B01F9CA3-105E-4857-9057-6DB6197DA786}" type="datetimeFigureOut">
              <a:rPr lang="en-US" smtClean="0"/>
              <a:t>9/22/2023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dirty="0"/>
          </a:p>
        </p:txBody>
      </p:sp>
    </p:spTree>
    <p:extLst>
      <p:ext uri="{BB962C8B-B14F-4D97-AF65-F5344CB8AC3E}">
        <p14:creationId xmlns:p14="http://schemas.microsoft.com/office/powerpoint/2010/main" val="2338897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en-GB"/>
              <a:t>Click to edit Master title style</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594359" y="3132667"/>
            <a:ext cx="3910579" cy="313097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2098" y="3132667"/>
            <a:ext cx="3907541" cy="313097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B01F9CA3-105E-4857-9057-6DB6197DA786}" type="datetimeFigureOut">
              <a:rPr lang="en-US" smtClean="0"/>
              <a:t>9/22/2023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F5CE407-6216-4202-80E4-A30DC2F709B2}" type="slidenum">
              <a:rPr lang="en-US" smtClean="0"/>
              <a:t>‹#›</a:t>
            </a:fld>
            <a:endParaRPr lang="en-US" dirty="0"/>
          </a:p>
        </p:txBody>
      </p:sp>
    </p:spTree>
    <p:extLst>
      <p:ext uri="{BB962C8B-B14F-4D97-AF65-F5344CB8AC3E}">
        <p14:creationId xmlns:p14="http://schemas.microsoft.com/office/powerpoint/2010/main" val="721957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B01F9CA3-105E-4857-9057-6DB6197DA786}" type="datetimeFigureOut">
              <a:rPr lang="en-US" smtClean="0"/>
              <a:t>9/22/2023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F5CE407-6216-4202-80E4-A30DC2F709B2}" type="slidenum">
              <a:rPr lang="en-US" smtClean="0"/>
              <a:t>‹#›</a:t>
            </a:fld>
            <a:endParaRPr lang="en-US" dirty="0"/>
          </a:p>
        </p:txBody>
      </p:sp>
    </p:spTree>
    <p:extLst>
      <p:ext uri="{BB962C8B-B14F-4D97-AF65-F5344CB8AC3E}">
        <p14:creationId xmlns:p14="http://schemas.microsoft.com/office/powerpoint/2010/main" val="273406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1F9CA3-105E-4857-9057-6DB6197DA786}" type="datetimeFigureOut">
              <a:rPr lang="en-US" smtClean="0"/>
              <a:t>9/22/2023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F5CE407-6216-4202-80E4-A30DC2F709B2}" type="slidenum">
              <a:rPr lang="en-US" smtClean="0"/>
              <a:t>‹#›</a:t>
            </a:fld>
            <a:endParaRPr lang="en-US" dirty="0"/>
          </a:p>
        </p:txBody>
      </p:sp>
    </p:spTree>
    <p:extLst>
      <p:ext uri="{BB962C8B-B14F-4D97-AF65-F5344CB8AC3E}">
        <p14:creationId xmlns:p14="http://schemas.microsoft.com/office/powerpoint/2010/main" val="3080181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en-GB"/>
              <a:t>Click to edit Master title style</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t>9/22/2023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dirty="0"/>
          </a:p>
        </p:txBody>
      </p:sp>
    </p:spTree>
    <p:extLst>
      <p:ext uri="{BB962C8B-B14F-4D97-AF65-F5344CB8AC3E}">
        <p14:creationId xmlns:p14="http://schemas.microsoft.com/office/powerpoint/2010/main" val="3181606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endParaRPr lang="en-US"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t>9/22/2023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dirty="0"/>
          </a:p>
        </p:txBody>
      </p:sp>
    </p:spTree>
    <p:extLst>
      <p:ext uri="{BB962C8B-B14F-4D97-AF65-F5344CB8AC3E}">
        <p14:creationId xmlns:p14="http://schemas.microsoft.com/office/powerpoint/2010/main" val="2196778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cstate="email">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01F9CA3-105E-4857-9057-6DB6197DA786}" type="datetimeFigureOut">
              <a:rPr lang="en-US" smtClean="0"/>
              <a:t>9/22/2023</a:t>
            </a:fld>
            <a:endParaRPr lang="en-US" dirty="0"/>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F5CE407-6216-4202-80E4-A30DC2F709B2}" type="slidenum">
              <a:rPr lang="en-US" smtClean="0"/>
              <a:t>‹#›</a:t>
            </a:fld>
            <a:endParaRPr lang="en-US" dirty="0"/>
          </a:p>
        </p:txBody>
      </p:sp>
    </p:spTree>
    <p:extLst>
      <p:ext uri="{BB962C8B-B14F-4D97-AF65-F5344CB8AC3E}">
        <p14:creationId xmlns:p14="http://schemas.microsoft.com/office/powerpoint/2010/main" val="2845765577"/>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 id="2147483742" r:id="rId15"/>
    <p:sldLayoutId id="2147483743" r:id="rId16"/>
    <p:sldLayoutId id="2147483744"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eps.barking-dagenham.sch.uk/wp-content/uploads/2020/11/collecting-children-from-school-2020.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forms.office.com/pages/responsepage.aspx?id=AKWCKQcCTE6OAgnqmAyAl4F0OAv-e_hPj0uQcdlCf2BUQUU4MTdEVVRNWUs0SVNONVVCRFBMNlFXNC4u"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hyperlink" Target="https://www.eps.barking-dagenham.sch.u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15557" y="1803405"/>
            <a:ext cx="4599743" cy="1825096"/>
          </a:xfrm>
        </p:spPr>
        <p:txBody>
          <a:bodyPr>
            <a:normAutofit/>
          </a:bodyPr>
          <a:lstStyle/>
          <a:p>
            <a:r>
              <a:rPr lang="en-US" sz="3800" b="1" dirty="0"/>
              <a:t>Welcome to Eastbury Primary School</a:t>
            </a:r>
          </a:p>
        </p:txBody>
      </p:sp>
      <p:sp>
        <p:nvSpPr>
          <p:cNvPr id="3" name="Subtitle 2"/>
          <p:cNvSpPr>
            <a:spLocks noGrp="1"/>
          </p:cNvSpPr>
          <p:nvPr>
            <p:ph type="subTitle" idx="1"/>
          </p:nvPr>
        </p:nvSpPr>
        <p:spPr>
          <a:xfrm>
            <a:off x="3515557" y="3632201"/>
            <a:ext cx="4599743" cy="685800"/>
          </a:xfrm>
        </p:spPr>
        <p:txBody>
          <a:bodyPr>
            <a:normAutofit/>
          </a:bodyPr>
          <a:lstStyle/>
          <a:p>
            <a:r>
              <a:rPr lang="en-US" b="1" dirty="0"/>
              <a:t>Welcome to Reception </a:t>
            </a:r>
          </a:p>
          <a:p>
            <a:endParaRPr lang="en-US" b="1" dirty="0"/>
          </a:p>
        </p:txBody>
      </p:sp>
      <p:pic>
        <p:nvPicPr>
          <p:cNvPr id="6" name="Picture 5">
            <a:extLst>
              <a:ext uri="{FF2B5EF4-FFF2-40B4-BE49-F238E27FC236}">
                <a16:creationId xmlns:a16="http://schemas.microsoft.com/office/drawing/2014/main" id="{BAAF4E53-5637-8049-89B5-D4478E7FF204}"/>
              </a:ext>
            </a:extLst>
          </p:cNvPr>
          <p:cNvPicPr>
            <a:picLocks noChangeAspect="1"/>
          </p:cNvPicPr>
          <p:nvPr/>
        </p:nvPicPr>
        <p:blipFill>
          <a:blip r:embed="rId3"/>
          <a:stretch>
            <a:fillRect/>
          </a:stretch>
        </p:blipFill>
        <p:spPr>
          <a:xfrm>
            <a:off x="1174724" y="1650629"/>
            <a:ext cx="1755300" cy="3318414"/>
          </a:xfrm>
          <a:prstGeom prst="rect">
            <a:avLst/>
          </a:prstGeom>
        </p:spPr>
      </p:pic>
    </p:spTree>
    <p:extLst>
      <p:ext uri="{BB962C8B-B14F-4D97-AF65-F5344CB8AC3E}">
        <p14:creationId xmlns:p14="http://schemas.microsoft.com/office/powerpoint/2010/main" val="3091477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a:xfrm>
            <a:off x="1" y="857250"/>
            <a:ext cx="4211156" cy="51435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73" name="Picture 72">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2" name="Title 1">
            <a:extLst>
              <a:ext uri="{FF2B5EF4-FFF2-40B4-BE49-F238E27FC236}">
                <a16:creationId xmlns:a16="http://schemas.microsoft.com/office/drawing/2014/main" id="{78EBCDED-1A9C-6E47-BC9C-3E69EB3DFEFE}"/>
              </a:ext>
            </a:extLst>
          </p:cNvPr>
          <p:cNvSpPr>
            <a:spLocks noGrp="1"/>
          </p:cNvSpPr>
          <p:nvPr>
            <p:ph type="title"/>
          </p:nvPr>
        </p:nvSpPr>
        <p:spPr>
          <a:xfrm>
            <a:off x="4570579" y="1459467"/>
            <a:ext cx="3733482" cy="1090538"/>
          </a:xfrm>
        </p:spPr>
        <p:txBody>
          <a:bodyPr>
            <a:normAutofit/>
          </a:bodyPr>
          <a:lstStyle/>
          <a:p>
            <a:r>
              <a:rPr lang="en-US" b="1" dirty="0">
                <a:solidFill>
                  <a:srgbClr val="000000"/>
                </a:solidFill>
              </a:rPr>
              <a:t> Lunch Times</a:t>
            </a:r>
          </a:p>
        </p:txBody>
      </p:sp>
      <p:sp>
        <p:nvSpPr>
          <p:cNvPr id="3" name="Content Placeholder 2">
            <a:extLst>
              <a:ext uri="{FF2B5EF4-FFF2-40B4-BE49-F238E27FC236}">
                <a16:creationId xmlns:a16="http://schemas.microsoft.com/office/drawing/2014/main" id="{17E9204A-6BA5-6942-9CCC-D1D71B24DD02}"/>
              </a:ext>
            </a:extLst>
          </p:cNvPr>
          <p:cNvSpPr>
            <a:spLocks noGrp="1"/>
          </p:cNvSpPr>
          <p:nvPr>
            <p:ph idx="1"/>
          </p:nvPr>
        </p:nvSpPr>
        <p:spPr>
          <a:xfrm>
            <a:off x="4630635" y="2550005"/>
            <a:ext cx="3861461" cy="3558339"/>
          </a:xfrm>
        </p:spPr>
        <p:txBody>
          <a:bodyPr anchor="ctr">
            <a:noAutofit/>
          </a:bodyPr>
          <a:lstStyle/>
          <a:p>
            <a:r>
              <a:rPr lang="en-US" sz="1600" dirty="0">
                <a:solidFill>
                  <a:srgbClr val="000000"/>
                </a:solidFill>
              </a:rPr>
              <a:t>During this time there are supervisors on duty.</a:t>
            </a:r>
          </a:p>
          <a:p>
            <a:r>
              <a:rPr lang="en-US" sz="1600" dirty="0">
                <a:solidFill>
                  <a:srgbClr val="000000"/>
                </a:solidFill>
              </a:rPr>
              <a:t>All staff will wear a high visibility vest to ensure they are easily identified by the children.</a:t>
            </a:r>
          </a:p>
          <a:p>
            <a:r>
              <a:rPr lang="en-US" sz="1600" dirty="0">
                <a:solidFill>
                  <a:srgbClr val="000000"/>
                </a:solidFill>
              </a:rPr>
              <a:t>All issues/accidents will be dealt with and recorded.</a:t>
            </a:r>
          </a:p>
          <a:p>
            <a:endParaRPr lang="en-US" sz="1600" dirty="0">
              <a:solidFill>
                <a:srgbClr val="000000"/>
              </a:solidFill>
            </a:endParaRPr>
          </a:p>
          <a:p>
            <a:pPr marL="0" indent="0">
              <a:buNone/>
            </a:pPr>
            <a:r>
              <a:rPr lang="en-US" sz="1600" dirty="0">
                <a:solidFill>
                  <a:srgbClr val="000000"/>
                </a:solidFill>
              </a:rPr>
              <a:t>Please support in reminding your children to always use the adults around them when they need help, this ensures all accidents, issues or support needed by them are completed.</a:t>
            </a:r>
          </a:p>
        </p:txBody>
      </p:sp>
      <p:sp>
        <p:nvSpPr>
          <p:cNvPr id="75"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a:xfrm>
            <a:off x="0" y="1411214"/>
            <a:ext cx="3750329" cy="405072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p>
        </p:txBody>
      </p:sp>
      <p:pic>
        <p:nvPicPr>
          <p:cNvPr id="1026" name="Picture 2" descr="Popular Kids Playing With Toys Clipart Image - Desain Interior Exterior">
            <a:extLst>
              <a:ext uri="{FF2B5EF4-FFF2-40B4-BE49-F238E27FC236}">
                <a16:creationId xmlns:a16="http://schemas.microsoft.com/office/drawing/2014/main" id="{7A73A922-9348-814F-BF44-95F60D6964FE}"/>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2306" r="-1" b="-1"/>
          <a:stretch/>
        </p:blipFill>
        <p:spPr bwMode="auto">
          <a:xfrm>
            <a:off x="15" y="1537673"/>
            <a:ext cx="3628516" cy="3797804"/>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41726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4C41CF4-4A13-4AA9-9300-CB7A2E37C8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2" name="Title 1"/>
          <p:cNvSpPr>
            <a:spLocks noGrp="1"/>
          </p:cNvSpPr>
          <p:nvPr>
            <p:ph type="title"/>
          </p:nvPr>
        </p:nvSpPr>
        <p:spPr>
          <a:xfrm>
            <a:off x="512706" y="764372"/>
            <a:ext cx="2380266" cy="5216013"/>
          </a:xfrm>
        </p:spPr>
        <p:txBody>
          <a:bodyPr>
            <a:normAutofit/>
          </a:bodyPr>
          <a:lstStyle/>
          <a:p>
            <a:r>
              <a:rPr lang="en-US" b="1" u="sng" dirty="0"/>
              <a:t>First Aid</a:t>
            </a:r>
          </a:p>
        </p:txBody>
      </p:sp>
      <p:cxnSp>
        <p:nvCxnSpPr>
          <p:cNvPr id="10" name="Straight Connector 9">
            <a:extLst>
              <a:ext uri="{FF2B5EF4-FFF2-40B4-BE49-F238E27FC236}">
                <a16:creationId xmlns:a16="http://schemas.microsoft.com/office/drawing/2014/main" id="{7A77B115-9FF3-46AE-AE08-826DEB9A62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95397" y="1923563"/>
            <a:ext cx="0" cy="301752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277603" y="764372"/>
            <a:ext cx="5314950" cy="5216013"/>
          </a:xfrm>
        </p:spPr>
        <p:txBody>
          <a:bodyPr anchor="ctr">
            <a:normAutofit/>
          </a:bodyPr>
          <a:lstStyle/>
          <a:p>
            <a:pPr marL="0" indent="0">
              <a:buNone/>
            </a:pPr>
            <a:r>
              <a:rPr lang="en-US" sz="1700" dirty="0"/>
              <a:t>A paper wristband will be applied to a child's wrist to show that they have received first aid if they have had an accident</a:t>
            </a:r>
          </a:p>
          <a:p>
            <a:r>
              <a:rPr lang="en-US" sz="1700" b="1" dirty="0"/>
              <a:t>Green paper wrist band – general accident </a:t>
            </a:r>
          </a:p>
          <a:p>
            <a:r>
              <a:rPr lang="en-US" sz="1700" b="1" dirty="0"/>
              <a:t>Yellow paper wrist band – head injury </a:t>
            </a:r>
          </a:p>
          <a:p>
            <a:pPr marL="0" indent="0">
              <a:buNone/>
            </a:pPr>
            <a:endParaRPr lang="en-US" sz="1700" dirty="0"/>
          </a:p>
          <a:p>
            <a:pPr marL="0" indent="0">
              <a:buNone/>
            </a:pPr>
            <a:r>
              <a:rPr lang="en-US" sz="1700" dirty="0"/>
              <a:t>With all head injuries you will receive a phone call home, so you are aware of the accident in advance.</a:t>
            </a:r>
          </a:p>
          <a:p>
            <a:pPr marL="0" indent="0">
              <a:buNone/>
            </a:pPr>
            <a:endParaRPr lang="en-US" sz="1700" dirty="0"/>
          </a:p>
          <a:p>
            <a:pPr marL="0" indent="0">
              <a:buNone/>
            </a:pPr>
            <a:endParaRPr lang="en-US" sz="1700" dirty="0"/>
          </a:p>
        </p:txBody>
      </p:sp>
    </p:spTree>
    <p:extLst>
      <p:ext uri="{BB962C8B-B14F-4D97-AF65-F5344CB8AC3E}">
        <p14:creationId xmlns:p14="http://schemas.microsoft.com/office/powerpoint/2010/main" val="173233414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4C41CF4-4A13-4AA9-9300-CB7A2E37C8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2" name="Title 1"/>
          <p:cNvSpPr>
            <a:spLocks noGrp="1"/>
          </p:cNvSpPr>
          <p:nvPr>
            <p:ph type="title"/>
          </p:nvPr>
        </p:nvSpPr>
        <p:spPr>
          <a:xfrm>
            <a:off x="512705" y="764372"/>
            <a:ext cx="2470369" cy="5216013"/>
          </a:xfrm>
        </p:spPr>
        <p:txBody>
          <a:bodyPr>
            <a:normAutofit/>
          </a:bodyPr>
          <a:lstStyle/>
          <a:p>
            <a:pPr algn="l"/>
            <a:r>
              <a:rPr lang="en-US" sz="2800" b="1" u="sng" dirty="0"/>
              <a:t>Collection</a:t>
            </a:r>
            <a:br>
              <a:rPr lang="en-US" sz="2800" b="1" u="sng" dirty="0"/>
            </a:br>
            <a:r>
              <a:rPr lang="en-US" sz="2000" b="1" cap="none" dirty="0"/>
              <a:t>Please collect your child on time</a:t>
            </a:r>
            <a:endParaRPr lang="en-US" sz="2800" b="1" u="sng" dirty="0"/>
          </a:p>
        </p:txBody>
      </p:sp>
      <p:cxnSp>
        <p:nvCxnSpPr>
          <p:cNvPr id="10" name="Straight Connector 9">
            <a:extLst>
              <a:ext uri="{FF2B5EF4-FFF2-40B4-BE49-F238E27FC236}">
                <a16:creationId xmlns:a16="http://schemas.microsoft.com/office/drawing/2014/main" id="{7A77B115-9FF3-46AE-AE08-826DEB9A62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95397" y="1923563"/>
            <a:ext cx="0" cy="301752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207716" y="409075"/>
            <a:ext cx="5681776" cy="5486400"/>
          </a:xfrm>
        </p:spPr>
        <p:txBody>
          <a:bodyPr anchor="ctr">
            <a:noAutofit/>
          </a:bodyPr>
          <a:lstStyle/>
          <a:p>
            <a:pPr marL="0" indent="0">
              <a:buNone/>
            </a:pPr>
            <a:r>
              <a:rPr lang="en-US" sz="1600" dirty="0"/>
              <a:t>All children in Reception, should be picked up from the school site by a known adult or siblings </a:t>
            </a:r>
            <a:r>
              <a:rPr lang="en-US" sz="1600" b="1" dirty="0"/>
              <a:t>provided</a:t>
            </a:r>
            <a:r>
              <a:rPr lang="en-US" sz="1600" dirty="0"/>
              <a:t> they are 14 years old or above (as advised by the NSPCC). </a:t>
            </a:r>
          </a:p>
          <a:p>
            <a:pPr marL="0" indent="0">
              <a:buNone/>
            </a:pPr>
            <a:r>
              <a:rPr lang="en-US" sz="1600" dirty="0"/>
              <a:t>If the person who normally picks a child up is not doing so, then a note should be sent to school to inform us who is to pick up that day. Should arrangements change during the day the school should be contacted by telephone to the office </a:t>
            </a:r>
            <a:r>
              <a:rPr lang="en-US" sz="1600" b="1" dirty="0"/>
              <a:t>not via tapestry.</a:t>
            </a:r>
          </a:p>
          <a:p>
            <a:pPr marL="0" indent="0">
              <a:buNone/>
            </a:pPr>
            <a:r>
              <a:rPr lang="en-US" sz="1600" b="1" dirty="0"/>
              <a:t> </a:t>
            </a:r>
            <a:r>
              <a:rPr lang="en-US" sz="1600" dirty="0"/>
              <a:t>We will not allow a child to leave school with a new adult that has not collected the child before, we will then complete calls to ensure this is correct before releasing the child.</a:t>
            </a:r>
          </a:p>
          <a:p>
            <a:pPr marL="0" indent="0">
              <a:buNone/>
            </a:pPr>
            <a:endParaRPr lang="en-US" sz="1600" dirty="0"/>
          </a:p>
          <a:p>
            <a:pPr marL="0" indent="0">
              <a:buNone/>
            </a:pPr>
            <a:r>
              <a:rPr lang="en-US" sz="1600" dirty="0"/>
              <a:t>If you are late to collect your child at the end of the day, your child will be taken to the late room and you will need to collect your child from the welcome </a:t>
            </a:r>
            <a:r>
              <a:rPr lang="en-US" sz="1600" dirty="0" err="1"/>
              <a:t>centre</a:t>
            </a:r>
            <a:r>
              <a:rPr lang="en-US" sz="1600" dirty="0"/>
              <a:t>. </a:t>
            </a:r>
          </a:p>
          <a:p>
            <a:pPr marL="0" indent="0">
              <a:buNone/>
            </a:pPr>
            <a:r>
              <a:rPr lang="en-US" sz="1600" b="1" i="1" dirty="0"/>
              <a:t>See collection policy for further information. </a:t>
            </a:r>
            <a:r>
              <a:rPr lang="en-US" sz="1600" dirty="0">
                <a:hlinkClick r:id="rId2"/>
              </a:rPr>
              <a:t>https://www.eps.barking-dagenham.sch.uk/wp-content/uploads/2020/11/collecting-children-from-school-2020.pdf</a:t>
            </a:r>
            <a:endParaRPr lang="en-US" sz="1600" b="1" i="1" dirty="0"/>
          </a:p>
        </p:txBody>
      </p:sp>
    </p:spTree>
    <p:extLst>
      <p:ext uri="{BB962C8B-B14F-4D97-AF65-F5344CB8AC3E}">
        <p14:creationId xmlns:p14="http://schemas.microsoft.com/office/powerpoint/2010/main" val="8512682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4C41CF4-4A13-4AA9-9300-CB7A2E37C8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2" name="Title 1"/>
          <p:cNvSpPr>
            <a:spLocks noGrp="1"/>
          </p:cNvSpPr>
          <p:nvPr>
            <p:ph type="title"/>
          </p:nvPr>
        </p:nvSpPr>
        <p:spPr>
          <a:xfrm>
            <a:off x="512706" y="764372"/>
            <a:ext cx="2380266" cy="5216013"/>
          </a:xfrm>
        </p:spPr>
        <p:txBody>
          <a:bodyPr>
            <a:normAutofit/>
          </a:bodyPr>
          <a:lstStyle/>
          <a:p>
            <a:r>
              <a:rPr lang="en-US" sz="2800" b="1" u="sng" dirty="0"/>
              <a:t>GDPR: Data Protection </a:t>
            </a:r>
          </a:p>
        </p:txBody>
      </p:sp>
      <p:cxnSp>
        <p:nvCxnSpPr>
          <p:cNvPr id="10" name="Straight Connector 9">
            <a:extLst>
              <a:ext uri="{FF2B5EF4-FFF2-40B4-BE49-F238E27FC236}">
                <a16:creationId xmlns:a16="http://schemas.microsoft.com/office/drawing/2014/main" id="{7A77B115-9FF3-46AE-AE08-826DEB9A62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95397" y="1923563"/>
            <a:ext cx="0" cy="301752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277603" y="764372"/>
            <a:ext cx="5314950" cy="5216013"/>
          </a:xfrm>
        </p:spPr>
        <p:txBody>
          <a:bodyPr anchor="ctr">
            <a:normAutofit/>
          </a:bodyPr>
          <a:lstStyle/>
          <a:p>
            <a:r>
              <a:rPr lang="en-US" sz="1700" dirty="0"/>
              <a:t>Due to new GDPR regulations with effect from May 2018, schools must now provide parents with an opportunity to opt in or out of any data sharing. We will not give information about you to anyone outside the school without your consent unless the law and our rules permit it.</a:t>
            </a:r>
          </a:p>
          <a:p>
            <a:r>
              <a:rPr lang="en-US" sz="1700" dirty="0"/>
              <a:t>We would be grateful if you could please complete the consent form when received which will then allow us to update our records. If you have more than one child currently attending the school, please complete a separate form for each of your children.</a:t>
            </a:r>
          </a:p>
          <a:p>
            <a:r>
              <a:rPr lang="en-US" sz="1700" dirty="0"/>
              <a:t>Our </a:t>
            </a:r>
            <a:r>
              <a:rPr lang="en-US" sz="1700" b="1" dirty="0"/>
              <a:t>online consent form</a:t>
            </a:r>
            <a:r>
              <a:rPr lang="en-US" sz="1700" dirty="0"/>
              <a:t> can be filled in using this link: </a:t>
            </a:r>
            <a:r>
              <a:rPr lang="en-US" sz="1700" dirty="0">
                <a:hlinkClick r:id="rId2"/>
              </a:rPr>
              <a:t>https://forms.office.com/pages/responsepage.aspx?id=AKWCKQcCTE6OAgnqmAyAl4F0OAv-e_hPj0uQcdlCf2BUQUU4MTdEVVRNWUs0SVNONVVCRFBMNlFXNC4u</a:t>
            </a:r>
            <a:endParaRPr lang="en-US" sz="1700" dirty="0"/>
          </a:p>
        </p:txBody>
      </p:sp>
    </p:spTree>
    <p:extLst>
      <p:ext uri="{BB962C8B-B14F-4D97-AF65-F5344CB8AC3E}">
        <p14:creationId xmlns:p14="http://schemas.microsoft.com/office/powerpoint/2010/main" val="73014413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2698" y="439336"/>
            <a:ext cx="6377940" cy="1293028"/>
          </a:xfrm>
        </p:spPr>
        <p:txBody>
          <a:bodyPr/>
          <a:lstStyle/>
          <a:p>
            <a:r>
              <a:rPr lang="en-US" b="1" dirty="0"/>
              <a:t>Log in!</a:t>
            </a:r>
          </a:p>
        </p:txBody>
      </p:sp>
      <p:sp>
        <p:nvSpPr>
          <p:cNvPr id="6" name="AutoShape 8" descr="imes Tables Rock Stars: Play"/>
          <p:cNvSpPr>
            <a:spLocks noChangeAspect="1" noChangeArrowheads="1"/>
          </p:cNvSpPr>
          <p:nvPr/>
        </p:nvSpPr>
        <p:spPr bwMode="auto">
          <a:xfrm>
            <a:off x="0" y="85725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3" name="TextBox 2"/>
          <p:cNvSpPr txBox="1"/>
          <p:nvPr/>
        </p:nvSpPr>
        <p:spPr>
          <a:xfrm>
            <a:off x="740439" y="5681718"/>
            <a:ext cx="8092280" cy="369332"/>
          </a:xfrm>
          <a:prstGeom prst="rect">
            <a:avLst/>
          </a:prstGeom>
          <a:noFill/>
        </p:spPr>
        <p:txBody>
          <a:bodyPr wrap="none" rtlCol="0">
            <a:spAutoFit/>
          </a:bodyPr>
          <a:lstStyle/>
          <a:p>
            <a:r>
              <a:rPr lang="en-US" dirty="0"/>
              <a:t>Your child will be given login details to join the above online platforms. </a:t>
            </a:r>
          </a:p>
        </p:txBody>
      </p:sp>
      <p:pic>
        <p:nvPicPr>
          <p:cNvPr id="4" name="Picture 3">
            <a:extLst>
              <a:ext uri="{FF2B5EF4-FFF2-40B4-BE49-F238E27FC236}">
                <a16:creationId xmlns:a16="http://schemas.microsoft.com/office/drawing/2014/main" id="{38D7A9FB-4264-2C42-B8D8-3E4C3C13C2AB}"/>
              </a:ext>
            </a:extLst>
          </p:cNvPr>
          <p:cNvPicPr>
            <a:picLocks noChangeAspect="1"/>
          </p:cNvPicPr>
          <p:nvPr/>
        </p:nvPicPr>
        <p:blipFill>
          <a:blip r:embed="rId2"/>
          <a:stretch>
            <a:fillRect/>
          </a:stretch>
        </p:blipFill>
        <p:spPr>
          <a:xfrm>
            <a:off x="1174906" y="1972522"/>
            <a:ext cx="2692400" cy="3289300"/>
          </a:xfrm>
          <a:prstGeom prst="rect">
            <a:avLst/>
          </a:prstGeom>
        </p:spPr>
      </p:pic>
      <p:pic>
        <p:nvPicPr>
          <p:cNvPr id="8" name="Picture 7" descr="A logo for a company&#10;&#10;Description automatically generated">
            <a:extLst>
              <a:ext uri="{FF2B5EF4-FFF2-40B4-BE49-F238E27FC236}">
                <a16:creationId xmlns:a16="http://schemas.microsoft.com/office/drawing/2014/main" id="{1A91990F-67C6-D697-7E5A-7604D81DA77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849234" y="2218152"/>
            <a:ext cx="3119860" cy="2798041"/>
          </a:xfrm>
          <a:prstGeom prst="rect">
            <a:avLst/>
          </a:prstGeom>
        </p:spPr>
      </p:pic>
    </p:spTree>
    <p:extLst>
      <p:ext uri="{BB962C8B-B14F-4D97-AF65-F5344CB8AC3E}">
        <p14:creationId xmlns:p14="http://schemas.microsoft.com/office/powerpoint/2010/main" val="81095160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8" descr="imes Tables Rock Stars: Play"/>
          <p:cNvSpPr>
            <a:spLocks noChangeAspect="1" noChangeArrowheads="1"/>
          </p:cNvSpPr>
          <p:nvPr/>
        </p:nvSpPr>
        <p:spPr bwMode="auto">
          <a:xfrm>
            <a:off x="0" y="85725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dirty="0"/>
          </a:p>
        </p:txBody>
      </p:sp>
      <p:pic>
        <p:nvPicPr>
          <p:cNvPr id="10" name="Picture 9" descr="A poster of a child's health&#10;&#10;Description automatically generated">
            <a:extLst>
              <a:ext uri="{FF2B5EF4-FFF2-40B4-BE49-F238E27FC236}">
                <a16:creationId xmlns:a16="http://schemas.microsoft.com/office/drawing/2014/main" id="{6CAE5550-0BDA-A093-3A3A-126D0BBCF9EE}"/>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86664" y="618578"/>
            <a:ext cx="4046232" cy="5642811"/>
          </a:xfrm>
          <a:prstGeom prst="rect">
            <a:avLst/>
          </a:prstGeom>
        </p:spPr>
      </p:pic>
      <p:pic>
        <p:nvPicPr>
          <p:cNvPr id="12" name="Picture 11" descr="A poster with text and images&#10;&#10;Description automatically generated">
            <a:extLst>
              <a:ext uri="{FF2B5EF4-FFF2-40B4-BE49-F238E27FC236}">
                <a16:creationId xmlns:a16="http://schemas.microsoft.com/office/drawing/2014/main" id="{1B9EF558-1813-AACE-7364-D8BF11E76A8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660578" y="607594"/>
            <a:ext cx="4024997" cy="5642811"/>
          </a:xfrm>
          <a:prstGeom prst="rect">
            <a:avLst/>
          </a:prstGeom>
        </p:spPr>
      </p:pic>
    </p:spTree>
    <p:extLst>
      <p:ext uri="{BB962C8B-B14F-4D97-AF65-F5344CB8AC3E}">
        <p14:creationId xmlns:p14="http://schemas.microsoft.com/office/powerpoint/2010/main" val="233634276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30024" y="1464804"/>
            <a:ext cx="5124450" cy="1293028"/>
          </a:xfrm>
        </p:spPr>
        <p:txBody>
          <a:bodyPr>
            <a:normAutofit fontScale="90000"/>
          </a:bodyPr>
          <a:lstStyle/>
          <a:p>
            <a:r>
              <a:rPr lang="en-US" sz="1300" b="1" dirty="0"/>
              <a:t>For further information please visit our website</a:t>
            </a:r>
            <a:br>
              <a:rPr lang="en-US" sz="1300" b="1" dirty="0"/>
            </a:br>
            <a:br>
              <a:rPr lang="en-US" sz="1300" b="1" dirty="0"/>
            </a:br>
            <a:r>
              <a:rPr lang="en-US" sz="1300" b="1" dirty="0">
                <a:hlinkClick r:id="rId2"/>
              </a:rPr>
              <a:t>https://www.eps.barking-dagenham.sch.uk/</a:t>
            </a:r>
            <a:r>
              <a:rPr lang="en-US" sz="1300" b="1" dirty="0"/>
              <a:t> </a:t>
            </a:r>
            <a:br>
              <a:rPr lang="en-US" sz="1300" b="1" dirty="0"/>
            </a:br>
            <a:br>
              <a:rPr lang="en-US" sz="1300" b="1" dirty="0"/>
            </a:br>
            <a:br>
              <a:rPr lang="en-US" sz="1300" dirty="0"/>
            </a:br>
            <a:br>
              <a:rPr lang="en-US" sz="1300" b="1" dirty="0"/>
            </a:br>
            <a:r>
              <a:rPr lang="en-US" sz="1300" b="1" dirty="0"/>
              <a:t>  </a:t>
            </a:r>
          </a:p>
        </p:txBody>
      </p:sp>
      <p:pic>
        <p:nvPicPr>
          <p:cNvPr id="5" name="Picture 4"/>
          <p:cNvPicPr>
            <a:picLocks noChangeAspect="1"/>
          </p:cNvPicPr>
          <p:nvPr/>
        </p:nvPicPr>
        <p:blipFill>
          <a:blip r:embed="rId3"/>
          <a:stretch>
            <a:fillRect/>
          </a:stretch>
        </p:blipFill>
        <p:spPr>
          <a:xfrm>
            <a:off x="697832" y="1650628"/>
            <a:ext cx="2232192" cy="4219983"/>
          </a:xfrm>
          <a:prstGeom prst="rect">
            <a:avLst/>
          </a:prstGeom>
        </p:spPr>
      </p:pic>
      <p:sp>
        <p:nvSpPr>
          <p:cNvPr id="3" name="Content Placeholder 2"/>
          <p:cNvSpPr>
            <a:spLocks noGrp="1"/>
          </p:cNvSpPr>
          <p:nvPr>
            <p:ph idx="1"/>
          </p:nvPr>
        </p:nvSpPr>
        <p:spPr>
          <a:xfrm>
            <a:off x="3505200" y="2194560"/>
            <a:ext cx="5124450" cy="4024125"/>
          </a:xfrm>
        </p:spPr>
        <p:txBody>
          <a:bodyPr>
            <a:normAutofit/>
          </a:bodyPr>
          <a:lstStyle/>
          <a:p>
            <a:pPr marL="0" indent="0">
              <a:buNone/>
            </a:pPr>
            <a:endParaRPr lang="en-US" dirty="0"/>
          </a:p>
          <a:p>
            <a:endParaRPr lang="en-US" dirty="0"/>
          </a:p>
        </p:txBody>
      </p:sp>
    </p:spTree>
    <p:extLst>
      <p:ext uri="{BB962C8B-B14F-4D97-AF65-F5344CB8AC3E}">
        <p14:creationId xmlns:p14="http://schemas.microsoft.com/office/powerpoint/2010/main" val="16281856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24C41CF4-4A13-4AA9-9300-CB7A2E37C8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2" name="Title 1"/>
          <p:cNvSpPr>
            <a:spLocks noGrp="1"/>
          </p:cNvSpPr>
          <p:nvPr>
            <p:ph type="title"/>
          </p:nvPr>
        </p:nvSpPr>
        <p:spPr>
          <a:xfrm>
            <a:off x="512706" y="764372"/>
            <a:ext cx="2380266" cy="5216013"/>
          </a:xfrm>
        </p:spPr>
        <p:txBody>
          <a:bodyPr>
            <a:normAutofit/>
          </a:bodyPr>
          <a:lstStyle/>
          <a:p>
            <a:r>
              <a:rPr lang="en-US" sz="3100" b="1" dirty="0"/>
              <a:t>Who is Who at Eastbury?</a:t>
            </a:r>
          </a:p>
        </p:txBody>
      </p:sp>
      <p:cxnSp>
        <p:nvCxnSpPr>
          <p:cNvPr id="30" name="Straight Connector 29">
            <a:extLst>
              <a:ext uri="{FF2B5EF4-FFF2-40B4-BE49-F238E27FC236}">
                <a16:creationId xmlns:a16="http://schemas.microsoft.com/office/drawing/2014/main" id="{7A77B115-9FF3-46AE-AE08-826DEB9A62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95397" y="1923563"/>
            <a:ext cx="0" cy="301752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3" name="Content Placeholder 2"/>
          <p:cNvSpPr>
            <a:spLocks noGrp="1"/>
          </p:cNvSpPr>
          <p:nvPr>
            <p:ph idx="1"/>
          </p:nvPr>
        </p:nvSpPr>
        <p:spPr>
          <a:xfrm>
            <a:off x="3277603" y="764372"/>
            <a:ext cx="5314950" cy="5216013"/>
          </a:xfrm>
        </p:spPr>
        <p:txBody>
          <a:bodyPr anchor="ctr">
            <a:normAutofit lnSpcReduction="10000"/>
          </a:bodyPr>
          <a:lstStyle/>
          <a:p>
            <a:r>
              <a:rPr lang="en-US" sz="1800" b="1" dirty="0"/>
              <a:t>Head Teacher: Lisa  Shepherd</a:t>
            </a:r>
          </a:p>
          <a:p>
            <a:r>
              <a:rPr lang="en-US" sz="1800" b="1" dirty="0"/>
              <a:t>Deputy Head: Claire Trench</a:t>
            </a:r>
          </a:p>
          <a:p>
            <a:r>
              <a:rPr lang="en-US" sz="1800" b="1" dirty="0"/>
              <a:t>Assistant Head: Jo Hodges</a:t>
            </a:r>
          </a:p>
          <a:p>
            <a:pPr marL="0" indent="0">
              <a:buNone/>
            </a:pPr>
            <a:endParaRPr lang="en-US" sz="1800" b="1" dirty="0"/>
          </a:p>
          <a:p>
            <a:pPr marL="0" indent="0">
              <a:buNone/>
            </a:pPr>
            <a:r>
              <a:rPr lang="en-US" sz="1800" u="sng" dirty="0"/>
              <a:t>4 Reception Teachers:</a:t>
            </a:r>
          </a:p>
          <a:p>
            <a:pPr marL="0" indent="0">
              <a:buNone/>
            </a:pPr>
            <a:r>
              <a:rPr lang="en-US" sz="1800" b="1" dirty="0"/>
              <a:t>RA – </a:t>
            </a:r>
            <a:r>
              <a:rPr lang="en-US" sz="1800" b="1" dirty="0" err="1"/>
              <a:t>Mrs</a:t>
            </a:r>
            <a:r>
              <a:rPr lang="en-US" sz="1800" b="1" dirty="0"/>
              <a:t> </a:t>
            </a:r>
            <a:r>
              <a:rPr lang="en-US" sz="1800" b="1" dirty="0" err="1"/>
              <a:t>Villarin</a:t>
            </a:r>
            <a:endParaRPr lang="en-US" sz="1800" b="1" dirty="0"/>
          </a:p>
          <a:p>
            <a:pPr marL="0" indent="0">
              <a:buNone/>
            </a:pPr>
            <a:r>
              <a:rPr lang="en-US" sz="1800" b="1" dirty="0"/>
              <a:t>RB – Miss Farhana</a:t>
            </a:r>
          </a:p>
          <a:p>
            <a:pPr marL="0" indent="0">
              <a:buNone/>
            </a:pPr>
            <a:r>
              <a:rPr lang="en-US" sz="1800" b="1" dirty="0"/>
              <a:t>RC – Mrs Martinez (Leader of Learning)</a:t>
            </a:r>
          </a:p>
          <a:p>
            <a:pPr marL="0" indent="0">
              <a:buNone/>
            </a:pPr>
            <a:r>
              <a:rPr lang="en-US" sz="1800" b="1" dirty="0"/>
              <a:t>RD – </a:t>
            </a:r>
            <a:r>
              <a:rPr lang="en-US" sz="1800" b="1" dirty="0" err="1"/>
              <a:t>Ms</a:t>
            </a:r>
            <a:r>
              <a:rPr lang="en-US" sz="1800" b="1" dirty="0"/>
              <a:t> Khatun </a:t>
            </a:r>
          </a:p>
          <a:p>
            <a:pPr marL="0" indent="0">
              <a:buNone/>
            </a:pPr>
            <a:endParaRPr lang="en-US" sz="1800" b="1" dirty="0"/>
          </a:p>
          <a:p>
            <a:pPr marL="0" indent="0">
              <a:buNone/>
            </a:pPr>
            <a:r>
              <a:rPr lang="en-US" sz="1800" b="1" dirty="0"/>
              <a:t>4 Reception TA’s: </a:t>
            </a:r>
          </a:p>
          <a:p>
            <a:pPr marL="0" indent="0">
              <a:buNone/>
            </a:pPr>
            <a:r>
              <a:rPr lang="en-US" sz="1800" dirty="0"/>
              <a:t>Mrs Kaur, Miss Baxter, </a:t>
            </a:r>
            <a:r>
              <a:rPr lang="en-US" sz="1800" dirty="0" err="1"/>
              <a:t>Mrs</a:t>
            </a:r>
            <a:r>
              <a:rPr lang="en-US" sz="1800" dirty="0"/>
              <a:t> Edyta  and Mrs Da Silva.</a:t>
            </a:r>
          </a:p>
          <a:p>
            <a:r>
              <a:rPr lang="en-US" sz="1800" b="1" dirty="0"/>
              <a:t>Family Liaison Officer: </a:t>
            </a:r>
            <a:r>
              <a:rPr lang="en-US" sz="1800" b="1" dirty="0" err="1"/>
              <a:t>Tasnim</a:t>
            </a:r>
            <a:r>
              <a:rPr lang="en-US" sz="1800" b="1" dirty="0"/>
              <a:t> Sultana</a:t>
            </a:r>
          </a:p>
          <a:p>
            <a:pPr marL="0" indent="0">
              <a:buNone/>
            </a:pPr>
            <a:r>
              <a:rPr lang="en-US" sz="1800" b="1" dirty="0"/>
              <a:t>                                           </a:t>
            </a:r>
            <a:r>
              <a:rPr lang="en-US" sz="1800" b="1" dirty="0" err="1"/>
              <a:t>Kamali</a:t>
            </a:r>
            <a:r>
              <a:rPr lang="en-US" sz="1800" dirty="0"/>
              <a:t> </a:t>
            </a:r>
          </a:p>
        </p:txBody>
      </p:sp>
      <p:pic>
        <p:nvPicPr>
          <p:cNvPr id="4" name="Picture 3" descr="Shape&#10;&#10;Description automatically generated"/>
          <p:cNvPicPr>
            <a:picLocks noChangeAspect="1"/>
          </p:cNvPicPr>
          <p:nvPr/>
        </p:nvPicPr>
        <p:blipFill>
          <a:blip r:embed="rId3"/>
          <a:stretch>
            <a:fillRect/>
          </a:stretch>
        </p:blipFill>
        <p:spPr>
          <a:xfrm>
            <a:off x="8086987" y="5883740"/>
            <a:ext cx="793931" cy="767883"/>
          </a:xfrm>
          <a:prstGeom prst="rect">
            <a:avLst/>
          </a:prstGeom>
        </p:spPr>
      </p:pic>
    </p:spTree>
    <p:extLst>
      <p:ext uri="{BB962C8B-B14F-4D97-AF65-F5344CB8AC3E}">
        <p14:creationId xmlns:p14="http://schemas.microsoft.com/office/powerpoint/2010/main" val="3949139505"/>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3611" y="105042"/>
            <a:ext cx="6377940" cy="1293028"/>
          </a:xfrm>
        </p:spPr>
        <p:txBody>
          <a:bodyPr/>
          <a:lstStyle/>
          <a:p>
            <a:r>
              <a:rPr lang="en-US" b="1" dirty="0"/>
              <a:t>A Typical Day in </a:t>
            </a:r>
            <a:br>
              <a:rPr lang="en-US" b="1" dirty="0"/>
            </a:br>
            <a:r>
              <a:rPr lang="en-US" b="1" dirty="0"/>
              <a:t>RECEPTION</a:t>
            </a:r>
          </a:p>
        </p:txBody>
      </p:sp>
      <p:sp>
        <p:nvSpPr>
          <p:cNvPr id="3" name="Content Placeholder 2"/>
          <p:cNvSpPr>
            <a:spLocks noGrp="1"/>
          </p:cNvSpPr>
          <p:nvPr>
            <p:ph idx="1"/>
          </p:nvPr>
        </p:nvSpPr>
        <p:spPr>
          <a:xfrm>
            <a:off x="552449" y="1203158"/>
            <a:ext cx="8042276" cy="5443087"/>
          </a:xfrm>
        </p:spPr>
        <p:txBody>
          <a:bodyPr>
            <a:normAutofit/>
          </a:bodyPr>
          <a:lstStyle/>
          <a:p>
            <a:pPr marL="0" indent="0">
              <a:buNone/>
            </a:pPr>
            <a:r>
              <a:rPr lang="en-US" dirty="0"/>
              <a:t>When the children start with us they have the opportunity to participate in:</a:t>
            </a:r>
          </a:p>
          <a:p>
            <a:r>
              <a:rPr lang="en-US" dirty="0"/>
              <a:t>Free –flow indoor and outdoor  (they choose where to play, who to play with and what to play with). </a:t>
            </a:r>
          </a:p>
          <a:p>
            <a:pPr marL="0" indent="0">
              <a:buNone/>
            </a:pPr>
            <a:r>
              <a:rPr lang="en-US" dirty="0"/>
              <a:t>We gradually move  towards a more balanced and structured approach to include:</a:t>
            </a:r>
          </a:p>
          <a:p>
            <a:r>
              <a:rPr lang="en-US" dirty="0"/>
              <a:t>Focused group work </a:t>
            </a:r>
          </a:p>
          <a:p>
            <a:r>
              <a:rPr lang="en-US" dirty="0"/>
              <a:t>Whole class sessions</a:t>
            </a:r>
          </a:p>
          <a:p>
            <a:r>
              <a:rPr lang="en-US" dirty="0"/>
              <a:t>Group phonics </a:t>
            </a:r>
          </a:p>
          <a:p>
            <a:r>
              <a:rPr lang="en-US" dirty="0"/>
              <a:t>Free-flow sessions in the afternoons</a:t>
            </a:r>
          </a:p>
          <a:p>
            <a:r>
              <a:rPr lang="en-US" dirty="0"/>
              <a:t>EAD (art &amp; design), Science and other foundation subjects.</a:t>
            </a:r>
          </a:p>
          <a:p>
            <a:pPr marL="0" indent="0">
              <a:buNone/>
            </a:pPr>
            <a:endParaRPr lang="en-US" dirty="0"/>
          </a:p>
          <a:p>
            <a:endParaRPr lang="en-US" dirty="0"/>
          </a:p>
          <a:p>
            <a:endParaRPr lang="en-US" dirty="0"/>
          </a:p>
        </p:txBody>
      </p:sp>
      <p:pic>
        <p:nvPicPr>
          <p:cNvPr id="5" name="Picture 4"/>
          <p:cNvPicPr>
            <a:picLocks noChangeAspect="1"/>
          </p:cNvPicPr>
          <p:nvPr/>
        </p:nvPicPr>
        <p:blipFill>
          <a:blip r:embed="rId2"/>
          <a:stretch>
            <a:fillRect/>
          </a:stretch>
        </p:blipFill>
        <p:spPr>
          <a:xfrm>
            <a:off x="7439369" y="5362112"/>
            <a:ext cx="1589222" cy="1181322"/>
          </a:xfrm>
          <a:prstGeom prst="rect">
            <a:avLst/>
          </a:prstGeom>
        </p:spPr>
      </p:pic>
    </p:spTree>
    <p:extLst>
      <p:ext uri="{BB962C8B-B14F-4D97-AF65-F5344CB8AC3E}">
        <p14:creationId xmlns:p14="http://schemas.microsoft.com/office/powerpoint/2010/main" val="6000368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6555" y="1037653"/>
            <a:ext cx="6377940" cy="1293028"/>
          </a:xfrm>
        </p:spPr>
        <p:txBody>
          <a:bodyPr/>
          <a:lstStyle/>
          <a:p>
            <a:r>
              <a:rPr lang="en-US" dirty="0">
                <a:solidFill>
                  <a:srgbClr val="FF0000"/>
                </a:solidFill>
              </a:rPr>
              <a:t>Uniform</a:t>
            </a:r>
          </a:p>
        </p:txBody>
      </p:sp>
      <p:graphicFrame>
        <p:nvGraphicFramePr>
          <p:cNvPr id="6" name="Content Placeholder 5">
            <a:extLst>
              <a:ext uri="{FF2B5EF4-FFF2-40B4-BE49-F238E27FC236}">
                <a16:creationId xmlns:a16="http://schemas.microsoft.com/office/drawing/2014/main" id="{9B20E3F8-BAB6-498E-96EA-9351EFF57A15}"/>
              </a:ext>
            </a:extLst>
          </p:cNvPr>
          <p:cNvGraphicFramePr>
            <a:graphicFrameLocks noGrp="1"/>
          </p:cNvGraphicFramePr>
          <p:nvPr>
            <p:ph idx="1"/>
            <p:extLst>
              <p:ext uri="{D42A27DB-BD31-4B8C-83A1-F6EECF244321}">
                <p14:modId xmlns:p14="http://schemas.microsoft.com/office/powerpoint/2010/main" val="3477798762"/>
              </p:ext>
            </p:extLst>
          </p:nvPr>
        </p:nvGraphicFramePr>
        <p:xfrm>
          <a:off x="575188" y="2057401"/>
          <a:ext cx="7934178" cy="2836667"/>
        </p:xfrm>
        <a:graphic>
          <a:graphicData uri="http://schemas.openxmlformats.org/drawingml/2006/table">
            <a:tbl>
              <a:tblPr firstRow="1" firstCol="1" bandRow="1">
                <a:tableStyleId>{5C22544A-7EE6-4342-B048-85BDC9FD1C3A}</a:tableStyleId>
              </a:tblPr>
              <a:tblGrid>
                <a:gridCol w="1502846">
                  <a:extLst>
                    <a:ext uri="{9D8B030D-6E8A-4147-A177-3AD203B41FA5}">
                      <a16:colId xmlns:a16="http://schemas.microsoft.com/office/drawing/2014/main" val="1484459123"/>
                    </a:ext>
                  </a:extLst>
                </a:gridCol>
                <a:gridCol w="2196781">
                  <a:extLst>
                    <a:ext uri="{9D8B030D-6E8A-4147-A177-3AD203B41FA5}">
                      <a16:colId xmlns:a16="http://schemas.microsoft.com/office/drawing/2014/main" val="621310395"/>
                    </a:ext>
                  </a:extLst>
                </a:gridCol>
                <a:gridCol w="2396562">
                  <a:extLst>
                    <a:ext uri="{9D8B030D-6E8A-4147-A177-3AD203B41FA5}">
                      <a16:colId xmlns:a16="http://schemas.microsoft.com/office/drawing/2014/main" val="1437118347"/>
                    </a:ext>
                  </a:extLst>
                </a:gridCol>
                <a:gridCol w="1837989">
                  <a:extLst>
                    <a:ext uri="{9D8B030D-6E8A-4147-A177-3AD203B41FA5}">
                      <a16:colId xmlns:a16="http://schemas.microsoft.com/office/drawing/2014/main" val="1066833329"/>
                    </a:ext>
                  </a:extLst>
                </a:gridCol>
              </a:tblGrid>
              <a:tr h="343449">
                <a:tc>
                  <a:txBody>
                    <a:bodyPr/>
                    <a:lstStyle/>
                    <a:p>
                      <a:pPr>
                        <a:lnSpc>
                          <a:spcPct val="107000"/>
                        </a:lnSpc>
                        <a:spcAft>
                          <a:spcPts val="0"/>
                        </a:spcAft>
                      </a:pPr>
                      <a:r>
                        <a:rPr lang="en-GB" sz="1600" dirty="0">
                          <a:effectLst/>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dirty="0">
                          <a:effectLst/>
                        </a:rPr>
                        <a:t>Boys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dirty="0">
                          <a:effectLst/>
                        </a:rPr>
                        <a:t>Girls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dirty="0">
                          <a:effectLst/>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27981067"/>
                  </a:ext>
                </a:extLst>
              </a:tr>
              <a:tr h="2493218">
                <a:tc>
                  <a:txBody>
                    <a:bodyPr/>
                    <a:lstStyle/>
                    <a:p>
                      <a:pPr>
                        <a:lnSpc>
                          <a:spcPct val="107000"/>
                        </a:lnSpc>
                        <a:spcAft>
                          <a:spcPts val="0"/>
                        </a:spcAft>
                      </a:pPr>
                      <a:r>
                        <a:rPr lang="en-GB" sz="1600" dirty="0">
                          <a:effectLst/>
                        </a:rPr>
                        <a:t>Reception</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dirty="0">
                          <a:effectLst/>
                        </a:rPr>
                        <a:t>Black/dark grey trousers</a:t>
                      </a:r>
                    </a:p>
                    <a:p>
                      <a:pPr>
                        <a:lnSpc>
                          <a:spcPct val="107000"/>
                        </a:lnSpc>
                        <a:spcAft>
                          <a:spcPts val="0"/>
                        </a:spcAft>
                      </a:pPr>
                      <a:r>
                        <a:rPr lang="en-GB" sz="1600" dirty="0">
                          <a:effectLst/>
                        </a:rPr>
                        <a:t>White polo shirt/shirt</a:t>
                      </a:r>
                    </a:p>
                    <a:p>
                      <a:pPr>
                        <a:lnSpc>
                          <a:spcPct val="107000"/>
                        </a:lnSpc>
                        <a:spcAft>
                          <a:spcPts val="0"/>
                        </a:spcAft>
                      </a:pPr>
                      <a:r>
                        <a:rPr lang="en-GB" sz="1600" dirty="0">
                          <a:effectLst/>
                        </a:rPr>
                        <a:t>V-Neck sweatshirt</a:t>
                      </a:r>
                    </a:p>
                    <a:p>
                      <a:pPr>
                        <a:lnSpc>
                          <a:spcPct val="107000"/>
                        </a:lnSpc>
                        <a:spcAft>
                          <a:spcPts val="0"/>
                        </a:spcAft>
                      </a:pPr>
                      <a:r>
                        <a:rPr lang="en-GB" sz="1600" dirty="0">
                          <a:effectLst/>
                        </a:rPr>
                        <a:t>Black school shoes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dirty="0">
                          <a:effectLst/>
                        </a:rPr>
                        <a:t>Black/dark grey trousers or knee length skirt</a:t>
                      </a:r>
                    </a:p>
                    <a:p>
                      <a:pPr>
                        <a:lnSpc>
                          <a:spcPct val="107000"/>
                        </a:lnSpc>
                        <a:spcAft>
                          <a:spcPts val="0"/>
                        </a:spcAft>
                      </a:pPr>
                      <a:r>
                        <a:rPr lang="en-GB" sz="1600" dirty="0">
                          <a:effectLst/>
                        </a:rPr>
                        <a:t>White polo shirt/shirt or any colour summer dress</a:t>
                      </a:r>
                    </a:p>
                    <a:p>
                      <a:pPr>
                        <a:lnSpc>
                          <a:spcPct val="107000"/>
                        </a:lnSpc>
                        <a:spcAft>
                          <a:spcPts val="0"/>
                        </a:spcAft>
                      </a:pPr>
                      <a:r>
                        <a:rPr lang="en-GB" sz="1600" dirty="0">
                          <a:effectLst/>
                        </a:rPr>
                        <a:t>V-Neck sweatshirt or cardigan</a:t>
                      </a:r>
                    </a:p>
                    <a:p>
                      <a:pPr>
                        <a:lnSpc>
                          <a:spcPct val="107000"/>
                        </a:lnSpc>
                        <a:spcAft>
                          <a:spcPts val="0"/>
                        </a:spcAft>
                      </a:pPr>
                      <a:r>
                        <a:rPr lang="en-GB" sz="1600" dirty="0">
                          <a:effectLst/>
                        </a:rPr>
                        <a:t>Black school shoes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dirty="0">
                          <a:effectLst/>
                        </a:rPr>
                        <a:t>Children may wear ties if they wish to, but it is not compulsory for these year groups.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39350008"/>
                  </a:ext>
                </a:extLst>
              </a:tr>
            </a:tbl>
          </a:graphicData>
        </a:graphic>
      </p:graphicFrame>
      <p:pic>
        <p:nvPicPr>
          <p:cNvPr id="8" name="Picture 7">
            <a:extLst>
              <a:ext uri="{FF2B5EF4-FFF2-40B4-BE49-F238E27FC236}">
                <a16:creationId xmlns:a16="http://schemas.microsoft.com/office/drawing/2014/main" id="{6FD96BC9-1527-4878-A569-676FDCDA9276}"/>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019213" y="138845"/>
            <a:ext cx="1039251" cy="1039251"/>
          </a:xfrm>
          <a:prstGeom prst="rect">
            <a:avLst/>
          </a:prstGeom>
        </p:spPr>
      </p:pic>
      <p:pic>
        <p:nvPicPr>
          <p:cNvPr id="10" name="Picture 9">
            <a:extLst>
              <a:ext uri="{FF2B5EF4-FFF2-40B4-BE49-F238E27FC236}">
                <a16:creationId xmlns:a16="http://schemas.microsoft.com/office/drawing/2014/main" id="{0D63272E-03DA-4B1D-8B35-0C6FE8A18D0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950941" y="138845"/>
            <a:ext cx="1172088" cy="1497450"/>
          </a:xfrm>
          <a:prstGeom prst="rect">
            <a:avLst/>
          </a:prstGeom>
        </p:spPr>
      </p:pic>
      <p:pic>
        <p:nvPicPr>
          <p:cNvPr id="12" name="Picture 11">
            <a:extLst>
              <a:ext uri="{FF2B5EF4-FFF2-40B4-BE49-F238E27FC236}">
                <a16:creationId xmlns:a16="http://schemas.microsoft.com/office/drawing/2014/main" id="{7BFE4906-A9A5-4E1B-B7E8-787CD7FBE4C2}"/>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288823" y="138845"/>
            <a:ext cx="1172088" cy="1172088"/>
          </a:xfrm>
          <a:prstGeom prst="rect">
            <a:avLst/>
          </a:prstGeom>
        </p:spPr>
      </p:pic>
      <p:pic>
        <p:nvPicPr>
          <p:cNvPr id="14" name="Picture 13">
            <a:extLst>
              <a:ext uri="{FF2B5EF4-FFF2-40B4-BE49-F238E27FC236}">
                <a16:creationId xmlns:a16="http://schemas.microsoft.com/office/drawing/2014/main" id="{437119DF-7B91-485E-9E2C-5BE4E902AA8F}"/>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75188" y="110355"/>
            <a:ext cx="1164493" cy="1660693"/>
          </a:xfrm>
          <a:prstGeom prst="rect">
            <a:avLst/>
          </a:prstGeom>
        </p:spPr>
      </p:pic>
    </p:spTree>
    <p:extLst>
      <p:ext uri="{BB962C8B-B14F-4D97-AF65-F5344CB8AC3E}">
        <p14:creationId xmlns:p14="http://schemas.microsoft.com/office/powerpoint/2010/main" val="17733564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29988" y="186857"/>
            <a:ext cx="2782303" cy="1293028"/>
          </a:xfrm>
        </p:spPr>
        <p:txBody>
          <a:bodyPr>
            <a:normAutofit/>
          </a:bodyPr>
          <a:lstStyle/>
          <a:p>
            <a:r>
              <a:rPr lang="en-US" dirty="0"/>
              <a:t>Uniform</a:t>
            </a:r>
          </a:p>
        </p:txBody>
      </p:sp>
      <p:sp>
        <p:nvSpPr>
          <p:cNvPr id="3" name="Content Placeholder 2"/>
          <p:cNvSpPr>
            <a:spLocks noGrp="1"/>
          </p:cNvSpPr>
          <p:nvPr>
            <p:ph idx="1"/>
          </p:nvPr>
        </p:nvSpPr>
        <p:spPr>
          <a:xfrm>
            <a:off x="180474" y="1227221"/>
            <a:ext cx="4896852" cy="5378115"/>
          </a:xfrm>
        </p:spPr>
        <p:txBody>
          <a:bodyPr>
            <a:noAutofit/>
          </a:bodyPr>
          <a:lstStyle/>
          <a:p>
            <a:r>
              <a:rPr lang="en-US" sz="1600" dirty="0"/>
              <a:t>Every child is expected to wear the correct uniform every day.</a:t>
            </a:r>
          </a:p>
          <a:p>
            <a:r>
              <a:rPr lang="en-US" sz="1600" dirty="0"/>
              <a:t>Children should be smart and tidy with shirts tucked in and ties on straight.</a:t>
            </a:r>
          </a:p>
          <a:p>
            <a:r>
              <a:rPr lang="en-US" sz="1600" dirty="0"/>
              <a:t>Please remember to put your child’s name in jumpers so they are not lost.</a:t>
            </a:r>
          </a:p>
          <a:p>
            <a:r>
              <a:rPr lang="en-US" sz="1600" b="1" u="sng" dirty="0"/>
              <a:t>Uniform Checks.</a:t>
            </a:r>
          </a:p>
          <a:p>
            <a:pPr marL="0" indent="0">
              <a:buNone/>
            </a:pPr>
            <a:r>
              <a:rPr lang="en-US" sz="1600" dirty="0"/>
              <a:t>If your child is wearing incorrect uniform, they will on the first occasion be reminded to wear it the next day.  </a:t>
            </a:r>
          </a:p>
          <a:p>
            <a:pPr marL="0" indent="0">
              <a:buNone/>
            </a:pPr>
            <a:r>
              <a:rPr lang="en-US" sz="1600" dirty="0"/>
              <a:t>On the second occasion if it is not correct, a slip will be sent home letting the parent know which part of their uniform was incorrect.</a:t>
            </a:r>
          </a:p>
          <a:p>
            <a:pPr marL="0" indent="0">
              <a:buNone/>
            </a:pPr>
            <a:r>
              <a:rPr lang="en-US" sz="1600" dirty="0"/>
              <a:t>On the third occasion the class teacher will speak directly to the parent.</a:t>
            </a:r>
          </a:p>
          <a:p>
            <a:pPr marL="0" indent="0">
              <a:buNone/>
            </a:pPr>
            <a:r>
              <a:rPr lang="en-US" sz="1600" dirty="0"/>
              <a:t>If it is still incorrect, then a member of the senior leadership team will contact the parent.</a:t>
            </a:r>
          </a:p>
          <a:p>
            <a:pPr marL="0" indent="0">
              <a:buNone/>
            </a:pPr>
            <a:endParaRPr lang="en-US" sz="1600" dirty="0"/>
          </a:p>
          <a:p>
            <a:pPr marL="0" indent="0">
              <a:buNone/>
            </a:pPr>
            <a:endParaRPr lang="en-US" sz="1600" dirty="0"/>
          </a:p>
        </p:txBody>
      </p:sp>
      <p:pic>
        <p:nvPicPr>
          <p:cNvPr id="5" name="Picture 4">
            <a:extLst>
              <a:ext uri="{FF2B5EF4-FFF2-40B4-BE49-F238E27FC236}">
                <a16:creationId xmlns:a16="http://schemas.microsoft.com/office/drawing/2014/main" id="{5DD34236-999C-4340-B37B-ADA38A79320A}"/>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587"/>
          <a:stretch/>
        </p:blipFill>
        <p:spPr>
          <a:xfrm>
            <a:off x="5329988" y="1479885"/>
            <a:ext cx="3390900" cy="3410926"/>
          </a:xfrm>
          <a:prstGeom prst="rect">
            <a:avLst/>
          </a:prstGeom>
        </p:spPr>
      </p:pic>
      <p:sp>
        <p:nvSpPr>
          <p:cNvPr id="4" name="TextBox 3">
            <a:extLst>
              <a:ext uri="{FF2B5EF4-FFF2-40B4-BE49-F238E27FC236}">
                <a16:creationId xmlns:a16="http://schemas.microsoft.com/office/drawing/2014/main" id="{AB7C840B-10E2-4546-AE24-5C32A1BC3F38}"/>
              </a:ext>
            </a:extLst>
          </p:cNvPr>
          <p:cNvSpPr txBox="1"/>
          <p:nvPr/>
        </p:nvSpPr>
        <p:spPr>
          <a:xfrm>
            <a:off x="5558589" y="5510463"/>
            <a:ext cx="3056022" cy="923330"/>
          </a:xfrm>
          <a:prstGeom prst="rect">
            <a:avLst/>
          </a:prstGeom>
          <a:solidFill>
            <a:schemeClr val="accent5">
              <a:lumMod val="60000"/>
              <a:lumOff val="40000"/>
            </a:schemeClr>
          </a:solidFill>
        </p:spPr>
        <p:txBody>
          <a:bodyPr wrap="square" rtlCol="0">
            <a:spAutoFit/>
          </a:bodyPr>
          <a:lstStyle/>
          <a:p>
            <a:r>
              <a:rPr lang="en-US" b="1" dirty="0"/>
              <a:t>Please label all items of uniform with your child’s name and class.</a:t>
            </a:r>
          </a:p>
        </p:txBody>
      </p:sp>
    </p:spTree>
    <p:extLst>
      <p:ext uri="{BB962C8B-B14F-4D97-AF65-F5344CB8AC3E}">
        <p14:creationId xmlns:p14="http://schemas.microsoft.com/office/powerpoint/2010/main" val="108684712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2098" y="764373"/>
            <a:ext cx="8187552" cy="1293028"/>
          </a:xfrm>
        </p:spPr>
        <p:txBody>
          <a:bodyPr>
            <a:normAutofit/>
          </a:bodyPr>
          <a:lstStyle/>
          <a:p>
            <a:r>
              <a:rPr lang="en-US" b="1" dirty="0"/>
              <a:t>Book Bag and P.E Bag</a:t>
            </a:r>
          </a:p>
        </p:txBody>
      </p:sp>
      <p:pic>
        <p:nvPicPr>
          <p:cNvPr id="4" name="Picture 3">
            <a:extLst>
              <a:ext uri="{FF2B5EF4-FFF2-40B4-BE49-F238E27FC236}">
                <a16:creationId xmlns:a16="http://schemas.microsoft.com/office/drawing/2014/main" id="{AF144D46-9BE8-48C2-B956-0CFE6E11BA93}"/>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t="14871" r="1" b="7350"/>
          <a:stretch/>
        </p:blipFill>
        <p:spPr>
          <a:xfrm>
            <a:off x="442098" y="2194560"/>
            <a:ext cx="2884203" cy="2243324"/>
          </a:xfrm>
          <a:prstGeom prst="rect">
            <a:avLst/>
          </a:prstGeom>
        </p:spPr>
      </p:pic>
      <p:pic>
        <p:nvPicPr>
          <p:cNvPr id="5" name="Picture 4">
            <a:extLst>
              <a:ext uri="{FF2B5EF4-FFF2-40B4-BE49-F238E27FC236}">
                <a16:creationId xmlns:a16="http://schemas.microsoft.com/office/drawing/2014/main" id="{F9482A14-0C87-434E-A4FA-9010C5790C3B}"/>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7411" r="9054" b="1"/>
          <a:stretch/>
        </p:blipFill>
        <p:spPr>
          <a:xfrm>
            <a:off x="442098" y="4596966"/>
            <a:ext cx="1381776" cy="1654104"/>
          </a:xfrm>
          <a:prstGeom prst="rect">
            <a:avLst/>
          </a:prstGeom>
        </p:spPr>
      </p:pic>
      <p:pic>
        <p:nvPicPr>
          <p:cNvPr id="6" name="Picture 5">
            <a:extLst>
              <a:ext uri="{FF2B5EF4-FFF2-40B4-BE49-F238E27FC236}">
                <a16:creationId xmlns:a16="http://schemas.microsoft.com/office/drawing/2014/main" id="{F328B233-3C4E-40CE-8E54-B29EF1F5B801}"/>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l="21214" r="22984" b="2"/>
          <a:stretch/>
        </p:blipFill>
        <p:spPr>
          <a:xfrm>
            <a:off x="1944524" y="4596964"/>
            <a:ext cx="1381777" cy="1654105"/>
          </a:xfrm>
          <a:prstGeom prst="rect">
            <a:avLst/>
          </a:prstGeom>
        </p:spPr>
      </p:pic>
      <p:sp>
        <p:nvSpPr>
          <p:cNvPr id="3" name="Content Placeholder 2"/>
          <p:cNvSpPr>
            <a:spLocks noGrp="1"/>
          </p:cNvSpPr>
          <p:nvPr>
            <p:ph idx="1"/>
          </p:nvPr>
        </p:nvSpPr>
        <p:spPr>
          <a:xfrm>
            <a:off x="3505200" y="1669312"/>
            <a:ext cx="5124450" cy="4549373"/>
          </a:xfrm>
        </p:spPr>
        <p:txBody>
          <a:bodyPr>
            <a:normAutofit/>
          </a:bodyPr>
          <a:lstStyle/>
          <a:p>
            <a:pPr marL="0" indent="0">
              <a:buNone/>
            </a:pPr>
            <a:r>
              <a:rPr lang="en-US" sz="2000" dirty="0"/>
              <a:t>Your child will need a book bag. This needs to be brought into school every day. Your child will use the bag to carry:</a:t>
            </a:r>
          </a:p>
          <a:p>
            <a:r>
              <a:rPr lang="en-US" sz="2000" dirty="0"/>
              <a:t>Reading books and reading records</a:t>
            </a:r>
          </a:p>
          <a:p>
            <a:r>
              <a:rPr lang="en-US" sz="2000" dirty="0"/>
              <a:t>Letters </a:t>
            </a:r>
          </a:p>
          <a:p>
            <a:r>
              <a:rPr lang="en-US" sz="2000" dirty="0"/>
              <a:t>Homework book</a:t>
            </a:r>
          </a:p>
          <a:p>
            <a:r>
              <a:rPr lang="en-US" sz="2000" b="1" dirty="0"/>
              <a:t>Clearly label the bag with your child’s name and class RA, RB, RC, RD</a:t>
            </a:r>
            <a:endParaRPr lang="en-US" sz="2000" dirty="0"/>
          </a:p>
          <a:p>
            <a:r>
              <a:rPr lang="en-US" sz="2000" b="1" dirty="0"/>
              <a:t>A PE bag and kit is also needed </a:t>
            </a:r>
            <a:r>
              <a:rPr lang="en-US" sz="2000" dirty="0"/>
              <a:t>(Black shorts/trousers, a white t-shirt and black trainers or plimsols). </a:t>
            </a:r>
          </a:p>
          <a:p>
            <a:r>
              <a:rPr lang="en-US" sz="2000" dirty="0"/>
              <a:t>Please ensure all items, clothes trainers etc. are clearly labelled.</a:t>
            </a:r>
          </a:p>
          <a:p>
            <a:endParaRPr lang="en-US" sz="2000" dirty="0"/>
          </a:p>
        </p:txBody>
      </p:sp>
    </p:spTree>
    <p:extLst>
      <p:ext uri="{BB962C8B-B14F-4D97-AF65-F5344CB8AC3E}">
        <p14:creationId xmlns:p14="http://schemas.microsoft.com/office/powerpoint/2010/main" val="1698914300"/>
      </p:ext>
    </p:extLst>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4A529-D39F-CDC3-B8B6-0E94FA7FA03C}"/>
              </a:ext>
            </a:extLst>
          </p:cNvPr>
          <p:cNvSpPr>
            <a:spLocks noGrp="1"/>
          </p:cNvSpPr>
          <p:nvPr>
            <p:ph type="title"/>
          </p:nvPr>
        </p:nvSpPr>
        <p:spPr>
          <a:xfrm>
            <a:off x="1637310" y="671857"/>
            <a:ext cx="6377940" cy="1293028"/>
          </a:xfrm>
        </p:spPr>
        <p:txBody>
          <a:bodyPr/>
          <a:lstStyle/>
          <a:p>
            <a:r>
              <a:rPr lang="en-US" dirty="0"/>
              <a:t>Change of clothes </a:t>
            </a:r>
          </a:p>
        </p:txBody>
      </p:sp>
      <p:pic>
        <p:nvPicPr>
          <p:cNvPr id="7" name="Content Placeholder 6" descr="A blue drawstring bag with a rocket and stars&#10;&#10;Description automatically generated">
            <a:extLst>
              <a:ext uri="{FF2B5EF4-FFF2-40B4-BE49-F238E27FC236}">
                <a16:creationId xmlns:a16="http://schemas.microsoft.com/office/drawing/2014/main" id="{58A7FD3C-9D61-F1CD-985C-7ABCC5320757}"/>
              </a:ext>
            </a:extLst>
          </p:cNvPr>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128750" y="3231579"/>
            <a:ext cx="2340105" cy="3139321"/>
          </a:xfrm>
        </p:spPr>
      </p:pic>
      <p:sp>
        <p:nvSpPr>
          <p:cNvPr id="5" name="TextBox 4">
            <a:extLst>
              <a:ext uri="{FF2B5EF4-FFF2-40B4-BE49-F238E27FC236}">
                <a16:creationId xmlns:a16="http://schemas.microsoft.com/office/drawing/2014/main" id="{4B920A80-F159-48A9-D188-38E9C0C5CBF1}"/>
              </a:ext>
            </a:extLst>
          </p:cNvPr>
          <p:cNvSpPr txBox="1"/>
          <p:nvPr/>
        </p:nvSpPr>
        <p:spPr>
          <a:xfrm>
            <a:off x="3763885" y="2245928"/>
            <a:ext cx="4572000" cy="3416320"/>
          </a:xfrm>
          <a:prstGeom prst="rect">
            <a:avLst/>
          </a:prstGeom>
          <a:noFill/>
        </p:spPr>
        <p:txBody>
          <a:bodyPr wrap="square">
            <a:spAutoFit/>
          </a:bodyPr>
          <a:lstStyle/>
          <a:p>
            <a:pPr marL="0" indent="0">
              <a:buNone/>
            </a:pPr>
            <a:r>
              <a:rPr lang="en-US" sz="1800" dirty="0"/>
              <a:t>Your child will need a </a:t>
            </a:r>
            <a:r>
              <a:rPr lang="en-US" dirty="0"/>
              <a:t>change of clothes</a:t>
            </a:r>
            <a:r>
              <a:rPr lang="en-US" sz="1800" dirty="0"/>
              <a:t> bag. This will remain in school till the end of the year unless an accident</a:t>
            </a:r>
            <a:r>
              <a:rPr lang="en-US" dirty="0"/>
              <a:t> occurs</a:t>
            </a:r>
            <a:r>
              <a:rPr lang="en-US" sz="1800" dirty="0"/>
              <a:t>. </a:t>
            </a:r>
            <a:r>
              <a:rPr lang="en-US" sz="1800" b="1" dirty="0"/>
              <a:t>Clearly label the bag and clothing with your child’s name and class RA, RB, RC, RD.</a:t>
            </a:r>
          </a:p>
          <a:p>
            <a:pPr marL="0" indent="0">
              <a:buNone/>
            </a:pPr>
            <a:endParaRPr lang="en-US" b="1" dirty="0"/>
          </a:p>
          <a:p>
            <a:pPr marL="0" indent="0">
              <a:buNone/>
            </a:pPr>
            <a:r>
              <a:rPr lang="en-US" sz="1800" b="1" dirty="0"/>
              <a:t>Please make sure to return the clothes</a:t>
            </a:r>
            <a:endParaRPr lang="en-US" sz="1800" dirty="0"/>
          </a:p>
          <a:p>
            <a:endParaRPr lang="en-US" dirty="0"/>
          </a:p>
          <a:p>
            <a:r>
              <a:rPr lang="en-US" dirty="0"/>
              <a:t>You will need;</a:t>
            </a:r>
          </a:p>
          <a:p>
            <a:r>
              <a:rPr lang="en-US" sz="1800" dirty="0"/>
              <a:t>(Black trousers, a white t-shirt, socks  and undergarments). </a:t>
            </a:r>
          </a:p>
        </p:txBody>
      </p:sp>
      <p:pic>
        <p:nvPicPr>
          <p:cNvPr id="9" name="Picture 8" descr="A blue plastic bag with a white background&#10;&#10;Description automatically generated">
            <a:extLst>
              <a:ext uri="{FF2B5EF4-FFF2-40B4-BE49-F238E27FC236}">
                <a16:creationId xmlns:a16="http://schemas.microsoft.com/office/drawing/2014/main" id="{F47B6D04-6C32-0F57-9D56-B4887B84BD3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48022" y="1463454"/>
            <a:ext cx="1361456" cy="1768125"/>
          </a:xfrm>
          <a:prstGeom prst="rect">
            <a:avLst/>
          </a:prstGeom>
        </p:spPr>
      </p:pic>
    </p:spTree>
    <p:extLst>
      <p:ext uri="{BB962C8B-B14F-4D97-AF65-F5344CB8AC3E}">
        <p14:creationId xmlns:p14="http://schemas.microsoft.com/office/powerpoint/2010/main" val="12534414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71700" y="764373"/>
            <a:ext cx="6457950" cy="1293028"/>
          </a:xfrm>
        </p:spPr>
        <p:txBody>
          <a:bodyPr>
            <a:normAutofit/>
          </a:bodyPr>
          <a:lstStyle/>
          <a:p>
            <a:r>
              <a:rPr lang="en-US" b="1" dirty="0"/>
              <a:t>How can I support my child Reception?</a:t>
            </a:r>
          </a:p>
        </p:txBody>
      </p:sp>
      <p:pic>
        <p:nvPicPr>
          <p:cNvPr id="4" name="Picture 3"/>
          <p:cNvPicPr>
            <a:picLocks noChangeAspect="1"/>
          </p:cNvPicPr>
          <p:nvPr/>
        </p:nvPicPr>
        <p:blipFill rotWithShape="1">
          <a:blip r:embed="rId2"/>
          <a:srcRect r="586" b="-1"/>
          <a:stretch/>
        </p:blipFill>
        <p:spPr>
          <a:xfrm>
            <a:off x="96253" y="2537254"/>
            <a:ext cx="2525160" cy="2540073"/>
          </a:xfrm>
          <a:prstGeom prst="rect">
            <a:avLst/>
          </a:prstGeom>
        </p:spPr>
      </p:pic>
      <p:sp>
        <p:nvSpPr>
          <p:cNvPr id="3" name="Content Placeholder 2"/>
          <p:cNvSpPr>
            <a:spLocks noGrp="1"/>
          </p:cNvSpPr>
          <p:nvPr>
            <p:ph idx="1"/>
          </p:nvPr>
        </p:nvSpPr>
        <p:spPr>
          <a:xfrm>
            <a:off x="2743200" y="1887960"/>
            <a:ext cx="6304547" cy="4789566"/>
          </a:xfrm>
        </p:spPr>
        <p:txBody>
          <a:bodyPr>
            <a:noAutofit/>
          </a:bodyPr>
          <a:lstStyle/>
          <a:p>
            <a:r>
              <a:rPr lang="en-US" sz="1600" dirty="0">
                <a:cs typeface="Times New Roman"/>
              </a:rPr>
              <a:t>Attend school everyday and make sure your child is on time </a:t>
            </a:r>
          </a:p>
          <a:p>
            <a:r>
              <a:rPr lang="en-US" sz="1600" dirty="0">
                <a:cs typeface="Times New Roman"/>
              </a:rPr>
              <a:t>Encourage your child to be independent with taking off/putting on coats and hanging coats and bags on their peg.</a:t>
            </a:r>
          </a:p>
          <a:p>
            <a:r>
              <a:rPr lang="en-GB" sz="1600" b="1" dirty="0">
                <a:cs typeface="Times New Roman"/>
              </a:rPr>
              <a:t>Read/share books everyday at home.</a:t>
            </a:r>
          </a:p>
          <a:p>
            <a:r>
              <a:rPr lang="en-GB" sz="1600" b="1" dirty="0">
                <a:cs typeface="Times New Roman"/>
              </a:rPr>
              <a:t>PHONICS – encourage children to use their sounds and practice their sounds when reading. </a:t>
            </a:r>
          </a:p>
          <a:p>
            <a:r>
              <a:rPr lang="en-GB" sz="1600" dirty="0">
                <a:cs typeface="Times New Roman"/>
              </a:rPr>
              <a:t>Encourage name writing, writing in cards, shopping lists etc.</a:t>
            </a:r>
          </a:p>
          <a:p>
            <a:r>
              <a:rPr lang="en-GB" sz="1600" b="1" dirty="0">
                <a:cs typeface="Times New Roman"/>
              </a:rPr>
              <a:t>Use lower case letters (unless it is at the start of a sentence or when writing their name) -</a:t>
            </a:r>
          </a:p>
          <a:p>
            <a:r>
              <a:rPr lang="en-GB" sz="1600" b="1" dirty="0">
                <a:cs typeface="Times New Roman"/>
              </a:rPr>
              <a:t>Ensure your child completes their homework and half termly projects.</a:t>
            </a:r>
          </a:p>
          <a:p>
            <a:r>
              <a:rPr lang="en-GB" sz="1600" dirty="0">
                <a:cs typeface="Times New Roman"/>
              </a:rPr>
              <a:t>Encourage children to talk in full sentences not one-word answers.</a:t>
            </a:r>
          </a:p>
          <a:p>
            <a:r>
              <a:rPr lang="en-GB" sz="1600" dirty="0">
                <a:cs typeface="Times New Roman"/>
              </a:rPr>
              <a:t>Practise counting and recognising numbers and shapes.</a:t>
            </a:r>
          </a:p>
        </p:txBody>
      </p:sp>
    </p:spTree>
    <p:extLst>
      <p:ext uri="{BB962C8B-B14F-4D97-AF65-F5344CB8AC3E}">
        <p14:creationId xmlns:p14="http://schemas.microsoft.com/office/powerpoint/2010/main" val="134626309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71700" y="764373"/>
            <a:ext cx="6457950" cy="1293028"/>
          </a:xfrm>
        </p:spPr>
        <p:txBody>
          <a:bodyPr>
            <a:normAutofit/>
          </a:bodyPr>
          <a:lstStyle/>
          <a:p>
            <a:r>
              <a:rPr lang="en-GB" b="1" dirty="0"/>
              <a:t>Packed Lunch or Hot Dinner?</a:t>
            </a:r>
          </a:p>
        </p:txBody>
      </p:sp>
      <p:pic>
        <p:nvPicPr>
          <p:cNvPr id="4" name="Picture 3"/>
          <p:cNvPicPr>
            <a:picLocks noChangeAspect="1"/>
          </p:cNvPicPr>
          <p:nvPr/>
        </p:nvPicPr>
        <p:blipFill rotWithShape="1">
          <a:blip r:embed="rId2"/>
          <a:srcRect l="29366" r="11732" b="-1"/>
          <a:stretch/>
        </p:blipFill>
        <p:spPr>
          <a:xfrm>
            <a:off x="514350" y="2501159"/>
            <a:ext cx="3390900" cy="3410926"/>
          </a:xfrm>
          <a:prstGeom prst="rect">
            <a:avLst/>
          </a:prstGeom>
        </p:spPr>
      </p:pic>
      <p:sp>
        <p:nvSpPr>
          <p:cNvPr id="3" name="Content Placeholder 2"/>
          <p:cNvSpPr>
            <a:spLocks noGrp="1"/>
          </p:cNvSpPr>
          <p:nvPr>
            <p:ph idx="1"/>
          </p:nvPr>
        </p:nvSpPr>
        <p:spPr>
          <a:xfrm>
            <a:off x="4267200" y="2194560"/>
            <a:ext cx="4362450" cy="4024125"/>
          </a:xfrm>
        </p:spPr>
        <p:txBody>
          <a:bodyPr>
            <a:normAutofit fontScale="92500" lnSpcReduction="10000"/>
          </a:bodyPr>
          <a:lstStyle/>
          <a:p>
            <a:r>
              <a:rPr lang="en-US" b="1" dirty="0">
                <a:cs typeface="Times New Roman"/>
              </a:rPr>
              <a:t>A healthy and </a:t>
            </a:r>
            <a:r>
              <a:rPr lang="en-US" b="1" u="sng" dirty="0">
                <a:cs typeface="Times New Roman"/>
              </a:rPr>
              <a:t>free </a:t>
            </a:r>
            <a:r>
              <a:rPr lang="en-US" b="1" dirty="0">
                <a:cs typeface="Times New Roman"/>
              </a:rPr>
              <a:t>school meal is provided to all Reception children. </a:t>
            </a:r>
          </a:p>
          <a:p>
            <a:r>
              <a:rPr lang="en-US" dirty="0">
                <a:cs typeface="Times New Roman"/>
              </a:rPr>
              <a:t>Healthy packed lunch may be provided by Parents/</a:t>
            </a:r>
            <a:r>
              <a:rPr lang="en-US" dirty="0" err="1">
                <a:cs typeface="Times New Roman"/>
              </a:rPr>
              <a:t>Carers</a:t>
            </a:r>
            <a:r>
              <a:rPr lang="en-US" dirty="0">
                <a:cs typeface="Times New Roman"/>
              </a:rPr>
              <a:t>- you will need a packed lunch box and a sealed drink (clearly labelled with name and class).</a:t>
            </a:r>
          </a:p>
          <a:p>
            <a:r>
              <a:rPr lang="en-US" dirty="0">
                <a:cs typeface="Times New Roman"/>
              </a:rPr>
              <a:t>Do not include  sweets, chocolate, fizzy drinks in packed lunches.</a:t>
            </a:r>
          </a:p>
          <a:p>
            <a:r>
              <a:rPr lang="en-US" dirty="0">
                <a:cs typeface="Times New Roman"/>
              </a:rPr>
              <a:t>Our school is </a:t>
            </a:r>
            <a:r>
              <a:rPr lang="en-US" b="1" dirty="0">
                <a:cs typeface="Times New Roman"/>
              </a:rPr>
              <a:t>nut-free </a:t>
            </a:r>
            <a:r>
              <a:rPr lang="en-US" dirty="0">
                <a:cs typeface="Times New Roman"/>
              </a:rPr>
              <a:t>which means we cannot have nuts in our setting.</a:t>
            </a:r>
          </a:p>
        </p:txBody>
      </p:sp>
    </p:spTree>
    <p:extLst>
      <p:ext uri="{BB962C8B-B14F-4D97-AF65-F5344CB8AC3E}">
        <p14:creationId xmlns:p14="http://schemas.microsoft.com/office/powerpoint/2010/main" val="33667694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1994</TotalTime>
  <Words>1250</Words>
  <Application>Microsoft Office PowerPoint</Application>
  <PresentationFormat>On-screen Show (4:3)</PresentationFormat>
  <Paragraphs>110</Paragraphs>
  <Slides>16</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Century Gothic</vt:lpstr>
      <vt:lpstr>Vapor Trail</vt:lpstr>
      <vt:lpstr>Welcome to Eastbury Primary School</vt:lpstr>
      <vt:lpstr>Who is Who at Eastbury?</vt:lpstr>
      <vt:lpstr>A Typical Day in  RECEPTION</vt:lpstr>
      <vt:lpstr>Uniform</vt:lpstr>
      <vt:lpstr>Uniform</vt:lpstr>
      <vt:lpstr>Book Bag and P.E Bag</vt:lpstr>
      <vt:lpstr>Change of clothes </vt:lpstr>
      <vt:lpstr>How can I support my child Reception?</vt:lpstr>
      <vt:lpstr>Packed Lunch or Hot Dinner?</vt:lpstr>
      <vt:lpstr> Lunch Times</vt:lpstr>
      <vt:lpstr>First Aid</vt:lpstr>
      <vt:lpstr>Collection Please collect your child on time</vt:lpstr>
      <vt:lpstr>GDPR: Data Protection </vt:lpstr>
      <vt:lpstr>Log in!</vt:lpstr>
      <vt:lpstr>PowerPoint Presentation</vt:lpstr>
      <vt:lpstr>For further information please visit our website  https://www.eps.barking-dagenham.sch.uk/       </vt:lpstr>
    </vt:vector>
  </TitlesOfParts>
  <Company>eastbury primary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Eastbury Primary School</dc:title>
  <dc:creator>suzanne steed</dc:creator>
  <cp:lastModifiedBy>Yusuf Alom</cp:lastModifiedBy>
  <cp:revision>106</cp:revision>
  <dcterms:created xsi:type="dcterms:W3CDTF">2015-06-28T16:17:21Z</dcterms:created>
  <dcterms:modified xsi:type="dcterms:W3CDTF">2023-09-22T11:26:40Z</dcterms:modified>
</cp:coreProperties>
</file>