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27"/>
  </p:notesMasterIdLst>
  <p:sldIdLst>
    <p:sldId id="256" r:id="rId5"/>
    <p:sldId id="257" r:id="rId6"/>
    <p:sldId id="261" r:id="rId7"/>
    <p:sldId id="270" r:id="rId8"/>
    <p:sldId id="271" r:id="rId9"/>
    <p:sldId id="265" r:id="rId10"/>
    <p:sldId id="268" r:id="rId11"/>
    <p:sldId id="273" r:id="rId12"/>
    <p:sldId id="274" r:id="rId13"/>
    <p:sldId id="276" r:id="rId14"/>
    <p:sldId id="277" r:id="rId15"/>
    <p:sldId id="297" r:id="rId16"/>
    <p:sldId id="298" r:id="rId17"/>
    <p:sldId id="299" r:id="rId18"/>
    <p:sldId id="302" r:id="rId19"/>
    <p:sldId id="259" r:id="rId20"/>
    <p:sldId id="304" r:id="rId21"/>
    <p:sldId id="306" r:id="rId22"/>
    <p:sldId id="307" r:id="rId23"/>
    <p:sldId id="296" r:id="rId24"/>
    <p:sldId id="263"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5"/>
    <p:restoredTop sz="50776" autoAdjust="0"/>
  </p:normalViewPr>
  <p:slideViewPr>
    <p:cSldViewPr snapToGrid="0" snapToObjects="1">
      <p:cViewPr varScale="1">
        <p:scale>
          <a:sx n="54" d="100"/>
          <a:sy n="54" d="100"/>
        </p:scale>
        <p:origin x="1278" y="72"/>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B10F5-9A25-43FB-BA5F-B24513D2FC78}" type="datetimeFigureOut">
              <a:rPr lang="en-US"/>
              <a:t>9/12/2023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22D3A-32A9-4A41-BEF8-556ABDB24C01}" type="slidenum">
              <a:rPr lang="en-US"/>
              <a:t>‹#›</a:t>
            </a:fld>
            <a:endParaRPr lang="en-US"/>
          </a:p>
        </p:txBody>
      </p:sp>
    </p:spTree>
    <p:extLst>
      <p:ext uri="{BB962C8B-B14F-4D97-AF65-F5344CB8AC3E}">
        <p14:creationId xmlns:p14="http://schemas.microsoft.com/office/powerpoint/2010/main" val="225149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a:t>
            </a:r>
          </a:p>
        </p:txBody>
      </p:sp>
      <p:sp>
        <p:nvSpPr>
          <p:cNvPr id="4" name="Slide Number Placeholder 3"/>
          <p:cNvSpPr>
            <a:spLocks noGrp="1"/>
          </p:cNvSpPr>
          <p:nvPr>
            <p:ph type="sldNum" sz="quarter" idx="10"/>
          </p:nvPr>
        </p:nvSpPr>
        <p:spPr/>
        <p:txBody>
          <a:bodyPr/>
          <a:lstStyle/>
          <a:p>
            <a:fld id="{AC122D3A-32A9-4A41-BEF8-556ABDB24C01}" type="slidenum">
              <a:rPr lang="en-US"/>
              <a:t>1</a:t>
            </a:fld>
            <a:endParaRPr lang="en-US"/>
          </a:p>
        </p:txBody>
      </p:sp>
    </p:spTree>
    <p:extLst>
      <p:ext uri="{BB962C8B-B14F-4D97-AF65-F5344CB8AC3E}">
        <p14:creationId xmlns:p14="http://schemas.microsoft.com/office/powerpoint/2010/main" val="289451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Marz</a:t>
            </a:r>
            <a:endParaRPr lang="en-US" dirty="0"/>
          </a:p>
        </p:txBody>
      </p:sp>
      <p:sp>
        <p:nvSpPr>
          <p:cNvPr id="4" name="Slide Number Placeholder 3"/>
          <p:cNvSpPr>
            <a:spLocks noGrp="1"/>
          </p:cNvSpPr>
          <p:nvPr>
            <p:ph type="sldNum" sz="quarter" idx="5"/>
          </p:nvPr>
        </p:nvSpPr>
        <p:spPr/>
        <p:txBody>
          <a:bodyPr/>
          <a:lstStyle/>
          <a:p>
            <a:fld id="{AC122D3A-32A9-4A41-BEF8-556ABDB24C01}" type="slidenum">
              <a:rPr lang="en-US" smtClean="0"/>
              <a:t>10</a:t>
            </a:fld>
            <a:endParaRPr lang="en-US"/>
          </a:p>
        </p:txBody>
      </p:sp>
    </p:spTree>
    <p:extLst>
      <p:ext uri="{BB962C8B-B14F-4D97-AF65-F5344CB8AC3E}">
        <p14:creationId xmlns:p14="http://schemas.microsoft.com/office/powerpoint/2010/main" val="3313379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Marz</a:t>
            </a:r>
            <a:endParaRPr lang="en-US" dirty="0"/>
          </a:p>
        </p:txBody>
      </p:sp>
      <p:sp>
        <p:nvSpPr>
          <p:cNvPr id="4" name="Slide Number Placeholder 3"/>
          <p:cNvSpPr>
            <a:spLocks noGrp="1"/>
          </p:cNvSpPr>
          <p:nvPr>
            <p:ph type="sldNum" sz="quarter" idx="5"/>
          </p:nvPr>
        </p:nvSpPr>
        <p:spPr/>
        <p:txBody>
          <a:bodyPr/>
          <a:lstStyle/>
          <a:p>
            <a:fld id="{AC122D3A-32A9-4A41-BEF8-556ABDB24C01}" type="slidenum">
              <a:rPr lang="en-US" smtClean="0"/>
              <a:t>11</a:t>
            </a:fld>
            <a:endParaRPr lang="en-US"/>
          </a:p>
        </p:txBody>
      </p:sp>
    </p:spTree>
    <p:extLst>
      <p:ext uri="{BB962C8B-B14F-4D97-AF65-F5344CB8AC3E}">
        <p14:creationId xmlns:p14="http://schemas.microsoft.com/office/powerpoint/2010/main" val="236805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p:txBody>
      </p:sp>
      <p:sp>
        <p:nvSpPr>
          <p:cNvPr id="4" name="Slide Number Placeholder 3"/>
          <p:cNvSpPr>
            <a:spLocks noGrp="1"/>
          </p:cNvSpPr>
          <p:nvPr>
            <p:ph type="sldNum" sz="quarter" idx="5"/>
          </p:nvPr>
        </p:nvSpPr>
        <p:spPr/>
        <p:txBody>
          <a:bodyPr/>
          <a:lstStyle/>
          <a:p>
            <a:fld id="{AC122D3A-32A9-4A41-BEF8-556ABDB24C01}" type="slidenum">
              <a:rPr lang="en-US" smtClean="0"/>
              <a:t>12</a:t>
            </a:fld>
            <a:endParaRPr lang="en-US"/>
          </a:p>
        </p:txBody>
      </p:sp>
    </p:spTree>
    <p:extLst>
      <p:ext uri="{BB962C8B-B14F-4D97-AF65-F5344CB8AC3E}">
        <p14:creationId xmlns:p14="http://schemas.microsoft.com/office/powerpoint/2010/main" val="1125658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AC122D3A-32A9-4A41-BEF8-556ABDB24C01}" type="slidenum">
              <a:rPr lang="en-US" smtClean="0"/>
              <a:t>13</a:t>
            </a:fld>
            <a:endParaRPr lang="en-US"/>
          </a:p>
        </p:txBody>
      </p:sp>
    </p:spTree>
    <p:extLst>
      <p:ext uri="{BB962C8B-B14F-4D97-AF65-F5344CB8AC3E}">
        <p14:creationId xmlns:p14="http://schemas.microsoft.com/office/powerpoint/2010/main" val="691359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Shahar</a:t>
            </a:r>
          </a:p>
        </p:txBody>
      </p:sp>
      <p:sp>
        <p:nvSpPr>
          <p:cNvPr id="4" name="Slide Number Placeholder 3"/>
          <p:cNvSpPr>
            <a:spLocks noGrp="1"/>
          </p:cNvSpPr>
          <p:nvPr>
            <p:ph type="sldNum" sz="quarter" idx="5"/>
          </p:nvPr>
        </p:nvSpPr>
        <p:spPr/>
        <p:txBody>
          <a:bodyPr/>
          <a:lstStyle/>
          <a:p>
            <a:fld id="{AC122D3A-32A9-4A41-BEF8-556ABDB24C01}" type="slidenum">
              <a:rPr lang="en-US" smtClean="0"/>
              <a:t>14</a:t>
            </a:fld>
            <a:endParaRPr lang="en-US"/>
          </a:p>
        </p:txBody>
      </p:sp>
    </p:spTree>
    <p:extLst>
      <p:ext uri="{BB962C8B-B14F-4D97-AF65-F5344CB8AC3E}">
        <p14:creationId xmlns:p14="http://schemas.microsoft.com/office/powerpoint/2010/main" val="1790742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Marz</a:t>
            </a:r>
            <a:endParaRPr lang="en-US" dirty="0"/>
          </a:p>
        </p:txBody>
      </p:sp>
      <p:sp>
        <p:nvSpPr>
          <p:cNvPr id="4" name="Slide Number Placeholder 3"/>
          <p:cNvSpPr>
            <a:spLocks noGrp="1"/>
          </p:cNvSpPr>
          <p:nvPr>
            <p:ph type="sldNum" sz="quarter" idx="5"/>
          </p:nvPr>
        </p:nvSpPr>
        <p:spPr/>
        <p:txBody>
          <a:bodyPr/>
          <a:lstStyle/>
          <a:p>
            <a:fld id="{AC122D3A-32A9-4A41-BEF8-556ABDB24C01}" type="slidenum">
              <a:rPr lang="en-US" smtClean="0"/>
              <a:t>15</a:t>
            </a:fld>
            <a:endParaRPr lang="en-US"/>
          </a:p>
        </p:txBody>
      </p:sp>
    </p:spTree>
    <p:extLst>
      <p:ext uri="{BB962C8B-B14F-4D97-AF65-F5344CB8AC3E}">
        <p14:creationId xmlns:p14="http://schemas.microsoft.com/office/powerpoint/2010/main" val="224596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a:t>
            </a:r>
          </a:p>
        </p:txBody>
      </p:sp>
      <p:sp>
        <p:nvSpPr>
          <p:cNvPr id="4" name="Slide Number Placeholder 3"/>
          <p:cNvSpPr>
            <a:spLocks noGrp="1"/>
          </p:cNvSpPr>
          <p:nvPr>
            <p:ph type="sldNum" sz="quarter" idx="5"/>
          </p:nvPr>
        </p:nvSpPr>
        <p:spPr/>
        <p:txBody>
          <a:bodyPr/>
          <a:lstStyle/>
          <a:p>
            <a:fld id="{AC122D3A-32A9-4A41-BEF8-556ABDB24C01}" type="slidenum">
              <a:rPr lang="en-US" smtClean="0"/>
              <a:t>16</a:t>
            </a:fld>
            <a:endParaRPr lang="en-US"/>
          </a:p>
        </p:txBody>
      </p:sp>
    </p:spTree>
    <p:extLst>
      <p:ext uri="{BB962C8B-B14F-4D97-AF65-F5344CB8AC3E}">
        <p14:creationId xmlns:p14="http://schemas.microsoft.com/office/powerpoint/2010/main" val="2090997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p:txBody>
      </p:sp>
      <p:sp>
        <p:nvSpPr>
          <p:cNvPr id="4" name="Slide Number Placeholder 3"/>
          <p:cNvSpPr>
            <a:spLocks noGrp="1"/>
          </p:cNvSpPr>
          <p:nvPr>
            <p:ph type="sldNum" sz="quarter" idx="5"/>
          </p:nvPr>
        </p:nvSpPr>
        <p:spPr/>
        <p:txBody>
          <a:bodyPr/>
          <a:lstStyle/>
          <a:p>
            <a:fld id="{AC122D3A-32A9-4A41-BEF8-556ABDB24C01}" type="slidenum">
              <a:rPr lang="en-US" smtClean="0"/>
              <a:t>17</a:t>
            </a:fld>
            <a:endParaRPr lang="en-US"/>
          </a:p>
        </p:txBody>
      </p:sp>
    </p:spTree>
    <p:extLst>
      <p:ext uri="{BB962C8B-B14F-4D97-AF65-F5344CB8AC3E}">
        <p14:creationId xmlns:p14="http://schemas.microsoft.com/office/powerpoint/2010/main" val="483286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AC122D3A-32A9-4A41-BEF8-556ABDB24C01}" type="slidenum">
              <a:rPr lang="en-US" smtClean="0"/>
              <a:t>18</a:t>
            </a:fld>
            <a:endParaRPr lang="en-US"/>
          </a:p>
        </p:txBody>
      </p:sp>
    </p:spTree>
    <p:extLst>
      <p:ext uri="{BB962C8B-B14F-4D97-AF65-F5344CB8AC3E}">
        <p14:creationId xmlns:p14="http://schemas.microsoft.com/office/powerpoint/2010/main" val="1119623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Shahar</a:t>
            </a:r>
          </a:p>
        </p:txBody>
      </p:sp>
      <p:sp>
        <p:nvSpPr>
          <p:cNvPr id="4" name="Slide Number Placeholder 3"/>
          <p:cNvSpPr>
            <a:spLocks noGrp="1"/>
          </p:cNvSpPr>
          <p:nvPr>
            <p:ph type="sldNum" sz="quarter" idx="5"/>
          </p:nvPr>
        </p:nvSpPr>
        <p:spPr/>
        <p:txBody>
          <a:bodyPr/>
          <a:lstStyle/>
          <a:p>
            <a:fld id="{AC122D3A-32A9-4A41-BEF8-556ABDB24C01}" type="slidenum">
              <a:rPr lang="en-US" smtClean="0"/>
              <a:t>19</a:t>
            </a:fld>
            <a:endParaRPr lang="en-US"/>
          </a:p>
        </p:txBody>
      </p:sp>
    </p:spTree>
    <p:extLst>
      <p:ext uri="{BB962C8B-B14F-4D97-AF65-F5344CB8AC3E}">
        <p14:creationId xmlns:p14="http://schemas.microsoft.com/office/powerpoint/2010/main" val="299478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p>
        </p:txBody>
      </p:sp>
      <p:sp>
        <p:nvSpPr>
          <p:cNvPr id="4" name="Slide Number Placeholder 3"/>
          <p:cNvSpPr>
            <a:spLocks noGrp="1"/>
          </p:cNvSpPr>
          <p:nvPr>
            <p:ph type="sldNum" sz="quarter" idx="10"/>
          </p:nvPr>
        </p:nvSpPr>
        <p:spPr/>
        <p:txBody>
          <a:bodyPr/>
          <a:lstStyle/>
          <a:p>
            <a:fld id="{35713DDA-87D3-5E4E-9E39-712C0B423DEC}" type="slidenum">
              <a:rPr lang="en-US" smtClean="0"/>
              <a:t>2</a:t>
            </a:fld>
            <a:endParaRPr lang="en-US"/>
          </a:p>
        </p:txBody>
      </p:sp>
    </p:spTree>
    <p:extLst>
      <p:ext uri="{BB962C8B-B14F-4D97-AF65-F5344CB8AC3E}">
        <p14:creationId xmlns:p14="http://schemas.microsoft.com/office/powerpoint/2010/main" val="657320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AC122D3A-32A9-4A41-BEF8-556ABDB24C01}" type="slidenum">
              <a:rPr lang="en-US" smtClean="0"/>
              <a:t>20</a:t>
            </a:fld>
            <a:endParaRPr lang="en-US"/>
          </a:p>
        </p:txBody>
      </p:sp>
    </p:spTree>
    <p:extLst>
      <p:ext uri="{BB962C8B-B14F-4D97-AF65-F5344CB8AC3E}">
        <p14:creationId xmlns:p14="http://schemas.microsoft.com/office/powerpoint/2010/main" val="1774951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a:t>
            </a:r>
          </a:p>
        </p:txBody>
      </p:sp>
      <p:sp>
        <p:nvSpPr>
          <p:cNvPr id="4" name="Slide Number Placeholder 3"/>
          <p:cNvSpPr>
            <a:spLocks noGrp="1"/>
          </p:cNvSpPr>
          <p:nvPr>
            <p:ph type="sldNum" sz="quarter" idx="5"/>
          </p:nvPr>
        </p:nvSpPr>
        <p:spPr/>
        <p:txBody>
          <a:bodyPr/>
          <a:lstStyle/>
          <a:p>
            <a:fld id="{AC122D3A-32A9-4A41-BEF8-556ABDB24C01}" type="slidenum">
              <a:rPr lang="en-US" smtClean="0"/>
              <a:t>21</a:t>
            </a:fld>
            <a:endParaRPr lang="en-US"/>
          </a:p>
        </p:txBody>
      </p:sp>
    </p:spTree>
    <p:extLst>
      <p:ext uri="{BB962C8B-B14F-4D97-AF65-F5344CB8AC3E}">
        <p14:creationId xmlns:p14="http://schemas.microsoft.com/office/powerpoint/2010/main" val="4011429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a:t>
            </a:r>
          </a:p>
        </p:txBody>
      </p:sp>
      <p:sp>
        <p:nvSpPr>
          <p:cNvPr id="4" name="Slide Number Placeholder 3"/>
          <p:cNvSpPr>
            <a:spLocks noGrp="1"/>
          </p:cNvSpPr>
          <p:nvPr>
            <p:ph type="sldNum" sz="quarter" idx="5"/>
          </p:nvPr>
        </p:nvSpPr>
        <p:spPr/>
        <p:txBody>
          <a:bodyPr/>
          <a:lstStyle/>
          <a:p>
            <a:fld id="{AC122D3A-32A9-4A41-BEF8-556ABDB24C01}" type="slidenum">
              <a:rPr lang="en-US" smtClean="0"/>
              <a:t>22</a:t>
            </a:fld>
            <a:endParaRPr lang="en-US"/>
          </a:p>
        </p:txBody>
      </p:sp>
    </p:spTree>
    <p:extLst>
      <p:ext uri="{BB962C8B-B14F-4D97-AF65-F5344CB8AC3E}">
        <p14:creationId xmlns:p14="http://schemas.microsoft.com/office/powerpoint/2010/main" val="58575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dirty="0"/>
          </a:p>
        </p:txBody>
      </p:sp>
      <p:sp>
        <p:nvSpPr>
          <p:cNvPr id="4" name="Slide Number Placeholder 3"/>
          <p:cNvSpPr>
            <a:spLocks noGrp="1"/>
          </p:cNvSpPr>
          <p:nvPr>
            <p:ph type="sldNum" sz="quarter" idx="5"/>
          </p:nvPr>
        </p:nvSpPr>
        <p:spPr/>
        <p:txBody>
          <a:bodyPr/>
          <a:lstStyle/>
          <a:p>
            <a:fld id="{AC122D3A-32A9-4A41-BEF8-556ABDB24C01}" type="slidenum">
              <a:rPr lang="en-US" smtClean="0"/>
              <a:t>3</a:t>
            </a:fld>
            <a:endParaRPr lang="en-US"/>
          </a:p>
        </p:txBody>
      </p:sp>
    </p:spTree>
    <p:extLst>
      <p:ext uri="{BB962C8B-B14F-4D97-AF65-F5344CB8AC3E}">
        <p14:creationId xmlns:p14="http://schemas.microsoft.com/office/powerpoint/2010/main" val="1925197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Shahar </a:t>
            </a:r>
          </a:p>
        </p:txBody>
      </p:sp>
      <p:sp>
        <p:nvSpPr>
          <p:cNvPr id="4" name="Slide Number Placeholder 3"/>
          <p:cNvSpPr>
            <a:spLocks noGrp="1"/>
          </p:cNvSpPr>
          <p:nvPr>
            <p:ph type="sldNum" sz="quarter" idx="5"/>
          </p:nvPr>
        </p:nvSpPr>
        <p:spPr/>
        <p:txBody>
          <a:bodyPr/>
          <a:lstStyle/>
          <a:p>
            <a:fld id="{AC122D3A-32A9-4A41-BEF8-556ABDB24C01}" type="slidenum">
              <a:rPr lang="en-US" smtClean="0"/>
              <a:t>4</a:t>
            </a:fld>
            <a:endParaRPr lang="en-US"/>
          </a:p>
        </p:txBody>
      </p:sp>
    </p:spTree>
    <p:extLst>
      <p:ext uri="{BB962C8B-B14F-4D97-AF65-F5344CB8AC3E}">
        <p14:creationId xmlns:p14="http://schemas.microsoft.com/office/powerpoint/2010/main" val="150906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Shahar</a:t>
            </a:r>
          </a:p>
        </p:txBody>
      </p:sp>
      <p:sp>
        <p:nvSpPr>
          <p:cNvPr id="4" name="Slide Number Placeholder 3"/>
          <p:cNvSpPr>
            <a:spLocks noGrp="1"/>
          </p:cNvSpPr>
          <p:nvPr>
            <p:ph type="sldNum" sz="quarter" idx="5"/>
          </p:nvPr>
        </p:nvSpPr>
        <p:spPr/>
        <p:txBody>
          <a:bodyPr/>
          <a:lstStyle/>
          <a:p>
            <a:fld id="{AC122D3A-32A9-4A41-BEF8-556ABDB24C01}" type="slidenum">
              <a:rPr lang="en-US" smtClean="0"/>
              <a:t>5</a:t>
            </a:fld>
            <a:endParaRPr lang="en-US"/>
          </a:p>
        </p:txBody>
      </p:sp>
    </p:spTree>
    <p:extLst>
      <p:ext uri="{BB962C8B-B14F-4D97-AF65-F5344CB8AC3E}">
        <p14:creationId xmlns:p14="http://schemas.microsoft.com/office/powerpoint/2010/main" val="196808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Shahar</a:t>
            </a:r>
          </a:p>
        </p:txBody>
      </p:sp>
      <p:sp>
        <p:nvSpPr>
          <p:cNvPr id="4" name="Slide Number Placeholder 3"/>
          <p:cNvSpPr>
            <a:spLocks noGrp="1"/>
          </p:cNvSpPr>
          <p:nvPr>
            <p:ph type="sldNum" sz="quarter" idx="5"/>
          </p:nvPr>
        </p:nvSpPr>
        <p:spPr/>
        <p:txBody>
          <a:bodyPr/>
          <a:lstStyle/>
          <a:p>
            <a:fld id="{AC122D3A-32A9-4A41-BEF8-556ABDB24C01}" type="slidenum">
              <a:rPr lang="en-US" smtClean="0"/>
              <a:t>6</a:t>
            </a:fld>
            <a:endParaRPr lang="en-US"/>
          </a:p>
        </p:txBody>
      </p:sp>
    </p:spTree>
    <p:extLst>
      <p:ext uri="{BB962C8B-B14F-4D97-AF65-F5344CB8AC3E}">
        <p14:creationId xmlns:p14="http://schemas.microsoft.com/office/powerpoint/2010/main" val="4031746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AC122D3A-32A9-4A41-BEF8-556ABDB24C01}" type="slidenum">
              <a:rPr lang="en-US" smtClean="0"/>
              <a:t>7</a:t>
            </a:fld>
            <a:endParaRPr lang="en-US"/>
          </a:p>
        </p:txBody>
      </p:sp>
    </p:spTree>
    <p:extLst>
      <p:ext uri="{BB962C8B-B14F-4D97-AF65-F5344CB8AC3E}">
        <p14:creationId xmlns:p14="http://schemas.microsoft.com/office/powerpoint/2010/main" val="277833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AC122D3A-32A9-4A41-BEF8-556ABDB24C01}" type="slidenum">
              <a:rPr lang="en-US" smtClean="0"/>
              <a:t>8</a:t>
            </a:fld>
            <a:endParaRPr lang="en-US"/>
          </a:p>
        </p:txBody>
      </p:sp>
    </p:spTree>
    <p:extLst>
      <p:ext uri="{BB962C8B-B14F-4D97-AF65-F5344CB8AC3E}">
        <p14:creationId xmlns:p14="http://schemas.microsoft.com/office/powerpoint/2010/main" val="358438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AC122D3A-32A9-4A41-BEF8-556ABDB24C01}" type="slidenum">
              <a:rPr lang="en-US" smtClean="0"/>
              <a:t>9</a:t>
            </a:fld>
            <a:endParaRPr lang="en-US"/>
          </a:p>
        </p:txBody>
      </p:sp>
    </p:spTree>
    <p:extLst>
      <p:ext uri="{BB962C8B-B14F-4D97-AF65-F5344CB8AC3E}">
        <p14:creationId xmlns:p14="http://schemas.microsoft.com/office/powerpoint/2010/main" val="178027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A4E4-925D-6CC5-B0FC-D5E936DB8BB2}"/>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B28C09DD-2927-35A6-0C58-2663330E1EC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49D62C4-F46D-71CE-7F70-7A8A9D85A3B8}"/>
              </a:ext>
            </a:extLst>
          </p:cNvPr>
          <p:cNvSpPr>
            <a:spLocks noGrp="1"/>
          </p:cNvSpPr>
          <p:nvPr>
            <p:ph type="dt" sz="half" idx="10"/>
          </p:nvPr>
        </p:nvSpPr>
        <p:spPr/>
        <p:txBody>
          <a:bodyPr/>
          <a:lstStyle/>
          <a:p>
            <a:fld id="{2DF66AD8-BC4A-4004-9882-414398D930CA}" type="datetimeFigureOut">
              <a:rPr lang="en-US" smtClean="0"/>
              <a:t>9/12/2023</a:t>
            </a:fld>
            <a:endParaRPr lang="en-US"/>
          </a:p>
        </p:txBody>
      </p:sp>
      <p:sp>
        <p:nvSpPr>
          <p:cNvPr id="5" name="Footer Placeholder 4">
            <a:extLst>
              <a:ext uri="{FF2B5EF4-FFF2-40B4-BE49-F238E27FC236}">
                <a16:creationId xmlns:a16="http://schemas.microsoft.com/office/drawing/2014/main" id="{83A09445-A581-2A32-5827-97927E7B3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C60FD-E65F-F258-EE96-A6D652E6FFFF}"/>
              </a:ext>
            </a:extLst>
          </p:cNvPr>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7907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7317-9084-7688-A045-81AE0B2AC2B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992F4E-1CFD-12E9-037A-83BB6D43330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F679F5-F680-FE78-6657-19DB165C71B2}"/>
              </a:ext>
            </a:extLst>
          </p:cNvPr>
          <p:cNvSpPr>
            <a:spLocks noGrp="1"/>
          </p:cNvSpPr>
          <p:nvPr>
            <p:ph type="dt" sz="half" idx="10"/>
          </p:nvPr>
        </p:nvSpPr>
        <p:spPr/>
        <p:txBody>
          <a:bodyPr/>
          <a:lstStyle/>
          <a:p>
            <a:fld id="{2DF66AD8-BC4A-4004-9882-414398D930CA}" type="datetimeFigureOut">
              <a:rPr lang="en-US" smtClean="0"/>
              <a:t>9/12/2023</a:t>
            </a:fld>
            <a:endParaRPr lang="en-US"/>
          </a:p>
        </p:txBody>
      </p:sp>
      <p:sp>
        <p:nvSpPr>
          <p:cNvPr id="5" name="Footer Placeholder 4">
            <a:extLst>
              <a:ext uri="{FF2B5EF4-FFF2-40B4-BE49-F238E27FC236}">
                <a16:creationId xmlns:a16="http://schemas.microsoft.com/office/drawing/2014/main" id="{18A13CD0-91BD-D352-DAC0-3DB58A044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47912-7C71-B93B-1BAE-CA079A9C411C}"/>
              </a:ext>
            </a:extLst>
          </p:cNvPr>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371496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D45C0C-72AB-F6C7-B929-C2337BBAA23D}"/>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7D205E-6279-0482-FC67-CE75E2BCD85A}"/>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5DB8AB-E00C-9025-0628-95A16DC104D2}"/>
              </a:ext>
            </a:extLst>
          </p:cNvPr>
          <p:cNvSpPr>
            <a:spLocks noGrp="1"/>
          </p:cNvSpPr>
          <p:nvPr>
            <p:ph type="dt" sz="half" idx="10"/>
          </p:nvPr>
        </p:nvSpPr>
        <p:spPr/>
        <p:txBody>
          <a:bodyPr/>
          <a:lstStyle/>
          <a:p>
            <a:fld id="{2DF66AD8-BC4A-4004-9882-414398D930CA}" type="datetimeFigureOut">
              <a:rPr lang="en-US" smtClean="0"/>
              <a:t>9/12/2023</a:t>
            </a:fld>
            <a:endParaRPr lang="en-US"/>
          </a:p>
        </p:txBody>
      </p:sp>
      <p:sp>
        <p:nvSpPr>
          <p:cNvPr id="5" name="Footer Placeholder 4">
            <a:extLst>
              <a:ext uri="{FF2B5EF4-FFF2-40B4-BE49-F238E27FC236}">
                <a16:creationId xmlns:a16="http://schemas.microsoft.com/office/drawing/2014/main" id="{AAD0AB17-5DF6-2231-5C80-219AEE15E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1394C-F572-48CB-DAA2-FCF1C487C2CB}"/>
              </a:ext>
            </a:extLst>
          </p:cNvPr>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213966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5EEC-5127-A59F-133D-F5FA7CCE3D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3B019CF-8736-FFEF-269D-3DE0FE15ADA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6323B1-3636-C39C-C154-5FBDF22B68C0}"/>
              </a:ext>
            </a:extLst>
          </p:cNvPr>
          <p:cNvSpPr>
            <a:spLocks noGrp="1"/>
          </p:cNvSpPr>
          <p:nvPr>
            <p:ph type="dt" sz="half" idx="10"/>
          </p:nvPr>
        </p:nvSpPr>
        <p:spPr/>
        <p:txBody>
          <a:bodyPr/>
          <a:lstStyle/>
          <a:p>
            <a:fld id="{2DF66AD8-BC4A-4004-9882-414398D930CA}" type="datetimeFigureOut">
              <a:rPr lang="en-US" smtClean="0"/>
              <a:t>9/12/2023</a:t>
            </a:fld>
            <a:endParaRPr lang="en-US"/>
          </a:p>
        </p:txBody>
      </p:sp>
      <p:sp>
        <p:nvSpPr>
          <p:cNvPr id="5" name="Footer Placeholder 4">
            <a:extLst>
              <a:ext uri="{FF2B5EF4-FFF2-40B4-BE49-F238E27FC236}">
                <a16:creationId xmlns:a16="http://schemas.microsoft.com/office/drawing/2014/main" id="{7B86E9D4-6900-6E91-DEBE-634458383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75941-B3EF-2576-479A-5715D15F12B9}"/>
              </a:ext>
            </a:extLst>
          </p:cNvPr>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237460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E2FB-91A5-580D-86DA-96EC6C091B45}"/>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575D388-AF21-1CE2-99F1-900E52DCE13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EB0D030-3274-9057-1404-30EBF69C0E05}"/>
              </a:ext>
            </a:extLst>
          </p:cNvPr>
          <p:cNvSpPr>
            <a:spLocks noGrp="1"/>
          </p:cNvSpPr>
          <p:nvPr>
            <p:ph type="dt" sz="half" idx="10"/>
          </p:nvPr>
        </p:nvSpPr>
        <p:spPr/>
        <p:txBody>
          <a:bodyPr/>
          <a:lstStyle/>
          <a:p>
            <a:fld id="{2DF66AD8-BC4A-4004-9882-414398D930CA}" type="datetimeFigureOut">
              <a:rPr lang="en-US" smtClean="0"/>
              <a:t>9/12/2023</a:t>
            </a:fld>
            <a:endParaRPr lang="en-US"/>
          </a:p>
        </p:txBody>
      </p:sp>
      <p:sp>
        <p:nvSpPr>
          <p:cNvPr id="5" name="Footer Placeholder 4">
            <a:extLst>
              <a:ext uri="{FF2B5EF4-FFF2-40B4-BE49-F238E27FC236}">
                <a16:creationId xmlns:a16="http://schemas.microsoft.com/office/drawing/2014/main" id="{4CEF4AC7-71EC-D42B-4C47-7E6C13808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DAE35-D8A2-7DEE-5E97-A461CA742491}"/>
              </a:ext>
            </a:extLst>
          </p:cNvPr>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275037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3656-90C1-D0B3-4949-CB2334C0D65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B20473-77BA-DFB7-6BD2-88B7113EDC93}"/>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0514580-FA93-9D7D-42E1-C75F51C9D425}"/>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8FC4F90-7C7D-A900-F28F-6333FB6846A6}"/>
              </a:ext>
            </a:extLst>
          </p:cNvPr>
          <p:cNvSpPr>
            <a:spLocks noGrp="1"/>
          </p:cNvSpPr>
          <p:nvPr>
            <p:ph type="dt" sz="half" idx="10"/>
          </p:nvPr>
        </p:nvSpPr>
        <p:spPr/>
        <p:txBody>
          <a:bodyPr/>
          <a:lstStyle/>
          <a:p>
            <a:fld id="{2DF66AD8-BC4A-4004-9882-414398D930CA}" type="datetimeFigureOut">
              <a:rPr lang="en-US" smtClean="0"/>
              <a:t>9/12/2023</a:t>
            </a:fld>
            <a:endParaRPr lang="en-US"/>
          </a:p>
        </p:txBody>
      </p:sp>
      <p:sp>
        <p:nvSpPr>
          <p:cNvPr id="6" name="Footer Placeholder 5">
            <a:extLst>
              <a:ext uri="{FF2B5EF4-FFF2-40B4-BE49-F238E27FC236}">
                <a16:creationId xmlns:a16="http://schemas.microsoft.com/office/drawing/2014/main" id="{89B56D98-616B-7790-F679-13009F13E2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19364-D5CF-AADD-A06C-051EDD012CBD}"/>
              </a:ext>
            </a:extLst>
          </p:cNvPr>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97089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206F-986D-87A9-BA8A-21E34D2705D3}"/>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D28D1D9-B0F6-7D82-AE69-A2AEFA49FE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AB957888-2E12-B904-359A-8841CDCBF679}"/>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AC9BC91-2114-87D0-DA00-885AC457257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A37B5A63-5CFA-DFFC-A9E4-B74E8C7BE137}"/>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84564B0-91A7-C282-9570-B2212AF984D3}"/>
              </a:ext>
            </a:extLst>
          </p:cNvPr>
          <p:cNvSpPr>
            <a:spLocks noGrp="1"/>
          </p:cNvSpPr>
          <p:nvPr>
            <p:ph type="dt" sz="half" idx="10"/>
          </p:nvPr>
        </p:nvSpPr>
        <p:spPr/>
        <p:txBody>
          <a:bodyPr/>
          <a:lstStyle/>
          <a:p>
            <a:fld id="{2DF66AD8-BC4A-4004-9882-414398D930CA}" type="datetimeFigureOut">
              <a:rPr lang="en-US" smtClean="0"/>
              <a:t>9/12/2023</a:t>
            </a:fld>
            <a:endParaRPr lang="en-US"/>
          </a:p>
        </p:txBody>
      </p:sp>
      <p:sp>
        <p:nvSpPr>
          <p:cNvPr id="8" name="Footer Placeholder 7">
            <a:extLst>
              <a:ext uri="{FF2B5EF4-FFF2-40B4-BE49-F238E27FC236}">
                <a16:creationId xmlns:a16="http://schemas.microsoft.com/office/drawing/2014/main" id="{E9969371-941B-5B9D-E697-F692181DC8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B7E7D3-093E-8F09-8E5B-537B2C956A48}"/>
              </a:ext>
            </a:extLst>
          </p:cNvPr>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420064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4362-0332-D3FA-6A1C-83EBE58692F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65B0B57-AA0B-7439-1E9F-F354CBDF34B5}"/>
              </a:ext>
            </a:extLst>
          </p:cNvPr>
          <p:cNvSpPr>
            <a:spLocks noGrp="1"/>
          </p:cNvSpPr>
          <p:nvPr>
            <p:ph type="dt" sz="half" idx="10"/>
          </p:nvPr>
        </p:nvSpPr>
        <p:spPr/>
        <p:txBody>
          <a:bodyPr/>
          <a:lstStyle/>
          <a:p>
            <a:fld id="{2DF66AD8-BC4A-4004-9882-414398D930CA}" type="datetimeFigureOut">
              <a:rPr lang="en-US" smtClean="0"/>
              <a:t>9/12/2023</a:t>
            </a:fld>
            <a:endParaRPr lang="en-US"/>
          </a:p>
        </p:txBody>
      </p:sp>
      <p:sp>
        <p:nvSpPr>
          <p:cNvPr id="4" name="Footer Placeholder 3">
            <a:extLst>
              <a:ext uri="{FF2B5EF4-FFF2-40B4-BE49-F238E27FC236}">
                <a16:creationId xmlns:a16="http://schemas.microsoft.com/office/drawing/2014/main" id="{6C5D08CE-4C75-6FD4-3257-1F97CAF588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D45FD2-B68C-6312-37EF-AA96644F1A05}"/>
              </a:ext>
            </a:extLst>
          </p:cNvPr>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49324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5E624E-92F6-6262-186C-14D9359AB9BF}"/>
              </a:ext>
            </a:extLst>
          </p:cNvPr>
          <p:cNvSpPr>
            <a:spLocks noGrp="1"/>
          </p:cNvSpPr>
          <p:nvPr>
            <p:ph type="dt" sz="half" idx="10"/>
          </p:nvPr>
        </p:nvSpPr>
        <p:spPr/>
        <p:txBody>
          <a:bodyPr/>
          <a:lstStyle/>
          <a:p>
            <a:fld id="{2DF66AD8-BC4A-4004-9882-414398D930CA}" type="datetimeFigureOut">
              <a:rPr lang="en-US" smtClean="0"/>
              <a:t>9/12/2023</a:t>
            </a:fld>
            <a:endParaRPr lang="en-US"/>
          </a:p>
        </p:txBody>
      </p:sp>
      <p:sp>
        <p:nvSpPr>
          <p:cNvPr id="3" name="Footer Placeholder 2">
            <a:extLst>
              <a:ext uri="{FF2B5EF4-FFF2-40B4-BE49-F238E27FC236}">
                <a16:creationId xmlns:a16="http://schemas.microsoft.com/office/drawing/2014/main" id="{6350338E-FF2B-70A9-4FBF-93E9EE44B5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459EC9-E6B5-55C8-409F-E0F9C5B387E5}"/>
              </a:ext>
            </a:extLst>
          </p:cNvPr>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86290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BCED-43AC-424E-2233-5BCA5EC01B94}"/>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B582CB4-3C28-65F8-FC91-D54BFA74DC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8319C46-07BC-4617-F207-99A0E3A6E4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3E37A3D-18AD-3AC1-CA40-C6553F34FA87}"/>
              </a:ext>
            </a:extLst>
          </p:cNvPr>
          <p:cNvSpPr>
            <a:spLocks noGrp="1"/>
          </p:cNvSpPr>
          <p:nvPr>
            <p:ph type="dt" sz="half" idx="10"/>
          </p:nvPr>
        </p:nvSpPr>
        <p:spPr/>
        <p:txBody>
          <a:bodyPr/>
          <a:lstStyle/>
          <a:p>
            <a:fld id="{2DF66AD8-BC4A-4004-9882-414398D930CA}" type="datetimeFigureOut">
              <a:rPr lang="en-US" smtClean="0"/>
              <a:t>9/12/2023</a:t>
            </a:fld>
            <a:endParaRPr lang="en-US"/>
          </a:p>
        </p:txBody>
      </p:sp>
      <p:sp>
        <p:nvSpPr>
          <p:cNvPr id="6" name="Footer Placeholder 5">
            <a:extLst>
              <a:ext uri="{FF2B5EF4-FFF2-40B4-BE49-F238E27FC236}">
                <a16:creationId xmlns:a16="http://schemas.microsoft.com/office/drawing/2014/main" id="{344AE371-04E9-0399-2E77-5CAE4F665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57F4F-D0D7-DC9A-B386-5D60AED081AA}"/>
              </a:ext>
            </a:extLst>
          </p:cNvPr>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42504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29F9-A963-9CDF-0D0E-33420A0E434A}"/>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2DF04C9-505C-F95B-4D3A-C8DB3642BDA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01F42F9-A00F-BC51-6318-B821C2FF92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392D5D90-3162-391F-B750-30CB224CA88B}"/>
              </a:ext>
            </a:extLst>
          </p:cNvPr>
          <p:cNvSpPr>
            <a:spLocks noGrp="1"/>
          </p:cNvSpPr>
          <p:nvPr>
            <p:ph type="dt" sz="half" idx="10"/>
          </p:nvPr>
        </p:nvSpPr>
        <p:spPr/>
        <p:txBody>
          <a:bodyPr/>
          <a:lstStyle/>
          <a:p>
            <a:fld id="{2DF66AD8-BC4A-4004-9882-414398D930CA}" type="datetimeFigureOut">
              <a:rPr lang="en-US" smtClean="0"/>
              <a:t>9/12/2023</a:t>
            </a:fld>
            <a:endParaRPr lang="en-US"/>
          </a:p>
        </p:txBody>
      </p:sp>
      <p:sp>
        <p:nvSpPr>
          <p:cNvPr id="6" name="Footer Placeholder 5">
            <a:extLst>
              <a:ext uri="{FF2B5EF4-FFF2-40B4-BE49-F238E27FC236}">
                <a16:creationId xmlns:a16="http://schemas.microsoft.com/office/drawing/2014/main" id="{3CC8C295-4F25-CDC3-C897-C9913AF0D5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902EA-1688-09DF-81FD-3970F8478435}"/>
              </a:ext>
            </a:extLst>
          </p:cNvPr>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332595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000" r="-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2AB1AF-4E5A-5A8E-1ABF-8B65F8F4FA7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973577-8338-9992-18EE-6BD26E275D9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0F8DDB-B627-0440-9004-58C5124FB08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12274D-A648-F342-A4B0-CF797B3D1546}" type="datetimeFigureOut">
              <a:rPr lang="en-US" smtClean="0"/>
              <a:t>9/12/2023</a:t>
            </a:fld>
            <a:endParaRPr lang="en-US"/>
          </a:p>
        </p:txBody>
      </p:sp>
      <p:sp>
        <p:nvSpPr>
          <p:cNvPr id="5" name="Footer Placeholder 4">
            <a:extLst>
              <a:ext uri="{FF2B5EF4-FFF2-40B4-BE49-F238E27FC236}">
                <a16:creationId xmlns:a16="http://schemas.microsoft.com/office/drawing/2014/main" id="{5663450A-9B6E-BAD2-7529-74442963A3C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0D38C8-A426-6415-A974-811ABE220AE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F5EFD9-E58A-3D4D-BC40-6CE795E1A32D}" type="slidenum">
              <a:rPr lang="en-US" smtClean="0"/>
              <a:t>‹#›</a:t>
            </a:fld>
            <a:endParaRPr lang="en-US"/>
          </a:p>
        </p:txBody>
      </p:sp>
    </p:spTree>
    <p:extLst>
      <p:ext uri="{BB962C8B-B14F-4D97-AF65-F5344CB8AC3E}">
        <p14:creationId xmlns:p14="http://schemas.microsoft.com/office/powerpoint/2010/main" val="145863908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t5cDctLVT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trockstars.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ps.barking-dagenham.sch.uk/wp-content/uploads/2020/10/reading-booklet-year-3-4.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ps.barking-dagenham.sch.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tif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www.eps.barking-dagenham.sch.uk/wp-content/uploads/2020/11/collecting-children-from-school-2020.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orms.office.com/pages/responsepage.aspx?id=AKWCKQcCTE6OAgnqmAyAl4F0OAv-e_hPj0uQcdlCf2BUQUU4MTdEVVRNWUs0SVNONVVCRFBMNlFXNC4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7776" y="3900653"/>
            <a:ext cx="3508442" cy="746267"/>
          </a:xfrm>
        </p:spPr>
        <p:txBody>
          <a:bodyPr>
            <a:normAutofit/>
          </a:bodyPr>
          <a:lstStyle/>
          <a:p>
            <a:r>
              <a:rPr lang="en-US" sz="4000" dirty="0">
                <a:latin typeface="+mn-lt"/>
              </a:rPr>
              <a:t>2023-2024</a:t>
            </a:r>
          </a:p>
        </p:txBody>
      </p:sp>
      <p:sp>
        <p:nvSpPr>
          <p:cNvPr id="5" name="Subtitle 4">
            <a:extLst>
              <a:ext uri="{FF2B5EF4-FFF2-40B4-BE49-F238E27FC236}">
                <a16:creationId xmlns:a16="http://schemas.microsoft.com/office/drawing/2014/main" id="{DE790658-3AA8-8D44-596F-83A819B83A2F}"/>
              </a:ext>
            </a:extLst>
          </p:cNvPr>
          <p:cNvSpPr>
            <a:spLocks noGrp="1"/>
          </p:cNvSpPr>
          <p:nvPr>
            <p:ph type="subTitle" idx="1"/>
          </p:nvPr>
        </p:nvSpPr>
        <p:spPr>
          <a:xfrm>
            <a:off x="2296676" y="2363622"/>
            <a:ext cx="4550642" cy="1096899"/>
          </a:xfrm>
        </p:spPr>
        <p:txBody>
          <a:bodyPr>
            <a:noAutofit/>
          </a:bodyPr>
          <a:lstStyle/>
          <a:p>
            <a:r>
              <a:rPr lang="en-GB" sz="4800" b="1" dirty="0"/>
              <a:t>Year 3</a:t>
            </a:r>
          </a:p>
          <a:p>
            <a:r>
              <a:rPr lang="en-GB" sz="4800" b="1" dirty="0"/>
              <a:t>Parent Meeting</a:t>
            </a:r>
          </a:p>
        </p:txBody>
      </p:sp>
      <p:pic>
        <p:nvPicPr>
          <p:cNvPr id="1026" name="Picture 2" descr="Eastbury Primary School">
            <a:extLst>
              <a:ext uri="{FF2B5EF4-FFF2-40B4-BE49-F238E27FC236}">
                <a16:creationId xmlns:a16="http://schemas.microsoft.com/office/drawing/2014/main" id="{D2F8C10A-3B59-8A49-88DE-6D0D435AF5CE}"/>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35315"/>
          <a:stretch/>
        </p:blipFill>
        <p:spPr bwMode="auto">
          <a:xfrm>
            <a:off x="4008118" y="468420"/>
            <a:ext cx="1127758" cy="13655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astbury Primary School">
            <a:extLst>
              <a:ext uri="{FF2B5EF4-FFF2-40B4-BE49-F238E27FC236}">
                <a16:creationId xmlns:a16="http://schemas.microsoft.com/office/drawing/2014/main" id="{BEAFB6E9-5049-6572-FE45-333C4A134CA2}"/>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66861" b="-9680"/>
          <a:stretch/>
        </p:blipFill>
        <p:spPr bwMode="auto">
          <a:xfrm>
            <a:off x="4008118" y="5087053"/>
            <a:ext cx="1127758" cy="9039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66C450-848A-65A3-FDCB-0B3659BF1BD4}"/>
              </a:ext>
            </a:extLst>
          </p:cNvPr>
          <p:cNvSpPr txBox="1">
            <a:spLocks/>
          </p:cNvSpPr>
          <p:nvPr/>
        </p:nvSpPr>
        <p:spPr>
          <a:xfrm>
            <a:off x="8446644" y="6364482"/>
            <a:ext cx="429248" cy="493518"/>
          </a:xfrm>
          <a:prstGeom prst="rect">
            <a:avLst/>
          </a:prstGeom>
          <a:solidFill>
            <a:schemeClr val="bg1"/>
          </a:solidFill>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JS</a:t>
            </a:r>
          </a:p>
        </p:txBody>
      </p:sp>
    </p:spTree>
    <p:extLst>
      <p:ext uri="{BB962C8B-B14F-4D97-AF65-F5344CB8AC3E}">
        <p14:creationId xmlns:p14="http://schemas.microsoft.com/office/powerpoint/2010/main" val="72270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First Aid</a:t>
            </a:r>
          </a:p>
        </p:txBody>
      </p:sp>
      <p:sp>
        <p:nvSpPr>
          <p:cNvPr id="3" name="Content Placeholder 2"/>
          <p:cNvSpPr>
            <a:spLocks noGrp="1"/>
          </p:cNvSpPr>
          <p:nvPr>
            <p:ph idx="1"/>
          </p:nvPr>
        </p:nvSpPr>
        <p:spPr>
          <a:solidFill>
            <a:schemeClr val="bg1"/>
          </a:solidFill>
        </p:spPr>
        <p:txBody>
          <a:bodyPr/>
          <a:lstStyle/>
          <a:p>
            <a:pPr marL="0" indent="0">
              <a:buNone/>
            </a:pPr>
            <a:r>
              <a:rPr lang="en-US" dirty="0"/>
              <a:t>A paper wristband will be applied to a child's wrist to show that they have received first aid if they have had an accident</a:t>
            </a:r>
          </a:p>
          <a:p>
            <a:r>
              <a:rPr lang="en-US" b="1" dirty="0"/>
              <a:t>Yellow paper wrist band – general accident </a:t>
            </a:r>
          </a:p>
          <a:p>
            <a:r>
              <a:rPr lang="en-US" b="1" dirty="0"/>
              <a:t>Green paper wrist band – head injury </a:t>
            </a:r>
          </a:p>
          <a:p>
            <a:pPr marL="0" indent="0">
              <a:buNone/>
            </a:pPr>
            <a:endParaRPr lang="en-US" dirty="0"/>
          </a:p>
          <a:p>
            <a:pPr marL="0" indent="0">
              <a:buNone/>
            </a:pPr>
            <a:r>
              <a:rPr lang="en-US" dirty="0"/>
              <a:t>With all head injuries you will receive a phone call home, so you are aware of the accident in advance.</a:t>
            </a:r>
          </a:p>
          <a:p>
            <a:pPr marL="0" indent="0">
              <a:buNone/>
            </a:pPr>
            <a:endParaRPr lang="en-US" dirty="0"/>
          </a:p>
          <a:p>
            <a:pPr marL="0" indent="0">
              <a:buNone/>
            </a:pPr>
            <a:endParaRPr lang="en-US" dirty="0"/>
          </a:p>
        </p:txBody>
      </p:sp>
      <p:pic>
        <p:nvPicPr>
          <p:cNvPr id="2050" name="Picture 2" descr="First Aid Sign 150x150 | First Aid Signs | Safety First Aid">
            <a:extLst>
              <a:ext uri="{FF2B5EF4-FFF2-40B4-BE49-F238E27FC236}">
                <a16:creationId xmlns:a16="http://schemas.microsoft.com/office/drawing/2014/main" id="{CA7E250C-3461-E76F-5675-D11CA0090B8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9524" y="4725152"/>
            <a:ext cx="1451811" cy="145181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7C438EE7-C596-E7CD-AD84-5F9161117E37}"/>
              </a:ext>
            </a:extLst>
          </p:cNvPr>
          <p:cNvSpPr txBox="1">
            <a:spLocks/>
          </p:cNvSpPr>
          <p:nvPr/>
        </p:nvSpPr>
        <p:spPr>
          <a:xfrm>
            <a:off x="8301318" y="6268910"/>
            <a:ext cx="574574" cy="589090"/>
          </a:xfrm>
          <a:prstGeom prst="rect">
            <a:avLst/>
          </a:prstGeom>
          <a:solidFill>
            <a:schemeClr val="bg1"/>
          </a:solidFill>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MH</a:t>
            </a:r>
          </a:p>
        </p:txBody>
      </p:sp>
    </p:spTree>
    <p:extLst>
      <p:ext uri="{BB962C8B-B14F-4D97-AF65-F5344CB8AC3E}">
        <p14:creationId xmlns:p14="http://schemas.microsoft.com/office/powerpoint/2010/main" val="173233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BCDED-1A9C-6E47-BC9C-3E69EB3DFEFE}"/>
              </a:ext>
            </a:extLst>
          </p:cNvPr>
          <p:cNvSpPr>
            <a:spLocks noGrp="1"/>
          </p:cNvSpPr>
          <p:nvPr>
            <p:ph type="title"/>
          </p:nvPr>
        </p:nvSpPr>
        <p:spPr>
          <a:xfrm>
            <a:off x="425647" y="320676"/>
            <a:ext cx="4836163" cy="1090538"/>
          </a:xfrm>
        </p:spPr>
        <p:txBody>
          <a:bodyPr>
            <a:normAutofit/>
          </a:bodyPr>
          <a:lstStyle/>
          <a:p>
            <a:r>
              <a:rPr lang="en-US" b="1" u="sng" dirty="0">
                <a:solidFill>
                  <a:srgbClr val="000000"/>
                </a:solidFill>
              </a:rPr>
              <a:t>Break and Lunch Times</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1411214"/>
            <a:ext cx="3750329" cy="405072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2">
            <a:extLst>
              <a:ext uri="{FF2B5EF4-FFF2-40B4-BE49-F238E27FC236}">
                <a16:creationId xmlns:a16="http://schemas.microsoft.com/office/drawing/2014/main" id="{17E9204A-6BA5-6942-9CCC-D1D71B24DD02}"/>
              </a:ext>
            </a:extLst>
          </p:cNvPr>
          <p:cNvSpPr>
            <a:spLocks noGrp="1"/>
          </p:cNvSpPr>
          <p:nvPr>
            <p:ph idx="1"/>
          </p:nvPr>
        </p:nvSpPr>
        <p:spPr>
          <a:xfrm>
            <a:off x="425647" y="2113456"/>
            <a:ext cx="7787911" cy="2729467"/>
          </a:xfrm>
          <a:solidFill>
            <a:schemeClr val="bg1"/>
          </a:solidFill>
        </p:spPr>
        <p:txBody>
          <a:bodyPr anchor="ctr">
            <a:noAutofit/>
          </a:bodyPr>
          <a:lstStyle/>
          <a:p>
            <a:r>
              <a:rPr lang="en-US" dirty="0">
                <a:solidFill>
                  <a:srgbClr val="000000"/>
                </a:solidFill>
              </a:rPr>
              <a:t>During these times there are supervisors on duty.</a:t>
            </a:r>
          </a:p>
          <a:p>
            <a:r>
              <a:rPr lang="en-US" dirty="0">
                <a:solidFill>
                  <a:srgbClr val="000000"/>
                </a:solidFill>
              </a:rPr>
              <a:t>All staff will wear a high visibility vest to ensure they are easily identified by the children.</a:t>
            </a:r>
          </a:p>
          <a:p>
            <a:r>
              <a:rPr lang="en-US" dirty="0">
                <a:solidFill>
                  <a:srgbClr val="000000"/>
                </a:solidFill>
              </a:rPr>
              <a:t>All issues/accidents will be dealt with and recorded.</a:t>
            </a:r>
          </a:p>
          <a:p>
            <a:r>
              <a:rPr lang="en-US" dirty="0">
                <a:solidFill>
                  <a:srgbClr val="000000"/>
                </a:solidFill>
              </a:rPr>
              <a:t>Children can bring in their own health snacks/fruit.</a:t>
            </a:r>
          </a:p>
          <a:p>
            <a:endParaRPr lang="en-US" dirty="0">
              <a:solidFill>
                <a:srgbClr val="000000"/>
              </a:solidFill>
            </a:endParaRPr>
          </a:p>
          <a:p>
            <a:pPr marL="0" indent="0">
              <a:buNone/>
            </a:pPr>
            <a:r>
              <a:rPr lang="en-US" dirty="0">
                <a:solidFill>
                  <a:srgbClr val="000000"/>
                </a:solidFill>
              </a:rPr>
              <a:t>Please support in reminding your children to always ask the adults around them when they need help, this ensures all accidents, issues or support needed by them are completed.</a:t>
            </a:r>
          </a:p>
          <a:p>
            <a:pPr marL="0" indent="0">
              <a:buNone/>
            </a:pPr>
            <a:endParaRPr lang="en-US" dirty="0">
              <a:solidFill>
                <a:srgbClr val="000000"/>
              </a:solidFill>
            </a:endParaRPr>
          </a:p>
          <a:p>
            <a:pPr marL="0" indent="0">
              <a:buNone/>
            </a:pPr>
            <a:endParaRPr lang="en-US" dirty="0">
              <a:solidFill>
                <a:srgbClr val="000000"/>
              </a:solidFill>
            </a:endParaRPr>
          </a:p>
        </p:txBody>
      </p:sp>
      <p:pic>
        <p:nvPicPr>
          <p:cNvPr id="3074" name="Picture 2" descr="Break time Stock Vector | Adobe Stock">
            <a:extLst>
              <a:ext uri="{FF2B5EF4-FFF2-40B4-BE49-F238E27FC236}">
                <a16:creationId xmlns:a16="http://schemas.microsoft.com/office/drawing/2014/main" id="{9698F9FC-7768-9CAD-D17A-2A4D282D1F8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50569" y="4453194"/>
            <a:ext cx="33528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4F71C989-D521-5B38-92EF-0B85DB47C85A}"/>
              </a:ext>
            </a:extLst>
          </p:cNvPr>
          <p:cNvSpPr txBox="1">
            <a:spLocks/>
          </p:cNvSpPr>
          <p:nvPr/>
        </p:nvSpPr>
        <p:spPr>
          <a:xfrm>
            <a:off x="8301318" y="6268910"/>
            <a:ext cx="574574" cy="589090"/>
          </a:xfrm>
          <a:prstGeom prst="rect">
            <a:avLst/>
          </a:prstGeom>
          <a:solidFill>
            <a:schemeClr val="bg1"/>
          </a:solidFill>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MH</a:t>
            </a:r>
          </a:p>
        </p:txBody>
      </p:sp>
    </p:spTree>
    <p:extLst>
      <p:ext uri="{BB962C8B-B14F-4D97-AF65-F5344CB8AC3E}">
        <p14:creationId xmlns:p14="http://schemas.microsoft.com/office/powerpoint/2010/main" val="190417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0493-46CE-D652-7D10-CE170C18BDE8}"/>
              </a:ext>
            </a:extLst>
          </p:cNvPr>
          <p:cNvSpPr>
            <a:spLocks noGrp="1"/>
          </p:cNvSpPr>
          <p:nvPr>
            <p:ph type="title"/>
          </p:nvPr>
        </p:nvSpPr>
        <p:spPr/>
        <p:txBody>
          <a:bodyPr/>
          <a:lstStyle/>
          <a:p>
            <a:r>
              <a:rPr lang="en-US" u="sng" dirty="0" err="1"/>
              <a:t>Maths</a:t>
            </a:r>
            <a:r>
              <a:rPr lang="en-US" u="sng" dirty="0"/>
              <a:t> Curriculum</a:t>
            </a:r>
          </a:p>
        </p:txBody>
      </p:sp>
      <p:sp>
        <p:nvSpPr>
          <p:cNvPr id="3" name="Content Placeholder 2">
            <a:extLst>
              <a:ext uri="{FF2B5EF4-FFF2-40B4-BE49-F238E27FC236}">
                <a16:creationId xmlns:a16="http://schemas.microsoft.com/office/drawing/2014/main" id="{A3B04177-DFB0-8122-0F17-D4DAAAAF9DDE}"/>
              </a:ext>
            </a:extLst>
          </p:cNvPr>
          <p:cNvSpPr>
            <a:spLocks noGrp="1"/>
          </p:cNvSpPr>
          <p:nvPr>
            <p:ph idx="1"/>
          </p:nvPr>
        </p:nvSpPr>
        <p:spPr>
          <a:solidFill>
            <a:schemeClr val="bg1"/>
          </a:solidFill>
        </p:spPr>
        <p:txBody>
          <a:bodyPr/>
          <a:lstStyle/>
          <a:p>
            <a:r>
              <a:rPr lang="en-GB" sz="2400" dirty="0"/>
              <a:t>Term 1 = Place value and addition and subtraction </a:t>
            </a:r>
          </a:p>
          <a:p>
            <a:r>
              <a:rPr lang="en-GB" sz="2400" dirty="0"/>
              <a:t>Term 2 = Multiplication and Division </a:t>
            </a:r>
          </a:p>
          <a:p>
            <a:r>
              <a:rPr lang="en-GB" sz="2400" dirty="0"/>
              <a:t>Term 3 = Money, Statistics and Fractions </a:t>
            </a:r>
          </a:p>
          <a:p>
            <a:r>
              <a:rPr lang="en-GB" sz="2400" dirty="0"/>
              <a:t>Term 4 = Fractions and Length and Perimeter</a:t>
            </a:r>
          </a:p>
          <a:p>
            <a:r>
              <a:rPr lang="en-GB" sz="2400" dirty="0"/>
              <a:t>Term 5 = Time and Shape</a:t>
            </a:r>
          </a:p>
          <a:p>
            <a:r>
              <a:rPr lang="en-GB" sz="2400" dirty="0"/>
              <a:t>Term 6 = Mass and Capacity </a:t>
            </a:r>
          </a:p>
          <a:p>
            <a:endParaRPr lang="en-US" dirty="0"/>
          </a:p>
        </p:txBody>
      </p:sp>
      <p:sp>
        <p:nvSpPr>
          <p:cNvPr id="4" name="Content Placeholder 2">
            <a:extLst>
              <a:ext uri="{FF2B5EF4-FFF2-40B4-BE49-F238E27FC236}">
                <a16:creationId xmlns:a16="http://schemas.microsoft.com/office/drawing/2014/main" id="{ED860F8D-F3C3-EDFC-1B98-8304A025D887}"/>
              </a:ext>
            </a:extLst>
          </p:cNvPr>
          <p:cNvSpPr txBox="1">
            <a:spLocks/>
          </p:cNvSpPr>
          <p:nvPr/>
        </p:nvSpPr>
        <p:spPr>
          <a:xfrm>
            <a:off x="8446644" y="6364482"/>
            <a:ext cx="429248" cy="493518"/>
          </a:xfrm>
          <a:prstGeom prst="rect">
            <a:avLst/>
          </a:prstGeom>
          <a:solidFill>
            <a:schemeClr val="bg1"/>
          </a:solidFill>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JS</a:t>
            </a:r>
          </a:p>
        </p:txBody>
      </p:sp>
    </p:spTree>
    <p:extLst>
      <p:ext uri="{BB962C8B-B14F-4D97-AF65-F5344CB8AC3E}">
        <p14:creationId xmlns:p14="http://schemas.microsoft.com/office/powerpoint/2010/main" val="1185181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EF91-7238-EEDF-6228-FF820ECB6BC2}"/>
              </a:ext>
            </a:extLst>
          </p:cNvPr>
          <p:cNvSpPr>
            <a:spLocks noGrp="1"/>
          </p:cNvSpPr>
          <p:nvPr>
            <p:ph type="title"/>
          </p:nvPr>
        </p:nvSpPr>
        <p:spPr/>
        <p:txBody>
          <a:bodyPr/>
          <a:lstStyle/>
          <a:p>
            <a:r>
              <a:rPr lang="en-US" u="sng" dirty="0"/>
              <a:t>English Curriculum</a:t>
            </a:r>
          </a:p>
        </p:txBody>
      </p:sp>
      <p:sp>
        <p:nvSpPr>
          <p:cNvPr id="3" name="Content Placeholder 2">
            <a:extLst>
              <a:ext uri="{FF2B5EF4-FFF2-40B4-BE49-F238E27FC236}">
                <a16:creationId xmlns:a16="http://schemas.microsoft.com/office/drawing/2014/main" id="{892A8E20-33D9-5FD8-58FE-1C05457F89D1}"/>
              </a:ext>
            </a:extLst>
          </p:cNvPr>
          <p:cNvSpPr>
            <a:spLocks noGrp="1"/>
          </p:cNvSpPr>
          <p:nvPr>
            <p:ph idx="1"/>
          </p:nvPr>
        </p:nvSpPr>
        <p:spPr>
          <a:solidFill>
            <a:schemeClr val="bg1"/>
          </a:solidFill>
        </p:spPr>
        <p:txBody>
          <a:bodyPr/>
          <a:lstStyle/>
          <a:p>
            <a:r>
              <a:rPr lang="en-GB" sz="2400" dirty="0"/>
              <a:t>Term 1 = story with a familiar setting and information texts </a:t>
            </a:r>
          </a:p>
          <a:p>
            <a:r>
              <a:rPr lang="en-GB" sz="2400" dirty="0"/>
              <a:t>Term 2 = playscript and instructions</a:t>
            </a:r>
          </a:p>
          <a:p>
            <a:r>
              <a:rPr lang="en-GB" sz="2400" dirty="0"/>
              <a:t>Term 3 = science fiction story and discussion texts</a:t>
            </a:r>
          </a:p>
          <a:p>
            <a:r>
              <a:rPr lang="en-GB" sz="2400" dirty="0"/>
              <a:t>Term 4 = poetry and explanation texts </a:t>
            </a:r>
          </a:p>
          <a:p>
            <a:r>
              <a:rPr lang="en-GB" sz="2400" dirty="0"/>
              <a:t>Term 5 = mystery story and chronological report</a:t>
            </a:r>
          </a:p>
          <a:p>
            <a:r>
              <a:rPr lang="en-GB" sz="2400" dirty="0"/>
              <a:t>Term 6 = folktale and autobiography/ biography </a:t>
            </a:r>
          </a:p>
          <a:p>
            <a:endParaRPr lang="en-US" dirty="0"/>
          </a:p>
        </p:txBody>
      </p:sp>
      <p:sp>
        <p:nvSpPr>
          <p:cNvPr id="4" name="Content Placeholder 2">
            <a:extLst>
              <a:ext uri="{FF2B5EF4-FFF2-40B4-BE49-F238E27FC236}">
                <a16:creationId xmlns:a16="http://schemas.microsoft.com/office/drawing/2014/main" id="{F32D69FA-655A-379C-FF83-E9BAACC28737}"/>
              </a:ext>
            </a:extLst>
          </p:cNvPr>
          <p:cNvSpPr txBox="1">
            <a:spLocks/>
          </p:cNvSpPr>
          <p:nvPr/>
        </p:nvSpPr>
        <p:spPr>
          <a:xfrm>
            <a:off x="8301318" y="6268910"/>
            <a:ext cx="574574" cy="589090"/>
          </a:xfrm>
          <a:prstGeom prst="rect">
            <a:avLst/>
          </a:prstGeom>
          <a:solidFill>
            <a:schemeClr val="bg1"/>
          </a:solidFill>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KM</a:t>
            </a:r>
          </a:p>
        </p:txBody>
      </p:sp>
    </p:spTree>
    <p:extLst>
      <p:ext uri="{BB962C8B-B14F-4D97-AF65-F5344CB8AC3E}">
        <p14:creationId xmlns:p14="http://schemas.microsoft.com/office/powerpoint/2010/main" val="2945644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D3A1-EF14-8446-E620-370F9348A7B0}"/>
              </a:ext>
            </a:extLst>
          </p:cNvPr>
          <p:cNvSpPr>
            <a:spLocks noGrp="1"/>
          </p:cNvSpPr>
          <p:nvPr>
            <p:ph type="title"/>
          </p:nvPr>
        </p:nvSpPr>
        <p:spPr/>
        <p:txBody>
          <a:bodyPr/>
          <a:lstStyle/>
          <a:p>
            <a:r>
              <a:rPr lang="en-US" u="sng" dirty="0"/>
              <a:t>Wider Curriculum</a:t>
            </a:r>
          </a:p>
        </p:txBody>
      </p:sp>
      <p:sp>
        <p:nvSpPr>
          <p:cNvPr id="3" name="Content Placeholder 2">
            <a:extLst>
              <a:ext uri="{FF2B5EF4-FFF2-40B4-BE49-F238E27FC236}">
                <a16:creationId xmlns:a16="http://schemas.microsoft.com/office/drawing/2014/main" id="{BAD72C7E-C8B2-D351-5679-75A82BF651B4}"/>
              </a:ext>
            </a:extLst>
          </p:cNvPr>
          <p:cNvSpPr>
            <a:spLocks noGrp="1"/>
          </p:cNvSpPr>
          <p:nvPr>
            <p:ph idx="1"/>
          </p:nvPr>
        </p:nvSpPr>
        <p:spPr>
          <a:xfrm>
            <a:off x="628650" y="1465407"/>
            <a:ext cx="7886700" cy="4351338"/>
          </a:xfrm>
          <a:solidFill>
            <a:schemeClr val="bg1"/>
          </a:solidFill>
        </p:spPr>
        <p:txBody>
          <a:bodyPr/>
          <a:lstStyle/>
          <a:p>
            <a:r>
              <a:rPr lang="en-GB" sz="2400" dirty="0"/>
              <a:t>Term1 = Stone Age, Hinduism, Scientific Enquiry</a:t>
            </a:r>
          </a:p>
          <a:p>
            <a:endParaRPr lang="en-GB" sz="2400" dirty="0"/>
          </a:p>
          <a:p>
            <a:r>
              <a:rPr lang="en-GB" sz="2400" dirty="0"/>
              <a:t>Term 2 = Ancient Egyptians, Christianity, Rocks, Forces and Magnets</a:t>
            </a:r>
          </a:p>
          <a:p>
            <a:endParaRPr lang="en-GB" sz="2400" dirty="0"/>
          </a:p>
          <a:p>
            <a:r>
              <a:rPr lang="en-GB" sz="2400" dirty="0"/>
              <a:t>Term 3 = Ancient Romans, Sikhism, Plants, Light</a:t>
            </a:r>
          </a:p>
          <a:p>
            <a:pPr marL="0" indent="0">
              <a:buNone/>
            </a:pPr>
            <a:endParaRPr lang="en-US" dirty="0"/>
          </a:p>
        </p:txBody>
      </p:sp>
      <p:sp>
        <p:nvSpPr>
          <p:cNvPr id="4" name="Content Placeholder 2">
            <a:extLst>
              <a:ext uri="{FF2B5EF4-FFF2-40B4-BE49-F238E27FC236}">
                <a16:creationId xmlns:a16="http://schemas.microsoft.com/office/drawing/2014/main" id="{880BB943-2A01-0A4E-6F8A-851D5BAE06E5}"/>
              </a:ext>
            </a:extLst>
          </p:cNvPr>
          <p:cNvSpPr txBox="1">
            <a:spLocks/>
          </p:cNvSpPr>
          <p:nvPr/>
        </p:nvSpPr>
        <p:spPr>
          <a:xfrm>
            <a:off x="8446644" y="6364482"/>
            <a:ext cx="429248" cy="493518"/>
          </a:xfrm>
          <a:prstGeom prst="rect">
            <a:avLst/>
          </a:prstGeom>
          <a:solidFill>
            <a:schemeClr val="bg1"/>
          </a:solidFill>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SC</a:t>
            </a:r>
          </a:p>
        </p:txBody>
      </p:sp>
    </p:spTree>
    <p:extLst>
      <p:ext uri="{BB962C8B-B14F-4D97-AF65-F5344CB8AC3E}">
        <p14:creationId xmlns:p14="http://schemas.microsoft.com/office/powerpoint/2010/main" val="3656949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8C35-6FD3-7C9D-61E2-74922848961E}"/>
              </a:ext>
            </a:extLst>
          </p:cNvPr>
          <p:cNvSpPr>
            <a:spLocks noGrp="1"/>
          </p:cNvSpPr>
          <p:nvPr>
            <p:ph type="title"/>
          </p:nvPr>
        </p:nvSpPr>
        <p:spPr>
          <a:xfrm>
            <a:off x="609599" y="609600"/>
            <a:ext cx="7631575" cy="1320800"/>
          </a:xfrm>
        </p:spPr>
        <p:txBody>
          <a:bodyPr>
            <a:noAutofit/>
          </a:bodyPr>
          <a:lstStyle/>
          <a:p>
            <a:r>
              <a:rPr lang="en-US" sz="5000" dirty="0"/>
              <a:t>Assessments </a:t>
            </a:r>
            <a:br>
              <a:rPr lang="en-US" sz="5000" dirty="0"/>
            </a:br>
            <a:endParaRPr lang="en-GB" sz="5000" dirty="0"/>
          </a:p>
        </p:txBody>
      </p:sp>
      <p:sp>
        <p:nvSpPr>
          <p:cNvPr id="3" name="Content Placeholder 2">
            <a:extLst>
              <a:ext uri="{FF2B5EF4-FFF2-40B4-BE49-F238E27FC236}">
                <a16:creationId xmlns:a16="http://schemas.microsoft.com/office/drawing/2014/main" id="{E8AF8906-B4A4-0347-8E12-717538B9C212}"/>
              </a:ext>
            </a:extLst>
          </p:cNvPr>
          <p:cNvSpPr>
            <a:spLocks noGrp="1"/>
          </p:cNvSpPr>
          <p:nvPr>
            <p:ph sz="half" idx="1"/>
          </p:nvPr>
        </p:nvSpPr>
        <p:spPr>
          <a:xfrm>
            <a:off x="609600" y="2227370"/>
            <a:ext cx="8006862" cy="3880772"/>
          </a:xfrm>
          <a:solidFill>
            <a:schemeClr val="bg1"/>
          </a:solidFill>
        </p:spPr>
        <p:txBody>
          <a:bodyPr>
            <a:normAutofit fontScale="92500" lnSpcReduction="10000"/>
          </a:bodyPr>
          <a:lstStyle/>
          <a:p>
            <a:pPr marL="0" indent="0">
              <a:buNone/>
            </a:pPr>
            <a:r>
              <a:rPr lang="en-GB" sz="3000" dirty="0"/>
              <a:t>At the end of the year your child will be given an overall grade based on the tests they have sat as well as teacher judgement on the work they have produced in school independently. </a:t>
            </a:r>
          </a:p>
          <a:p>
            <a:pPr marL="0" indent="0">
              <a:buNone/>
            </a:pPr>
            <a:r>
              <a:rPr lang="en-GB" sz="3000" dirty="0"/>
              <a:t>These are as following:</a:t>
            </a:r>
          </a:p>
          <a:p>
            <a:r>
              <a:rPr lang="en-GB" sz="3000" dirty="0"/>
              <a:t>pre-key-stage</a:t>
            </a:r>
          </a:p>
          <a:p>
            <a:r>
              <a:rPr lang="en-GB" sz="3000" dirty="0"/>
              <a:t>working towards</a:t>
            </a:r>
          </a:p>
          <a:p>
            <a:r>
              <a:rPr lang="en-GB" sz="3000" dirty="0"/>
              <a:t>expected </a:t>
            </a:r>
          </a:p>
          <a:p>
            <a:r>
              <a:rPr lang="en-GB" sz="3000" dirty="0"/>
              <a:t>exceeding expected</a:t>
            </a:r>
          </a:p>
          <a:p>
            <a:endParaRPr lang="en-GB" dirty="0"/>
          </a:p>
        </p:txBody>
      </p:sp>
      <p:sp>
        <p:nvSpPr>
          <p:cNvPr id="5" name="Content Placeholder 2">
            <a:extLst>
              <a:ext uri="{FF2B5EF4-FFF2-40B4-BE49-F238E27FC236}">
                <a16:creationId xmlns:a16="http://schemas.microsoft.com/office/drawing/2014/main" id="{439A400E-F82C-B96C-F0B8-C5ED8F3037FB}"/>
              </a:ext>
            </a:extLst>
          </p:cNvPr>
          <p:cNvSpPr txBox="1">
            <a:spLocks/>
          </p:cNvSpPr>
          <p:nvPr/>
        </p:nvSpPr>
        <p:spPr>
          <a:xfrm>
            <a:off x="8301318" y="6268910"/>
            <a:ext cx="574574" cy="589090"/>
          </a:xfrm>
          <a:prstGeom prst="rect">
            <a:avLst/>
          </a:prstGeom>
          <a:solidFill>
            <a:schemeClr val="bg1"/>
          </a:solidFill>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MH</a:t>
            </a:r>
          </a:p>
        </p:txBody>
      </p:sp>
    </p:spTree>
    <p:extLst>
      <p:ext uri="{BB962C8B-B14F-4D97-AF65-F5344CB8AC3E}">
        <p14:creationId xmlns:p14="http://schemas.microsoft.com/office/powerpoint/2010/main" val="3669848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29CB-1FEA-A06E-2843-34E84316A206}"/>
              </a:ext>
            </a:extLst>
          </p:cNvPr>
          <p:cNvSpPr>
            <a:spLocks noGrp="1"/>
          </p:cNvSpPr>
          <p:nvPr>
            <p:ph type="title"/>
          </p:nvPr>
        </p:nvSpPr>
        <p:spPr/>
        <p:txBody>
          <a:bodyPr/>
          <a:lstStyle/>
          <a:p>
            <a:r>
              <a:rPr lang="en-US" dirty="0"/>
              <a:t>Multiplication Check</a:t>
            </a:r>
            <a:br>
              <a:rPr lang="en-US" dirty="0"/>
            </a:br>
            <a:endParaRPr lang="en-US" dirty="0"/>
          </a:p>
        </p:txBody>
      </p:sp>
      <p:sp>
        <p:nvSpPr>
          <p:cNvPr id="3" name="Content Placeholder 2">
            <a:extLst>
              <a:ext uri="{FF2B5EF4-FFF2-40B4-BE49-F238E27FC236}">
                <a16:creationId xmlns:a16="http://schemas.microsoft.com/office/drawing/2014/main" id="{C233F4E1-4A2C-7918-2994-63BA3343B8EF}"/>
              </a:ext>
            </a:extLst>
          </p:cNvPr>
          <p:cNvSpPr>
            <a:spLocks noGrp="1"/>
          </p:cNvSpPr>
          <p:nvPr>
            <p:ph idx="1"/>
          </p:nvPr>
        </p:nvSpPr>
        <p:spPr>
          <a:xfrm>
            <a:off x="628650" y="1690689"/>
            <a:ext cx="7886700" cy="4351338"/>
          </a:xfrm>
          <a:solidFill>
            <a:srgbClr val="FFFFFF"/>
          </a:solidFill>
        </p:spPr>
        <p:txBody>
          <a:bodyPr>
            <a:normAutofit/>
          </a:bodyPr>
          <a:lstStyle/>
          <a:p>
            <a:r>
              <a:rPr lang="en-US" dirty="0"/>
              <a:t>In Year 4, the children will have a statuary multiplication check.</a:t>
            </a:r>
          </a:p>
          <a:p>
            <a:r>
              <a:rPr lang="en-US" dirty="0"/>
              <a:t>The purpose of the MTC is to determine whether pupils can recall their times tables fluently, which is essential for future success in mathematics. </a:t>
            </a:r>
          </a:p>
          <a:p>
            <a:r>
              <a:rPr lang="en-US" dirty="0"/>
              <a:t>It will help schools to identify pupils who have not yet mastered their times tables, so that additional support can be provided. </a:t>
            </a:r>
          </a:p>
          <a:p>
            <a:r>
              <a:rPr lang="en-US" dirty="0"/>
              <a:t>It is an on-screen check consisting of 25 times table questions. </a:t>
            </a:r>
          </a:p>
          <a:p>
            <a:r>
              <a:rPr lang="en-US" dirty="0"/>
              <a:t>They will have 6 seconds to answer each question. On average, the check should take no longer than 5 minutes to complete. </a:t>
            </a:r>
          </a:p>
          <a:p>
            <a:endParaRPr lang="en-US" dirty="0"/>
          </a:p>
          <a:p>
            <a:r>
              <a:rPr lang="en-GB" b="1" i="0" dirty="0">
                <a:solidFill>
                  <a:srgbClr val="0F0F0F"/>
                </a:solidFill>
                <a:effectLst/>
                <a:latin typeface="YouTube Sans"/>
                <a:hlinkClick r:id="rId3"/>
              </a:rPr>
              <a:t>https://www.youtube.com/watch?v=ct5cDctLVTI</a:t>
            </a:r>
            <a:endParaRPr lang="en-US" dirty="0"/>
          </a:p>
          <a:p>
            <a:endParaRPr lang="en-US" dirty="0"/>
          </a:p>
        </p:txBody>
      </p:sp>
      <p:sp>
        <p:nvSpPr>
          <p:cNvPr id="4" name="Content Placeholder 2">
            <a:extLst>
              <a:ext uri="{FF2B5EF4-FFF2-40B4-BE49-F238E27FC236}">
                <a16:creationId xmlns:a16="http://schemas.microsoft.com/office/drawing/2014/main" id="{5AD3C994-E133-86B7-A831-7BEFB2D551D2}"/>
              </a:ext>
            </a:extLst>
          </p:cNvPr>
          <p:cNvSpPr txBox="1">
            <a:spLocks/>
          </p:cNvSpPr>
          <p:nvPr/>
        </p:nvSpPr>
        <p:spPr>
          <a:xfrm>
            <a:off x="8446644" y="6364482"/>
            <a:ext cx="429248" cy="493518"/>
          </a:xfrm>
          <a:prstGeom prst="rect">
            <a:avLst/>
          </a:prstGeom>
          <a:solidFill>
            <a:schemeClr val="bg1"/>
          </a:solidFill>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JS</a:t>
            </a:r>
          </a:p>
        </p:txBody>
      </p:sp>
    </p:spTree>
    <p:extLst>
      <p:ext uri="{BB962C8B-B14F-4D97-AF65-F5344CB8AC3E}">
        <p14:creationId xmlns:p14="http://schemas.microsoft.com/office/powerpoint/2010/main" val="233935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A61C-B53E-99AA-6589-FBFE348A38E2}"/>
              </a:ext>
            </a:extLst>
          </p:cNvPr>
          <p:cNvSpPr>
            <a:spLocks noGrp="1"/>
          </p:cNvSpPr>
          <p:nvPr>
            <p:ph type="title"/>
          </p:nvPr>
        </p:nvSpPr>
        <p:spPr/>
        <p:txBody>
          <a:bodyPr/>
          <a:lstStyle/>
          <a:p>
            <a:r>
              <a:rPr lang="en-US" dirty="0"/>
              <a:t>What can I do to support my child? </a:t>
            </a:r>
            <a:br>
              <a:rPr lang="en-US" dirty="0"/>
            </a:br>
            <a:endParaRPr lang="en-US" dirty="0"/>
          </a:p>
        </p:txBody>
      </p:sp>
      <p:sp>
        <p:nvSpPr>
          <p:cNvPr id="3" name="Content Placeholder 2">
            <a:extLst>
              <a:ext uri="{FF2B5EF4-FFF2-40B4-BE49-F238E27FC236}">
                <a16:creationId xmlns:a16="http://schemas.microsoft.com/office/drawing/2014/main" id="{1031ED4A-53FF-EB29-8B9C-5D708F1C36FF}"/>
              </a:ext>
            </a:extLst>
          </p:cNvPr>
          <p:cNvSpPr>
            <a:spLocks noGrp="1"/>
          </p:cNvSpPr>
          <p:nvPr>
            <p:ph idx="1"/>
          </p:nvPr>
        </p:nvSpPr>
        <p:spPr>
          <a:xfrm>
            <a:off x="628650" y="1436914"/>
            <a:ext cx="7886700" cy="4740049"/>
          </a:xfrm>
          <a:solidFill>
            <a:srgbClr val="FFFFFF"/>
          </a:solidFill>
        </p:spPr>
        <p:txBody>
          <a:bodyPr>
            <a:normAutofit/>
          </a:bodyPr>
          <a:lstStyle/>
          <a:p>
            <a:r>
              <a:rPr lang="en-US" sz="1900" dirty="0">
                <a:latin typeface="Calibri" panose="020F0502020204030204" pitchFamily="34" charset="0"/>
                <a:cs typeface="Calibri" panose="020F0502020204030204" pitchFamily="34" charset="0"/>
              </a:rPr>
              <a:t>Learn timetable songs – there are lots of YouTube and is a great way to start learning new tables. </a:t>
            </a:r>
          </a:p>
          <a:p>
            <a:r>
              <a:rPr lang="en-US" sz="1900" dirty="0">
                <a:latin typeface="Calibri" panose="020F0502020204030204" pitchFamily="34" charset="0"/>
                <a:cs typeface="Calibri" panose="020F0502020204030204" pitchFamily="34" charset="0"/>
              </a:rPr>
              <a:t>Use a stopwatch to time each other answering quick fire calculations. </a:t>
            </a:r>
          </a:p>
          <a:p>
            <a:r>
              <a:rPr lang="en-US" sz="1900" dirty="0">
                <a:latin typeface="Calibri" panose="020F0502020204030204" pitchFamily="34" charset="0"/>
                <a:cs typeface="Calibri" panose="020F0502020204030204" pitchFamily="34" charset="0"/>
              </a:rPr>
              <a:t>Encourage children to play Times table Rockstars as often as possible. Small 5 minute daily sessions will help children to learn times tables more than one long session a week. The soundcheck is very similar to the multiplication check. </a:t>
            </a:r>
          </a:p>
          <a:p>
            <a:r>
              <a:rPr lang="en-US" sz="1900" dirty="0">
                <a:latin typeface="Calibri" panose="020F0502020204030204" pitchFamily="34" charset="0"/>
                <a:cs typeface="Calibri" panose="020F0502020204030204" pitchFamily="34" charset="0"/>
              </a:rPr>
              <a:t>Chanting their times table is an excellent way to learn them. They could do this each time they walk up the stairs. </a:t>
            </a:r>
          </a:p>
          <a:p>
            <a:r>
              <a:rPr lang="en-GB" sz="1900" dirty="0">
                <a:effectLst/>
                <a:latin typeface="Calibri" panose="020F0502020204030204" pitchFamily="34" charset="0"/>
                <a:cs typeface="Calibri" panose="020F0502020204030204" pitchFamily="34" charset="0"/>
              </a:rPr>
              <a:t>Display a poster with all of the times tables facts on at home</a:t>
            </a:r>
            <a:r>
              <a:rPr lang="en-GB" sz="1900" b="0" dirty="0">
                <a:solidFill>
                  <a:srgbClr val="0A0A0A"/>
                </a:solidFill>
                <a:effectLst/>
                <a:latin typeface="Calibri" panose="020F0502020204030204" pitchFamily="34" charset="0"/>
                <a:cs typeface="Calibri" panose="020F0502020204030204" pitchFamily="34" charset="0"/>
              </a:rPr>
              <a:t>. </a:t>
            </a:r>
            <a:endParaRPr lang="en-GB" sz="1900" dirty="0">
              <a:effectLst/>
              <a:latin typeface="Calibri" panose="020F0502020204030204" pitchFamily="34" charset="0"/>
              <a:cs typeface="Calibri" panose="020F0502020204030204" pitchFamily="34" charset="0"/>
            </a:endParaRPr>
          </a:p>
          <a:p>
            <a:r>
              <a:rPr lang="en-GB" sz="1900" dirty="0">
                <a:effectLst/>
                <a:latin typeface="Calibri" panose="020F0502020204030204" pitchFamily="34" charset="0"/>
                <a:cs typeface="Calibri" panose="020F0502020204030204" pitchFamily="34" charset="0"/>
              </a:rPr>
              <a:t>Create flash cards with your children and let them play with friends, siblings, grandparents. They could write the answer on the back and test themselves. </a:t>
            </a:r>
          </a:p>
          <a:p>
            <a:r>
              <a:rPr lang="en-US" sz="1900" dirty="0">
                <a:latin typeface="Calibri" panose="020F0502020204030204" pitchFamily="34" charset="0"/>
                <a:cs typeface="Calibri" panose="020F0502020204030204" pitchFamily="34" charset="0"/>
                <a:hlinkClick r:id="rId3"/>
              </a:rPr>
              <a:t>https://ttrockstars.com/</a:t>
            </a:r>
            <a:endParaRPr lang="en-US" sz="1900" dirty="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One minute </a:t>
            </a:r>
            <a:r>
              <a:rPr lang="en-US" sz="1900" dirty="0" err="1">
                <a:latin typeface="Calibri" panose="020F0502020204030204" pitchFamily="34" charset="0"/>
                <a:cs typeface="Calibri" panose="020F0502020204030204" pitchFamily="34" charset="0"/>
              </a:rPr>
              <a:t>maths</a:t>
            </a:r>
            <a:r>
              <a:rPr lang="en-US" sz="1900" dirty="0">
                <a:latin typeface="Calibri" panose="020F0502020204030204" pitchFamily="34" charset="0"/>
                <a:cs typeface="Calibri" panose="020F0502020204030204" pitchFamily="34" charset="0"/>
              </a:rPr>
              <a:t> app - It’s free!</a:t>
            </a:r>
          </a:p>
          <a:p>
            <a:endParaRPr lang="en-US" dirty="0"/>
          </a:p>
          <a:p>
            <a:endParaRPr lang="en-US" dirty="0"/>
          </a:p>
        </p:txBody>
      </p:sp>
      <p:sp>
        <p:nvSpPr>
          <p:cNvPr id="4" name="Content Placeholder 2">
            <a:extLst>
              <a:ext uri="{FF2B5EF4-FFF2-40B4-BE49-F238E27FC236}">
                <a16:creationId xmlns:a16="http://schemas.microsoft.com/office/drawing/2014/main" id="{A01ED8C0-84A8-C266-D2D2-D8762A761173}"/>
              </a:ext>
            </a:extLst>
          </p:cNvPr>
          <p:cNvSpPr txBox="1">
            <a:spLocks/>
          </p:cNvSpPr>
          <p:nvPr/>
        </p:nvSpPr>
        <p:spPr>
          <a:xfrm>
            <a:off x="8446644" y="6364482"/>
            <a:ext cx="429248" cy="493518"/>
          </a:xfrm>
          <a:prstGeom prst="rect">
            <a:avLst/>
          </a:prstGeom>
          <a:solidFill>
            <a:schemeClr val="bg1"/>
          </a:solidFill>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JS</a:t>
            </a:r>
          </a:p>
        </p:txBody>
      </p:sp>
    </p:spTree>
    <p:extLst>
      <p:ext uri="{BB962C8B-B14F-4D97-AF65-F5344CB8AC3E}">
        <p14:creationId xmlns:p14="http://schemas.microsoft.com/office/powerpoint/2010/main" val="985252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a:t>Home learning</a:t>
            </a:r>
            <a:br>
              <a:rPr lang="en-GB" dirty="0"/>
            </a:br>
            <a:r>
              <a:rPr lang="en-GB" dirty="0"/>
              <a:t>How you can help…</a:t>
            </a:r>
          </a:p>
        </p:txBody>
      </p:sp>
      <p:sp>
        <p:nvSpPr>
          <p:cNvPr id="3" name="Content Placeholder 2"/>
          <p:cNvSpPr>
            <a:spLocks noGrp="1"/>
          </p:cNvSpPr>
          <p:nvPr>
            <p:ph idx="1"/>
          </p:nvPr>
        </p:nvSpPr>
        <p:spPr>
          <a:solidFill>
            <a:schemeClr val="bg1"/>
          </a:solidFill>
        </p:spPr>
        <p:txBody>
          <a:bodyPr>
            <a:normAutofit fontScale="92500"/>
          </a:bodyPr>
          <a:lstStyle/>
          <a:p>
            <a:r>
              <a:rPr lang="en-GB" sz="3200" u="sng" dirty="0"/>
              <a:t>Reading</a:t>
            </a:r>
            <a:r>
              <a:rPr lang="en-GB" sz="3200" dirty="0"/>
              <a:t> – Please make sure reading is carried out </a:t>
            </a:r>
            <a:r>
              <a:rPr lang="en-GB" sz="3200" b="1" dirty="0"/>
              <a:t>EVERY DAY </a:t>
            </a:r>
            <a:r>
              <a:rPr lang="en-GB" sz="3200" dirty="0"/>
              <a:t>and a parent/carer signs the book.  </a:t>
            </a:r>
          </a:p>
          <a:p>
            <a:pPr marL="0" indent="0">
              <a:buNone/>
            </a:pPr>
            <a:endParaRPr lang="en-GB" sz="3200" dirty="0"/>
          </a:p>
          <a:p>
            <a:r>
              <a:rPr lang="en-GB" sz="3200" dirty="0"/>
              <a:t> It is integral you ask your child questions about what they have read to check their understand and to practice the skills needed to help them progress. Please see a list of questions here to help you: </a:t>
            </a:r>
            <a:r>
              <a:rPr lang="en-GB" sz="2400" b="0" i="0" dirty="0">
                <a:effectLst/>
                <a:latin typeface="Calibri" panose="020F0502020204030204" pitchFamily="34" charset="0"/>
                <a:hlinkClick r:id="rId3"/>
              </a:rPr>
              <a:t>https://www.eps.barking-dagenham.sch.uk/wp-content/uploads/2020/10/reading-booklet-year-3-4.pdf</a:t>
            </a:r>
            <a:r>
              <a:rPr lang="en-GB" sz="2400" b="0" i="0" dirty="0">
                <a:effectLst/>
                <a:latin typeface="Calibri" panose="020F0502020204030204" pitchFamily="34" charset="0"/>
              </a:rPr>
              <a:t> </a:t>
            </a:r>
            <a:endParaRPr lang="en-GB" sz="3200" dirty="0"/>
          </a:p>
        </p:txBody>
      </p:sp>
      <p:sp>
        <p:nvSpPr>
          <p:cNvPr id="4" name="Content Placeholder 2">
            <a:extLst>
              <a:ext uri="{FF2B5EF4-FFF2-40B4-BE49-F238E27FC236}">
                <a16:creationId xmlns:a16="http://schemas.microsoft.com/office/drawing/2014/main" id="{A86AD8F1-6C1E-6C66-DDFE-D0E030574C3F}"/>
              </a:ext>
            </a:extLst>
          </p:cNvPr>
          <p:cNvSpPr txBox="1">
            <a:spLocks/>
          </p:cNvSpPr>
          <p:nvPr/>
        </p:nvSpPr>
        <p:spPr>
          <a:xfrm>
            <a:off x="8301318" y="6268910"/>
            <a:ext cx="574574" cy="589090"/>
          </a:xfrm>
          <a:prstGeom prst="rect">
            <a:avLst/>
          </a:prstGeom>
          <a:solidFill>
            <a:schemeClr val="bg1"/>
          </a:solidFill>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KM</a:t>
            </a:r>
          </a:p>
        </p:txBody>
      </p:sp>
    </p:spTree>
    <p:extLst>
      <p:ext uri="{BB962C8B-B14F-4D97-AF65-F5344CB8AC3E}">
        <p14:creationId xmlns:p14="http://schemas.microsoft.com/office/powerpoint/2010/main" val="174214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1015"/>
            <a:ext cx="7313613" cy="1160585"/>
          </a:xfrm>
        </p:spPr>
        <p:txBody>
          <a:bodyPr>
            <a:normAutofit/>
          </a:bodyPr>
          <a:lstStyle/>
          <a:p>
            <a:r>
              <a:rPr lang="en-US" sz="5000" dirty="0"/>
              <a:t>Home learning</a:t>
            </a:r>
          </a:p>
        </p:txBody>
      </p:sp>
      <p:sp>
        <p:nvSpPr>
          <p:cNvPr id="3" name="Content Placeholder 2"/>
          <p:cNvSpPr>
            <a:spLocks noGrp="1"/>
          </p:cNvSpPr>
          <p:nvPr>
            <p:ph idx="1"/>
          </p:nvPr>
        </p:nvSpPr>
        <p:spPr>
          <a:xfrm>
            <a:off x="559837" y="1371600"/>
            <a:ext cx="8360227" cy="4991878"/>
          </a:xfrm>
          <a:solidFill>
            <a:schemeClr val="bg1"/>
          </a:solidFill>
        </p:spPr>
        <p:txBody>
          <a:bodyPr>
            <a:normAutofit/>
          </a:bodyPr>
          <a:lstStyle/>
          <a:p>
            <a:r>
              <a:rPr lang="en-US" sz="2800" dirty="0"/>
              <a:t>Your child will also bring home:-</a:t>
            </a:r>
          </a:p>
          <a:p>
            <a:r>
              <a:rPr lang="en-US" sz="2800" b="1" u="sng" dirty="0"/>
              <a:t>Spellings</a:t>
            </a:r>
            <a:r>
              <a:rPr lang="en-US" sz="2800" b="1" dirty="0"/>
              <a:t> </a:t>
            </a:r>
            <a:r>
              <a:rPr lang="en-US" sz="2800" dirty="0"/>
              <a:t>– Please learn these spellings throughout the week. There will be a weekly spelling test on Fridays and new spellings will be given out.</a:t>
            </a:r>
          </a:p>
          <a:p>
            <a:pPr marL="0" indent="0">
              <a:buNone/>
            </a:pPr>
            <a:endParaRPr lang="en-US" sz="2800" dirty="0"/>
          </a:p>
          <a:p>
            <a:r>
              <a:rPr lang="en-US" sz="2800" b="1" u="sng" dirty="0" err="1"/>
              <a:t>Maths</a:t>
            </a:r>
            <a:r>
              <a:rPr lang="en-US" sz="2800" b="1" u="sng" dirty="0"/>
              <a:t> and English </a:t>
            </a:r>
            <a:r>
              <a:rPr lang="en-US" sz="2800" dirty="0"/>
              <a:t>-Your child will have homework each week which will be based on what we have been learning that. They should be able to complete this independently with some support from yourselves by checking their work. It will alternate between online and paper. </a:t>
            </a:r>
            <a:endParaRPr lang="en-US" sz="1600" dirty="0"/>
          </a:p>
          <a:p>
            <a:endParaRPr lang="en-US" dirty="0"/>
          </a:p>
          <a:p>
            <a:endParaRPr lang="en-US" dirty="0"/>
          </a:p>
        </p:txBody>
      </p:sp>
      <p:sp>
        <p:nvSpPr>
          <p:cNvPr id="4" name="Content Placeholder 2">
            <a:extLst>
              <a:ext uri="{FF2B5EF4-FFF2-40B4-BE49-F238E27FC236}">
                <a16:creationId xmlns:a16="http://schemas.microsoft.com/office/drawing/2014/main" id="{3F318A76-1371-B2CC-A694-73A6FA0ADD1A}"/>
              </a:ext>
            </a:extLst>
          </p:cNvPr>
          <p:cNvSpPr txBox="1">
            <a:spLocks/>
          </p:cNvSpPr>
          <p:nvPr/>
        </p:nvSpPr>
        <p:spPr>
          <a:xfrm>
            <a:off x="8446644" y="6364482"/>
            <a:ext cx="429248" cy="493518"/>
          </a:xfrm>
          <a:prstGeom prst="rect">
            <a:avLst/>
          </a:prstGeom>
          <a:solidFill>
            <a:schemeClr val="bg1"/>
          </a:solidFill>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SC</a:t>
            </a:r>
          </a:p>
        </p:txBody>
      </p:sp>
    </p:spTree>
    <p:extLst>
      <p:ext uri="{BB962C8B-B14F-4D97-AF65-F5344CB8AC3E}">
        <p14:creationId xmlns:p14="http://schemas.microsoft.com/office/powerpoint/2010/main" val="2173525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64" y="186858"/>
            <a:ext cx="7803020" cy="1293028"/>
          </a:xfrm>
        </p:spPr>
        <p:txBody>
          <a:bodyPr>
            <a:noAutofit/>
          </a:bodyPr>
          <a:lstStyle/>
          <a:p>
            <a:r>
              <a:rPr lang="en-US" sz="3600" b="1" u="sng" dirty="0"/>
              <a:t>Who’s who?</a:t>
            </a:r>
          </a:p>
        </p:txBody>
      </p:sp>
      <p:sp>
        <p:nvSpPr>
          <p:cNvPr id="3" name="Content Placeholder 2"/>
          <p:cNvSpPr>
            <a:spLocks noGrp="1"/>
          </p:cNvSpPr>
          <p:nvPr>
            <p:ph idx="1"/>
          </p:nvPr>
        </p:nvSpPr>
        <p:spPr>
          <a:xfrm>
            <a:off x="833616" y="1479886"/>
            <a:ext cx="7716024" cy="4904585"/>
          </a:xfrm>
          <a:solidFill>
            <a:schemeClr val="bg1"/>
          </a:solidFill>
        </p:spPr>
        <p:txBody>
          <a:bodyPr>
            <a:normAutofit fontScale="85000" lnSpcReduction="20000"/>
          </a:bodyPr>
          <a:lstStyle/>
          <a:p>
            <a:pPr marL="0" indent="0">
              <a:buNone/>
            </a:pPr>
            <a:r>
              <a:rPr lang="en-US" sz="3200" b="1" dirty="0"/>
              <a:t>Headteacher: </a:t>
            </a:r>
            <a:r>
              <a:rPr lang="en-US" sz="3200" dirty="0"/>
              <a:t>Lisa  Shepherd</a:t>
            </a:r>
          </a:p>
          <a:p>
            <a:pPr marL="0" indent="0">
              <a:buNone/>
            </a:pPr>
            <a:r>
              <a:rPr lang="en-US" sz="3200" b="1" dirty="0"/>
              <a:t>Deputy Head: </a:t>
            </a:r>
            <a:r>
              <a:rPr lang="en-US" sz="3200" dirty="0"/>
              <a:t>Claire Trench</a:t>
            </a:r>
          </a:p>
          <a:p>
            <a:pPr marL="0" indent="0">
              <a:buNone/>
            </a:pPr>
            <a:r>
              <a:rPr lang="en-US" sz="3200" b="1" dirty="0"/>
              <a:t>Assistant Head: </a:t>
            </a:r>
            <a:r>
              <a:rPr lang="en-US" sz="3200" dirty="0"/>
              <a:t>Grace </a:t>
            </a:r>
            <a:r>
              <a:rPr lang="en-US" sz="3200" dirty="0" err="1"/>
              <a:t>Abwooli</a:t>
            </a:r>
            <a:endParaRPr lang="en-US" sz="3200" dirty="0"/>
          </a:p>
          <a:p>
            <a:pPr marL="0" indent="0">
              <a:buNone/>
            </a:pPr>
            <a:endParaRPr lang="en-US" sz="3200" b="1" dirty="0"/>
          </a:p>
          <a:p>
            <a:pPr marL="0" indent="0">
              <a:buNone/>
            </a:pPr>
            <a:r>
              <a:rPr lang="en-US" sz="3200" dirty="0"/>
              <a:t>Year 3 Teachers:</a:t>
            </a:r>
            <a:endParaRPr lang="en-US" sz="3200" b="1" dirty="0"/>
          </a:p>
          <a:p>
            <a:pPr marL="0" indent="0">
              <a:buNone/>
            </a:pPr>
            <a:r>
              <a:rPr lang="en-US" sz="3200" b="1" dirty="0"/>
              <a:t>A – </a:t>
            </a:r>
            <a:r>
              <a:rPr lang="en-US" sz="3200" b="1" dirty="0" err="1"/>
              <a:t>Ms</a:t>
            </a:r>
            <a:r>
              <a:rPr lang="en-US" sz="3200" b="1" dirty="0"/>
              <a:t> Chowdhury </a:t>
            </a:r>
          </a:p>
          <a:p>
            <a:pPr marL="0" indent="0">
              <a:buNone/>
            </a:pPr>
            <a:r>
              <a:rPr lang="en-US" sz="3200" b="1" dirty="0"/>
              <a:t>B – </a:t>
            </a:r>
            <a:r>
              <a:rPr lang="en-US" sz="3200" b="1" dirty="0" err="1"/>
              <a:t>Mrs</a:t>
            </a:r>
            <a:r>
              <a:rPr lang="en-US" sz="3200" b="1" dirty="0"/>
              <a:t> Marais</a:t>
            </a:r>
          </a:p>
          <a:p>
            <a:pPr marL="0" indent="0">
              <a:buNone/>
            </a:pPr>
            <a:r>
              <a:rPr lang="en-US" sz="3200" b="1" dirty="0"/>
              <a:t>C – Miss Stares</a:t>
            </a:r>
          </a:p>
          <a:p>
            <a:pPr marL="0" indent="0">
              <a:buNone/>
            </a:pPr>
            <a:r>
              <a:rPr lang="en-US" sz="3200" b="1" dirty="0"/>
              <a:t>D – </a:t>
            </a:r>
            <a:r>
              <a:rPr lang="en-US" sz="3200" b="1" dirty="0" err="1"/>
              <a:t>Mr</a:t>
            </a:r>
            <a:r>
              <a:rPr lang="en-US" sz="3200" b="1" dirty="0"/>
              <a:t> </a:t>
            </a:r>
            <a:r>
              <a:rPr lang="en-US" sz="3200" b="1" dirty="0" err="1"/>
              <a:t>Haffeji</a:t>
            </a:r>
            <a:endParaRPr lang="en-US" sz="3200" b="1" dirty="0"/>
          </a:p>
          <a:p>
            <a:pPr marL="0" indent="0">
              <a:buNone/>
            </a:pPr>
            <a:endParaRPr lang="en-US" sz="3200" b="1" dirty="0"/>
          </a:p>
          <a:p>
            <a:pPr marL="0" indent="0">
              <a:buNone/>
            </a:pPr>
            <a:r>
              <a:rPr lang="en-US" sz="3200" dirty="0"/>
              <a:t>Year 3 Support Staff: </a:t>
            </a:r>
          </a:p>
          <a:p>
            <a:pPr marL="0" indent="0">
              <a:buNone/>
            </a:pPr>
            <a:r>
              <a:rPr lang="en-US" sz="3200" b="1" dirty="0" err="1"/>
              <a:t>Mrs</a:t>
            </a:r>
            <a:r>
              <a:rPr lang="en-US" sz="3200" b="1" dirty="0"/>
              <a:t> Stevens, </a:t>
            </a:r>
            <a:r>
              <a:rPr lang="en-US" sz="3200" b="1" dirty="0" err="1"/>
              <a:t>Ms</a:t>
            </a:r>
            <a:r>
              <a:rPr lang="en-US" sz="3200" b="1" dirty="0"/>
              <a:t> Sarwar, Miss Prince </a:t>
            </a:r>
          </a:p>
        </p:txBody>
      </p:sp>
      <p:sp>
        <p:nvSpPr>
          <p:cNvPr id="4" name="Content Placeholder 2">
            <a:extLst>
              <a:ext uri="{FF2B5EF4-FFF2-40B4-BE49-F238E27FC236}">
                <a16:creationId xmlns:a16="http://schemas.microsoft.com/office/drawing/2014/main" id="{EDAAFF3D-A510-DEE4-8D7B-98ACE88AC1D6}"/>
              </a:ext>
            </a:extLst>
          </p:cNvPr>
          <p:cNvSpPr txBox="1">
            <a:spLocks/>
          </p:cNvSpPr>
          <p:nvPr/>
        </p:nvSpPr>
        <p:spPr>
          <a:xfrm>
            <a:off x="8446644" y="6364482"/>
            <a:ext cx="429248" cy="493518"/>
          </a:xfrm>
          <a:prstGeom prst="rect">
            <a:avLst/>
          </a:prstGeom>
          <a:solidFill>
            <a:schemeClr val="bg1"/>
          </a:solidFill>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JS</a:t>
            </a:r>
          </a:p>
        </p:txBody>
      </p:sp>
    </p:spTree>
    <p:extLst>
      <p:ext uri="{BB962C8B-B14F-4D97-AF65-F5344CB8AC3E}">
        <p14:creationId xmlns:p14="http://schemas.microsoft.com/office/powerpoint/2010/main" val="3949139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2DDB0E-E897-2866-9A59-FFAB16CC579B}"/>
              </a:ext>
            </a:extLst>
          </p:cNvPr>
          <p:cNvSpPr/>
          <p:nvPr/>
        </p:nvSpPr>
        <p:spPr>
          <a:xfrm>
            <a:off x="628650" y="1027907"/>
            <a:ext cx="7672668" cy="4823012"/>
          </a:xfrm>
          <a:prstGeom prst="rect">
            <a:avLst/>
          </a:prstGeom>
          <a:solidFill>
            <a:srgbClr val="FFFFFF">
              <a:alpha val="7529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A40E5B4-618B-2182-C958-FFE2064F0153}"/>
              </a:ext>
            </a:extLst>
          </p:cNvPr>
          <p:cNvSpPr/>
          <p:nvPr/>
        </p:nvSpPr>
        <p:spPr>
          <a:xfrm>
            <a:off x="628650" y="1669862"/>
            <a:ext cx="7672668" cy="4823012"/>
          </a:xfrm>
          <a:prstGeom prst="rect">
            <a:avLst/>
          </a:prstGeom>
          <a:solidFill>
            <a:srgbClr val="FFFFFF">
              <a:alpha val="7529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Log in!</a:t>
            </a:r>
          </a:p>
        </p:txBody>
      </p:sp>
      <p:pic>
        <p:nvPicPr>
          <p:cNvPr id="1026" name="Picture 2" descr="ow to Find Your Student Code in ClassDoj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873" y="1251871"/>
            <a:ext cx="4352728" cy="2450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13430" y="3870967"/>
            <a:ext cx="1582206" cy="1640050"/>
          </a:xfrm>
          <a:prstGeom prst="rect">
            <a:avLst/>
          </a:prstGeom>
        </p:spPr>
      </p:pic>
      <p:pic>
        <p:nvPicPr>
          <p:cNvPr id="1028" name="Picture 4" descr="y Maths - St Joseph&amp;#39;s Specialist Trus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78348" y="4023434"/>
            <a:ext cx="2587304" cy="133511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es Tables Rock Stars: Play"/>
          <p:cNvSpPr>
            <a:spLocks noChangeAspect="1" noChangeArrowheads="1"/>
          </p:cNvSpPr>
          <p:nvPr/>
        </p:nvSpPr>
        <p:spPr bwMode="auto">
          <a:xfrm>
            <a:off x="0" y="8572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pic>
        <p:nvPicPr>
          <p:cNvPr id="1036" name="Picture 12" descr="imes Table Rock Stars – North Nibley"/>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339951" y="3903042"/>
            <a:ext cx="2250323" cy="163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1-minute maths app | White Rose Maths">
            <a:extLst>
              <a:ext uri="{FF2B5EF4-FFF2-40B4-BE49-F238E27FC236}">
                <a16:creationId xmlns:a16="http://schemas.microsoft.com/office/drawing/2014/main" id="{EA58FA0E-871A-1B9F-18D8-09DE6D3F5D13}"/>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178348" y="883387"/>
            <a:ext cx="3267448" cy="24505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ducation City | Coylton Primary and Early Years Centre">
            <a:extLst>
              <a:ext uri="{FF2B5EF4-FFF2-40B4-BE49-F238E27FC236}">
                <a16:creationId xmlns:a16="http://schemas.microsoft.com/office/drawing/2014/main" id="{C6AB80BD-F1CC-2DFD-95E4-16862C3B930E}"/>
              </a:ext>
            </a:extLst>
          </p:cNvPr>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l="6451" t="36917" b="38144"/>
          <a:stretch/>
        </p:blipFill>
        <p:spPr bwMode="auto">
          <a:xfrm>
            <a:off x="3653603" y="5951306"/>
            <a:ext cx="3811509" cy="53185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A252E3E9-97FA-C71B-6A55-E2F7EA813CFF}"/>
              </a:ext>
            </a:extLst>
          </p:cNvPr>
          <p:cNvSpPr txBox="1">
            <a:spLocks/>
          </p:cNvSpPr>
          <p:nvPr/>
        </p:nvSpPr>
        <p:spPr>
          <a:xfrm>
            <a:off x="8301318" y="6268910"/>
            <a:ext cx="574574" cy="589090"/>
          </a:xfrm>
          <a:prstGeom prst="rect">
            <a:avLst/>
          </a:prstGeom>
          <a:solidFill>
            <a:schemeClr val="bg1"/>
          </a:solidFill>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KM</a:t>
            </a:r>
          </a:p>
        </p:txBody>
      </p:sp>
    </p:spTree>
    <p:extLst>
      <p:ext uri="{BB962C8B-B14F-4D97-AF65-F5344CB8AC3E}">
        <p14:creationId xmlns:p14="http://schemas.microsoft.com/office/powerpoint/2010/main" val="99775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7166-7612-4057-83D0-0FC2D6858B75}"/>
              </a:ext>
            </a:extLst>
          </p:cNvPr>
          <p:cNvSpPr>
            <a:spLocks noGrp="1"/>
          </p:cNvSpPr>
          <p:nvPr>
            <p:ph type="title"/>
          </p:nvPr>
        </p:nvSpPr>
        <p:spPr>
          <a:xfrm>
            <a:off x="2637324" y="1366359"/>
            <a:ext cx="3708112" cy="1216741"/>
          </a:xfrm>
        </p:spPr>
        <p:txBody>
          <a:bodyPr>
            <a:normAutofit fontScale="90000"/>
          </a:bodyPr>
          <a:lstStyle/>
          <a:p>
            <a:r>
              <a:rPr lang="en-US" sz="4400" dirty="0">
                <a:latin typeface="+mn-lt"/>
              </a:rPr>
              <a:t>Any Questions?</a:t>
            </a:r>
            <a:endParaRPr lang="en-GB" sz="4400" dirty="0">
              <a:latin typeface="+mn-lt"/>
            </a:endParaRPr>
          </a:p>
        </p:txBody>
      </p:sp>
      <p:sp>
        <p:nvSpPr>
          <p:cNvPr id="3" name="Content Placeholder 2">
            <a:extLst>
              <a:ext uri="{FF2B5EF4-FFF2-40B4-BE49-F238E27FC236}">
                <a16:creationId xmlns:a16="http://schemas.microsoft.com/office/drawing/2014/main" id="{4F6C823B-20F6-4561-B3AF-6515E02AE5CB}"/>
              </a:ext>
            </a:extLst>
          </p:cNvPr>
          <p:cNvSpPr>
            <a:spLocks noGrp="1"/>
          </p:cNvSpPr>
          <p:nvPr>
            <p:ph idx="1"/>
          </p:nvPr>
        </p:nvSpPr>
        <p:spPr>
          <a:xfrm>
            <a:off x="486698" y="2686051"/>
            <a:ext cx="3708113" cy="2839064"/>
          </a:xfrm>
        </p:spPr>
        <p:txBody>
          <a:bodyPr>
            <a:normAutofit/>
          </a:bodyPr>
          <a:lstStyle/>
          <a:p>
            <a:pPr marL="0" indent="0">
              <a:buNone/>
            </a:pPr>
            <a:endParaRPr lang="en-US" sz="1800" dirty="0"/>
          </a:p>
          <a:p>
            <a:pPr marL="0" indent="0">
              <a:buNone/>
            </a:pPr>
            <a:endParaRPr lang="en-GB" sz="1800" dirty="0"/>
          </a:p>
          <a:p>
            <a:pPr marL="0" indent="0">
              <a:buNone/>
            </a:pPr>
            <a:endParaRPr lang="en-GB" sz="1800" dirty="0"/>
          </a:p>
          <a:p>
            <a:pPr marL="0" indent="0">
              <a:buNone/>
            </a:pPr>
            <a:endParaRPr lang="en-GB" sz="1800" dirty="0"/>
          </a:p>
        </p:txBody>
      </p:sp>
      <p:sp>
        <p:nvSpPr>
          <p:cNvPr id="4" name="Content Placeholder 2">
            <a:extLst>
              <a:ext uri="{FF2B5EF4-FFF2-40B4-BE49-F238E27FC236}">
                <a16:creationId xmlns:a16="http://schemas.microsoft.com/office/drawing/2014/main" id="{ABF43289-BD56-AD55-14BC-B0C0073A6877}"/>
              </a:ext>
            </a:extLst>
          </p:cNvPr>
          <p:cNvSpPr txBox="1">
            <a:spLocks/>
          </p:cNvSpPr>
          <p:nvPr/>
        </p:nvSpPr>
        <p:spPr>
          <a:xfrm>
            <a:off x="8599044" y="6516882"/>
            <a:ext cx="429248" cy="493518"/>
          </a:xfrm>
          <a:prstGeom prst="rect">
            <a:avLst/>
          </a:prstGeom>
          <a:solidFill>
            <a:schemeClr val="bg1"/>
          </a:solidFill>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JS</a:t>
            </a:r>
          </a:p>
        </p:txBody>
      </p:sp>
    </p:spTree>
    <p:extLst>
      <p:ext uri="{BB962C8B-B14F-4D97-AF65-F5344CB8AC3E}">
        <p14:creationId xmlns:p14="http://schemas.microsoft.com/office/powerpoint/2010/main" val="66896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545" y="2422192"/>
            <a:ext cx="6031707" cy="1449323"/>
          </a:xfrm>
        </p:spPr>
        <p:txBody>
          <a:bodyPr>
            <a:normAutofit fontScale="90000"/>
          </a:bodyPr>
          <a:lstStyle/>
          <a:p>
            <a:pPr algn="ctr"/>
            <a:r>
              <a:rPr lang="en-US" b="1" dirty="0"/>
              <a:t>For further information please visit our website</a:t>
            </a:r>
            <a:br>
              <a:rPr lang="en-US" b="1" dirty="0"/>
            </a:br>
            <a:br>
              <a:rPr lang="en-US" b="1" dirty="0"/>
            </a:br>
            <a:r>
              <a:rPr lang="en-US" dirty="0">
                <a:hlinkClick r:id="rId3"/>
              </a:rPr>
              <a:t>http://www.eps.barking-dagenham.sch.uk</a:t>
            </a:r>
            <a:br>
              <a:rPr lang="en-US" dirty="0"/>
            </a:br>
            <a:br>
              <a:rPr lang="en-US" b="1" dirty="0"/>
            </a:br>
            <a:r>
              <a:rPr lang="en-US" b="1" dirty="0"/>
              <a:t>  </a:t>
            </a:r>
          </a:p>
        </p:txBody>
      </p:sp>
      <p:sp>
        <p:nvSpPr>
          <p:cNvPr id="3" name="Content Placeholder 2"/>
          <p:cNvSpPr>
            <a:spLocks noGrp="1"/>
          </p:cNvSpPr>
          <p:nvPr>
            <p:ph idx="1"/>
          </p:nvPr>
        </p:nvSpPr>
        <p:spPr>
          <a:xfrm>
            <a:off x="1554956" y="3390370"/>
            <a:ext cx="6031707" cy="1924581"/>
          </a:xfrm>
        </p:spPr>
        <p:txBody>
          <a:bodyPr/>
          <a:lstStyle/>
          <a:p>
            <a:pPr marL="0" indent="0">
              <a:buNone/>
            </a:pPr>
            <a:endParaRPr lang="en-US" dirty="0"/>
          </a:p>
          <a:p>
            <a:endParaRPr lang="en-US" dirty="0"/>
          </a:p>
        </p:txBody>
      </p:sp>
      <p:pic>
        <p:nvPicPr>
          <p:cNvPr id="5" name="Picture 4"/>
          <p:cNvPicPr>
            <a:picLocks noChangeAspect="1"/>
          </p:cNvPicPr>
          <p:nvPr/>
        </p:nvPicPr>
        <p:blipFill>
          <a:blip r:embed="rId4"/>
          <a:stretch>
            <a:fillRect/>
          </a:stretch>
        </p:blipFill>
        <p:spPr>
          <a:xfrm>
            <a:off x="3996846" y="4352660"/>
            <a:ext cx="879106" cy="1661959"/>
          </a:xfrm>
          <a:prstGeom prst="rect">
            <a:avLst/>
          </a:prstGeom>
        </p:spPr>
      </p:pic>
      <p:sp>
        <p:nvSpPr>
          <p:cNvPr id="4" name="Content Placeholder 2">
            <a:extLst>
              <a:ext uri="{FF2B5EF4-FFF2-40B4-BE49-F238E27FC236}">
                <a16:creationId xmlns:a16="http://schemas.microsoft.com/office/drawing/2014/main" id="{F9D4F2C2-A1AE-7411-62FB-212F511FB9AE}"/>
              </a:ext>
            </a:extLst>
          </p:cNvPr>
          <p:cNvSpPr txBox="1">
            <a:spLocks/>
          </p:cNvSpPr>
          <p:nvPr/>
        </p:nvSpPr>
        <p:spPr>
          <a:xfrm>
            <a:off x="8446644" y="6364482"/>
            <a:ext cx="429248" cy="493518"/>
          </a:xfrm>
          <a:prstGeom prst="rect">
            <a:avLst/>
          </a:prstGeom>
          <a:solidFill>
            <a:schemeClr val="bg1"/>
          </a:solidFill>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JS</a:t>
            </a:r>
          </a:p>
        </p:txBody>
      </p:sp>
    </p:spTree>
    <p:extLst>
      <p:ext uri="{BB962C8B-B14F-4D97-AF65-F5344CB8AC3E}">
        <p14:creationId xmlns:p14="http://schemas.microsoft.com/office/powerpoint/2010/main" val="162818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B9E49E-B42A-3D52-9DD8-583E9F11E731}"/>
              </a:ext>
            </a:extLst>
          </p:cNvPr>
          <p:cNvSpPr/>
          <p:nvPr/>
        </p:nvSpPr>
        <p:spPr>
          <a:xfrm>
            <a:off x="628650" y="1669862"/>
            <a:ext cx="7135729" cy="4823012"/>
          </a:xfrm>
          <a:prstGeom prst="rect">
            <a:avLst/>
          </a:prstGeom>
          <a:solidFill>
            <a:srgbClr val="FFFFFF">
              <a:alpha val="7529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u="sng" dirty="0"/>
              <a:t>Attendance </a:t>
            </a:r>
          </a:p>
        </p:txBody>
      </p:sp>
      <p:sp>
        <p:nvSpPr>
          <p:cNvPr id="4" name="Content Placeholder 3">
            <a:extLst>
              <a:ext uri="{FF2B5EF4-FFF2-40B4-BE49-F238E27FC236}">
                <a16:creationId xmlns:a16="http://schemas.microsoft.com/office/drawing/2014/main" id="{B57E4A62-8D60-4D1A-756A-BA51D838585C}"/>
              </a:ext>
            </a:extLst>
          </p:cNvPr>
          <p:cNvSpPr>
            <a:spLocks noGrp="1"/>
          </p:cNvSpPr>
          <p:nvPr>
            <p:ph idx="1"/>
          </p:nvPr>
        </p:nvSpPr>
        <p:spPr>
          <a:xfrm>
            <a:off x="628650" y="1611069"/>
            <a:ext cx="7458637" cy="4110963"/>
          </a:xfrm>
          <a:solidFill>
            <a:schemeClr val="bg1"/>
          </a:solidFill>
        </p:spPr>
        <p:txBody>
          <a:bodyPr>
            <a:normAutofit/>
          </a:bodyPr>
          <a:lstStyle/>
          <a:p>
            <a:pPr marL="0" indent="0">
              <a:buNone/>
            </a:pPr>
            <a:r>
              <a:rPr lang="en-US" sz="2000" dirty="0"/>
              <a:t>‘Research has proven that there is a high correlation between school attendance and academic performance and success, while absence from school is often the greatest single cause of poor performance and achievement.’</a:t>
            </a:r>
          </a:p>
          <a:p>
            <a:pPr marL="0" indent="0">
              <a:buNone/>
            </a:pPr>
            <a:endParaRPr lang="en-US" sz="2000" dirty="0"/>
          </a:p>
          <a:p>
            <a:r>
              <a:rPr lang="en-US" sz="2000" dirty="0"/>
              <a:t>We can’t stress the importance of good attendance and punctuality.</a:t>
            </a:r>
          </a:p>
          <a:p>
            <a:pPr marL="0" indent="0">
              <a:buNone/>
            </a:pPr>
            <a:r>
              <a:rPr lang="en-US" sz="2000" dirty="0"/>
              <a:t> </a:t>
            </a:r>
          </a:p>
          <a:p>
            <a:r>
              <a:rPr lang="en-US" sz="2000" dirty="0"/>
              <a:t>Our first lesson starts promptly at 8:45am so please ensure your child is here with plenty of time to settle and complete the morning activity work set by the teacher. </a:t>
            </a:r>
          </a:p>
          <a:p>
            <a:pPr marL="0" indent="0">
              <a:buNone/>
            </a:pPr>
            <a:endParaRPr lang="en-US" sz="2000" dirty="0"/>
          </a:p>
        </p:txBody>
      </p:sp>
      <p:pic>
        <p:nvPicPr>
          <p:cNvPr id="4098" name="Picture 2" descr="Strategies for Improving your Child's Attendance - Nunthorpe Academy">
            <a:extLst>
              <a:ext uri="{FF2B5EF4-FFF2-40B4-BE49-F238E27FC236}">
                <a16:creationId xmlns:a16="http://schemas.microsoft.com/office/drawing/2014/main" id="{9D24BC81-DC36-9D5E-0782-958491D8E6B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08704" y="5664477"/>
            <a:ext cx="1726592" cy="127006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A1159B36-5E74-5172-CC11-56F208D8B580}"/>
              </a:ext>
            </a:extLst>
          </p:cNvPr>
          <p:cNvSpPr txBox="1">
            <a:spLocks/>
          </p:cNvSpPr>
          <p:nvPr/>
        </p:nvSpPr>
        <p:spPr>
          <a:xfrm>
            <a:off x="8446644" y="6364482"/>
            <a:ext cx="429248" cy="493518"/>
          </a:xfrm>
          <a:prstGeom prst="rect">
            <a:avLst/>
          </a:prstGeom>
          <a:solidFill>
            <a:schemeClr val="bg1"/>
          </a:solidFill>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JS</a:t>
            </a:r>
          </a:p>
        </p:txBody>
      </p:sp>
    </p:spTree>
    <p:extLst>
      <p:ext uri="{BB962C8B-B14F-4D97-AF65-F5344CB8AC3E}">
        <p14:creationId xmlns:p14="http://schemas.microsoft.com/office/powerpoint/2010/main" val="216176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88" y="201289"/>
            <a:ext cx="6377940" cy="1293028"/>
          </a:xfrm>
        </p:spPr>
        <p:txBody>
          <a:bodyPr/>
          <a:lstStyle/>
          <a:p>
            <a:r>
              <a:rPr lang="en-US" b="1" dirty="0"/>
              <a:t>Uniform</a:t>
            </a:r>
          </a:p>
        </p:txBody>
      </p:sp>
      <p:graphicFrame>
        <p:nvGraphicFramePr>
          <p:cNvPr id="6" name="Content Placeholder 5">
            <a:extLst>
              <a:ext uri="{FF2B5EF4-FFF2-40B4-BE49-F238E27FC236}">
                <a16:creationId xmlns:a16="http://schemas.microsoft.com/office/drawing/2014/main" id="{9B20E3F8-BAB6-498E-96EA-9351EFF57A15}"/>
              </a:ext>
            </a:extLst>
          </p:cNvPr>
          <p:cNvGraphicFramePr>
            <a:graphicFrameLocks noGrp="1"/>
          </p:cNvGraphicFramePr>
          <p:nvPr>
            <p:ph idx="1"/>
            <p:extLst>
              <p:ext uri="{D42A27DB-BD31-4B8C-83A1-F6EECF244321}">
                <p14:modId xmlns:p14="http://schemas.microsoft.com/office/powerpoint/2010/main" val="4059942217"/>
              </p:ext>
            </p:extLst>
          </p:nvPr>
        </p:nvGraphicFramePr>
        <p:xfrm>
          <a:off x="575188" y="2057401"/>
          <a:ext cx="7934178" cy="4260292"/>
        </p:xfrm>
        <a:graphic>
          <a:graphicData uri="http://schemas.openxmlformats.org/drawingml/2006/table">
            <a:tbl>
              <a:tblPr firstRow="1" firstCol="1" bandRow="1">
                <a:tableStyleId>{5C22544A-7EE6-4342-B048-85BDC9FD1C3A}</a:tableStyleId>
              </a:tblPr>
              <a:tblGrid>
                <a:gridCol w="1502846">
                  <a:extLst>
                    <a:ext uri="{9D8B030D-6E8A-4147-A177-3AD203B41FA5}">
                      <a16:colId xmlns:a16="http://schemas.microsoft.com/office/drawing/2014/main" val="1484459123"/>
                    </a:ext>
                  </a:extLst>
                </a:gridCol>
                <a:gridCol w="2196781">
                  <a:extLst>
                    <a:ext uri="{9D8B030D-6E8A-4147-A177-3AD203B41FA5}">
                      <a16:colId xmlns:a16="http://schemas.microsoft.com/office/drawing/2014/main" val="621310395"/>
                    </a:ext>
                  </a:extLst>
                </a:gridCol>
                <a:gridCol w="2396562">
                  <a:extLst>
                    <a:ext uri="{9D8B030D-6E8A-4147-A177-3AD203B41FA5}">
                      <a16:colId xmlns:a16="http://schemas.microsoft.com/office/drawing/2014/main" val="1437118347"/>
                    </a:ext>
                  </a:extLst>
                </a:gridCol>
                <a:gridCol w="1837989">
                  <a:extLst>
                    <a:ext uri="{9D8B030D-6E8A-4147-A177-3AD203B41FA5}">
                      <a16:colId xmlns:a16="http://schemas.microsoft.com/office/drawing/2014/main" val="1066833329"/>
                    </a:ext>
                  </a:extLst>
                </a:gridCol>
              </a:tblGrid>
              <a:tr h="343449">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Boys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Girls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981067"/>
                  </a:ext>
                </a:extLst>
              </a:tr>
              <a:tr h="1423625">
                <a:tc>
                  <a:txBody>
                    <a:bodyPr/>
                    <a:lstStyle/>
                    <a:p>
                      <a:pPr>
                        <a:lnSpc>
                          <a:spcPct val="107000"/>
                        </a:lnSpc>
                        <a:spcAft>
                          <a:spcPts val="0"/>
                        </a:spcAft>
                      </a:pPr>
                      <a:r>
                        <a:rPr lang="en-GB" sz="1600">
                          <a:effectLst/>
                        </a:rPr>
                        <a:t>Nursey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Black/grey jogging bottoms</a:t>
                      </a:r>
                    </a:p>
                    <a:p>
                      <a:pPr>
                        <a:lnSpc>
                          <a:spcPct val="107000"/>
                        </a:lnSpc>
                        <a:spcAft>
                          <a:spcPts val="0"/>
                        </a:spcAft>
                      </a:pPr>
                      <a:r>
                        <a:rPr lang="en-GB" sz="1600">
                          <a:effectLst/>
                        </a:rPr>
                        <a:t>White polo shirt</a:t>
                      </a:r>
                    </a:p>
                    <a:p>
                      <a:pPr>
                        <a:lnSpc>
                          <a:spcPct val="107000"/>
                        </a:lnSpc>
                        <a:spcAft>
                          <a:spcPts val="0"/>
                        </a:spcAft>
                      </a:pPr>
                      <a:r>
                        <a:rPr lang="en-GB" sz="1600">
                          <a:effectLst/>
                        </a:rPr>
                        <a:t>V-Neck sweatshirt</a:t>
                      </a:r>
                    </a:p>
                    <a:p>
                      <a:pPr>
                        <a:lnSpc>
                          <a:spcPct val="107000"/>
                        </a:lnSpc>
                        <a:spcAft>
                          <a:spcPts val="0"/>
                        </a:spcAft>
                      </a:pPr>
                      <a:r>
                        <a:rPr lang="en-GB" sz="1600">
                          <a:effectLst/>
                        </a:rPr>
                        <a:t>Black school shoes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Black/grey jogging bottoms</a:t>
                      </a:r>
                    </a:p>
                    <a:p>
                      <a:pPr>
                        <a:lnSpc>
                          <a:spcPct val="107000"/>
                        </a:lnSpc>
                        <a:spcAft>
                          <a:spcPts val="0"/>
                        </a:spcAft>
                      </a:pPr>
                      <a:r>
                        <a:rPr lang="en-GB" sz="1600" dirty="0">
                          <a:effectLst/>
                        </a:rPr>
                        <a:t>White polo shirt</a:t>
                      </a:r>
                    </a:p>
                    <a:p>
                      <a:pPr>
                        <a:lnSpc>
                          <a:spcPct val="107000"/>
                        </a:lnSpc>
                        <a:spcAft>
                          <a:spcPts val="0"/>
                        </a:spcAft>
                      </a:pPr>
                      <a:r>
                        <a:rPr lang="en-GB" sz="1600" dirty="0">
                          <a:effectLst/>
                        </a:rPr>
                        <a:t>V-Neck sweatshirt or cardigan</a:t>
                      </a:r>
                    </a:p>
                    <a:p>
                      <a:pPr>
                        <a:lnSpc>
                          <a:spcPct val="107000"/>
                        </a:lnSpc>
                        <a:spcAft>
                          <a:spcPts val="0"/>
                        </a:spcAft>
                      </a:pPr>
                      <a:r>
                        <a:rPr lang="en-GB" sz="1600" dirty="0">
                          <a:effectLst/>
                        </a:rPr>
                        <a:t>Black school shoes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8239209"/>
                  </a:ext>
                </a:extLst>
              </a:tr>
              <a:tr h="2493218">
                <a:tc>
                  <a:txBody>
                    <a:bodyPr/>
                    <a:lstStyle/>
                    <a:p>
                      <a:pPr>
                        <a:lnSpc>
                          <a:spcPct val="107000"/>
                        </a:lnSpc>
                        <a:spcAft>
                          <a:spcPts val="0"/>
                        </a:spcAft>
                      </a:pPr>
                      <a:r>
                        <a:rPr lang="en-GB" sz="1600" dirty="0">
                          <a:effectLst/>
                        </a:rPr>
                        <a:t>Reception, KS1 and KS2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Black/dark grey trousers</a:t>
                      </a:r>
                    </a:p>
                    <a:p>
                      <a:pPr>
                        <a:lnSpc>
                          <a:spcPct val="107000"/>
                        </a:lnSpc>
                        <a:spcAft>
                          <a:spcPts val="0"/>
                        </a:spcAft>
                      </a:pPr>
                      <a:r>
                        <a:rPr lang="en-GB" sz="1600" dirty="0">
                          <a:effectLst/>
                        </a:rPr>
                        <a:t>White polo shirt/shirt</a:t>
                      </a:r>
                    </a:p>
                    <a:p>
                      <a:pPr>
                        <a:lnSpc>
                          <a:spcPct val="107000"/>
                        </a:lnSpc>
                        <a:spcAft>
                          <a:spcPts val="0"/>
                        </a:spcAft>
                      </a:pPr>
                      <a:r>
                        <a:rPr lang="en-GB" sz="1600" dirty="0">
                          <a:effectLst/>
                        </a:rPr>
                        <a:t>V-Neck sweatshirt</a:t>
                      </a:r>
                    </a:p>
                    <a:p>
                      <a:pPr>
                        <a:lnSpc>
                          <a:spcPct val="107000"/>
                        </a:lnSpc>
                        <a:spcAft>
                          <a:spcPts val="0"/>
                        </a:spcAft>
                      </a:pPr>
                      <a:r>
                        <a:rPr lang="en-GB" sz="1600" dirty="0">
                          <a:effectLst/>
                        </a:rPr>
                        <a:t>Black school shoes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Black/dark grey trousers or knee length skirt</a:t>
                      </a:r>
                    </a:p>
                    <a:p>
                      <a:pPr>
                        <a:lnSpc>
                          <a:spcPct val="107000"/>
                        </a:lnSpc>
                        <a:spcAft>
                          <a:spcPts val="0"/>
                        </a:spcAft>
                      </a:pPr>
                      <a:r>
                        <a:rPr lang="en-GB" sz="1600" dirty="0">
                          <a:effectLst/>
                        </a:rPr>
                        <a:t>White polo shirt/shirt or any colour summer dress</a:t>
                      </a:r>
                    </a:p>
                    <a:p>
                      <a:pPr>
                        <a:lnSpc>
                          <a:spcPct val="107000"/>
                        </a:lnSpc>
                        <a:spcAft>
                          <a:spcPts val="0"/>
                        </a:spcAft>
                      </a:pPr>
                      <a:r>
                        <a:rPr lang="en-GB" sz="1600" dirty="0">
                          <a:effectLst/>
                        </a:rPr>
                        <a:t>V-Neck sweatshirt or cardigan</a:t>
                      </a:r>
                    </a:p>
                    <a:p>
                      <a:pPr>
                        <a:lnSpc>
                          <a:spcPct val="107000"/>
                        </a:lnSpc>
                        <a:spcAft>
                          <a:spcPts val="0"/>
                        </a:spcAft>
                      </a:pPr>
                      <a:r>
                        <a:rPr lang="en-GB" sz="1600" dirty="0">
                          <a:effectLst/>
                        </a:rPr>
                        <a:t>Black school shoes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Children may wear ties if they wish to, but it is not compulsory for these year groups.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9350008"/>
                  </a:ext>
                </a:extLst>
              </a:tr>
            </a:tbl>
          </a:graphicData>
        </a:graphic>
      </p:graphicFrame>
      <p:pic>
        <p:nvPicPr>
          <p:cNvPr id="8" name="Picture 7">
            <a:extLst>
              <a:ext uri="{FF2B5EF4-FFF2-40B4-BE49-F238E27FC236}">
                <a16:creationId xmlns:a16="http://schemas.microsoft.com/office/drawing/2014/main" id="{6FD96BC9-1527-4878-A569-676FDCDA927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29056" y="492608"/>
            <a:ext cx="1039251" cy="1039251"/>
          </a:xfrm>
          <a:prstGeom prst="rect">
            <a:avLst/>
          </a:prstGeom>
        </p:spPr>
      </p:pic>
      <p:pic>
        <p:nvPicPr>
          <p:cNvPr id="10" name="Picture 9">
            <a:extLst>
              <a:ext uri="{FF2B5EF4-FFF2-40B4-BE49-F238E27FC236}">
                <a16:creationId xmlns:a16="http://schemas.microsoft.com/office/drawing/2014/main" id="{0D63272E-03DA-4B1D-8B35-0C6FE8A18D0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43541" y="50077"/>
            <a:ext cx="1172088" cy="1497450"/>
          </a:xfrm>
          <a:prstGeom prst="rect">
            <a:avLst/>
          </a:prstGeom>
        </p:spPr>
      </p:pic>
      <p:pic>
        <p:nvPicPr>
          <p:cNvPr id="12" name="Picture 11">
            <a:extLst>
              <a:ext uri="{FF2B5EF4-FFF2-40B4-BE49-F238E27FC236}">
                <a16:creationId xmlns:a16="http://schemas.microsoft.com/office/drawing/2014/main" id="{7BFE4906-A9A5-4E1B-B7E8-787CD7FBE4C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86683" y="359771"/>
            <a:ext cx="1172088" cy="1172088"/>
          </a:xfrm>
          <a:prstGeom prst="rect">
            <a:avLst/>
          </a:prstGeom>
        </p:spPr>
      </p:pic>
      <p:pic>
        <p:nvPicPr>
          <p:cNvPr id="14" name="Picture 13">
            <a:extLst>
              <a:ext uri="{FF2B5EF4-FFF2-40B4-BE49-F238E27FC236}">
                <a16:creationId xmlns:a16="http://schemas.microsoft.com/office/drawing/2014/main" id="{437119DF-7B91-485E-9E2C-5BE4E902AA8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48689" y="115469"/>
            <a:ext cx="1164493" cy="1660693"/>
          </a:xfrm>
          <a:prstGeom prst="rect">
            <a:avLst/>
          </a:prstGeom>
        </p:spPr>
      </p:pic>
      <p:sp>
        <p:nvSpPr>
          <p:cNvPr id="3" name="Content Placeholder 2">
            <a:extLst>
              <a:ext uri="{FF2B5EF4-FFF2-40B4-BE49-F238E27FC236}">
                <a16:creationId xmlns:a16="http://schemas.microsoft.com/office/drawing/2014/main" id="{45230AD1-0B9E-CB75-92D9-422B48188401}"/>
              </a:ext>
            </a:extLst>
          </p:cNvPr>
          <p:cNvSpPr txBox="1">
            <a:spLocks/>
          </p:cNvSpPr>
          <p:nvPr/>
        </p:nvSpPr>
        <p:spPr>
          <a:xfrm>
            <a:off x="8446644" y="6364482"/>
            <a:ext cx="429248" cy="493518"/>
          </a:xfrm>
          <a:prstGeom prst="rect">
            <a:avLst/>
          </a:prstGeom>
          <a:solidFill>
            <a:schemeClr val="bg1"/>
          </a:solidFill>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SC</a:t>
            </a:r>
          </a:p>
        </p:txBody>
      </p:sp>
    </p:spTree>
    <p:extLst>
      <p:ext uri="{BB962C8B-B14F-4D97-AF65-F5344CB8AC3E}">
        <p14:creationId xmlns:p14="http://schemas.microsoft.com/office/powerpoint/2010/main" val="177335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0768"/>
            <a:ext cx="7313613" cy="745588"/>
          </a:xfrm>
        </p:spPr>
        <p:txBody>
          <a:bodyPr/>
          <a:lstStyle/>
          <a:p>
            <a:r>
              <a:rPr lang="en-US" b="1" u="sng" dirty="0"/>
              <a:t>Uniform</a:t>
            </a:r>
          </a:p>
        </p:txBody>
      </p:sp>
      <p:sp>
        <p:nvSpPr>
          <p:cNvPr id="3" name="Content Placeholder 2"/>
          <p:cNvSpPr>
            <a:spLocks noGrp="1"/>
          </p:cNvSpPr>
          <p:nvPr>
            <p:ph idx="1"/>
          </p:nvPr>
        </p:nvSpPr>
        <p:spPr>
          <a:xfrm>
            <a:off x="914400" y="1010653"/>
            <a:ext cx="7313613" cy="5741838"/>
          </a:xfrm>
          <a:solidFill>
            <a:schemeClr val="bg1"/>
          </a:solidFill>
        </p:spPr>
        <p:txBody>
          <a:bodyPr>
            <a:normAutofit/>
          </a:bodyPr>
          <a:lstStyle/>
          <a:p>
            <a:r>
              <a:rPr lang="en-US" sz="2000" dirty="0"/>
              <a:t>Every child is expected to wear the correct uniform every day.</a:t>
            </a:r>
          </a:p>
          <a:p>
            <a:r>
              <a:rPr lang="en-US" sz="2000" dirty="0"/>
              <a:t>Children should be smart and tidy with shirts tucked in and ties on straight.</a:t>
            </a:r>
          </a:p>
          <a:p>
            <a:r>
              <a:rPr lang="en-US" sz="2000" dirty="0"/>
              <a:t>Please remember to put your child’s name in jumpers so they are not lost.</a:t>
            </a:r>
          </a:p>
          <a:p>
            <a:pPr marL="0" indent="0">
              <a:buNone/>
            </a:pPr>
            <a:r>
              <a:rPr lang="en-US" sz="2000" b="1" u="sng" dirty="0"/>
              <a:t>Uniform Checks.</a:t>
            </a:r>
          </a:p>
          <a:p>
            <a:pPr marL="0" indent="0">
              <a:buNone/>
            </a:pPr>
            <a:r>
              <a:rPr lang="en-US" sz="2000" dirty="0"/>
              <a:t>If your child is wearing incorrect uniform, they will on the first occasion be reminded to wear it the next day.  </a:t>
            </a:r>
          </a:p>
          <a:p>
            <a:pPr marL="0" indent="0">
              <a:buNone/>
            </a:pPr>
            <a:r>
              <a:rPr lang="en-US" sz="2000" dirty="0"/>
              <a:t>On the second occasion if it is not correct, a slip will be sent home letting the parent know which part of their uniform was incorrect.</a:t>
            </a:r>
          </a:p>
          <a:p>
            <a:pPr marL="0" indent="0">
              <a:buNone/>
            </a:pPr>
            <a:r>
              <a:rPr lang="en-US" sz="2000" dirty="0"/>
              <a:t>On the third occasion the class teacher will speak directly to the parent.</a:t>
            </a:r>
          </a:p>
          <a:p>
            <a:pPr marL="0" indent="0">
              <a:buNone/>
            </a:pPr>
            <a:r>
              <a:rPr lang="en-US" sz="2000" dirty="0"/>
              <a:t>If it is still incorrect, then a member of the senior leadership team will contact the parent.</a:t>
            </a:r>
          </a:p>
          <a:p>
            <a:pPr marL="0" indent="0">
              <a:buNone/>
            </a:pPr>
            <a:endParaRPr lang="en-US" sz="2000" dirty="0"/>
          </a:p>
          <a:p>
            <a:pPr marL="0" indent="0">
              <a:buNone/>
            </a:pPr>
            <a:endParaRPr lang="en-US" dirty="0"/>
          </a:p>
        </p:txBody>
      </p:sp>
      <p:pic>
        <p:nvPicPr>
          <p:cNvPr id="5" name="Picture 4">
            <a:extLst>
              <a:ext uri="{FF2B5EF4-FFF2-40B4-BE49-F238E27FC236}">
                <a16:creationId xmlns:a16="http://schemas.microsoft.com/office/drawing/2014/main" id="{5DD34236-999C-4340-B37B-ADA38A7932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16257" y="1164473"/>
            <a:ext cx="850354" cy="850354"/>
          </a:xfrm>
          <a:prstGeom prst="rect">
            <a:avLst/>
          </a:prstGeom>
        </p:spPr>
      </p:pic>
      <p:sp>
        <p:nvSpPr>
          <p:cNvPr id="4" name="Content Placeholder 2">
            <a:extLst>
              <a:ext uri="{FF2B5EF4-FFF2-40B4-BE49-F238E27FC236}">
                <a16:creationId xmlns:a16="http://schemas.microsoft.com/office/drawing/2014/main" id="{97DFF1EB-29B1-4DDF-3552-BDD346B128E0}"/>
              </a:ext>
            </a:extLst>
          </p:cNvPr>
          <p:cNvSpPr txBox="1">
            <a:spLocks/>
          </p:cNvSpPr>
          <p:nvPr/>
        </p:nvSpPr>
        <p:spPr>
          <a:xfrm>
            <a:off x="8446644" y="6364482"/>
            <a:ext cx="429248" cy="493518"/>
          </a:xfrm>
          <a:prstGeom prst="rect">
            <a:avLst/>
          </a:prstGeom>
          <a:solidFill>
            <a:schemeClr val="bg1"/>
          </a:solidFill>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SC</a:t>
            </a:r>
          </a:p>
        </p:txBody>
      </p:sp>
    </p:spTree>
    <p:extLst>
      <p:ext uri="{BB962C8B-B14F-4D97-AF65-F5344CB8AC3E}">
        <p14:creationId xmlns:p14="http://schemas.microsoft.com/office/powerpoint/2010/main" val="108684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82A14-0C87-434E-A4FA-9010C5790C3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09714" y="5552482"/>
            <a:ext cx="1157469" cy="1157469"/>
          </a:xfrm>
          <a:prstGeom prst="rect">
            <a:avLst/>
          </a:prstGeom>
        </p:spPr>
      </p:pic>
      <p:sp>
        <p:nvSpPr>
          <p:cNvPr id="2" name="Title 1"/>
          <p:cNvSpPr>
            <a:spLocks noGrp="1"/>
          </p:cNvSpPr>
          <p:nvPr>
            <p:ph type="title"/>
          </p:nvPr>
        </p:nvSpPr>
        <p:spPr>
          <a:xfrm>
            <a:off x="628650" y="156258"/>
            <a:ext cx="7886700" cy="1325563"/>
          </a:xfrm>
        </p:spPr>
        <p:txBody>
          <a:bodyPr/>
          <a:lstStyle/>
          <a:p>
            <a:r>
              <a:rPr lang="en-US" b="1" u="sng" dirty="0"/>
              <a:t>Book Bag and P.E Bag</a:t>
            </a:r>
          </a:p>
        </p:txBody>
      </p:sp>
      <p:sp>
        <p:nvSpPr>
          <p:cNvPr id="3" name="Content Placeholder 2"/>
          <p:cNvSpPr>
            <a:spLocks noGrp="1"/>
          </p:cNvSpPr>
          <p:nvPr>
            <p:ph idx="1"/>
          </p:nvPr>
        </p:nvSpPr>
        <p:spPr>
          <a:xfrm>
            <a:off x="550862" y="1364775"/>
            <a:ext cx="8042276" cy="3672446"/>
          </a:xfrm>
          <a:solidFill>
            <a:schemeClr val="bg1"/>
          </a:solidFill>
        </p:spPr>
        <p:txBody>
          <a:bodyPr/>
          <a:lstStyle/>
          <a:p>
            <a:pPr marL="0" indent="0">
              <a:buNone/>
            </a:pPr>
            <a:r>
              <a:rPr lang="en-US" dirty="0"/>
              <a:t>Your child will need a book bag. This needs to be brought into school every day. Your child will use the bag to carry:</a:t>
            </a:r>
          </a:p>
          <a:p>
            <a:r>
              <a:rPr lang="en-US" dirty="0"/>
              <a:t>Reading books and reading records</a:t>
            </a:r>
          </a:p>
          <a:p>
            <a:r>
              <a:rPr lang="en-US" dirty="0"/>
              <a:t>Letters </a:t>
            </a:r>
          </a:p>
          <a:p>
            <a:r>
              <a:rPr lang="en-US" dirty="0"/>
              <a:t>Homework book</a:t>
            </a:r>
          </a:p>
          <a:p>
            <a:r>
              <a:rPr lang="en-US" b="1" dirty="0"/>
              <a:t>Clearly label the bag with your child’s name and class.</a:t>
            </a:r>
            <a:endParaRPr lang="en-US" dirty="0"/>
          </a:p>
          <a:p>
            <a:r>
              <a:rPr lang="en-US" b="1" dirty="0"/>
              <a:t>A PE bag and kit is also needed </a:t>
            </a:r>
            <a:r>
              <a:rPr lang="en-US" dirty="0"/>
              <a:t>(Black shorts/trousers, a white t-shirt and black trainers or </a:t>
            </a:r>
            <a:r>
              <a:rPr lang="en-US" dirty="0" err="1"/>
              <a:t>plimsolls</a:t>
            </a:r>
            <a:r>
              <a:rPr lang="en-US" dirty="0"/>
              <a:t>). </a:t>
            </a:r>
          </a:p>
        </p:txBody>
      </p:sp>
      <p:pic>
        <p:nvPicPr>
          <p:cNvPr id="4" name="Picture 3">
            <a:extLst>
              <a:ext uri="{FF2B5EF4-FFF2-40B4-BE49-F238E27FC236}">
                <a16:creationId xmlns:a16="http://schemas.microsoft.com/office/drawing/2014/main" id="{AF144D46-9BE8-48C2-B956-0CFE6E11BA9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42307" y="5552481"/>
            <a:ext cx="1157469" cy="1157469"/>
          </a:xfrm>
          <a:prstGeom prst="rect">
            <a:avLst/>
          </a:prstGeom>
        </p:spPr>
      </p:pic>
      <p:pic>
        <p:nvPicPr>
          <p:cNvPr id="6" name="Picture 5">
            <a:extLst>
              <a:ext uri="{FF2B5EF4-FFF2-40B4-BE49-F238E27FC236}">
                <a16:creationId xmlns:a16="http://schemas.microsoft.com/office/drawing/2014/main" id="{F328B233-3C4E-40CE-8E54-B29EF1F5B801}"/>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b="28859"/>
          <a:stretch/>
        </p:blipFill>
        <p:spPr>
          <a:xfrm>
            <a:off x="7243092" y="5937431"/>
            <a:ext cx="1611540" cy="764311"/>
          </a:xfrm>
          <a:prstGeom prst="rect">
            <a:avLst/>
          </a:prstGeom>
        </p:spPr>
      </p:pic>
      <p:sp>
        <p:nvSpPr>
          <p:cNvPr id="7" name="Content Placeholder 2">
            <a:extLst>
              <a:ext uri="{FF2B5EF4-FFF2-40B4-BE49-F238E27FC236}">
                <a16:creationId xmlns:a16="http://schemas.microsoft.com/office/drawing/2014/main" id="{16D2F5FB-FAE2-416C-5F03-2D8C0BF44027}"/>
              </a:ext>
            </a:extLst>
          </p:cNvPr>
          <p:cNvSpPr txBox="1">
            <a:spLocks/>
          </p:cNvSpPr>
          <p:nvPr/>
        </p:nvSpPr>
        <p:spPr>
          <a:xfrm>
            <a:off x="8446644" y="6364482"/>
            <a:ext cx="429248" cy="493518"/>
          </a:xfrm>
          <a:prstGeom prst="rect">
            <a:avLst/>
          </a:prstGeom>
          <a:solidFill>
            <a:schemeClr val="bg1"/>
          </a:solidFill>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SC</a:t>
            </a:r>
          </a:p>
        </p:txBody>
      </p:sp>
    </p:spTree>
    <p:extLst>
      <p:ext uri="{BB962C8B-B14F-4D97-AF65-F5344CB8AC3E}">
        <p14:creationId xmlns:p14="http://schemas.microsoft.com/office/powerpoint/2010/main" val="169891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Packed Lunch or Hot Dinner?</a:t>
            </a:r>
          </a:p>
        </p:txBody>
      </p:sp>
      <p:sp>
        <p:nvSpPr>
          <p:cNvPr id="3" name="Content Placeholder 2"/>
          <p:cNvSpPr>
            <a:spLocks noGrp="1"/>
          </p:cNvSpPr>
          <p:nvPr>
            <p:ph idx="1"/>
          </p:nvPr>
        </p:nvSpPr>
        <p:spPr>
          <a:xfrm>
            <a:off x="628650" y="1533409"/>
            <a:ext cx="7886700" cy="4351338"/>
          </a:xfrm>
          <a:solidFill>
            <a:schemeClr val="bg1"/>
          </a:solidFill>
        </p:spPr>
        <p:txBody>
          <a:bodyPr>
            <a:normAutofit/>
          </a:bodyPr>
          <a:lstStyle/>
          <a:p>
            <a:r>
              <a:rPr lang="en-US" dirty="0">
                <a:cs typeface="Times New Roman"/>
              </a:rPr>
              <a:t>Healthy packed lunch may be provided by Parents- you will need a packed lunch box and a sealed drink (clearly labelled with name and class).</a:t>
            </a:r>
          </a:p>
          <a:p>
            <a:r>
              <a:rPr lang="en-US" dirty="0">
                <a:cs typeface="Times New Roman"/>
              </a:rPr>
              <a:t>Do not include  sweets, chocolate, fizzy drinks in packed lunches. </a:t>
            </a:r>
          </a:p>
          <a:p>
            <a:r>
              <a:rPr lang="en-GB" dirty="0">
                <a:solidFill>
                  <a:srgbClr val="040C28"/>
                </a:solidFill>
                <a:latin typeface="Google Sans"/>
              </a:rPr>
              <a:t>All P</a:t>
            </a:r>
            <a:r>
              <a:rPr lang="en-GB" b="0" i="0" dirty="0">
                <a:solidFill>
                  <a:srgbClr val="040C28"/>
                </a:solidFill>
                <a:effectLst/>
                <a:latin typeface="Google Sans"/>
              </a:rPr>
              <a:t>rimary school children in state-funded schools in London</a:t>
            </a:r>
            <a:r>
              <a:rPr lang="en-GB" b="0" i="0" dirty="0">
                <a:solidFill>
                  <a:srgbClr val="202124"/>
                </a:solidFill>
                <a:effectLst/>
                <a:latin typeface="Google Sans"/>
              </a:rPr>
              <a:t> are eligible to get free school meals for the 2023/24 school year.  </a:t>
            </a:r>
          </a:p>
          <a:p>
            <a:r>
              <a:rPr lang="en-US" b="1" dirty="0">
                <a:cs typeface="Times New Roman"/>
              </a:rPr>
              <a:t>We are a NUT FREE school.</a:t>
            </a:r>
          </a:p>
          <a:p>
            <a:r>
              <a:rPr lang="en-US" b="1" dirty="0">
                <a:cs typeface="Times New Roman"/>
              </a:rPr>
              <a:t>Please note: If you would like your child to have a healthy snack at break time, they will need to bring this from home moving forward. </a:t>
            </a:r>
          </a:p>
        </p:txBody>
      </p:sp>
      <p:pic>
        <p:nvPicPr>
          <p:cNvPr id="4" name="Picture 3"/>
          <p:cNvPicPr>
            <a:picLocks noChangeAspect="1"/>
          </p:cNvPicPr>
          <p:nvPr/>
        </p:nvPicPr>
        <p:blipFill>
          <a:blip r:embed="rId3"/>
          <a:stretch>
            <a:fillRect/>
          </a:stretch>
        </p:blipFill>
        <p:spPr>
          <a:xfrm>
            <a:off x="6161173" y="4861607"/>
            <a:ext cx="2170565" cy="1315356"/>
          </a:xfrm>
          <a:prstGeom prst="rect">
            <a:avLst/>
          </a:prstGeom>
        </p:spPr>
      </p:pic>
      <p:pic>
        <p:nvPicPr>
          <p:cNvPr id="1026" name="Picture 2" descr="Site Sign - Nut Free Zone (Circular)">
            <a:extLst>
              <a:ext uri="{FF2B5EF4-FFF2-40B4-BE49-F238E27FC236}">
                <a16:creationId xmlns:a16="http://schemas.microsoft.com/office/drawing/2014/main" id="{B277B64B-8C30-F8C8-5CB5-86CEF8D260A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33276" y="4996543"/>
            <a:ext cx="2354179" cy="17764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at packed lunch ideas | Oxted Pre-school">
            <a:extLst>
              <a:ext uri="{FF2B5EF4-FFF2-40B4-BE49-F238E27FC236}">
                <a16:creationId xmlns:a16="http://schemas.microsoft.com/office/drawing/2014/main" id="{D79C11B3-E2E1-B9D7-1733-4C618549620E}"/>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7905"/>
          <a:stretch/>
        </p:blipFill>
        <p:spPr bwMode="auto">
          <a:xfrm>
            <a:off x="1363579" y="4996543"/>
            <a:ext cx="1834984" cy="131535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40892F6-2568-1A96-9FF9-EF5DFE6B2D6B}"/>
              </a:ext>
            </a:extLst>
          </p:cNvPr>
          <p:cNvSpPr txBox="1">
            <a:spLocks/>
          </p:cNvSpPr>
          <p:nvPr/>
        </p:nvSpPr>
        <p:spPr>
          <a:xfrm>
            <a:off x="8301318" y="6268910"/>
            <a:ext cx="574574" cy="589090"/>
          </a:xfrm>
          <a:prstGeom prst="rect">
            <a:avLst/>
          </a:prstGeom>
          <a:solidFill>
            <a:schemeClr val="bg1"/>
          </a:solidFill>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KM</a:t>
            </a:r>
          </a:p>
        </p:txBody>
      </p:sp>
    </p:spTree>
    <p:extLst>
      <p:ext uri="{BB962C8B-B14F-4D97-AF65-F5344CB8AC3E}">
        <p14:creationId xmlns:p14="http://schemas.microsoft.com/office/powerpoint/2010/main" val="336676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6990"/>
            <a:ext cx="7886700" cy="994172"/>
          </a:xfrm>
        </p:spPr>
        <p:txBody>
          <a:bodyPr/>
          <a:lstStyle/>
          <a:p>
            <a:r>
              <a:rPr lang="en-US" b="1" u="sng" dirty="0"/>
              <a:t>Collection</a:t>
            </a:r>
          </a:p>
        </p:txBody>
      </p:sp>
      <p:sp>
        <p:nvSpPr>
          <p:cNvPr id="3" name="Content Placeholder 2"/>
          <p:cNvSpPr>
            <a:spLocks noGrp="1"/>
          </p:cNvSpPr>
          <p:nvPr>
            <p:ph idx="1"/>
          </p:nvPr>
        </p:nvSpPr>
        <p:spPr>
          <a:xfrm>
            <a:off x="544009" y="1456645"/>
            <a:ext cx="8118297" cy="5024365"/>
          </a:xfrm>
          <a:solidFill>
            <a:schemeClr val="bg1"/>
          </a:solidFill>
        </p:spPr>
        <p:txBody>
          <a:bodyPr>
            <a:noAutofit/>
          </a:bodyPr>
          <a:lstStyle/>
          <a:p>
            <a:r>
              <a:rPr lang="en-US" sz="2000" b="1" dirty="0"/>
              <a:t>Pupils in Foundation Stage, KS1 or lower KS2 </a:t>
            </a:r>
          </a:p>
          <a:p>
            <a:pPr marL="0" indent="0">
              <a:buNone/>
            </a:pPr>
            <a:r>
              <a:rPr lang="en-US" sz="2000" dirty="0"/>
              <a:t>All children in Nursery, Reception, Year one, two, three and four should be picked up from the school site by a known adult or siblings </a:t>
            </a:r>
            <a:r>
              <a:rPr lang="en-US" sz="2000" b="1" dirty="0"/>
              <a:t>provided</a:t>
            </a:r>
            <a:r>
              <a:rPr lang="en-US" sz="2000" dirty="0"/>
              <a:t> they are 14 years old or above (as advised by the NSPCC). </a:t>
            </a:r>
          </a:p>
          <a:p>
            <a:pPr marL="0" indent="0">
              <a:buNone/>
            </a:pPr>
            <a:r>
              <a:rPr lang="en-US" sz="2000" dirty="0"/>
              <a:t>If the person who normally picks a child up is not doing so then a note should be sent to school to inform us who is to pick up that day. Should arrangements change during the day the school should be contacted by telephone. If the parent/</a:t>
            </a:r>
            <a:r>
              <a:rPr lang="en-US" sz="2000" dirty="0" err="1"/>
              <a:t>carer</a:t>
            </a:r>
            <a:r>
              <a:rPr lang="en-US" sz="2000" dirty="0"/>
              <a:t> or alternative nominated adult is going to be late to collect their child, they should let the school know as soon as possible. We will keep children in school until their arrival.  We will not allow a child to leave school with a new adult that has not collected the child before, we will then complete calls to ensure this is correct before releasing the child.</a:t>
            </a:r>
          </a:p>
          <a:p>
            <a:pPr marL="0" indent="0">
              <a:buNone/>
            </a:pPr>
            <a:endParaRPr lang="en-US" sz="1600" b="1" i="1" dirty="0"/>
          </a:p>
          <a:p>
            <a:pPr marL="0" indent="0">
              <a:buNone/>
            </a:pPr>
            <a:r>
              <a:rPr lang="en-US" sz="1600" b="1" i="1" dirty="0"/>
              <a:t>See collection policy for further information. </a:t>
            </a:r>
            <a:r>
              <a:rPr lang="en-US" sz="1600" dirty="0">
                <a:hlinkClick r:id="rId3"/>
              </a:rPr>
              <a:t>https://www.eps.barking-dagenham.sch.uk/wp-content/uploads/2020/11/collecting-children-from-school-2020.pdf</a:t>
            </a:r>
            <a:endParaRPr lang="en-US" sz="1600" b="1" i="1" dirty="0"/>
          </a:p>
        </p:txBody>
      </p:sp>
      <p:sp>
        <p:nvSpPr>
          <p:cNvPr id="4" name="Content Placeholder 2">
            <a:extLst>
              <a:ext uri="{FF2B5EF4-FFF2-40B4-BE49-F238E27FC236}">
                <a16:creationId xmlns:a16="http://schemas.microsoft.com/office/drawing/2014/main" id="{39089332-BF80-1346-6521-60DB7E36FA28}"/>
              </a:ext>
            </a:extLst>
          </p:cNvPr>
          <p:cNvSpPr txBox="1">
            <a:spLocks/>
          </p:cNvSpPr>
          <p:nvPr/>
        </p:nvSpPr>
        <p:spPr>
          <a:xfrm>
            <a:off x="8301318" y="6268910"/>
            <a:ext cx="574574" cy="589090"/>
          </a:xfrm>
          <a:prstGeom prst="rect">
            <a:avLst/>
          </a:prstGeom>
          <a:solidFill>
            <a:schemeClr val="bg1"/>
          </a:solidFill>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KM</a:t>
            </a:r>
          </a:p>
        </p:txBody>
      </p:sp>
    </p:spTree>
    <p:extLst>
      <p:ext uri="{BB962C8B-B14F-4D97-AF65-F5344CB8AC3E}">
        <p14:creationId xmlns:p14="http://schemas.microsoft.com/office/powerpoint/2010/main" val="85126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GDPR: Data Protection </a:t>
            </a:r>
          </a:p>
        </p:txBody>
      </p:sp>
      <p:sp>
        <p:nvSpPr>
          <p:cNvPr id="3" name="Content Placeholder 2"/>
          <p:cNvSpPr>
            <a:spLocks noGrp="1"/>
          </p:cNvSpPr>
          <p:nvPr>
            <p:ph idx="1"/>
          </p:nvPr>
        </p:nvSpPr>
        <p:spPr>
          <a:solidFill>
            <a:schemeClr val="bg1"/>
          </a:solidFill>
        </p:spPr>
        <p:txBody>
          <a:bodyPr>
            <a:normAutofit/>
          </a:bodyPr>
          <a:lstStyle/>
          <a:p>
            <a:r>
              <a:rPr lang="en-US" dirty="0"/>
              <a:t>Due to new GDPR regulations with effect from May 2018, schools must now provide parents with an opportunity to opt in or out of any data sharing. We will not give information about you to anyone outside the school without your consent unless the law and our rules permit it.</a:t>
            </a:r>
          </a:p>
          <a:p>
            <a:r>
              <a:rPr lang="en-US" dirty="0"/>
              <a:t>We would be grateful if you could please complete the consent form when received which will then allow us to update our records. If you have more than one child currently attending the school, please complete a separate form for each of your children.</a:t>
            </a:r>
          </a:p>
          <a:p>
            <a:r>
              <a:rPr lang="en-US" dirty="0"/>
              <a:t>Our </a:t>
            </a:r>
            <a:r>
              <a:rPr lang="en-US" b="1" dirty="0"/>
              <a:t>online consent form</a:t>
            </a:r>
            <a:r>
              <a:rPr lang="en-US" dirty="0"/>
              <a:t> can be filled in using this link: </a:t>
            </a:r>
            <a:r>
              <a:rPr lang="en-US" sz="1650" dirty="0">
                <a:hlinkClick r:id="rId3"/>
              </a:rPr>
              <a:t>https://forms.office.com/pages/responsepage.aspx?id=AKWCKQcCTE6OAgnqmAyAl4F0OAv-e_hPj0uQcdlCf2BUQUU4MTdEVVRNWUs0SVNONVVCRFBMNlFXNC4u</a:t>
            </a:r>
            <a:endParaRPr lang="en-US" sz="1650" dirty="0"/>
          </a:p>
        </p:txBody>
      </p:sp>
      <p:sp>
        <p:nvSpPr>
          <p:cNvPr id="4" name="Content Placeholder 2">
            <a:extLst>
              <a:ext uri="{FF2B5EF4-FFF2-40B4-BE49-F238E27FC236}">
                <a16:creationId xmlns:a16="http://schemas.microsoft.com/office/drawing/2014/main" id="{C0D8A7B5-1426-0E7C-95EE-10F2CC4EAA29}"/>
              </a:ext>
            </a:extLst>
          </p:cNvPr>
          <p:cNvSpPr txBox="1">
            <a:spLocks/>
          </p:cNvSpPr>
          <p:nvPr/>
        </p:nvSpPr>
        <p:spPr>
          <a:xfrm>
            <a:off x="8301318" y="6268910"/>
            <a:ext cx="574574" cy="589090"/>
          </a:xfrm>
          <a:prstGeom prst="rect">
            <a:avLst/>
          </a:prstGeom>
          <a:solidFill>
            <a:schemeClr val="bg1"/>
          </a:solidFill>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b="1" dirty="0"/>
              <a:t> KM</a:t>
            </a:r>
          </a:p>
        </p:txBody>
      </p:sp>
    </p:spTree>
    <p:extLst>
      <p:ext uri="{BB962C8B-B14F-4D97-AF65-F5344CB8AC3E}">
        <p14:creationId xmlns:p14="http://schemas.microsoft.com/office/powerpoint/2010/main" val="730144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977D69EA0B094388813DD397CB25F6" ma:contentTypeVersion="21" ma:contentTypeDescription="Create a new document." ma:contentTypeScope="" ma:versionID="c3d036243d5615b19bf23c4493ecdc07">
  <xsd:schema xmlns:xsd="http://www.w3.org/2001/XMLSchema" xmlns:xs="http://www.w3.org/2001/XMLSchema" xmlns:p="http://schemas.microsoft.com/office/2006/metadata/properties" xmlns:ns2="0e312439-43cc-4967-a4a9-e872a8172db7" xmlns:ns3="4d110973-9dc2-4139-8750-1f45b65c4273" targetNamespace="http://schemas.microsoft.com/office/2006/metadata/properties" ma:root="true" ma:fieldsID="216680391b77e04e47089ad7a480f67f" ns2:_="" ns3:_="">
    <xsd:import namespace="0e312439-43cc-4967-a4a9-e872a8172db7"/>
    <xsd:import namespace="4d110973-9dc2-4139-8750-1f45b65c4273"/>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12439-43cc-4967-a4a9-e872a8172db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f64da94c-0b09-41e5-9c2b-e751b8687b81}" ma:internalName="TaxCatchAll" ma:showField="CatchAllData" ma:web="0e312439-43cc-4967-a4a9-e872a8172d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110973-9dc2-4139-8750-1f45b65c427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0d25916-d559-4542-a661-93dc9f102a17"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312439-43cc-4967-a4a9-e872a8172db7" xsi:nil="true"/>
    <lcf76f155ced4ddcb4097134ff3c332f xmlns="4d110973-9dc2-4139-8750-1f45b65c42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995784-1F1B-4665-A36B-324BA3306322}"/>
</file>

<file path=customXml/itemProps2.xml><?xml version="1.0" encoding="utf-8"?>
<ds:datastoreItem xmlns:ds="http://schemas.openxmlformats.org/officeDocument/2006/customXml" ds:itemID="{9FDE7CD7-A80E-4DC4-A826-34633D58E726}">
  <ds:schemaRefs>
    <ds:schemaRef ds:uri="http://schemas.microsoft.com/sharepoint/v3/contenttype/forms"/>
  </ds:schemaRefs>
</ds:datastoreItem>
</file>

<file path=customXml/itemProps3.xml><?xml version="1.0" encoding="utf-8"?>
<ds:datastoreItem xmlns:ds="http://schemas.openxmlformats.org/officeDocument/2006/customXml" ds:itemID="{D44AF2DC-8B30-4C6B-ADC7-19EAC6D4599F}">
  <ds:schemaRefs>
    <ds:schemaRef ds:uri="http://purl.org/dc/elements/1.1/"/>
    <ds:schemaRef ds:uri="http://purl.org/dc/dcmitype/"/>
    <ds:schemaRef ds:uri="http://schemas.microsoft.com/office/infopath/2007/PartnerControls"/>
    <ds:schemaRef ds:uri="http://www.w3.org/XML/1998/namespace"/>
    <ds:schemaRef ds:uri="http://schemas.microsoft.com/office/2006/documentManagement/types"/>
    <ds:schemaRef ds:uri="0845596e-9b77-4fda-b183-f66d3b2ecdd4"/>
    <ds:schemaRef ds:uri="http://schemas.openxmlformats.org/package/2006/metadata/core-properties"/>
    <ds:schemaRef ds:uri="0e312439-43cc-4967-a4a9-e872a8172db7"/>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4766</TotalTime>
  <Words>1782</Words>
  <Application>Microsoft Office PowerPoint</Application>
  <PresentationFormat>On-screen Show (4:3)</PresentationFormat>
  <Paragraphs>216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Google Sans</vt:lpstr>
      <vt:lpstr>YouTube Sans</vt:lpstr>
      <vt:lpstr>Office Theme</vt:lpstr>
      <vt:lpstr>2023-2024</vt:lpstr>
      <vt:lpstr>Who’s who?</vt:lpstr>
      <vt:lpstr>Attendance </vt:lpstr>
      <vt:lpstr>Uniform</vt:lpstr>
      <vt:lpstr>Uniform</vt:lpstr>
      <vt:lpstr>Book Bag and P.E Bag</vt:lpstr>
      <vt:lpstr>Packed Lunch or Hot Dinner?</vt:lpstr>
      <vt:lpstr>Collection</vt:lpstr>
      <vt:lpstr>GDPR: Data Protection </vt:lpstr>
      <vt:lpstr>First Aid</vt:lpstr>
      <vt:lpstr>Break and Lunch Times</vt:lpstr>
      <vt:lpstr>Maths Curriculum</vt:lpstr>
      <vt:lpstr>English Curriculum</vt:lpstr>
      <vt:lpstr>Wider Curriculum</vt:lpstr>
      <vt:lpstr>Assessments  </vt:lpstr>
      <vt:lpstr>Multiplication Check </vt:lpstr>
      <vt:lpstr>What can I do to support my child?  </vt:lpstr>
      <vt:lpstr>Home learning How you can help…</vt:lpstr>
      <vt:lpstr>Home learning</vt:lpstr>
      <vt:lpstr>Log in!</vt:lpstr>
      <vt:lpstr>Any Questions?</vt:lpstr>
      <vt:lpstr>For further information please visit our website  http://www.eps.barking-dagenham.sch.uk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2015-2016</dc:title>
  <dc:creator>anna</dc:creator>
  <cp:lastModifiedBy>hall</cp:lastModifiedBy>
  <cp:revision>153</cp:revision>
  <dcterms:created xsi:type="dcterms:W3CDTF">2015-09-07T08:51:46Z</dcterms:created>
  <dcterms:modified xsi:type="dcterms:W3CDTF">2023-09-12T08:23:56Z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0x010100C0977D69EA0B094388813DD397CB25F6</vt:lpwstr>
  </property>
  <property fmtid="{D5CDD505-2E9C-101B-9397-08002B2CF9AE}" pid="3" name="MediaServiceImageTags">
    <vt:lpwstr/>
  </property>
</Properties>
</file>