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P0hMlL3c6TM9kAO8RaVSk0Qdx7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2829E98-69FD-485D-8857-C30794A02B41}">
  <a:tblStyle styleId="{52829E98-69FD-485D-8857-C30794A02B4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94660"/>
  </p:normalViewPr>
  <p:slideViewPr>
    <p:cSldViewPr snapToGrid="0">
      <p:cViewPr varScale="1">
        <p:scale>
          <a:sx n="83" d="100"/>
          <a:sy n="83" d="100"/>
        </p:scale>
        <p:origin x="69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dirty="0"/>
          </a:p>
        </p:txBody>
      </p:sp>
      <p:sp>
        <p:nvSpPr>
          <p:cNvPr id="207" name="Google Shape;207;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dirty="0"/>
          </a:p>
        </p:txBody>
      </p:sp>
      <p:sp>
        <p:nvSpPr>
          <p:cNvPr id="226" name="Google Shape;226;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47" name="Google Shape;24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63" name="Google Shape;263;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80" name="Google Shape;28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99" name="Google Shape;29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16" name="Google Shape;31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61" name="Google Shape;361;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75" name="Google Shape;375;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90" name="Google Shape;390;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30f327ba485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04" name="Google Shape;404;g30f327ba485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17" name="Google Shape;417;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431" name="Google Shape;431;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37" name="Google Shape;13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5" name="Google Shape;14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53" name="Google Shape;15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8" name="Google Shape;16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76" name="Google Shape;176;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4" name="Google Shape;18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99" name="Google Shape;19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3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3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2" name="Google Shape;82;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5" name="Google Shape;25;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8" name="Google Shape;38;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7" name="Google Shape;47;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3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3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3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3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1"/>
          <p:cNvSpPr>
            <a:spLocks noGrp="1"/>
          </p:cNvSpPr>
          <p:nvPr>
            <p:ph type="pic" idx="2"/>
          </p:nvPr>
        </p:nvSpPr>
        <p:spPr>
          <a:xfrm>
            <a:off x="5183188" y="987425"/>
            <a:ext cx="6172200" cy="4873625"/>
          </a:xfrm>
          <a:prstGeom prst="rect">
            <a:avLst/>
          </a:prstGeom>
          <a:noFill/>
          <a:ln>
            <a:noFill/>
          </a:ln>
        </p:spPr>
      </p:sp>
      <p:sp>
        <p:nvSpPr>
          <p:cNvPr id="68" name="Google Shape;68;p3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0" name="Google Shape;70;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about:blank"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0.xml"/><Relationship Id="rId18" Type="http://schemas.openxmlformats.org/officeDocument/2006/relationships/slide" Target="slide15.xml"/><Relationship Id="rId3" Type="http://schemas.openxmlformats.org/officeDocument/2006/relationships/slide" Target="slide3.xml"/><Relationship Id="rId21" Type="http://schemas.openxmlformats.org/officeDocument/2006/relationships/slide" Target="slide21.xml"/><Relationship Id="rId7" Type="http://schemas.openxmlformats.org/officeDocument/2006/relationships/slide" Target="slide4.xml"/><Relationship Id="rId12" Type="http://schemas.openxmlformats.org/officeDocument/2006/relationships/slide" Target="slide9.xml"/><Relationship Id="rId17" Type="http://schemas.openxmlformats.org/officeDocument/2006/relationships/slide" Target="slide14.xml"/><Relationship Id="rId2" Type="http://schemas.openxmlformats.org/officeDocument/2006/relationships/notesSlide" Target="../notesSlides/notesSlide2.xml"/><Relationship Id="rId16" Type="http://schemas.openxmlformats.org/officeDocument/2006/relationships/slide" Target="slide13.xml"/><Relationship Id="rId20" Type="http://schemas.openxmlformats.org/officeDocument/2006/relationships/slide" Target="slide18.xml"/><Relationship Id="rId1" Type="http://schemas.openxmlformats.org/officeDocument/2006/relationships/slideLayout" Target="../slideLayouts/slideLayout1.xml"/><Relationship Id="rId6" Type="http://schemas.openxmlformats.org/officeDocument/2006/relationships/slide" Target="slide2.xml"/><Relationship Id="rId11" Type="http://schemas.openxmlformats.org/officeDocument/2006/relationships/slide" Target="slide7.xml"/><Relationship Id="rId5" Type="http://schemas.openxmlformats.org/officeDocument/2006/relationships/image" Target="../media/image1.png"/><Relationship Id="rId15" Type="http://schemas.openxmlformats.org/officeDocument/2006/relationships/slide" Target="slide12.xml"/><Relationship Id="rId23" Type="http://schemas.openxmlformats.org/officeDocument/2006/relationships/slide" Target="slide17.xml"/><Relationship Id="rId10" Type="http://schemas.openxmlformats.org/officeDocument/2006/relationships/slide" Target="slide8.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6.xml"/><Relationship Id="rId14" Type="http://schemas.openxmlformats.org/officeDocument/2006/relationships/slide" Target="slide11.xml"/><Relationship Id="rId22" Type="http://schemas.openxmlformats.org/officeDocument/2006/relationships/slide" Target="slide2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22.xml.rels><?xml version="1.0" encoding="UTF-8" standalone="yes"?>
<Relationships xmlns="http://schemas.openxmlformats.org/package/2006/relationships"><Relationship Id="rId8" Type="http://schemas.openxmlformats.org/officeDocument/2006/relationships/hyperlink" Target="https://www.familylives.org.uk/advice/your-family/special-educational-needs/" TargetMode="External"/><Relationship Id="rId13" Type="http://schemas.openxmlformats.org/officeDocument/2006/relationships/hyperlink" Target="https://www.autism.org.uk/what-we-do/support-in-the-community/family-support" TargetMode="External"/><Relationship Id="rId18" Type="http://schemas.openxmlformats.org/officeDocument/2006/relationships/hyperlink" Target="https://www.mentalhealth.org.uk/sites/default/files/anxious_child.pdf" TargetMode="External"/><Relationship Id="rId3" Type="http://schemas.openxmlformats.org/officeDocument/2006/relationships/image" Target="../media/image1.png"/><Relationship Id="rId7" Type="http://schemas.openxmlformats.org/officeDocument/2006/relationships/hyperlink" Target="http://www.nhs.uk/" TargetMode="External"/><Relationship Id="rId12" Type="http://schemas.openxmlformats.org/officeDocument/2006/relationships/hyperlink" Target="https://empowermentcharity.org.uk/neurodiversity-autism/" TargetMode="External"/><Relationship Id="rId17" Type="http://schemas.openxmlformats.org/officeDocument/2006/relationships/hyperlink" Target="https://childmind.org/article/what-to-do-and-not-do-when-children-are-anxious/" TargetMode="External"/><Relationship Id="rId2" Type="http://schemas.openxmlformats.org/officeDocument/2006/relationships/notesSlide" Target="../notesSlides/notesSlide22.xml"/><Relationship Id="rId16" Type="http://schemas.openxmlformats.org/officeDocument/2006/relationships/hyperlink" Target="https://www.mentallyhealthyschools.org.uk/resources/supporting-children-with-anxiety-tools-for-parents/" TargetMode="External"/><Relationship Id="rId20" Type="http://schemas.openxmlformats.org/officeDocument/2006/relationships/hyperlink" Target="http://www.adhdnorthwest.org.uk/" TargetMode="External"/><Relationship Id="rId1" Type="http://schemas.openxmlformats.org/officeDocument/2006/relationships/slideLayout" Target="../slideLayouts/slideLayout1.xml"/><Relationship Id="rId6" Type="http://schemas.openxmlformats.org/officeDocument/2006/relationships/hyperlink" Target="https://www.fyidirectory.co.uk/blackpool-local-offer" TargetMode="External"/><Relationship Id="rId11" Type="http://schemas.openxmlformats.org/officeDocument/2006/relationships/hyperlink" Target="https://www.youngminds.org.uk/parent/a-z-guide/adhd/" TargetMode="External"/><Relationship Id="rId5" Type="http://schemas.openxmlformats.org/officeDocument/2006/relationships/image" Target="../media/image2.png"/><Relationship Id="rId15" Type="http://schemas.openxmlformats.org/officeDocument/2006/relationships/hyperlink" Target="https://www.ambitiousaboutautism.org.uk/information-about-autism/early-years/support-for-families" TargetMode="External"/><Relationship Id="rId10" Type="http://schemas.openxmlformats.org/officeDocument/2006/relationships/hyperlink" Target="https://adhdfoundation.org.uk/parents/" TargetMode="External"/><Relationship Id="rId19" Type="http://schemas.openxmlformats.org/officeDocument/2006/relationships/hyperlink" Target="http://www.nspcc.org.uk/" TargetMode="External"/><Relationship Id="rId4" Type="http://schemas.openxmlformats.org/officeDocument/2006/relationships/slide" Target="slide3.xml"/><Relationship Id="rId9" Type="http://schemas.openxmlformats.org/officeDocument/2006/relationships/hyperlink" Target="https://www.sense.org.uk/get-support/support-for-children/send/" TargetMode="External"/><Relationship Id="rId14" Type="http://schemas.openxmlformats.org/officeDocument/2006/relationships/hyperlink" Target="https://www.childautism.org.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eddiversity.com/" TargetMode="External"/><Relationship Id="rId4" Type="http://schemas.openxmlformats.org/officeDocument/2006/relationships/hyperlink" Target="mailto:enquiries@eddiveristy.blackpool.sch.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slide" Target="slide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89" name="Google Shape;89;p1"/>
          <p:cNvSpPr/>
          <p:nvPr/>
        </p:nvSpPr>
        <p:spPr>
          <a:xfrm>
            <a:off x="2271903" y="450558"/>
            <a:ext cx="7386959" cy="424731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5400" b="0" i="0" u="none" strike="noStrike" cap="none" dirty="0">
                <a:solidFill>
                  <a:schemeClr val="dk1"/>
                </a:solidFill>
                <a:latin typeface="Comic Sans MS"/>
                <a:ea typeface="Comic Sans MS"/>
                <a:cs typeface="Comic Sans MS"/>
                <a:sym typeface="Comic Sans MS"/>
              </a:rPr>
              <a:t>Special Educational</a:t>
            </a:r>
            <a:endParaRPr dirty="0"/>
          </a:p>
          <a:p>
            <a:pPr marL="0" marR="0" lvl="0" indent="0" algn="ctr" rtl="0">
              <a:spcBef>
                <a:spcPts val="0"/>
              </a:spcBef>
              <a:spcAft>
                <a:spcPts val="0"/>
              </a:spcAft>
              <a:buNone/>
            </a:pPr>
            <a:r>
              <a:rPr lang="en-GB" sz="5400" b="0" i="0" u="none" strike="noStrike" cap="none" dirty="0">
                <a:solidFill>
                  <a:schemeClr val="dk1"/>
                </a:solidFill>
                <a:latin typeface="Comic Sans MS"/>
                <a:ea typeface="Comic Sans MS"/>
                <a:cs typeface="Comic Sans MS"/>
                <a:sym typeface="Comic Sans MS"/>
              </a:rPr>
              <a:t>Needs and Disabilities</a:t>
            </a:r>
            <a:endParaRPr dirty="0"/>
          </a:p>
          <a:p>
            <a:pPr marL="0" marR="0" lvl="0" indent="0" algn="ctr" rtl="0">
              <a:spcBef>
                <a:spcPts val="0"/>
              </a:spcBef>
              <a:spcAft>
                <a:spcPts val="0"/>
              </a:spcAft>
              <a:buNone/>
            </a:pPr>
            <a:r>
              <a:rPr lang="en-GB" sz="5400" b="0" i="0" u="none" strike="noStrike" cap="none" dirty="0">
                <a:solidFill>
                  <a:schemeClr val="dk1"/>
                </a:solidFill>
                <a:latin typeface="Comic Sans MS"/>
                <a:ea typeface="Comic Sans MS"/>
                <a:cs typeface="Comic Sans MS"/>
                <a:sym typeface="Comic Sans MS"/>
              </a:rPr>
              <a:t>(SEND)</a:t>
            </a:r>
            <a:endParaRPr sz="5400" b="0" i="0" u="none" strike="noStrike" cap="none" dirty="0">
              <a:solidFill>
                <a:schemeClr val="dk1"/>
              </a:solidFill>
              <a:latin typeface="Comic Sans MS"/>
              <a:ea typeface="Comic Sans MS"/>
              <a:cs typeface="Comic Sans MS"/>
              <a:sym typeface="Comic Sans MS"/>
            </a:endParaRPr>
          </a:p>
          <a:p>
            <a:pPr marL="0" marR="0" lvl="0" indent="0" algn="ctr" rtl="0">
              <a:spcBef>
                <a:spcPts val="0"/>
              </a:spcBef>
              <a:spcAft>
                <a:spcPts val="0"/>
              </a:spcAft>
              <a:buNone/>
            </a:pPr>
            <a:r>
              <a:rPr lang="en-GB" sz="5400" b="0" i="0" u="none" strike="noStrike" cap="none" dirty="0">
                <a:solidFill>
                  <a:schemeClr val="dk1"/>
                </a:solidFill>
                <a:latin typeface="Comic Sans MS"/>
                <a:ea typeface="Comic Sans MS"/>
                <a:cs typeface="Comic Sans MS"/>
                <a:sym typeface="Comic Sans MS"/>
              </a:rPr>
              <a:t> Information Report </a:t>
            </a:r>
            <a:endParaRPr dirty="0"/>
          </a:p>
          <a:p>
            <a:pPr marL="0" marR="0" lvl="0" indent="0" algn="ctr" rtl="0">
              <a:spcBef>
                <a:spcPts val="0"/>
              </a:spcBef>
              <a:spcAft>
                <a:spcPts val="0"/>
              </a:spcAft>
              <a:buNone/>
            </a:pPr>
            <a:endParaRPr sz="5400" b="0" i="0" u="none" strike="noStrike" cap="none" dirty="0">
              <a:solidFill>
                <a:schemeClr val="dk1"/>
              </a:solidFill>
              <a:latin typeface="Comic Sans MS"/>
              <a:ea typeface="Comic Sans MS"/>
              <a:cs typeface="Comic Sans MS"/>
              <a:sym typeface="Comic Sans MS"/>
            </a:endParaRPr>
          </a:p>
        </p:txBody>
      </p:sp>
      <p:sp>
        <p:nvSpPr>
          <p:cNvPr id="90" name="Google Shape;90;p1"/>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i="0" u="none" strike="noStrike" cap="none"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pic>
        <p:nvPicPr>
          <p:cNvPr id="209" name="Google Shape;209;p10"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395811"/>
            <a:ext cx="12192000" cy="2468880"/>
          </a:xfrm>
          <a:prstGeom prst="rect">
            <a:avLst/>
          </a:prstGeom>
          <a:noFill/>
          <a:ln>
            <a:noFill/>
          </a:ln>
        </p:spPr>
      </p:pic>
      <p:sp>
        <p:nvSpPr>
          <p:cNvPr id="210" name="Google Shape;210;p10"/>
          <p:cNvSpPr/>
          <p:nvPr/>
        </p:nvSpPr>
        <p:spPr>
          <a:xfrm>
            <a:off x="2916104" y="206458"/>
            <a:ext cx="6557554" cy="6235337"/>
          </a:xfrm>
          <a:prstGeom prst="triangle">
            <a:avLst>
              <a:gd name="adj" fmla="val 50000"/>
            </a:avLst>
          </a:prstGeom>
          <a:solidFill>
            <a:srgbClr val="87BF61"/>
          </a:solidFill>
          <a:ln w="12700" cap="flat" cmpd="sng">
            <a:solidFill>
              <a:srgbClr val="A8D08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
        <p:nvSpPr>
          <p:cNvPr id="211" name="Google Shape;211;p10"/>
          <p:cNvSpPr/>
          <p:nvPr/>
        </p:nvSpPr>
        <p:spPr>
          <a:xfrm>
            <a:off x="3927566" y="206458"/>
            <a:ext cx="4593705" cy="4443919"/>
          </a:xfrm>
          <a:prstGeom prst="triangle">
            <a:avLst>
              <a:gd name="adj" fmla="val 50000"/>
            </a:avLst>
          </a:prstGeom>
          <a:solidFill>
            <a:schemeClr val="accent2"/>
          </a:solidFill>
          <a:ln w="12700" cap="flat" cmpd="sng">
            <a:solidFill>
              <a:srgbClr val="AC5B2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
        <p:nvSpPr>
          <p:cNvPr id="212" name="Google Shape;212;p10"/>
          <p:cNvSpPr/>
          <p:nvPr/>
        </p:nvSpPr>
        <p:spPr>
          <a:xfrm>
            <a:off x="4902926" y="208517"/>
            <a:ext cx="2623390" cy="2533379"/>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
        <p:nvSpPr>
          <p:cNvPr id="213" name="Google Shape;213;p10"/>
          <p:cNvSpPr/>
          <p:nvPr/>
        </p:nvSpPr>
        <p:spPr>
          <a:xfrm>
            <a:off x="0" y="508836"/>
            <a:ext cx="5261100" cy="9234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4000"/>
              <a:buFont typeface="Comic Sans MS"/>
              <a:buNone/>
            </a:pPr>
            <a:r>
              <a:rPr lang="en-GB" sz="4000" b="0" cap="none" dirty="0">
                <a:solidFill>
                  <a:schemeClr val="dk1"/>
                </a:solidFill>
                <a:latin typeface="Comic Sans MS"/>
                <a:ea typeface="Comic Sans MS"/>
                <a:cs typeface="Comic Sans MS"/>
                <a:sym typeface="Comic Sans MS"/>
              </a:rPr>
              <a:t>Graduated Approach</a:t>
            </a:r>
            <a:endParaRPr sz="4000" b="0" cap="none" dirty="0">
              <a:solidFill>
                <a:schemeClr val="dk1"/>
              </a:solidFill>
              <a:latin typeface="Comic Sans MS"/>
              <a:ea typeface="Comic Sans MS"/>
              <a:cs typeface="Comic Sans MS"/>
              <a:sym typeface="Comic Sans MS"/>
            </a:endParaRPr>
          </a:p>
        </p:txBody>
      </p:sp>
      <p:sp>
        <p:nvSpPr>
          <p:cNvPr id="214" name="Google Shape;214;p10"/>
          <p:cNvSpPr/>
          <p:nvPr/>
        </p:nvSpPr>
        <p:spPr>
          <a:xfrm>
            <a:off x="4812864" y="5180400"/>
            <a:ext cx="2793392"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5400"/>
              <a:buFont typeface="Calibri"/>
              <a:buNone/>
            </a:pPr>
            <a:r>
              <a:rPr lang="en-GB" sz="5400" b="0" cap="none" dirty="0">
                <a:solidFill>
                  <a:schemeClr val="dk1"/>
                </a:solidFill>
                <a:latin typeface="Calibri"/>
                <a:ea typeface="Calibri"/>
                <a:cs typeface="Calibri"/>
                <a:sym typeface="Calibri"/>
              </a:rPr>
              <a:t>Universal</a:t>
            </a:r>
            <a:endParaRPr sz="5400" b="0" cap="none" dirty="0">
              <a:solidFill>
                <a:schemeClr val="dk1"/>
              </a:solidFill>
              <a:latin typeface="Calibri"/>
              <a:ea typeface="Calibri"/>
              <a:cs typeface="Calibri"/>
              <a:sym typeface="Calibri"/>
            </a:endParaRPr>
          </a:p>
        </p:txBody>
      </p:sp>
      <p:sp>
        <p:nvSpPr>
          <p:cNvPr id="215" name="Google Shape;215;p10"/>
          <p:cNvSpPr/>
          <p:nvPr/>
        </p:nvSpPr>
        <p:spPr>
          <a:xfrm>
            <a:off x="4472812" y="3271920"/>
            <a:ext cx="3437832"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5400"/>
              <a:buFont typeface="Calibri"/>
              <a:buNone/>
            </a:pPr>
            <a:r>
              <a:rPr lang="en-GB" sz="5400" b="0" cap="none" dirty="0">
                <a:solidFill>
                  <a:schemeClr val="dk1"/>
                </a:solidFill>
                <a:latin typeface="Calibri"/>
                <a:ea typeface="Calibri"/>
                <a:cs typeface="Calibri"/>
                <a:sym typeface="Calibri"/>
              </a:rPr>
              <a:t>Targeted</a:t>
            </a:r>
            <a:endParaRPr sz="5400" b="0" cap="none" dirty="0">
              <a:solidFill>
                <a:schemeClr val="dk1"/>
              </a:solidFill>
              <a:latin typeface="Calibri"/>
              <a:ea typeface="Calibri"/>
              <a:cs typeface="Calibri"/>
              <a:sym typeface="Calibri"/>
            </a:endParaRPr>
          </a:p>
        </p:txBody>
      </p:sp>
      <p:sp>
        <p:nvSpPr>
          <p:cNvPr id="216" name="Google Shape;216;p10"/>
          <p:cNvSpPr/>
          <p:nvPr/>
        </p:nvSpPr>
        <p:spPr>
          <a:xfrm>
            <a:off x="5082408" y="2030696"/>
            <a:ext cx="2296884" cy="64633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3600"/>
              <a:buFont typeface="Calibri"/>
              <a:buNone/>
            </a:pPr>
            <a:r>
              <a:rPr lang="en-GB" sz="3600" dirty="0">
                <a:solidFill>
                  <a:schemeClr val="dk1"/>
                </a:solidFill>
                <a:latin typeface="Calibri"/>
                <a:ea typeface="Calibri"/>
                <a:cs typeface="Calibri"/>
                <a:sym typeface="Calibri"/>
              </a:rPr>
              <a:t>Specialist</a:t>
            </a:r>
            <a:endParaRPr sz="3600" b="0" cap="none" dirty="0">
              <a:solidFill>
                <a:schemeClr val="dk1"/>
              </a:solidFill>
              <a:latin typeface="Calibri"/>
              <a:ea typeface="Calibri"/>
              <a:cs typeface="Calibri"/>
              <a:sym typeface="Calibri"/>
            </a:endParaRPr>
          </a:p>
        </p:txBody>
      </p:sp>
      <p:sp>
        <p:nvSpPr>
          <p:cNvPr id="217" name="Google Shape;217;p10"/>
          <p:cNvSpPr txBox="1"/>
          <p:nvPr/>
        </p:nvSpPr>
        <p:spPr>
          <a:xfrm>
            <a:off x="181120" y="1432236"/>
            <a:ext cx="4115016" cy="36625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All of our students are on the SEND register as SEN K. They are monitored under the Code of Practice through SEND Universal Support as follows:</a:t>
            </a:r>
            <a:endParaRPr dirty="0"/>
          </a:p>
          <a:p>
            <a:pPr marL="0" marR="0" lvl="0" indent="0" algn="l" rtl="0">
              <a:spcBef>
                <a:spcPts val="0"/>
              </a:spcBef>
              <a:spcAft>
                <a:spcPts val="0"/>
              </a:spcAft>
              <a:buNone/>
            </a:pPr>
            <a:endParaRPr sz="1400" b="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All pupils have a One Page profile as a working document for pupils to share their voice on interests and aspirations. </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At Universal level, progress is monitored on a regular basis and parents/carers contacted at least three times a year to ensure they are fully involved in the support measures being used by the school.</a:t>
            </a:r>
            <a:endParaRPr dirty="0"/>
          </a:p>
          <a:p>
            <a:pPr marL="0" marR="0" lvl="0" indent="0" algn="l" rtl="0">
              <a:spcBef>
                <a:spcPts val="0"/>
              </a:spcBef>
              <a:spcAft>
                <a:spcPts val="0"/>
              </a:spcAft>
              <a:buNone/>
            </a:pPr>
            <a:r>
              <a:rPr lang="en-GB" sz="1800" b="0" dirty="0">
                <a:solidFill>
                  <a:schemeClr val="dk1"/>
                </a:solidFill>
                <a:latin typeface="Calibri"/>
                <a:ea typeface="Calibri"/>
                <a:cs typeface="Calibri"/>
                <a:sym typeface="Calibri"/>
              </a:rPr>
              <a:t/>
            </a:r>
            <a:br>
              <a:rPr lang="en-GB" sz="1800" b="0" dirty="0">
                <a:solidFill>
                  <a:schemeClr val="dk1"/>
                </a:solidFill>
                <a:latin typeface="Calibri"/>
                <a:ea typeface="Calibri"/>
                <a:cs typeface="Calibri"/>
                <a:sym typeface="Calibri"/>
              </a:rPr>
            </a:br>
            <a:endParaRPr sz="1800" dirty="0">
              <a:solidFill>
                <a:schemeClr val="dk1"/>
              </a:solidFill>
              <a:latin typeface="Calibri"/>
              <a:ea typeface="Calibri"/>
              <a:cs typeface="Calibri"/>
              <a:sym typeface="Calibri"/>
            </a:endParaRPr>
          </a:p>
        </p:txBody>
      </p:sp>
      <p:sp>
        <p:nvSpPr>
          <p:cNvPr id="218" name="Google Shape;218;p10"/>
          <p:cNvSpPr/>
          <p:nvPr/>
        </p:nvSpPr>
        <p:spPr>
          <a:xfrm>
            <a:off x="9283410" y="4087516"/>
            <a:ext cx="2403419"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00B050"/>
              </a:buClr>
              <a:buSzPts val="1400"/>
              <a:buFont typeface="Comic Sans MS"/>
              <a:buNone/>
            </a:pPr>
            <a:r>
              <a:rPr lang="en-GB" sz="1400" cap="none" dirty="0">
                <a:solidFill>
                  <a:srgbClr val="00B050"/>
                </a:solidFill>
                <a:latin typeface="Comic Sans MS"/>
                <a:ea typeface="Comic Sans MS"/>
                <a:cs typeface="Comic Sans MS"/>
                <a:sym typeface="Comic Sans MS"/>
              </a:rPr>
              <a:t>Targeted Support Referral</a:t>
            </a:r>
            <a:endParaRPr dirty="0"/>
          </a:p>
          <a:p>
            <a:pPr marL="0" marR="0" lvl="0" indent="0" algn="ctr" rtl="0">
              <a:spcBef>
                <a:spcPts val="0"/>
              </a:spcBef>
              <a:spcAft>
                <a:spcPts val="0"/>
              </a:spcAft>
              <a:buClr>
                <a:srgbClr val="00B050"/>
              </a:buClr>
              <a:buSzPts val="1400"/>
              <a:buFont typeface="Comic Sans MS"/>
              <a:buNone/>
            </a:pPr>
            <a:r>
              <a:rPr lang="en-GB" sz="1400" dirty="0">
                <a:solidFill>
                  <a:srgbClr val="00B050"/>
                </a:solidFill>
                <a:latin typeface="Comic Sans MS"/>
                <a:ea typeface="Comic Sans MS"/>
                <a:cs typeface="Comic Sans MS"/>
                <a:sym typeface="Comic Sans MS"/>
              </a:rPr>
              <a:t>SENDCo</a:t>
            </a:r>
            <a:r>
              <a:rPr lang="en-GB" sz="1400" dirty="0">
                <a:solidFill>
                  <a:srgbClr val="00B050"/>
                </a:solidFill>
                <a:latin typeface="Comic Sans MS"/>
                <a:ea typeface="Comic Sans MS"/>
                <a:cs typeface="Comic Sans MS"/>
                <a:sym typeface="Comic Sans MS"/>
              </a:rPr>
              <a:t> observations</a:t>
            </a:r>
            <a:endParaRPr sz="1400" cap="none" dirty="0">
              <a:solidFill>
                <a:srgbClr val="00B050"/>
              </a:solidFill>
              <a:latin typeface="Comic Sans MS"/>
              <a:ea typeface="Comic Sans MS"/>
              <a:cs typeface="Comic Sans MS"/>
              <a:sym typeface="Comic Sans MS"/>
            </a:endParaRPr>
          </a:p>
        </p:txBody>
      </p:sp>
      <p:sp>
        <p:nvSpPr>
          <p:cNvPr id="219" name="Google Shape;219;p10"/>
          <p:cNvSpPr/>
          <p:nvPr/>
        </p:nvSpPr>
        <p:spPr>
          <a:xfrm rot="8962509">
            <a:off x="8367017" y="3252968"/>
            <a:ext cx="635617" cy="2038396"/>
          </a:xfrm>
          <a:prstGeom prst="curvedRightArrow">
            <a:avLst>
              <a:gd name="adj1" fmla="val 25000"/>
              <a:gd name="adj2" fmla="val 50000"/>
              <a:gd name="adj3" fmla="val 25000"/>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dk1"/>
              </a:solidFill>
              <a:latin typeface="Calibri"/>
              <a:ea typeface="Calibri"/>
              <a:cs typeface="Calibri"/>
              <a:sym typeface="Calibri"/>
            </a:endParaRPr>
          </a:p>
        </p:txBody>
      </p:sp>
      <p:sp>
        <p:nvSpPr>
          <p:cNvPr id="220" name="Google Shape;220;p10"/>
          <p:cNvSpPr/>
          <p:nvPr/>
        </p:nvSpPr>
        <p:spPr>
          <a:xfrm rot="8962509">
            <a:off x="7965883" y="2512305"/>
            <a:ext cx="771038" cy="1994446"/>
          </a:xfrm>
          <a:prstGeom prst="curvedRightArrow">
            <a:avLst>
              <a:gd name="adj1" fmla="val 25000"/>
              <a:gd name="adj2" fmla="val 50000"/>
              <a:gd name="adj3" fmla="val 25000"/>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dk1"/>
              </a:solidFill>
              <a:latin typeface="Calibri"/>
              <a:ea typeface="Calibri"/>
              <a:cs typeface="Calibri"/>
              <a:sym typeface="Calibri"/>
            </a:endParaRPr>
          </a:p>
        </p:txBody>
      </p:sp>
      <p:sp>
        <p:nvSpPr>
          <p:cNvPr id="221" name="Google Shape;221;p10"/>
          <p:cNvSpPr/>
          <p:nvPr/>
        </p:nvSpPr>
        <p:spPr>
          <a:xfrm>
            <a:off x="9124836" y="2715452"/>
            <a:ext cx="2528770"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FFC000"/>
              </a:buClr>
              <a:buSzPts val="1600"/>
              <a:buFont typeface="Comic Sans MS"/>
              <a:buNone/>
            </a:pPr>
            <a:r>
              <a:rPr lang="en-GB" sz="1600" b="1" cap="none" dirty="0">
                <a:solidFill>
                  <a:srgbClr val="FFC000"/>
                </a:solidFill>
                <a:latin typeface="Comic Sans MS"/>
                <a:ea typeface="Comic Sans MS"/>
                <a:cs typeface="Comic Sans MS"/>
                <a:sym typeface="Comic Sans MS"/>
              </a:rPr>
              <a:t> </a:t>
            </a:r>
            <a:r>
              <a:rPr lang="en-GB" sz="1400" cap="none" dirty="0">
                <a:solidFill>
                  <a:srgbClr val="FFC000"/>
                </a:solidFill>
                <a:latin typeface="Comic Sans MS"/>
                <a:ea typeface="Comic Sans MS"/>
                <a:cs typeface="Comic Sans MS"/>
                <a:sym typeface="Comic Sans MS"/>
              </a:rPr>
              <a:t>Assess, Plan, Do, review- SMART targets</a:t>
            </a:r>
            <a:endParaRPr dirty="0"/>
          </a:p>
          <a:p>
            <a:pPr marL="0" marR="0" lvl="0" indent="0" algn="ctr" rtl="0">
              <a:spcBef>
                <a:spcPts val="0"/>
              </a:spcBef>
              <a:spcAft>
                <a:spcPts val="0"/>
              </a:spcAft>
              <a:buClr>
                <a:srgbClr val="FFC000"/>
              </a:buClr>
              <a:buSzPts val="1400"/>
              <a:buFont typeface="Comic Sans MS"/>
              <a:buNone/>
            </a:pPr>
            <a:r>
              <a:rPr lang="en-GB" sz="1400" dirty="0">
                <a:solidFill>
                  <a:srgbClr val="FFC000"/>
                </a:solidFill>
                <a:latin typeface="Comic Sans MS"/>
                <a:ea typeface="Comic Sans MS"/>
                <a:cs typeface="Comic Sans MS"/>
                <a:sym typeface="Comic Sans MS"/>
              </a:rPr>
              <a:t>SENDCo</a:t>
            </a:r>
            <a:r>
              <a:rPr lang="en-GB" sz="1400" dirty="0">
                <a:solidFill>
                  <a:srgbClr val="FFC000"/>
                </a:solidFill>
                <a:latin typeface="Comic Sans MS"/>
                <a:ea typeface="Comic Sans MS"/>
                <a:cs typeface="Comic Sans MS"/>
                <a:sym typeface="Comic Sans MS"/>
              </a:rPr>
              <a:t> Assessments</a:t>
            </a:r>
            <a:endParaRPr dirty="0"/>
          </a:p>
          <a:p>
            <a:pPr marL="0" marR="0" lvl="0" indent="0" algn="ctr" rtl="0">
              <a:spcBef>
                <a:spcPts val="0"/>
              </a:spcBef>
              <a:spcAft>
                <a:spcPts val="0"/>
              </a:spcAft>
              <a:buClr>
                <a:srgbClr val="FFC000"/>
              </a:buClr>
              <a:buSzPts val="1400"/>
              <a:buFont typeface="Comic Sans MS"/>
              <a:buNone/>
            </a:pPr>
            <a:r>
              <a:rPr lang="en-GB" sz="1400" cap="none" dirty="0">
                <a:solidFill>
                  <a:srgbClr val="FFC000"/>
                </a:solidFill>
                <a:latin typeface="Comic Sans MS"/>
                <a:ea typeface="Comic Sans MS"/>
                <a:cs typeface="Comic Sans MS"/>
                <a:sym typeface="Comic Sans MS"/>
              </a:rPr>
              <a:t>Interventions</a:t>
            </a:r>
            <a:endParaRPr dirty="0"/>
          </a:p>
          <a:p>
            <a:pPr marL="0" marR="0" lvl="0" indent="0" algn="ctr" rtl="0">
              <a:spcBef>
                <a:spcPts val="0"/>
              </a:spcBef>
              <a:spcAft>
                <a:spcPts val="0"/>
              </a:spcAft>
              <a:buClr>
                <a:srgbClr val="FFC000"/>
              </a:buClr>
              <a:buSzPts val="1400"/>
              <a:buFont typeface="Comic Sans MS"/>
              <a:buNone/>
            </a:pPr>
            <a:r>
              <a:rPr lang="en-GB" sz="1400" dirty="0">
                <a:solidFill>
                  <a:srgbClr val="FFC000"/>
                </a:solidFill>
                <a:latin typeface="Comic Sans MS"/>
                <a:ea typeface="Comic Sans MS"/>
                <a:cs typeface="Comic Sans MS"/>
                <a:sym typeface="Comic Sans MS"/>
              </a:rPr>
              <a:t>Advisory team input</a:t>
            </a:r>
            <a:endParaRPr sz="1400" cap="none" dirty="0">
              <a:solidFill>
                <a:srgbClr val="FFC000"/>
              </a:solidFill>
              <a:latin typeface="Comic Sans MS"/>
              <a:ea typeface="Comic Sans MS"/>
              <a:cs typeface="Comic Sans MS"/>
              <a:sym typeface="Comic Sans MS"/>
            </a:endParaRPr>
          </a:p>
        </p:txBody>
      </p:sp>
      <p:sp>
        <p:nvSpPr>
          <p:cNvPr id="222" name="Google Shape;222;p10"/>
          <p:cNvSpPr/>
          <p:nvPr/>
        </p:nvSpPr>
        <p:spPr>
          <a:xfrm>
            <a:off x="8721498" y="1601845"/>
            <a:ext cx="3025619" cy="369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FF0000"/>
              </a:buClr>
              <a:buSzPts val="1400"/>
              <a:buFont typeface="Comic Sans MS"/>
              <a:buNone/>
            </a:pPr>
            <a:r>
              <a:rPr lang="en-GB" sz="1400" b="1" dirty="0">
                <a:solidFill>
                  <a:srgbClr val="FF0000"/>
                </a:solidFill>
                <a:latin typeface="Comic Sans MS"/>
                <a:ea typeface="Comic Sans MS"/>
                <a:cs typeface="Comic Sans MS"/>
                <a:sym typeface="Comic Sans MS"/>
              </a:rPr>
              <a:t>Educational Psychologist Referral</a:t>
            </a:r>
            <a:endParaRPr dirty="0"/>
          </a:p>
          <a:p>
            <a:pPr marL="0" marR="0" lvl="0" indent="0" algn="ctr" rtl="0">
              <a:spcBef>
                <a:spcPts val="0"/>
              </a:spcBef>
              <a:spcAft>
                <a:spcPts val="0"/>
              </a:spcAft>
              <a:buClr>
                <a:srgbClr val="FF0000"/>
              </a:buClr>
              <a:buSzPts val="1400"/>
              <a:buFont typeface="Comic Sans MS"/>
              <a:buNone/>
            </a:pPr>
            <a:r>
              <a:rPr lang="en-GB" sz="1400" b="1" cap="none" dirty="0">
                <a:solidFill>
                  <a:srgbClr val="FF0000"/>
                </a:solidFill>
                <a:latin typeface="Comic Sans MS"/>
                <a:ea typeface="Comic Sans MS"/>
                <a:cs typeface="Comic Sans MS"/>
                <a:sym typeface="Comic Sans MS"/>
              </a:rPr>
              <a:t>Education Health Care </a:t>
            </a:r>
            <a:endParaRPr dirty="0"/>
          </a:p>
          <a:p>
            <a:pPr marL="0" marR="0" lvl="0" indent="0" algn="ctr" rtl="0">
              <a:spcBef>
                <a:spcPts val="0"/>
              </a:spcBef>
              <a:spcAft>
                <a:spcPts val="0"/>
              </a:spcAft>
              <a:buClr>
                <a:srgbClr val="FF0000"/>
              </a:buClr>
              <a:buSzPts val="1400"/>
              <a:buFont typeface="Comic Sans MS"/>
              <a:buNone/>
            </a:pPr>
            <a:r>
              <a:rPr lang="en-GB" sz="1400" b="1" cap="none" dirty="0">
                <a:solidFill>
                  <a:srgbClr val="FF0000"/>
                </a:solidFill>
                <a:latin typeface="Comic Sans MS"/>
                <a:ea typeface="Comic Sans MS"/>
                <a:cs typeface="Comic Sans MS"/>
                <a:sym typeface="Comic Sans MS"/>
              </a:rPr>
              <a:t>Needs Assessment</a:t>
            </a:r>
            <a:endParaRPr dirty="0"/>
          </a:p>
          <a:p>
            <a:pPr marL="0" marR="0" lvl="0" indent="0" algn="ctr" rtl="0">
              <a:spcBef>
                <a:spcPts val="0"/>
              </a:spcBef>
              <a:spcAft>
                <a:spcPts val="0"/>
              </a:spcAft>
              <a:buClr>
                <a:srgbClr val="FF0000"/>
              </a:buClr>
              <a:buSzPts val="1400"/>
              <a:buFont typeface="Comic Sans MS"/>
              <a:buNone/>
            </a:pPr>
            <a:r>
              <a:rPr lang="en-GB" sz="1400" b="1" dirty="0">
                <a:solidFill>
                  <a:srgbClr val="FF0000"/>
                </a:solidFill>
                <a:latin typeface="Comic Sans MS"/>
                <a:ea typeface="Comic Sans MS"/>
                <a:cs typeface="Comic Sans MS"/>
                <a:sym typeface="Comic Sans MS"/>
              </a:rPr>
              <a:t>EHCP</a:t>
            </a:r>
            <a:endParaRPr sz="1400" b="1" cap="none" dirty="0">
              <a:solidFill>
                <a:srgbClr val="FF0000"/>
              </a:solidFill>
              <a:latin typeface="Comic Sans MS"/>
              <a:ea typeface="Comic Sans MS"/>
              <a:cs typeface="Comic Sans MS"/>
              <a:sym typeface="Comic Sans MS"/>
            </a:endParaRPr>
          </a:p>
        </p:txBody>
      </p:sp>
      <p:sp>
        <p:nvSpPr>
          <p:cNvPr id="223" name="Google Shape;223;p10"/>
          <p:cNvSpPr/>
          <p:nvPr/>
        </p:nvSpPr>
        <p:spPr>
          <a:xfrm rot="8962509">
            <a:off x="7362185" y="1376342"/>
            <a:ext cx="771038" cy="1994446"/>
          </a:xfrm>
          <a:prstGeom prst="curvedRightArrow">
            <a:avLst>
              <a:gd name="adj1" fmla="val 25000"/>
              <a:gd name="adj2" fmla="val 50000"/>
              <a:gd name="adj3" fmla="val 25000"/>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pic>
        <p:nvPicPr>
          <p:cNvPr id="228" name="Google Shape;228;p11"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325144"/>
            <a:ext cx="12192000" cy="2468880"/>
          </a:xfrm>
          <a:prstGeom prst="rect">
            <a:avLst/>
          </a:prstGeom>
          <a:noFill/>
          <a:ln>
            <a:noFill/>
          </a:ln>
        </p:spPr>
      </p:pic>
      <p:pic>
        <p:nvPicPr>
          <p:cNvPr id="229" name="Google Shape;229;p11"/>
          <p:cNvPicPr preferRelativeResize="0"/>
          <p:nvPr/>
        </p:nvPicPr>
        <p:blipFill rotWithShape="1">
          <a:blip r:embed="rId4">
            <a:alphaModFix/>
          </a:blip>
          <a:srcRect/>
          <a:stretch/>
        </p:blipFill>
        <p:spPr>
          <a:xfrm rot="-8629051">
            <a:off x="3240965" y="631467"/>
            <a:ext cx="5194311" cy="4948960"/>
          </a:xfrm>
          <a:prstGeom prst="rect">
            <a:avLst/>
          </a:prstGeom>
          <a:noFill/>
          <a:ln>
            <a:noFill/>
          </a:ln>
        </p:spPr>
      </p:pic>
      <p:sp>
        <p:nvSpPr>
          <p:cNvPr id="230" name="Google Shape;230;p11"/>
          <p:cNvSpPr/>
          <p:nvPr/>
        </p:nvSpPr>
        <p:spPr>
          <a:xfrm>
            <a:off x="-762970" y="269395"/>
            <a:ext cx="5843618" cy="9234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4400"/>
              <a:buFont typeface="Comic Sans MS"/>
              <a:buNone/>
            </a:pPr>
            <a:r>
              <a:rPr lang="en-GB" sz="4400" b="0" cap="none" dirty="0">
                <a:solidFill>
                  <a:schemeClr val="dk1"/>
                </a:solidFill>
                <a:latin typeface="Comic Sans MS"/>
                <a:ea typeface="Comic Sans MS"/>
                <a:cs typeface="Comic Sans MS"/>
                <a:sym typeface="Comic Sans MS"/>
              </a:rPr>
              <a:t>SEND Process</a:t>
            </a:r>
            <a:endParaRPr sz="4400" b="0" cap="none" dirty="0">
              <a:solidFill>
                <a:schemeClr val="dk1"/>
              </a:solidFill>
              <a:latin typeface="Comic Sans MS"/>
              <a:ea typeface="Comic Sans MS"/>
              <a:cs typeface="Comic Sans MS"/>
              <a:sym typeface="Comic Sans MS"/>
            </a:endParaRPr>
          </a:p>
        </p:txBody>
      </p:sp>
      <p:sp>
        <p:nvSpPr>
          <p:cNvPr id="231" name="Google Shape;231;p11"/>
          <p:cNvSpPr/>
          <p:nvPr/>
        </p:nvSpPr>
        <p:spPr>
          <a:xfrm>
            <a:off x="7696775" y="1801462"/>
            <a:ext cx="1820627" cy="76944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2800"/>
              <a:buFont typeface="Comic Sans MS"/>
              <a:buNone/>
            </a:pPr>
            <a:r>
              <a:rPr lang="en-GB" sz="2800" b="0" cap="none" dirty="0">
                <a:solidFill>
                  <a:schemeClr val="dk1"/>
                </a:solidFill>
                <a:latin typeface="Comic Sans MS"/>
                <a:ea typeface="Comic Sans MS"/>
                <a:cs typeface="Comic Sans MS"/>
                <a:sym typeface="Comic Sans MS"/>
              </a:rPr>
              <a:t>ASSESS</a:t>
            </a:r>
            <a:endParaRPr sz="2800" b="0" cap="none" dirty="0">
              <a:solidFill>
                <a:schemeClr val="dk1"/>
              </a:solidFill>
              <a:latin typeface="Comic Sans MS"/>
              <a:ea typeface="Comic Sans MS"/>
              <a:cs typeface="Comic Sans MS"/>
              <a:sym typeface="Comic Sans MS"/>
            </a:endParaRPr>
          </a:p>
        </p:txBody>
      </p:sp>
      <p:sp>
        <p:nvSpPr>
          <p:cNvPr id="232" name="Google Shape;232;p11"/>
          <p:cNvSpPr/>
          <p:nvPr/>
        </p:nvSpPr>
        <p:spPr>
          <a:xfrm rot="-5400000" flipH="1">
            <a:off x="9149933" y="2363000"/>
            <a:ext cx="2438400" cy="1559306"/>
          </a:xfrm>
          <a:prstGeom prst="curvedUpArrow">
            <a:avLst>
              <a:gd name="adj1" fmla="val 25000"/>
              <a:gd name="adj2" fmla="val 50000"/>
              <a:gd name="adj3" fmla="val 25000"/>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3" name="Google Shape;233;p11"/>
          <p:cNvSpPr/>
          <p:nvPr/>
        </p:nvSpPr>
        <p:spPr>
          <a:xfrm flipH="1">
            <a:off x="4423222" y="5120524"/>
            <a:ext cx="2438400" cy="1559306"/>
          </a:xfrm>
          <a:prstGeom prst="curvedUpArrow">
            <a:avLst>
              <a:gd name="adj1" fmla="val 25000"/>
              <a:gd name="adj2" fmla="val 50000"/>
              <a:gd name="adj3" fmla="val 25000"/>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4" name="Google Shape;234;p11"/>
          <p:cNvSpPr/>
          <p:nvPr/>
        </p:nvSpPr>
        <p:spPr>
          <a:xfrm rot="5400000" flipH="1">
            <a:off x="-49617" y="2326297"/>
            <a:ext cx="2438400" cy="1559306"/>
          </a:xfrm>
          <a:prstGeom prst="curvedUpArrow">
            <a:avLst>
              <a:gd name="adj1" fmla="val 25000"/>
              <a:gd name="adj2" fmla="val 50000"/>
              <a:gd name="adj3" fmla="val 25000"/>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dk1"/>
              </a:solidFill>
              <a:latin typeface="Calibri"/>
              <a:ea typeface="Calibri"/>
              <a:cs typeface="Calibri"/>
              <a:sym typeface="Calibri"/>
            </a:endParaRPr>
          </a:p>
        </p:txBody>
      </p:sp>
      <p:sp>
        <p:nvSpPr>
          <p:cNvPr id="235" name="Google Shape;235;p11"/>
          <p:cNvSpPr/>
          <p:nvPr/>
        </p:nvSpPr>
        <p:spPr>
          <a:xfrm>
            <a:off x="5003241" y="1959427"/>
            <a:ext cx="1655728" cy="2005925"/>
          </a:xfrm>
          <a:prstGeom prst="triangle">
            <a:avLst>
              <a:gd name="adj" fmla="val 50000"/>
            </a:avLst>
          </a:prstGeom>
          <a:solidFill>
            <a:srgbClr val="87BF61"/>
          </a:solidFill>
          <a:ln w="12700" cap="flat" cmpd="sng">
            <a:solidFill>
              <a:srgbClr val="A8D08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
        <p:nvSpPr>
          <p:cNvPr id="236" name="Google Shape;236;p11"/>
          <p:cNvSpPr/>
          <p:nvPr/>
        </p:nvSpPr>
        <p:spPr>
          <a:xfrm>
            <a:off x="5201143" y="1959426"/>
            <a:ext cx="1257723" cy="1486889"/>
          </a:xfrm>
          <a:prstGeom prst="triangle">
            <a:avLst>
              <a:gd name="adj" fmla="val 50000"/>
            </a:avLst>
          </a:prstGeom>
          <a:solidFill>
            <a:schemeClr val="accent2"/>
          </a:solidFill>
          <a:ln w="12700" cap="flat" cmpd="sng">
            <a:solidFill>
              <a:srgbClr val="AC5B2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
        <p:nvSpPr>
          <p:cNvPr id="237" name="Google Shape;237;p11"/>
          <p:cNvSpPr/>
          <p:nvPr/>
        </p:nvSpPr>
        <p:spPr>
          <a:xfrm>
            <a:off x="5447702" y="1959427"/>
            <a:ext cx="766806" cy="951845"/>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
        <p:nvSpPr>
          <p:cNvPr id="238" name="Google Shape;238;p11"/>
          <p:cNvSpPr/>
          <p:nvPr/>
        </p:nvSpPr>
        <p:spPr>
          <a:xfrm>
            <a:off x="5201143" y="3548646"/>
            <a:ext cx="1255314" cy="438394"/>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100"/>
              <a:buFont typeface="Calibri"/>
              <a:buNone/>
            </a:pPr>
            <a:r>
              <a:rPr lang="en-GB" sz="1100" b="0" cap="none" dirty="0">
                <a:solidFill>
                  <a:schemeClr val="dk1"/>
                </a:solidFill>
                <a:latin typeface="Calibri"/>
                <a:ea typeface="Calibri"/>
                <a:cs typeface="Calibri"/>
                <a:sym typeface="Calibri"/>
              </a:rPr>
              <a:t>Universal</a:t>
            </a:r>
            <a:endParaRPr sz="1100" b="0" cap="none" dirty="0">
              <a:solidFill>
                <a:schemeClr val="dk1"/>
              </a:solidFill>
              <a:latin typeface="Calibri"/>
              <a:ea typeface="Calibri"/>
              <a:cs typeface="Calibri"/>
              <a:sym typeface="Calibri"/>
            </a:endParaRPr>
          </a:p>
        </p:txBody>
      </p:sp>
      <p:sp>
        <p:nvSpPr>
          <p:cNvPr id="239" name="Google Shape;239;p11"/>
          <p:cNvSpPr/>
          <p:nvPr/>
        </p:nvSpPr>
        <p:spPr>
          <a:xfrm>
            <a:off x="5224490" y="3049651"/>
            <a:ext cx="1255314" cy="438394"/>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100"/>
              <a:buFont typeface="Calibri"/>
              <a:buNone/>
            </a:pPr>
            <a:r>
              <a:rPr lang="en-GB" sz="1100" b="0" cap="none" dirty="0">
                <a:solidFill>
                  <a:schemeClr val="dk1"/>
                </a:solidFill>
                <a:latin typeface="Calibri"/>
                <a:ea typeface="Calibri"/>
                <a:cs typeface="Calibri"/>
                <a:sym typeface="Calibri"/>
              </a:rPr>
              <a:t>Targeted</a:t>
            </a:r>
            <a:endParaRPr sz="1100" b="0" cap="none" dirty="0">
              <a:solidFill>
                <a:schemeClr val="dk1"/>
              </a:solidFill>
              <a:latin typeface="Calibri"/>
              <a:ea typeface="Calibri"/>
              <a:cs typeface="Calibri"/>
              <a:sym typeface="Calibri"/>
            </a:endParaRPr>
          </a:p>
        </p:txBody>
      </p:sp>
      <p:sp>
        <p:nvSpPr>
          <p:cNvPr id="240" name="Google Shape;240;p11"/>
          <p:cNvSpPr/>
          <p:nvPr/>
        </p:nvSpPr>
        <p:spPr>
          <a:xfrm>
            <a:off x="5224490" y="2604542"/>
            <a:ext cx="1255314" cy="438394"/>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100"/>
              <a:buFont typeface="Calibri"/>
              <a:buNone/>
            </a:pPr>
            <a:r>
              <a:rPr lang="en-GB" sz="1100" b="0" cap="none" dirty="0">
                <a:solidFill>
                  <a:schemeClr val="dk1"/>
                </a:solidFill>
                <a:latin typeface="Calibri"/>
                <a:ea typeface="Calibri"/>
                <a:cs typeface="Calibri"/>
                <a:sym typeface="Calibri"/>
              </a:rPr>
              <a:t>Specialist</a:t>
            </a:r>
            <a:endParaRPr sz="1100" b="0" cap="none" dirty="0">
              <a:solidFill>
                <a:schemeClr val="dk1"/>
              </a:solidFill>
              <a:latin typeface="Calibri"/>
              <a:ea typeface="Calibri"/>
              <a:cs typeface="Calibri"/>
              <a:sym typeface="Calibri"/>
            </a:endParaRPr>
          </a:p>
        </p:txBody>
      </p:sp>
      <p:sp>
        <p:nvSpPr>
          <p:cNvPr id="241" name="Google Shape;241;p11"/>
          <p:cNvSpPr/>
          <p:nvPr/>
        </p:nvSpPr>
        <p:spPr>
          <a:xfrm>
            <a:off x="7468667" y="3790100"/>
            <a:ext cx="1820627" cy="76944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2800"/>
              <a:buFont typeface="Comic Sans MS"/>
              <a:buNone/>
            </a:pPr>
            <a:r>
              <a:rPr lang="en-GB" sz="2800" b="0" cap="none" dirty="0">
                <a:solidFill>
                  <a:schemeClr val="dk1"/>
                </a:solidFill>
                <a:latin typeface="Comic Sans MS"/>
                <a:ea typeface="Comic Sans MS"/>
                <a:cs typeface="Comic Sans MS"/>
                <a:sym typeface="Comic Sans MS"/>
              </a:rPr>
              <a:t>PLAN</a:t>
            </a:r>
            <a:endParaRPr sz="2800" b="0" cap="none" dirty="0">
              <a:solidFill>
                <a:schemeClr val="dk1"/>
              </a:solidFill>
              <a:latin typeface="Comic Sans MS"/>
              <a:ea typeface="Comic Sans MS"/>
              <a:cs typeface="Comic Sans MS"/>
              <a:sym typeface="Comic Sans MS"/>
            </a:endParaRPr>
          </a:p>
        </p:txBody>
      </p:sp>
      <p:sp>
        <p:nvSpPr>
          <p:cNvPr id="242" name="Google Shape;242;p11"/>
          <p:cNvSpPr/>
          <p:nvPr/>
        </p:nvSpPr>
        <p:spPr>
          <a:xfrm>
            <a:off x="2281019" y="3780117"/>
            <a:ext cx="1820627" cy="76944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2800"/>
              <a:buFont typeface="Comic Sans MS"/>
              <a:buNone/>
            </a:pPr>
            <a:r>
              <a:rPr lang="en-GB" sz="2800" dirty="0">
                <a:solidFill>
                  <a:schemeClr val="dk1"/>
                </a:solidFill>
                <a:latin typeface="Comic Sans MS"/>
                <a:ea typeface="Comic Sans MS"/>
                <a:cs typeface="Comic Sans MS"/>
                <a:sym typeface="Comic Sans MS"/>
              </a:rPr>
              <a:t>DO</a:t>
            </a:r>
            <a:endParaRPr sz="2800" b="0" cap="none" dirty="0">
              <a:solidFill>
                <a:schemeClr val="dk1"/>
              </a:solidFill>
              <a:latin typeface="Comic Sans MS"/>
              <a:ea typeface="Comic Sans MS"/>
              <a:cs typeface="Comic Sans MS"/>
              <a:sym typeface="Comic Sans MS"/>
            </a:endParaRPr>
          </a:p>
        </p:txBody>
      </p:sp>
      <p:sp>
        <p:nvSpPr>
          <p:cNvPr id="243" name="Google Shape;243;p11"/>
          <p:cNvSpPr/>
          <p:nvPr/>
        </p:nvSpPr>
        <p:spPr>
          <a:xfrm>
            <a:off x="1935569" y="1886750"/>
            <a:ext cx="1820627" cy="76944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2800"/>
              <a:buFont typeface="Comic Sans MS"/>
              <a:buNone/>
            </a:pPr>
            <a:r>
              <a:rPr lang="en-GB" sz="2800" dirty="0">
                <a:solidFill>
                  <a:schemeClr val="dk1"/>
                </a:solidFill>
                <a:latin typeface="Comic Sans MS"/>
                <a:ea typeface="Comic Sans MS"/>
                <a:cs typeface="Comic Sans MS"/>
                <a:sym typeface="Comic Sans MS"/>
              </a:rPr>
              <a:t>REVIEW</a:t>
            </a:r>
            <a:endParaRPr sz="2800" b="0" cap="none" dirty="0">
              <a:solidFill>
                <a:schemeClr val="dk1"/>
              </a:solidFill>
              <a:latin typeface="Comic Sans MS"/>
              <a:ea typeface="Comic Sans MS"/>
              <a:cs typeface="Comic Sans MS"/>
              <a:sym typeface="Comic Sans MS"/>
            </a:endParaRPr>
          </a:p>
        </p:txBody>
      </p:sp>
      <p:sp>
        <p:nvSpPr>
          <p:cNvPr id="244" name="Google Shape;244;p11"/>
          <p:cNvSpPr/>
          <p:nvPr/>
        </p:nvSpPr>
        <p:spPr>
          <a:xfrm>
            <a:off x="4314636" y="269395"/>
            <a:ext cx="7620000" cy="7489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rgbClr val="333333"/>
                </a:solidFill>
                <a:latin typeface="Comic Sans MS"/>
                <a:ea typeface="Comic Sans MS"/>
                <a:cs typeface="Comic Sans MS"/>
                <a:sym typeface="Comic Sans MS"/>
              </a:rPr>
              <a:t>Educational Diversity works closely with Blackpool LEA to support Blackpool Local </a:t>
            </a:r>
            <a:r>
              <a:rPr lang="en-GB" sz="1200" dirty="0">
                <a:solidFill>
                  <a:srgbClr val="555D66"/>
                </a:solidFill>
                <a:latin typeface="Comic Sans MS"/>
                <a:ea typeface="Comic Sans MS"/>
                <a:cs typeface="Comic Sans MS"/>
                <a:sym typeface="Comic Sans MS"/>
              </a:rPr>
              <a:t>Offer. To find out more information on the Blackpool SEND Local Offer please click the link below - </a:t>
            </a:r>
            <a:endParaRPr sz="1200" b="0" i="0" dirty="0">
              <a:solidFill>
                <a:srgbClr val="555D66"/>
              </a:solidFill>
              <a:latin typeface="Comic Sans MS"/>
              <a:ea typeface="Comic Sans MS"/>
              <a:cs typeface="Comic Sans MS"/>
              <a:sym typeface="Comic Sans MS"/>
            </a:endParaRPr>
          </a:p>
          <a:p>
            <a:pPr marL="0" marR="0" lvl="0" indent="0" algn="l" rtl="0">
              <a:spcBef>
                <a:spcPts val="800"/>
              </a:spcBef>
              <a:spcAft>
                <a:spcPts val="0"/>
              </a:spcAft>
              <a:buNone/>
            </a:pPr>
            <a:r>
              <a:rPr lang="en-GB" sz="1200" b="0" i="0" dirty="0">
                <a:solidFill>
                  <a:srgbClr val="555D66"/>
                </a:solidFill>
                <a:latin typeface="Comic Sans MS"/>
                <a:ea typeface="Comic Sans MS"/>
                <a:cs typeface="Comic Sans MS"/>
                <a:sym typeface="Comic Sans MS"/>
              </a:rPr>
              <a:t> </a:t>
            </a:r>
            <a:r>
              <a:rPr lang="en-GB" sz="1200" u="sng" dirty="0">
                <a:solidFill>
                  <a:srgbClr val="0000FF"/>
                </a:solidFill>
                <a:latin typeface="Comic Sans MS"/>
                <a:ea typeface="Comic Sans MS"/>
                <a:cs typeface="Comic Sans MS"/>
                <a:sym typeface="Comic Sans MS"/>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https://www.blackpool.gov.uk/Residents/Education-and-schools/Local-offer/Local-offer-home.aspx</a:t>
            </a:r>
            <a:endParaRPr sz="1200" b="0" i="0" dirty="0">
              <a:solidFill>
                <a:srgbClr val="555D66"/>
              </a:solidFill>
              <a:latin typeface="Comic Sans MS"/>
              <a:ea typeface="Comic Sans MS"/>
              <a:cs typeface="Comic Sans MS"/>
              <a:sym typeface="Comic Sans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pic>
        <p:nvPicPr>
          <p:cNvPr id="249" name="Google Shape;249;p12"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250" name="Google Shape;250;p12"/>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251" name="Google Shape;251;p12"/>
          <p:cNvSpPr txBox="1"/>
          <p:nvPr/>
        </p:nvSpPr>
        <p:spPr>
          <a:xfrm>
            <a:off x="628095" y="755251"/>
            <a:ext cx="11129555" cy="437042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                  At Educational Diversity we have a range of support and services available to meet the individual needs of our students.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Soft landings are used to ensure students are ready to learn within environments such as; Be ready room and Chill Ville. Students maybe supported 1:1 by lead teachers, specialist support staff or the pastoral team. They may be visited by Cooper for dog therapy or go on a 1:1 ‘Walk and Talk.’</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Adapted transitions at less structured times such as; lunchtime and social times. Pupil may access quiet rooms as well as sensory spaces. Accompanied by age appropriate social activities; pool, music, boxing, football etc.</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Boxall profiling enables staff to implement strategies individually and within groups to build engagement, resilience and wellbeing.</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Intervention from the Targeted Family Support Service, by our pastoral team, for children and their parents/carers on referral delivered both in school and in the home.</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Trauma informed practises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Intervention from the Resilience Coach, </a:t>
            </a:r>
            <a:r>
              <a:rPr lang="en-GB" sz="1200" dirty="0">
                <a:solidFill>
                  <a:schemeClr val="dk1"/>
                </a:solidFill>
                <a:latin typeface="Comic Sans MS"/>
                <a:ea typeface="Comic Sans MS"/>
                <a:cs typeface="Comic Sans MS"/>
                <a:sym typeface="Comic Sans MS"/>
              </a:rPr>
              <a:t>YOUtherapy</a:t>
            </a:r>
            <a:r>
              <a:rPr lang="en-GB" sz="1200" dirty="0">
                <a:solidFill>
                  <a:schemeClr val="dk1"/>
                </a:solidFill>
                <a:latin typeface="Comic Sans MS"/>
                <a:ea typeface="Comic Sans MS"/>
                <a:cs typeface="Comic Sans MS"/>
                <a:sym typeface="Comic Sans MS"/>
              </a:rPr>
              <a:t> on referral, Child and Adolescent Mental Health Service (CAMHS) for children and their parents/carers on referral, delivered at CAMHS or in school as appropriate.</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Enrichment curriculum for all pupils including a range of offsite activities; Sporting NRG, Brian Rose Boxing Gym, YMCA swim and bowl, Duke of Edinburgh as well as Catering.</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Zones of Regulation to empower students to identify strategies that will help them regulate emotions on an individual basis.</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p:txBody>
      </p:sp>
      <p:sp>
        <p:nvSpPr>
          <p:cNvPr id="252" name="Google Shape;252;p12"/>
          <p:cNvSpPr/>
          <p:nvPr/>
        </p:nvSpPr>
        <p:spPr>
          <a:xfrm>
            <a:off x="176334" y="170476"/>
            <a:ext cx="11234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Supporting Social, Emotional Mental Health Needs </a:t>
            </a:r>
            <a:endParaRPr sz="3200" b="0" cap="none" dirty="0">
              <a:solidFill>
                <a:schemeClr val="dk1"/>
              </a:solidFill>
              <a:latin typeface="Comic Sans MS"/>
              <a:ea typeface="Comic Sans MS"/>
              <a:cs typeface="Comic Sans MS"/>
              <a:sym typeface="Comic Sans MS"/>
            </a:endParaRPr>
          </a:p>
        </p:txBody>
      </p:sp>
      <p:pic>
        <p:nvPicPr>
          <p:cNvPr id="253" name="Google Shape;253;p12" descr="New logo September 2022">
            <a:hlinkClick r:id="rId4" action="ppaction://hlinksldjump"/>
          </p:cNvPr>
          <p:cNvPicPr preferRelativeResize="0"/>
          <p:nvPr/>
        </p:nvPicPr>
        <p:blipFill rotWithShape="1">
          <a:blip r:embed="rId5">
            <a:alphaModFix/>
          </a:blip>
          <a:srcRect/>
          <a:stretch/>
        </p:blipFill>
        <p:spPr>
          <a:xfrm>
            <a:off x="346067" y="1180128"/>
            <a:ext cx="311333" cy="311333"/>
          </a:xfrm>
          <a:prstGeom prst="rect">
            <a:avLst/>
          </a:prstGeom>
          <a:noFill/>
          <a:ln>
            <a:noFill/>
          </a:ln>
        </p:spPr>
      </p:pic>
      <p:pic>
        <p:nvPicPr>
          <p:cNvPr id="254" name="Google Shape;254;p12" descr="New logo September 2022">
            <a:hlinkClick r:id="rId4" action="ppaction://hlinksldjump"/>
          </p:cNvPr>
          <p:cNvPicPr preferRelativeResize="0"/>
          <p:nvPr/>
        </p:nvPicPr>
        <p:blipFill rotWithShape="1">
          <a:blip r:embed="rId5">
            <a:alphaModFix/>
          </a:blip>
          <a:srcRect/>
          <a:stretch/>
        </p:blipFill>
        <p:spPr>
          <a:xfrm>
            <a:off x="358019" y="1694587"/>
            <a:ext cx="311333" cy="311333"/>
          </a:xfrm>
          <a:prstGeom prst="rect">
            <a:avLst/>
          </a:prstGeom>
          <a:noFill/>
          <a:ln>
            <a:noFill/>
          </a:ln>
        </p:spPr>
      </p:pic>
      <p:pic>
        <p:nvPicPr>
          <p:cNvPr id="255" name="Google Shape;255;p12" descr="New logo September 2022">
            <a:hlinkClick r:id="rId4" action="ppaction://hlinksldjump"/>
          </p:cNvPr>
          <p:cNvPicPr preferRelativeResize="0"/>
          <p:nvPr/>
        </p:nvPicPr>
        <p:blipFill rotWithShape="1">
          <a:blip r:embed="rId5">
            <a:alphaModFix/>
          </a:blip>
          <a:srcRect/>
          <a:stretch/>
        </p:blipFill>
        <p:spPr>
          <a:xfrm>
            <a:off x="358019" y="2161587"/>
            <a:ext cx="287430" cy="311333"/>
          </a:xfrm>
          <a:prstGeom prst="rect">
            <a:avLst/>
          </a:prstGeom>
          <a:noFill/>
          <a:ln>
            <a:noFill/>
          </a:ln>
        </p:spPr>
      </p:pic>
      <p:pic>
        <p:nvPicPr>
          <p:cNvPr id="256" name="Google Shape;256;p12" descr="New logo September 2022">
            <a:hlinkClick r:id="rId4" action="ppaction://hlinksldjump"/>
          </p:cNvPr>
          <p:cNvPicPr preferRelativeResize="0"/>
          <p:nvPr/>
        </p:nvPicPr>
        <p:blipFill rotWithShape="1">
          <a:blip r:embed="rId5">
            <a:alphaModFix/>
          </a:blip>
          <a:srcRect/>
          <a:stretch/>
        </p:blipFill>
        <p:spPr>
          <a:xfrm>
            <a:off x="327567" y="2553260"/>
            <a:ext cx="311333" cy="311333"/>
          </a:xfrm>
          <a:prstGeom prst="rect">
            <a:avLst/>
          </a:prstGeom>
          <a:noFill/>
          <a:ln>
            <a:noFill/>
          </a:ln>
        </p:spPr>
      </p:pic>
      <p:pic>
        <p:nvPicPr>
          <p:cNvPr id="257" name="Google Shape;257;p12" descr="New logo September 2022">
            <a:hlinkClick r:id="rId4" action="ppaction://hlinksldjump"/>
          </p:cNvPr>
          <p:cNvPicPr preferRelativeResize="0"/>
          <p:nvPr/>
        </p:nvPicPr>
        <p:blipFill rotWithShape="1">
          <a:blip r:embed="rId5">
            <a:alphaModFix/>
          </a:blip>
          <a:srcRect/>
          <a:stretch/>
        </p:blipFill>
        <p:spPr>
          <a:xfrm>
            <a:off x="316762" y="2996205"/>
            <a:ext cx="311333" cy="311333"/>
          </a:xfrm>
          <a:prstGeom prst="rect">
            <a:avLst/>
          </a:prstGeom>
          <a:noFill/>
          <a:ln>
            <a:noFill/>
          </a:ln>
        </p:spPr>
      </p:pic>
      <p:pic>
        <p:nvPicPr>
          <p:cNvPr id="258" name="Google Shape;258;p12" descr="New logo September 2022">
            <a:hlinkClick r:id="rId4" action="ppaction://hlinksldjump"/>
          </p:cNvPr>
          <p:cNvPicPr preferRelativeResize="0"/>
          <p:nvPr/>
        </p:nvPicPr>
        <p:blipFill rotWithShape="1">
          <a:blip r:embed="rId5">
            <a:alphaModFix/>
          </a:blip>
          <a:srcRect/>
          <a:stretch/>
        </p:blipFill>
        <p:spPr>
          <a:xfrm>
            <a:off x="334116" y="3543544"/>
            <a:ext cx="311333" cy="311333"/>
          </a:xfrm>
          <a:prstGeom prst="rect">
            <a:avLst/>
          </a:prstGeom>
          <a:noFill/>
          <a:ln>
            <a:noFill/>
          </a:ln>
        </p:spPr>
      </p:pic>
      <p:pic>
        <p:nvPicPr>
          <p:cNvPr id="259" name="Google Shape;259;p12" descr="New logo September 2022">
            <a:hlinkClick r:id="rId4" action="ppaction://hlinksldjump"/>
          </p:cNvPr>
          <p:cNvPicPr preferRelativeResize="0"/>
          <p:nvPr/>
        </p:nvPicPr>
        <p:blipFill rotWithShape="1">
          <a:blip r:embed="rId5">
            <a:alphaModFix/>
          </a:blip>
          <a:srcRect/>
          <a:stretch/>
        </p:blipFill>
        <p:spPr>
          <a:xfrm>
            <a:off x="318927" y="4000647"/>
            <a:ext cx="311333" cy="311333"/>
          </a:xfrm>
          <a:prstGeom prst="rect">
            <a:avLst/>
          </a:prstGeom>
          <a:noFill/>
          <a:ln>
            <a:noFill/>
          </a:ln>
        </p:spPr>
      </p:pic>
      <p:pic>
        <p:nvPicPr>
          <p:cNvPr id="260" name="Google Shape;260;p12" descr="New logo September 2022">
            <a:hlinkClick r:id="rId4" action="ppaction://hlinksldjump"/>
          </p:cNvPr>
          <p:cNvPicPr preferRelativeResize="0"/>
          <p:nvPr/>
        </p:nvPicPr>
        <p:blipFill rotWithShape="1">
          <a:blip r:embed="rId5">
            <a:alphaModFix/>
          </a:blip>
          <a:srcRect/>
          <a:stretch/>
        </p:blipFill>
        <p:spPr>
          <a:xfrm>
            <a:off x="316762" y="4510621"/>
            <a:ext cx="311333" cy="311333"/>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pic>
        <p:nvPicPr>
          <p:cNvPr id="265" name="Google Shape;265;p13"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266" name="Google Shape;266;p13"/>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267" name="Google Shape;267;p13"/>
          <p:cNvSpPr txBox="1"/>
          <p:nvPr/>
        </p:nvSpPr>
        <p:spPr>
          <a:xfrm>
            <a:off x="628097" y="1003292"/>
            <a:ext cx="11129555" cy="403187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At Educational Diversity we have a range of support and services available to meet the individual needs of our students.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Zones of Regulation visuals to support students in identifying and vernalising their emotions.</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Extensive and consistent use of visual support both in and out of class to support understanding and facilitate access to the school environment and learning including timetables, Now and Next boards and visual instructions.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Use of widget resources and colourful semantics where required.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Lego Therapy for pupils who  require a specific social communication intervention.</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Referral to Happy Talk speech and Language therapists.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Delivery of interventions recommended by the Speech and Language Therapist by a trained teaching assistants or class teacher.</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ELKLAN trained staff to support a communication enriched environment.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Pupil voice via One Page Profiles, student council, parents/ teacher meetings and pupils surveys.</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Use of technology; interactive boards, </a:t>
            </a:r>
            <a:r>
              <a:rPr lang="en-GB" sz="1200" dirty="0">
                <a:solidFill>
                  <a:schemeClr val="dk1"/>
                </a:solidFill>
                <a:latin typeface="Comic Sans MS"/>
                <a:ea typeface="Comic Sans MS"/>
                <a:cs typeface="Comic Sans MS"/>
                <a:sym typeface="Comic Sans MS"/>
              </a:rPr>
              <a:t>visualisers</a:t>
            </a:r>
            <a:r>
              <a:rPr lang="en-GB" sz="1200" dirty="0">
                <a:solidFill>
                  <a:schemeClr val="dk1"/>
                </a:solidFill>
                <a:latin typeface="Comic Sans MS"/>
                <a:ea typeface="Comic Sans MS"/>
                <a:cs typeface="Comic Sans MS"/>
                <a:sym typeface="Comic Sans MS"/>
              </a:rPr>
              <a:t> to support interaction.</a:t>
            </a:r>
            <a:endParaRPr sz="1200" dirty="0">
              <a:solidFill>
                <a:schemeClr val="dk1"/>
              </a:solidFill>
              <a:latin typeface="Comic Sans MS"/>
              <a:ea typeface="Comic Sans MS"/>
              <a:cs typeface="Comic Sans MS"/>
              <a:sym typeface="Comic Sans MS"/>
            </a:endParaRPr>
          </a:p>
        </p:txBody>
      </p:sp>
      <p:sp>
        <p:nvSpPr>
          <p:cNvPr id="268" name="Google Shape;268;p13"/>
          <p:cNvSpPr/>
          <p:nvPr/>
        </p:nvSpPr>
        <p:spPr>
          <a:xfrm>
            <a:off x="174171" y="299030"/>
            <a:ext cx="11234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Supporting Communication and Interaction Needs </a:t>
            </a:r>
            <a:endParaRPr sz="3200" b="0" cap="none" dirty="0">
              <a:solidFill>
                <a:schemeClr val="dk1"/>
              </a:solidFill>
              <a:latin typeface="Comic Sans MS"/>
              <a:ea typeface="Comic Sans MS"/>
              <a:cs typeface="Comic Sans MS"/>
              <a:sym typeface="Comic Sans MS"/>
            </a:endParaRPr>
          </a:p>
        </p:txBody>
      </p:sp>
      <p:pic>
        <p:nvPicPr>
          <p:cNvPr id="269" name="Google Shape;269;p13" descr="New logo September 2022">
            <a:hlinkClick r:id="rId4" action="ppaction://hlinksldjump"/>
          </p:cNvPr>
          <p:cNvPicPr preferRelativeResize="0"/>
          <p:nvPr/>
        </p:nvPicPr>
        <p:blipFill rotWithShape="1">
          <a:blip r:embed="rId5">
            <a:alphaModFix/>
          </a:blip>
          <a:srcRect/>
          <a:stretch/>
        </p:blipFill>
        <p:spPr>
          <a:xfrm>
            <a:off x="316764" y="1508925"/>
            <a:ext cx="311333" cy="311333"/>
          </a:xfrm>
          <a:prstGeom prst="rect">
            <a:avLst/>
          </a:prstGeom>
          <a:noFill/>
          <a:ln>
            <a:noFill/>
          </a:ln>
        </p:spPr>
      </p:pic>
      <p:pic>
        <p:nvPicPr>
          <p:cNvPr id="270" name="Google Shape;270;p13" descr="New logo September 2022">
            <a:hlinkClick r:id="rId4" action="ppaction://hlinksldjump"/>
          </p:cNvPr>
          <p:cNvPicPr preferRelativeResize="0"/>
          <p:nvPr/>
        </p:nvPicPr>
        <p:blipFill rotWithShape="1">
          <a:blip r:embed="rId5">
            <a:alphaModFix/>
          </a:blip>
          <a:srcRect/>
          <a:stretch/>
        </p:blipFill>
        <p:spPr>
          <a:xfrm>
            <a:off x="316763" y="1979840"/>
            <a:ext cx="311333" cy="311333"/>
          </a:xfrm>
          <a:prstGeom prst="rect">
            <a:avLst/>
          </a:prstGeom>
          <a:noFill/>
          <a:ln>
            <a:noFill/>
          </a:ln>
        </p:spPr>
      </p:pic>
      <p:pic>
        <p:nvPicPr>
          <p:cNvPr id="271" name="Google Shape;271;p13" descr="New logo September 2022">
            <a:hlinkClick r:id="rId4" action="ppaction://hlinksldjump"/>
          </p:cNvPr>
          <p:cNvPicPr preferRelativeResize="0"/>
          <p:nvPr/>
        </p:nvPicPr>
        <p:blipFill rotWithShape="1">
          <a:blip r:embed="rId5">
            <a:alphaModFix/>
          </a:blip>
          <a:srcRect/>
          <a:stretch/>
        </p:blipFill>
        <p:spPr>
          <a:xfrm>
            <a:off x="311267" y="2515962"/>
            <a:ext cx="311333" cy="311333"/>
          </a:xfrm>
          <a:prstGeom prst="rect">
            <a:avLst/>
          </a:prstGeom>
          <a:noFill/>
          <a:ln>
            <a:noFill/>
          </a:ln>
        </p:spPr>
      </p:pic>
      <p:pic>
        <p:nvPicPr>
          <p:cNvPr id="272" name="Google Shape;272;p13" descr="New logo September 2022">
            <a:hlinkClick r:id="rId4" action="ppaction://hlinksldjump"/>
          </p:cNvPr>
          <p:cNvPicPr preferRelativeResize="0"/>
          <p:nvPr/>
        </p:nvPicPr>
        <p:blipFill rotWithShape="1">
          <a:blip r:embed="rId5">
            <a:alphaModFix/>
          </a:blip>
          <a:srcRect/>
          <a:stretch/>
        </p:blipFill>
        <p:spPr>
          <a:xfrm>
            <a:off x="311266" y="2911836"/>
            <a:ext cx="311333" cy="311333"/>
          </a:xfrm>
          <a:prstGeom prst="rect">
            <a:avLst/>
          </a:prstGeom>
          <a:noFill/>
          <a:ln>
            <a:noFill/>
          </a:ln>
        </p:spPr>
      </p:pic>
      <p:pic>
        <p:nvPicPr>
          <p:cNvPr id="273" name="Google Shape;273;p13" descr="New logo September 2022">
            <a:hlinkClick r:id="rId4" action="ppaction://hlinksldjump"/>
          </p:cNvPr>
          <p:cNvPicPr preferRelativeResize="0"/>
          <p:nvPr/>
        </p:nvPicPr>
        <p:blipFill rotWithShape="1">
          <a:blip r:embed="rId5">
            <a:alphaModFix/>
          </a:blip>
          <a:srcRect/>
          <a:stretch/>
        </p:blipFill>
        <p:spPr>
          <a:xfrm>
            <a:off x="337372" y="3259335"/>
            <a:ext cx="311333" cy="311333"/>
          </a:xfrm>
          <a:prstGeom prst="rect">
            <a:avLst/>
          </a:prstGeom>
          <a:noFill/>
          <a:ln>
            <a:noFill/>
          </a:ln>
        </p:spPr>
      </p:pic>
      <p:pic>
        <p:nvPicPr>
          <p:cNvPr id="274" name="Google Shape;274;p13" descr="New logo September 2022">
            <a:hlinkClick r:id="rId4" action="ppaction://hlinksldjump"/>
          </p:cNvPr>
          <p:cNvPicPr preferRelativeResize="0"/>
          <p:nvPr/>
        </p:nvPicPr>
        <p:blipFill rotWithShape="1">
          <a:blip r:embed="rId5">
            <a:alphaModFix/>
          </a:blip>
          <a:srcRect/>
          <a:stretch/>
        </p:blipFill>
        <p:spPr>
          <a:xfrm>
            <a:off x="327068" y="3619812"/>
            <a:ext cx="311333" cy="311333"/>
          </a:xfrm>
          <a:prstGeom prst="rect">
            <a:avLst/>
          </a:prstGeom>
          <a:noFill/>
          <a:ln>
            <a:noFill/>
          </a:ln>
        </p:spPr>
      </p:pic>
      <p:pic>
        <p:nvPicPr>
          <p:cNvPr id="275" name="Google Shape;275;p13" descr="New logo September 2022">
            <a:hlinkClick r:id="rId4" action="ppaction://hlinksldjump"/>
          </p:cNvPr>
          <p:cNvPicPr preferRelativeResize="0"/>
          <p:nvPr/>
        </p:nvPicPr>
        <p:blipFill rotWithShape="1">
          <a:blip r:embed="rId5">
            <a:alphaModFix/>
          </a:blip>
          <a:srcRect/>
          <a:stretch/>
        </p:blipFill>
        <p:spPr>
          <a:xfrm>
            <a:off x="327068" y="3987236"/>
            <a:ext cx="311333" cy="311333"/>
          </a:xfrm>
          <a:prstGeom prst="rect">
            <a:avLst/>
          </a:prstGeom>
          <a:noFill/>
          <a:ln>
            <a:noFill/>
          </a:ln>
        </p:spPr>
      </p:pic>
      <p:pic>
        <p:nvPicPr>
          <p:cNvPr id="276" name="Google Shape;276;p13" descr="New logo September 2022">
            <a:hlinkClick r:id="rId4" action="ppaction://hlinksldjump"/>
          </p:cNvPr>
          <p:cNvPicPr preferRelativeResize="0"/>
          <p:nvPr/>
        </p:nvPicPr>
        <p:blipFill rotWithShape="1">
          <a:blip r:embed="rId5">
            <a:alphaModFix/>
          </a:blip>
          <a:srcRect/>
          <a:stretch/>
        </p:blipFill>
        <p:spPr>
          <a:xfrm>
            <a:off x="311266" y="4337657"/>
            <a:ext cx="311333" cy="311333"/>
          </a:xfrm>
          <a:prstGeom prst="rect">
            <a:avLst/>
          </a:prstGeom>
          <a:noFill/>
          <a:ln>
            <a:noFill/>
          </a:ln>
        </p:spPr>
      </p:pic>
      <p:pic>
        <p:nvPicPr>
          <p:cNvPr id="277" name="Google Shape;277;p13" descr="New logo September 2022">
            <a:hlinkClick r:id="rId4" action="ppaction://hlinksldjump"/>
          </p:cNvPr>
          <p:cNvPicPr preferRelativeResize="0"/>
          <p:nvPr/>
        </p:nvPicPr>
        <p:blipFill rotWithShape="1">
          <a:blip r:embed="rId5">
            <a:alphaModFix/>
          </a:blip>
          <a:srcRect/>
          <a:stretch/>
        </p:blipFill>
        <p:spPr>
          <a:xfrm>
            <a:off x="337372" y="4689269"/>
            <a:ext cx="311333" cy="311333"/>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pic>
        <p:nvPicPr>
          <p:cNvPr id="282" name="Google Shape;282;p14"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5451566"/>
            <a:ext cx="12192000" cy="1406432"/>
          </a:xfrm>
          <a:prstGeom prst="rect">
            <a:avLst/>
          </a:prstGeom>
          <a:noFill/>
          <a:ln>
            <a:noFill/>
          </a:ln>
        </p:spPr>
      </p:pic>
      <p:sp>
        <p:nvSpPr>
          <p:cNvPr id="283" name="Google Shape;283;p14"/>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284" name="Google Shape;284;p14"/>
          <p:cNvSpPr txBox="1"/>
          <p:nvPr/>
        </p:nvSpPr>
        <p:spPr>
          <a:xfrm>
            <a:off x="643305" y="818251"/>
            <a:ext cx="11129555" cy="480131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At Educational Diversity we have a range of support and services available to meet the individual needs of our students.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Attendance meetings with Pastoral leads.</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Pathways to support SEMH and academic attainment; Development (1:1), small class groups, part-time with school and skills/work experience pathways.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Progression plans to support transition into full time education.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Adapted curriculum as ‘normal way of working’ to support future access arrangements for functional skills and GCSEs.</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Routine reading, literacy and numeracy challenges in form time.</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Read, </a:t>
            </a:r>
            <a:r>
              <a:rPr lang="en-GB" sz="1200" dirty="0" smtClean="0">
                <a:solidFill>
                  <a:schemeClr val="dk1"/>
                </a:solidFill>
                <a:latin typeface="Comic Sans MS"/>
                <a:ea typeface="Comic Sans MS"/>
                <a:cs typeface="Comic Sans MS"/>
                <a:sym typeface="Comic Sans MS"/>
              </a:rPr>
              <a:t>Write Inc. </a:t>
            </a:r>
            <a:r>
              <a:rPr lang="en-GB" sz="1200" dirty="0">
                <a:solidFill>
                  <a:schemeClr val="dk1"/>
                </a:solidFill>
                <a:latin typeface="Comic Sans MS"/>
                <a:ea typeface="Comic Sans MS"/>
                <a:cs typeface="Comic Sans MS"/>
                <a:sym typeface="Comic Sans MS"/>
              </a:rPr>
              <a:t>and Fresh Start Phonics interventions (KS1-KS3) when identified for reading and spelling intervention.</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Specific Maths intervention when identified. (speak to SSL)</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Interactive boards, word processor, task plans and coloured overlays</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Work experience opportunities (KS4) for a hands on skills based curriculum to support Preparation for Adulthood.</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Pre-teaching and chunking of the curriculum.</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Recognition boards and reward schemes whereby pupils can earn and then spend their points as well as achievement assemblies.</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p:txBody>
      </p:sp>
      <p:sp>
        <p:nvSpPr>
          <p:cNvPr id="285" name="Google Shape;285;p14"/>
          <p:cNvSpPr/>
          <p:nvPr/>
        </p:nvSpPr>
        <p:spPr>
          <a:xfrm>
            <a:off x="174171" y="299030"/>
            <a:ext cx="11234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Supporting Cognition and Learning Needs </a:t>
            </a:r>
            <a:endParaRPr sz="3200" b="0" cap="none" dirty="0">
              <a:solidFill>
                <a:schemeClr val="dk1"/>
              </a:solidFill>
              <a:latin typeface="Comic Sans MS"/>
              <a:ea typeface="Comic Sans MS"/>
              <a:cs typeface="Comic Sans MS"/>
              <a:sym typeface="Comic Sans MS"/>
            </a:endParaRPr>
          </a:p>
        </p:txBody>
      </p:sp>
      <p:pic>
        <p:nvPicPr>
          <p:cNvPr id="286" name="Google Shape;286;p14" descr="New logo September 2022">
            <a:hlinkClick r:id="rId4" action="ppaction://hlinksldjump"/>
          </p:cNvPr>
          <p:cNvPicPr preferRelativeResize="0"/>
          <p:nvPr/>
        </p:nvPicPr>
        <p:blipFill rotWithShape="1">
          <a:blip r:embed="rId5">
            <a:alphaModFix/>
          </a:blip>
          <a:srcRect/>
          <a:stretch/>
        </p:blipFill>
        <p:spPr>
          <a:xfrm>
            <a:off x="316764" y="1702065"/>
            <a:ext cx="311333" cy="311333"/>
          </a:xfrm>
          <a:prstGeom prst="rect">
            <a:avLst/>
          </a:prstGeom>
          <a:noFill/>
          <a:ln>
            <a:noFill/>
          </a:ln>
        </p:spPr>
      </p:pic>
      <p:pic>
        <p:nvPicPr>
          <p:cNvPr id="287" name="Google Shape;287;p14" descr="New logo September 2022">
            <a:hlinkClick r:id="rId4" action="ppaction://hlinksldjump"/>
          </p:cNvPr>
          <p:cNvPicPr preferRelativeResize="0"/>
          <p:nvPr/>
        </p:nvPicPr>
        <p:blipFill rotWithShape="1">
          <a:blip r:embed="rId5">
            <a:alphaModFix/>
          </a:blip>
          <a:srcRect/>
          <a:stretch/>
        </p:blipFill>
        <p:spPr>
          <a:xfrm>
            <a:off x="316764" y="2035908"/>
            <a:ext cx="311333" cy="311333"/>
          </a:xfrm>
          <a:prstGeom prst="rect">
            <a:avLst/>
          </a:prstGeom>
          <a:noFill/>
          <a:ln>
            <a:noFill/>
          </a:ln>
        </p:spPr>
      </p:pic>
      <p:pic>
        <p:nvPicPr>
          <p:cNvPr id="288" name="Google Shape;288;p14" descr="New logo September 2022">
            <a:hlinkClick r:id="rId4" action="ppaction://hlinksldjump"/>
          </p:cNvPr>
          <p:cNvPicPr preferRelativeResize="0"/>
          <p:nvPr/>
        </p:nvPicPr>
        <p:blipFill rotWithShape="1">
          <a:blip r:embed="rId5">
            <a:alphaModFix/>
          </a:blip>
          <a:srcRect/>
          <a:stretch/>
        </p:blipFill>
        <p:spPr>
          <a:xfrm>
            <a:off x="318931" y="2405485"/>
            <a:ext cx="311333" cy="311333"/>
          </a:xfrm>
          <a:prstGeom prst="rect">
            <a:avLst/>
          </a:prstGeom>
          <a:noFill/>
          <a:ln>
            <a:noFill/>
          </a:ln>
        </p:spPr>
      </p:pic>
      <p:pic>
        <p:nvPicPr>
          <p:cNvPr id="289" name="Google Shape;289;p14" descr="New logo September 2022">
            <a:hlinkClick r:id="rId4" action="ppaction://hlinksldjump"/>
          </p:cNvPr>
          <p:cNvPicPr preferRelativeResize="0"/>
          <p:nvPr/>
        </p:nvPicPr>
        <p:blipFill rotWithShape="1">
          <a:blip r:embed="rId5">
            <a:alphaModFix/>
          </a:blip>
          <a:srcRect/>
          <a:stretch/>
        </p:blipFill>
        <p:spPr>
          <a:xfrm>
            <a:off x="316764" y="2766009"/>
            <a:ext cx="311333" cy="311333"/>
          </a:xfrm>
          <a:prstGeom prst="rect">
            <a:avLst/>
          </a:prstGeom>
          <a:noFill/>
          <a:ln>
            <a:noFill/>
          </a:ln>
        </p:spPr>
      </p:pic>
      <p:pic>
        <p:nvPicPr>
          <p:cNvPr id="290" name="Google Shape;290;p14" descr="New logo September 2022">
            <a:hlinkClick r:id="rId4" action="ppaction://hlinksldjump"/>
          </p:cNvPr>
          <p:cNvPicPr preferRelativeResize="0"/>
          <p:nvPr/>
        </p:nvPicPr>
        <p:blipFill rotWithShape="1">
          <a:blip r:embed="rId5">
            <a:alphaModFix/>
          </a:blip>
          <a:srcRect/>
          <a:stretch/>
        </p:blipFill>
        <p:spPr>
          <a:xfrm>
            <a:off x="316764" y="3168656"/>
            <a:ext cx="311333" cy="311333"/>
          </a:xfrm>
          <a:prstGeom prst="rect">
            <a:avLst/>
          </a:prstGeom>
          <a:noFill/>
          <a:ln>
            <a:noFill/>
          </a:ln>
        </p:spPr>
      </p:pic>
      <p:pic>
        <p:nvPicPr>
          <p:cNvPr id="291" name="Google Shape;291;p14" descr="New logo September 2022">
            <a:hlinkClick r:id="rId4" action="ppaction://hlinksldjump"/>
          </p:cNvPr>
          <p:cNvPicPr preferRelativeResize="0"/>
          <p:nvPr/>
        </p:nvPicPr>
        <p:blipFill rotWithShape="1">
          <a:blip r:embed="rId5">
            <a:alphaModFix/>
          </a:blip>
          <a:srcRect/>
          <a:stretch/>
        </p:blipFill>
        <p:spPr>
          <a:xfrm>
            <a:off x="318931" y="3524874"/>
            <a:ext cx="311333" cy="311333"/>
          </a:xfrm>
          <a:prstGeom prst="rect">
            <a:avLst/>
          </a:prstGeom>
          <a:noFill/>
          <a:ln>
            <a:noFill/>
          </a:ln>
        </p:spPr>
      </p:pic>
      <p:pic>
        <p:nvPicPr>
          <p:cNvPr id="292" name="Google Shape;292;p14" descr="New logo September 2022">
            <a:hlinkClick r:id="rId4" action="ppaction://hlinksldjump"/>
          </p:cNvPr>
          <p:cNvPicPr preferRelativeResize="0"/>
          <p:nvPr/>
        </p:nvPicPr>
        <p:blipFill rotWithShape="1">
          <a:blip r:embed="rId5">
            <a:alphaModFix/>
          </a:blip>
          <a:srcRect/>
          <a:stretch/>
        </p:blipFill>
        <p:spPr>
          <a:xfrm>
            <a:off x="301513" y="3888521"/>
            <a:ext cx="311333" cy="311333"/>
          </a:xfrm>
          <a:prstGeom prst="rect">
            <a:avLst/>
          </a:prstGeom>
          <a:noFill/>
          <a:ln>
            <a:noFill/>
          </a:ln>
        </p:spPr>
      </p:pic>
      <p:pic>
        <p:nvPicPr>
          <p:cNvPr id="293" name="Google Shape;293;p14" descr="New logo September 2022">
            <a:hlinkClick r:id="rId4" action="ppaction://hlinksldjump"/>
          </p:cNvPr>
          <p:cNvPicPr preferRelativeResize="0"/>
          <p:nvPr/>
        </p:nvPicPr>
        <p:blipFill rotWithShape="1">
          <a:blip r:embed="rId5">
            <a:alphaModFix/>
          </a:blip>
          <a:srcRect/>
          <a:stretch/>
        </p:blipFill>
        <p:spPr>
          <a:xfrm>
            <a:off x="331972" y="4244739"/>
            <a:ext cx="311333" cy="311333"/>
          </a:xfrm>
          <a:prstGeom prst="rect">
            <a:avLst/>
          </a:prstGeom>
          <a:noFill/>
          <a:ln>
            <a:noFill/>
          </a:ln>
        </p:spPr>
      </p:pic>
      <p:pic>
        <p:nvPicPr>
          <p:cNvPr id="294" name="Google Shape;294;p14" descr="New logo September 2022">
            <a:hlinkClick r:id="rId4" action="ppaction://hlinksldjump"/>
          </p:cNvPr>
          <p:cNvPicPr preferRelativeResize="0"/>
          <p:nvPr/>
        </p:nvPicPr>
        <p:blipFill rotWithShape="1">
          <a:blip r:embed="rId5">
            <a:alphaModFix/>
          </a:blip>
          <a:srcRect/>
          <a:stretch/>
        </p:blipFill>
        <p:spPr>
          <a:xfrm>
            <a:off x="331972" y="4556072"/>
            <a:ext cx="311333" cy="344315"/>
          </a:xfrm>
          <a:prstGeom prst="rect">
            <a:avLst/>
          </a:prstGeom>
          <a:noFill/>
          <a:ln>
            <a:noFill/>
          </a:ln>
        </p:spPr>
      </p:pic>
      <p:pic>
        <p:nvPicPr>
          <p:cNvPr id="295" name="Google Shape;295;p14" descr="New logo September 2022">
            <a:hlinkClick r:id="rId4" action="ppaction://hlinksldjump"/>
          </p:cNvPr>
          <p:cNvPicPr preferRelativeResize="0"/>
          <p:nvPr/>
        </p:nvPicPr>
        <p:blipFill rotWithShape="1">
          <a:blip r:embed="rId5">
            <a:alphaModFix/>
          </a:blip>
          <a:srcRect/>
          <a:stretch/>
        </p:blipFill>
        <p:spPr>
          <a:xfrm>
            <a:off x="301513" y="1288884"/>
            <a:ext cx="311333" cy="311333"/>
          </a:xfrm>
          <a:prstGeom prst="rect">
            <a:avLst/>
          </a:prstGeom>
          <a:noFill/>
          <a:ln>
            <a:noFill/>
          </a:ln>
        </p:spPr>
      </p:pic>
      <p:pic>
        <p:nvPicPr>
          <p:cNvPr id="296" name="Google Shape;296;p14" descr="New logo September 2022">
            <a:hlinkClick r:id="rId4" action="ppaction://hlinksldjump"/>
          </p:cNvPr>
          <p:cNvPicPr preferRelativeResize="0"/>
          <p:nvPr/>
        </p:nvPicPr>
        <p:blipFill rotWithShape="1">
          <a:blip r:embed="rId5">
            <a:alphaModFix/>
          </a:blip>
          <a:srcRect/>
          <a:stretch/>
        </p:blipFill>
        <p:spPr>
          <a:xfrm>
            <a:off x="319968" y="4935093"/>
            <a:ext cx="311333" cy="34431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pic>
        <p:nvPicPr>
          <p:cNvPr id="301" name="Google Shape;301;p15"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302" name="Google Shape;302;p15"/>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303" name="Google Shape;303;p15"/>
          <p:cNvSpPr txBox="1"/>
          <p:nvPr/>
        </p:nvSpPr>
        <p:spPr>
          <a:xfrm>
            <a:off x="612846" y="1138350"/>
            <a:ext cx="11129555" cy="37856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At Educational Diversity we have a range of support and services available to meet the individual needs of our students.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Sensory assessments when required.</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Opportunities to complete sensory circuits; Alert exercises, organising activities and calming kits available within learning environments.</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Walk and Talk movement breaks.</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Referral and support of the school nurse.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Referral to Occupational Therapists for pupils with physical needs.</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Support for parents who wish to apply for LA funded disability transport.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Multi agency working for Neurodevelopmental pathways referrals.</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Practical curriculum with opportunities to meet physical and sensory needs.</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Progression Plans to support health and medical needs.</a:t>
            </a:r>
            <a:endParaRPr sz="1200" dirty="0">
              <a:solidFill>
                <a:schemeClr val="dk1"/>
              </a:solidFill>
              <a:latin typeface="Comic Sans MS"/>
              <a:ea typeface="Comic Sans MS"/>
              <a:cs typeface="Comic Sans MS"/>
              <a:sym typeface="Comic Sans MS"/>
            </a:endParaRPr>
          </a:p>
        </p:txBody>
      </p:sp>
      <p:sp>
        <p:nvSpPr>
          <p:cNvPr id="304" name="Google Shape;304;p15"/>
          <p:cNvSpPr/>
          <p:nvPr/>
        </p:nvSpPr>
        <p:spPr>
          <a:xfrm>
            <a:off x="174171" y="299030"/>
            <a:ext cx="11234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Supporting Physical, Sensory and Health Needs</a:t>
            </a:r>
            <a:endParaRPr sz="3200" b="0" cap="none" dirty="0">
              <a:solidFill>
                <a:schemeClr val="dk1"/>
              </a:solidFill>
              <a:latin typeface="Comic Sans MS"/>
              <a:ea typeface="Comic Sans MS"/>
              <a:cs typeface="Comic Sans MS"/>
              <a:sym typeface="Comic Sans MS"/>
            </a:endParaRPr>
          </a:p>
        </p:txBody>
      </p:sp>
      <p:pic>
        <p:nvPicPr>
          <p:cNvPr id="305" name="Google Shape;305;p15" descr="New logo September 2022">
            <a:hlinkClick r:id="rId4" action="ppaction://hlinksldjump"/>
          </p:cNvPr>
          <p:cNvPicPr preferRelativeResize="0"/>
          <p:nvPr/>
        </p:nvPicPr>
        <p:blipFill rotWithShape="1">
          <a:blip r:embed="rId5">
            <a:alphaModFix/>
          </a:blip>
          <a:srcRect/>
          <a:stretch/>
        </p:blipFill>
        <p:spPr>
          <a:xfrm>
            <a:off x="316764" y="1702065"/>
            <a:ext cx="311333" cy="311333"/>
          </a:xfrm>
          <a:prstGeom prst="rect">
            <a:avLst/>
          </a:prstGeom>
          <a:noFill/>
          <a:ln>
            <a:noFill/>
          </a:ln>
        </p:spPr>
      </p:pic>
      <p:pic>
        <p:nvPicPr>
          <p:cNvPr id="306" name="Google Shape;306;p15" descr="New logo September 2022">
            <a:hlinkClick r:id="rId4" action="ppaction://hlinksldjump"/>
          </p:cNvPr>
          <p:cNvPicPr preferRelativeResize="0"/>
          <p:nvPr/>
        </p:nvPicPr>
        <p:blipFill rotWithShape="1">
          <a:blip r:embed="rId5">
            <a:alphaModFix/>
          </a:blip>
          <a:srcRect/>
          <a:stretch/>
        </p:blipFill>
        <p:spPr>
          <a:xfrm>
            <a:off x="316764" y="2035908"/>
            <a:ext cx="311333" cy="311333"/>
          </a:xfrm>
          <a:prstGeom prst="rect">
            <a:avLst/>
          </a:prstGeom>
          <a:noFill/>
          <a:ln>
            <a:noFill/>
          </a:ln>
        </p:spPr>
      </p:pic>
      <p:pic>
        <p:nvPicPr>
          <p:cNvPr id="307" name="Google Shape;307;p15" descr="New logo September 2022">
            <a:hlinkClick r:id="rId4" action="ppaction://hlinksldjump"/>
          </p:cNvPr>
          <p:cNvPicPr preferRelativeResize="0"/>
          <p:nvPr/>
        </p:nvPicPr>
        <p:blipFill rotWithShape="1">
          <a:blip r:embed="rId5">
            <a:alphaModFix/>
          </a:blip>
          <a:srcRect/>
          <a:stretch/>
        </p:blipFill>
        <p:spPr>
          <a:xfrm>
            <a:off x="318931" y="2405485"/>
            <a:ext cx="311333" cy="311333"/>
          </a:xfrm>
          <a:prstGeom prst="rect">
            <a:avLst/>
          </a:prstGeom>
          <a:noFill/>
          <a:ln>
            <a:noFill/>
          </a:ln>
        </p:spPr>
      </p:pic>
      <p:pic>
        <p:nvPicPr>
          <p:cNvPr id="308" name="Google Shape;308;p15" descr="New logo September 2022">
            <a:hlinkClick r:id="rId4" action="ppaction://hlinksldjump"/>
          </p:cNvPr>
          <p:cNvPicPr preferRelativeResize="0"/>
          <p:nvPr/>
        </p:nvPicPr>
        <p:blipFill rotWithShape="1">
          <a:blip r:embed="rId5">
            <a:alphaModFix/>
          </a:blip>
          <a:srcRect/>
          <a:stretch/>
        </p:blipFill>
        <p:spPr>
          <a:xfrm>
            <a:off x="316764" y="2766009"/>
            <a:ext cx="311333" cy="311333"/>
          </a:xfrm>
          <a:prstGeom prst="rect">
            <a:avLst/>
          </a:prstGeom>
          <a:noFill/>
          <a:ln>
            <a:noFill/>
          </a:ln>
        </p:spPr>
      </p:pic>
      <p:pic>
        <p:nvPicPr>
          <p:cNvPr id="309" name="Google Shape;309;p15" descr="New logo September 2022">
            <a:hlinkClick r:id="rId4" action="ppaction://hlinksldjump"/>
          </p:cNvPr>
          <p:cNvPicPr preferRelativeResize="0"/>
          <p:nvPr/>
        </p:nvPicPr>
        <p:blipFill rotWithShape="1">
          <a:blip r:embed="rId5">
            <a:alphaModFix/>
          </a:blip>
          <a:srcRect/>
          <a:stretch/>
        </p:blipFill>
        <p:spPr>
          <a:xfrm>
            <a:off x="316764" y="3168656"/>
            <a:ext cx="311333" cy="311333"/>
          </a:xfrm>
          <a:prstGeom prst="rect">
            <a:avLst/>
          </a:prstGeom>
          <a:noFill/>
          <a:ln>
            <a:noFill/>
          </a:ln>
        </p:spPr>
      </p:pic>
      <p:pic>
        <p:nvPicPr>
          <p:cNvPr id="310" name="Google Shape;310;p15" descr="New logo September 2022">
            <a:hlinkClick r:id="rId4" action="ppaction://hlinksldjump"/>
          </p:cNvPr>
          <p:cNvPicPr preferRelativeResize="0"/>
          <p:nvPr/>
        </p:nvPicPr>
        <p:blipFill rotWithShape="1">
          <a:blip r:embed="rId5">
            <a:alphaModFix/>
          </a:blip>
          <a:srcRect/>
          <a:stretch/>
        </p:blipFill>
        <p:spPr>
          <a:xfrm>
            <a:off x="318931" y="3524874"/>
            <a:ext cx="311333" cy="311333"/>
          </a:xfrm>
          <a:prstGeom prst="rect">
            <a:avLst/>
          </a:prstGeom>
          <a:noFill/>
          <a:ln>
            <a:noFill/>
          </a:ln>
        </p:spPr>
      </p:pic>
      <p:pic>
        <p:nvPicPr>
          <p:cNvPr id="311" name="Google Shape;311;p15" descr="New logo September 2022">
            <a:hlinkClick r:id="rId4" action="ppaction://hlinksldjump"/>
          </p:cNvPr>
          <p:cNvPicPr preferRelativeResize="0"/>
          <p:nvPr/>
        </p:nvPicPr>
        <p:blipFill rotWithShape="1">
          <a:blip r:embed="rId5">
            <a:alphaModFix/>
          </a:blip>
          <a:srcRect/>
          <a:stretch/>
        </p:blipFill>
        <p:spPr>
          <a:xfrm>
            <a:off x="301513" y="3888521"/>
            <a:ext cx="311333" cy="311333"/>
          </a:xfrm>
          <a:prstGeom prst="rect">
            <a:avLst/>
          </a:prstGeom>
          <a:noFill/>
          <a:ln>
            <a:noFill/>
          </a:ln>
        </p:spPr>
      </p:pic>
      <p:pic>
        <p:nvPicPr>
          <p:cNvPr id="312" name="Google Shape;312;p15" descr="New logo September 2022">
            <a:hlinkClick r:id="rId4" action="ppaction://hlinksldjump"/>
          </p:cNvPr>
          <p:cNvPicPr preferRelativeResize="0"/>
          <p:nvPr/>
        </p:nvPicPr>
        <p:blipFill rotWithShape="1">
          <a:blip r:embed="rId5">
            <a:alphaModFix/>
          </a:blip>
          <a:srcRect/>
          <a:stretch/>
        </p:blipFill>
        <p:spPr>
          <a:xfrm>
            <a:off x="331972" y="4244739"/>
            <a:ext cx="311333" cy="311333"/>
          </a:xfrm>
          <a:prstGeom prst="rect">
            <a:avLst/>
          </a:prstGeom>
          <a:noFill/>
          <a:ln>
            <a:noFill/>
          </a:ln>
        </p:spPr>
      </p:pic>
      <p:pic>
        <p:nvPicPr>
          <p:cNvPr id="313" name="Google Shape;313;p15" descr="New logo September 2022">
            <a:hlinkClick r:id="rId4" action="ppaction://hlinksldjump"/>
          </p:cNvPr>
          <p:cNvPicPr preferRelativeResize="0"/>
          <p:nvPr/>
        </p:nvPicPr>
        <p:blipFill rotWithShape="1">
          <a:blip r:embed="rId5">
            <a:alphaModFix/>
          </a:blip>
          <a:srcRect/>
          <a:stretch/>
        </p:blipFill>
        <p:spPr>
          <a:xfrm>
            <a:off x="331972" y="4556072"/>
            <a:ext cx="311333" cy="34431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pic>
        <p:nvPicPr>
          <p:cNvPr id="318" name="Google Shape;318;p16"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98127"/>
            <a:ext cx="12192000" cy="1974203"/>
          </a:xfrm>
          <a:prstGeom prst="rect">
            <a:avLst/>
          </a:prstGeom>
          <a:noFill/>
          <a:ln>
            <a:noFill/>
          </a:ln>
        </p:spPr>
      </p:pic>
      <p:sp>
        <p:nvSpPr>
          <p:cNvPr id="319" name="Google Shape;319;p16"/>
          <p:cNvSpPr/>
          <p:nvPr/>
        </p:nvSpPr>
        <p:spPr>
          <a:xfrm>
            <a:off x="2401918" y="46937"/>
            <a:ext cx="7502144" cy="6808098"/>
          </a:xfrm>
          <a:prstGeom prst="triangle">
            <a:avLst>
              <a:gd name="adj" fmla="val 50000"/>
            </a:avLst>
          </a:prstGeom>
          <a:solidFill>
            <a:srgbClr val="87BF61"/>
          </a:solidFill>
          <a:ln w="12700" cap="flat" cmpd="sng">
            <a:solidFill>
              <a:srgbClr val="A8D08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
        <p:nvSpPr>
          <p:cNvPr id="320" name="Google Shape;320;p16"/>
          <p:cNvSpPr/>
          <p:nvPr/>
        </p:nvSpPr>
        <p:spPr>
          <a:xfrm>
            <a:off x="-2748259" y="202440"/>
            <a:ext cx="11234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Professional support</a:t>
            </a:r>
            <a:endParaRPr sz="3200" b="0" cap="none" dirty="0">
              <a:solidFill>
                <a:schemeClr val="dk1"/>
              </a:solidFill>
              <a:latin typeface="Comic Sans MS"/>
              <a:ea typeface="Comic Sans MS"/>
              <a:cs typeface="Comic Sans MS"/>
              <a:sym typeface="Comic Sans MS"/>
            </a:endParaRPr>
          </a:p>
        </p:txBody>
      </p:sp>
      <p:sp>
        <p:nvSpPr>
          <p:cNvPr id="321" name="Google Shape;321;p16"/>
          <p:cNvSpPr/>
          <p:nvPr/>
        </p:nvSpPr>
        <p:spPr>
          <a:xfrm>
            <a:off x="2868770" y="6415365"/>
            <a:ext cx="2394335"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Specialist Teaching staff</a:t>
            </a:r>
            <a:endParaRPr sz="1200" b="0" cap="none" dirty="0">
              <a:solidFill>
                <a:schemeClr val="dk1"/>
              </a:solidFill>
              <a:latin typeface="Comic Sans MS"/>
              <a:ea typeface="Comic Sans MS"/>
              <a:cs typeface="Comic Sans MS"/>
              <a:sym typeface="Comic Sans MS"/>
            </a:endParaRPr>
          </a:p>
        </p:txBody>
      </p:sp>
      <p:sp>
        <p:nvSpPr>
          <p:cNvPr id="322" name="Google Shape;322;p16"/>
          <p:cNvSpPr/>
          <p:nvPr/>
        </p:nvSpPr>
        <p:spPr>
          <a:xfrm>
            <a:off x="6096000" y="6446426"/>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Specialist support staff</a:t>
            </a:r>
            <a:endParaRPr sz="1200" b="0" cap="none" dirty="0">
              <a:solidFill>
                <a:schemeClr val="dk1"/>
              </a:solidFill>
              <a:latin typeface="Comic Sans MS"/>
              <a:ea typeface="Comic Sans MS"/>
              <a:cs typeface="Comic Sans MS"/>
              <a:sym typeface="Comic Sans MS"/>
            </a:endParaRPr>
          </a:p>
        </p:txBody>
      </p:sp>
      <p:sp>
        <p:nvSpPr>
          <p:cNvPr id="323" name="Google Shape;323;p16"/>
          <p:cNvSpPr/>
          <p:nvPr/>
        </p:nvSpPr>
        <p:spPr>
          <a:xfrm>
            <a:off x="4566264" y="5718144"/>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Engagement coach</a:t>
            </a:r>
            <a:endParaRPr sz="1200" b="0" cap="none" dirty="0">
              <a:solidFill>
                <a:schemeClr val="dk1"/>
              </a:solidFill>
              <a:latin typeface="Comic Sans MS"/>
              <a:ea typeface="Comic Sans MS"/>
              <a:cs typeface="Comic Sans MS"/>
              <a:sym typeface="Comic Sans MS"/>
            </a:endParaRPr>
          </a:p>
        </p:txBody>
      </p:sp>
      <p:sp>
        <p:nvSpPr>
          <p:cNvPr id="324" name="Google Shape;324;p16"/>
          <p:cNvSpPr/>
          <p:nvPr/>
        </p:nvSpPr>
        <p:spPr>
          <a:xfrm>
            <a:off x="2868770" y="5674676"/>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Attendance officer</a:t>
            </a:r>
            <a:endParaRPr sz="1200" b="0" cap="none" dirty="0">
              <a:solidFill>
                <a:schemeClr val="dk1"/>
              </a:solidFill>
              <a:latin typeface="Comic Sans MS"/>
              <a:ea typeface="Comic Sans MS"/>
              <a:cs typeface="Comic Sans MS"/>
              <a:sym typeface="Comic Sans MS"/>
            </a:endParaRPr>
          </a:p>
        </p:txBody>
      </p:sp>
      <p:sp>
        <p:nvSpPr>
          <p:cNvPr id="325" name="Google Shape;325;p16"/>
          <p:cNvSpPr/>
          <p:nvPr/>
        </p:nvSpPr>
        <p:spPr>
          <a:xfrm>
            <a:off x="1676006" y="5183570"/>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Lead teachers</a:t>
            </a:r>
            <a:endParaRPr sz="1200" b="0" cap="none" dirty="0">
              <a:solidFill>
                <a:schemeClr val="dk1"/>
              </a:solidFill>
              <a:latin typeface="Comic Sans MS"/>
              <a:ea typeface="Comic Sans MS"/>
              <a:cs typeface="Comic Sans MS"/>
              <a:sym typeface="Comic Sans MS"/>
            </a:endParaRPr>
          </a:p>
        </p:txBody>
      </p:sp>
      <p:sp>
        <p:nvSpPr>
          <p:cNvPr id="326" name="Google Shape;326;p16"/>
          <p:cNvSpPr/>
          <p:nvPr/>
        </p:nvSpPr>
        <p:spPr>
          <a:xfrm>
            <a:off x="5511963" y="5248264"/>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Pastoral leads</a:t>
            </a:r>
            <a:endParaRPr sz="1200" b="0" cap="none" dirty="0">
              <a:solidFill>
                <a:schemeClr val="dk1"/>
              </a:solidFill>
              <a:latin typeface="Comic Sans MS"/>
              <a:ea typeface="Comic Sans MS"/>
              <a:cs typeface="Comic Sans MS"/>
              <a:sym typeface="Comic Sans MS"/>
            </a:endParaRPr>
          </a:p>
        </p:txBody>
      </p:sp>
      <p:sp>
        <p:nvSpPr>
          <p:cNvPr id="327" name="Google Shape;327;p16"/>
          <p:cNvSpPr/>
          <p:nvPr/>
        </p:nvSpPr>
        <p:spPr>
          <a:xfrm>
            <a:off x="3608230" y="6485569"/>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Safeguarding Lead</a:t>
            </a:r>
            <a:endParaRPr sz="1200" b="0" cap="none" dirty="0">
              <a:solidFill>
                <a:schemeClr val="dk1"/>
              </a:solidFill>
              <a:latin typeface="Comic Sans MS"/>
              <a:ea typeface="Comic Sans MS"/>
              <a:cs typeface="Comic Sans MS"/>
              <a:sym typeface="Comic Sans MS"/>
            </a:endParaRPr>
          </a:p>
        </p:txBody>
      </p:sp>
      <p:sp>
        <p:nvSpPr>
          <p:cNvPr id="328" name="Google Shape;328;p16"/>
          <p:cNvSpPr/>
          <p:nvPr/>
        </p:nvSpPr>
        <p:spPr>
          <a:xfrm>
            <a:off x="4019775" y="6169427"/>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Our Child Lead</a:t>
            </a:r>
            <a:endParaRPr sz="1200" b="0" cap="none" dirty="0">
              <a:solidFill>
                <a:schemeClr val="dk1"/>
              </a:solidFill>
              <a:latin typeface="Comic Sans MS"/>
              <a:ea typeface="Comic Sans MS"/>
              <a:cs typeface="Comic Sans MS"/>
              <a:sym typeface="Comic Sans MS"/>
            </a:endParaRPr>
          </a:p>
        </p:txBody>
      </p:sp>
      <p:sp>
        <p:nvSpPr>
          <p:cNvPr id="329" name="Google Shape;329;p16"/>
          <p:cNvSpPr/>
          <p:nvPr/>
        </p:nvSpPr>
        <p:spPr>
          <a:xfrm>
            <a:off x="3848226" y="5133670"/>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Senior leaders</a:t>
            </a:r>
            <a:endParaRPr sz="1200" b="0" cap="none" dirty="0">
              <a:solidFill>
                <a:schemeClr val="dk1"/>
              </a:solidFill>
              <a:latin typeface="Comic Sans MS"/>
              <a:ea typeface="Comic Sans MS"/>
              <a:cs typeface="Comic Sans MS"/>
              <a:sym typeface="Comic Sans MS"/>
            </a:endParaRPr>
          </a:p>
        </p:txBody>
      </p:sp>
      <p:sp>
        <p:nvSpPr>
          <p:cNvPr id="330" name="Google Shape;330;p16"/>
          <p:cNvSpPr/>
          <p:nvPr/>
        </p:nvSpPr>
        <p:spPr>
          <a:xfrm>
            <a:off x="5841840" y="6082945"/>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Reintegration coach</a:t>
            </a:r>
            <a:endParaRPr sz="1200" b="0" cap="none" dirty="0">
              <a:solidFill>
                <a:schemeClr val="dk1"/>
              </a:solidFill>
              <a:latin typeface="Comic Sans MS"/>
              <a:ea typeface="Comic Sans MS"/>
              <a:cs typeface="Comic Sans MS"/>
              <a:sym typeface="Comic Sans MS"/>
            </a:endParaRPr>
          </a:p>
        </p:txBody>
      </p:sp>
      <p:sp>
        <p:nvSpPr>
          <p:cNvPr id="331" name="Google Shape;331;p16"/>
          <p:cNvSpPr/>
          <p:nvPr/>
        </p:nvSpPr>
        <p:spPr>
          <a:xfrm>
            <a:off x="1318929" y="5597483"/>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SENDCo</a:t>
            </a:r>
            <a:r>
              <a:rPr lang="en-GB" sz="1200" b="0" cap="none" dirty="0">
                <a:solidFill>
                  <a:schemeClr val="dk1"/>
                </a:solidFill>
                <a:latin typeface="Comic Sans MS"/>
                <a:ea typeface="Comic Sans MS"/>
                <a:cs typeface="Comic Sans MS"/>
                <a:sym typeface="Comic Sans MS"/>
              </a:rPr>
              <a:t> Team</a:t>
            </a:r>
            <a:endParaRPr sz="1200" b="0" cap="none" dirty="0">
              <a:solidFill>
                <a:schemeClr val="dk1"/>
              </a:solidFill>
              <a:latin typeface="Comic Sans MS"/>
              <a:ea typeface="Comic Sans MS"/>
              <a:cs typeface="Comic Sans MS"/>
              <a:sym typeface="Comic Sans MS"/>
            </a:endParaRPr>
          </a:p>
        </p:txBody>
      </p:sp>
      <p:sp>
        <p:nvSpPr>
          <p:cNvPr id="332" name="Google Shape;332;p16"/>
          <p:cNvSpPr/>
          <p:nvPr/>
        </p:nvSpPr>
        <p:spPr>
          <a:xfrm>
            <a:off x="3367241" y="-22414"/>
            <a:ext cx="5589734" cy="5063264"/>
          </a:xfrm>
          <a:prstGeom prst="triangle">
            <a:avLst>
              <a:gd name="adj" fmla="val 50000"/>
            </a:avLst>
          </a:prstGeom>
          <a:solidFill>
            <a:srgbClr val="FFC000"/>
          </a:solidFill>
          <a:ln w="12700" cap="flat" cmpd="sng">
            <a:solidFill>
              <a:srgbClr val="A8D08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800"/>
              <a:buFont typeface="Calibri"/>
              <a:buNone/>
            </a:pPr>
            <a:endParaRPr sz="1800" dirty="0">
              <a:solidFill>
                <a:schemeClr val="lt1"/>
              </a:solidFill>
              <a:latin typeface="Calibri"/>
              <a:ea typeface="Calibri"/>
              <a:cs typeface="Calibri"/>
              <a:sym typeface="Calibri"/>
            </a:endParaRPr>
          </a:p>
        </p:txBody>
      </p:sp>
      <p:sp>
        <p:nvSpPr>
          <p:cNvPr id="333" name="Google Shape;333;p16"/>
          <p:cNvSpPr/>
          <p:nvPr/>
        </p:nvSpPr>
        <p:spPr>
          <a:xfrm>
            <a:off x="4111559" y="3546912"/>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Resilience coaches</a:t>
            </a:r>
            <a:endParaRPr sz="1200" b="0" cap="none" dirty="0">
              <a:solidFill>
                <a:schemeClr val="dk1"/>
              </a:solidFill>
              <a:latin typeface="Comic Sans MS"/>
              <a:ea typeface="Comic Sans MS"/>
              <a:cs typeface="Comic Sans MS"/>
              <a:sym typeface="Comic Sans MS"/>
            </a:endParaRPr>
          </a:p>
        </p:txBody>
      </p:sp>
      <p:sp>
        <p:nvSpPr>
          <p:cNvPr id="334" name="Google Shape;334;p16"/>
          <p:cNvSpPr/>
          <p:nvPr/>
        </p:nvSpPr>
        <p:spPr>
          <a:xfrm>
            <a:off x="2484311" y="3895024"/>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YOUtherapy</a:t>
            </a:r>
            <a:endParaRPr sz="1200" b="0" cap="none" dirty="0">
              <a:solidFill>
                <a:schemeClr val="dk1"/>
              </a:solidFill>
              <a:latin typeface="Comic Sans MS"/>
              <a:ea typeface="Comic Sans MS"/>
              <a:cs typeface="Comic Sans MS"/>
              <a:sym typeface="Comic Sans MS"/>
            </a:endParaRPr>
          </a:p>
        </p:txBody>
      </p:sp>
      <p:sp>
        <p:nvSpPr>
          <p:cNvPr id="335" name="Google Shape;335;p16"/>
          <p:cNvSpPr/>
          <p:nvPr/>
        </p:nvSpPr>
        <p:spPr>
          <a:xfrm>
            <a:off x="2563795" y="3408634"/>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CAMHS</a:t>
            </a:r>
            <a:endParaRPr sz="1200" b="0" cap="none" dirty="0">
              <a:solidFill>
                <a:schemeClr val="dk1"/>
              </a:solidFill>
              <a:latin typeface="Comic Sans MS"/>
              <a:ea typeface="Comic Sans MS"/>
              <a:cs typeface="Comic Sans MS"/>
              <a:sym typeface="Comic Sans MS"/>
            </a:endParaRPr>
          </a:p>
        </p:txBody>
      </p:sp>
      <p:sp>
        <p:nvSpPr>
          <p:cNvPr id="336" name="Google Shape;336;p16"/>
          <p:cNvSpPr/>
          <p:nvPr/>
        </p:nvSpPr>
        <p:spPr>
          <a:xfrm>
            <a:off x="2299977" y="4636588"/>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Talking therapies</a:t>
            </a:r>
            <a:endParaRPr sz="1200" b="0" cap="none" dirty="0">
              <a:solidFill>
                <a:schemeClr val="dk1"/>
              </a:solidFill>
              <a:latin typeface="Comic Sans MS"/>
              <a:ea typeface="Comic Sans MS"/>
              <a:cs typeface="Comic Sans MS"/>
              <a:sym typeface="Comic Sans MS"/>
            </a:endParaRPr>
          </a:p>
        </p:txBody>
      </p:sp>
      <p:sp>
        <p:nvSpPr>
          <p:cNvPr id="337" name="Google Shape;337;p16"/>
          <p:cNvSpPr/>
          <p:nvPr/>
        </p:nvSpPr>
        <p:spPr>
          <a:xfrm>
            <a:off x="4076588" y="4359589"/>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smtClean="0">
                <a:solidFill>
                  <a:schemeClr val="dk1"/>
                </a:solidFill>
                <a:latin typeface="Comic Sans MS"/>
                <a:ea typeface="Comic Sans MS"/>
                <a:cs typeface="Comic Sans MS"/>
                <a:sym typeface="Comic Sans MS"/>
              </a:rPr>
              <a:t>Young Carers</a:t>
            </a:r>
            <a:endParaRPr sz="1200" b="0" cap="none" dirty="0">
              <a:solidFill>
                <a:schemeClr val="dk1"/>
              </a:solidFill>
              <a:latin typeface="Comic Sans MS"/>
              <a:ea typeface="Comic Sans MS"/>
              <a:cs typeface="Comic Sans MS"/>
              <a:sym typeface="Comic Sans MS"/>
            </a:endParaRPr>
          </a:p>
        </p:txBody>
      </p:sp>
      <p:sp>
        <p:nvSpPr>
          <p:cNvPr id="338" name="Google Shape;338;p16"/>
          <p:cNvSpPr/>
          <p:nvPr/>
        </p:nvSpPr>
        <p:spPr>
          <a:xfrm>
            <a:off x="4438766" y="3918966"/>
            <a:ext cx="463833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Speech and Language Therapist </a:t>
            </a:r>
            <a:endParaRPr sz="1200" dirty="0">
              <a:solidFill>
                <a:schemeClr val="dk1"/>
              </a:solidFill>
              <a:latin typeface="Comic Sans MS"/>
              <a:ea typeface="Comic Sans MS"/>
              <a:cs typeface="Comic Sans MS"/>
              <a:sym typeface="Comic Sans MS"/>
            </a:endParaRPr>
          </a:p>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Group work</a:t>
            </a:r>
            <a:endParaRPr sz="1200" b="0" cap="none" dirty="0">
              <a:solidFill>
                <a:schemeClr val="dk1"/>
              </a:solidFill>
              <a:latin typeface="Comic Sans MS"/>
              <a:ea typeface="Comic Sans MS"/>
              <a:cs typeface="Comic Sans MS"/>
              <a:sym typeface="Comic Sans MS"/>
            </a:endParaRPr>
          </a:p>
        </p:txBody>
      </p:sp>
      <p:sp>
        <p:nvSpPr>
          <p:cNvPr id="339" name="Google Shape;339;p16"/>
          <p:cNvSpPr/>
          <p:nvPr/>
        </p:nvSpPr>
        <p:spPr>
          <a:xfrm>
            <a:off x="5363949" y="4585527"/>
            <a:ext cx="4638339"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400" b="0" cap="none" dirty="0">
                <a:solidFill>
                  <a:schemeClr val="dk1"/>
                </a:solidFill>
                <a:latin typeface="Comic Sans MS"/>
                <a:ea typeface="Comic Sans MS"/>
                <a:cs typeface="Comic Sans MS"/>
                <a:sym typeface="Comic Sans MS"/>
              </a:rPr>
              <a:t>School Nurse</a:t>
            </a:r>
            <a:endParaRPr sz="1400" b="0" cap="none" dirty="0">
              <a:solidFill>
                <a:schemeClr val="dk1"/>
              </a:solidFill>
              <a:latin typeface="Comic Sans MS"/>
              <a:ea typeface="Comic Sans MS"/>
              <a:cs typeface="Comic Sans MS"/>
              <a:sym typeface="Comic Sans MS"/>
            </a:endParaRPr>
          </a:p>
        </p:txBody>
      </p:sp>
      <p:sp>
        <p:nvSpPr>
          <p:cNvPr id="340" name="Google Shape;340;p16"/>
          <p:cNvSpPr/>
          <p:nvPr/>
        </p:nvSpPr>
        <p:spPr>
          <a:xfrm>
            <a:off x="2915704" y="3107497"/>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Advisory team</a:t>
            </a:r>
            <a:endParaRPr sz="1200" b="0" cap="none" dirty="0">
              <a:solidFill>
                <a:schemeClr val="dk1"/>
              </a:solidFill>
              <a:latin typeface="Comic Sans MS"/>
              <a:ea typeface="Comic Sans MS"/>
              <a:cs typeface="Comic Sans MS"/>
              <a:sym typeface="Comic Sans MS"/>
            </a:endParaRPr>
          </a:p>
        </p:txBody>
      </p:sp>
      <p:sp>
        <p:nvSpPr>
          <p:cNvPr id="341" name="Google Shape;341;p16"/>
          <p:cNvSpPr/>
          <p:nvPr/>
        </p:nvSpPr>
        <p:spPr>
          <a:xfrm>
            <a:off x="4462486" y="0"/>
            <a:ext cx="3435911" cy="3075801"/>
          </a:xfrm>
          <a:prstGeom prst="triangle">
            <a:avLst>
              <a:gd name="adj" fmla="val 50000"/>
            </a:avLst>
          </a:prstGeom>
          <a:solidFill>
            <a:srgbClr val="FF0000"/>
          </a:solidFill>
          <a:ln w="12700" cap="flat" cmpd="sng">
            <a:solidFill>
              <a:srgbClr val="A8D08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200" dirty="0">
                <a:solidFill>
                  <a:schemeClr val="dk1"/>
                </a:solidFill>
                <a:latin typeface="Comic Sans MS"/>
                <a:ea typeface="Comic Sans MS"/>
                <a:cs typeface="Comic Sans MS"/>
                <a:sym typeface="Comic Sans MS"/>
              </a:rPr>
              <a:t>Speech and Language Therapist </a:t>
            </a:r>
            <a:endParaRPr dirty="0"/>
          </a:p>
          <a:p>
            <a:pPr marL="0" marR="0" lvl="0" indent="0" algn="ctr" rtl="0">
              <a:spcBef>
                <a:spcPts val="0"/>
              </a:spcBef>
              <a:spcAft>
                <a:spcPts val="0"/>
              </a:spcAft>
              <a:buNone/>
            </a:pPr>
            <a:r>
              <a:rPr lang="en-GB" sz="1200" dirty="0">
                <a:solidFill>
                  <a:schemeClr val="dk1"/>
                </a:solidFill>
                <a:latin typeface="Comic Sans MS"/>
                <a:ea typeface="Comic Sans MS"/>
                <a:cs typeface="Comic Sans MS"/>
                <a:sym typeface="Comic Sans MS"/>
              </a:rPr>
              <a:t>1:1 work</a:t>
            </a:r>
            <a:endParaRPr sz="1200" dirty="0">
              <a:solidFill>
                <a:schemeClr val="dk1"/>
              </a:solidFill>
              <a:latin typeface="Comic Sans MS"/>
              <a:ea typeface="Comic Sans MS"/>
              <a:cs typeface="Comic Sans MS"/>
              <a:sym typeface="Comic Sans MS"/>
            </a:endParaRPr>
          </a:p>
        </p:txBody>
      </p:sp>
      <p:sp>
        <p:nvSpPr>
          <p:cNvPr id="342" name="Google Shape;342;p16"/>
          <p:cNvSpPr/>
          <p:nvPr/>
        </p:nvSpPr>
        <p:spPr>
          <a:xfrm>
            <a:off x="3779079" y="1783933"/>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Educational Psychologist</a:t>
            </a:r>
            <a:endParaRPr sz="1200" b="0" cap="none" dirty="0">
              <a:solidFill>
                <a:schemeClr val="dk1"/>
              </a:solidFill>
              <a:latin typeface="Comic Sans MS"/>
              <a:ea typeface="Comic Sans MS"/>
              <a:cs typeface="Comic Sans MS"/>
              <a:sym typeface="Comic Sans MS"/>
            </a:endParaRPr>
          </a:p>
        </p:txBody>
      </p:sp>
      <p:sp>
        <p:nvSpPr>
          <p:cNvPr id="343" name="Google Shape;343;p16"/>
          <p:cNvSpPr/>
          <p:nvPr/>
        </p:nvSpPr>
        <p:spPr>
          <a:xfrm>
            <a:off x="3828723" y="954513"/>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SENDCo</a:t>
            </a:r>
            <a:r>
              <a:rPr lang="en-GB" sz="1200" b="0" cap="none" dirty="0">
                <a:solidFill>
                  <a:schemeClr val="dk1"/>
                </a:solidFill>
                <a:latin typeface="Comic Sans MS"/>
                <a:ea typeface="Comic Sans MS"/>
                <a:cs typeface="Comic Sans MS"/>
                <a:sym typeface="Comic Sans MS"/>
              </a:rPr>
              <a:t> Team</a:t>
            </a:r>
            <a:endParaRPr sz="1200" b="0" cap="none" dirty="0">
              <a:solidFill>
                <a:schemeClr val="dk1"/>
              </a:solidFill>
              <a:latin typeface="Comic Sans MS"/>
              <a:ea typeface="Comic Sans MS"/>
              <a:cs typeface="Comic Sans MS"/>
              <a:sym typeface="Comic Sans MS"/>
            </a:endParaRPr>
          </a:p>
        </p:txBody>
      </p:sp>
      <p:sp>
        <p:nvSpPr>
          <p:cNvPr id="344" name="Google Shape;344;p16"/>
          <p:cNvSpPr/>
          <p:nvPr/>
        </p:nvSpPr>
        <p:spPr>
          <a:xfrm>
            <a:off x="3763094" y="4704980"/>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SENDCo</a:t>
            </a:r>
            <a:r>
              <a:rPr lang="en-GB" sz="1200" b="0" cap="none" dirty="0">
                <a:solidFill>
                  <a:schemeClr val="dk1"/>
                </a:solidFill>
                <a:latin typeface="Comic Sans MS"/>
                <a:ea typeface="Comic Sans MS"/>
                <a:cs typeface="Comic Sans MS"/>
                <a:sym typeface="Comic Sans MS"/>
              </a:rPr>
              <a:t> Team</a:t>
            </a:r>
            <a:endParaRPr sz="1200" b="0" cap="none" dirty="0">
              <a:solidFill>
                <a:schemeClr val="dk1"/>
              </a:solidFill>
              <a:latin typeface="Comic Sans MS"/>
              <a:ea typeface="Comic Sans MS"/>
              <a:cs typeface="Comic Sans MS"/>
              <a:sym typeface="Comic Sans MS"/>
            </a:endParaRPr>
          </a:p>
        </p:txBody>
      </p:sp>
      <p:sp>
        <p:nvSpPr>
          <p:cNvPr id="345" name="Google Shape;345;p16"/>
          <p:cNvSpPr/>
          <p:nvPr/>
        </p:nvSpPr>
        <p:spPr>
          <a:xfrm>
            <a:off x="1746769" y="5981063"/>
            <a:ext cx="463833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Speech and Language Therapist </a:t>
            </a:r>
            <a:endParaRPr dirty="0"/>
          </a:p>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school level</a:t>
            </a:r>
            <a:endParaRPr sz="1200" dirty="0">
              <a:solidFill>
                <a:schemeClr val="dk1"/>
              </a:solidFill>
              <a:latin typeface="Comic Sans MS"/>
              <a:ea typeface="Comic Sans MS"/>
              <a:cs typeface="Comic Sans MS"/>
              <a:sym typeface="Comic Sans MS"/>
            </a:endParaRPr>
          </a:p>
        </p:txBody>
      </p:sp>
      <p:sp>
        <p:nvSpPr>
          <p:cNvPr id="346" name="Google Shape;346;p16"/>
          <p:cNvSpPr/>
          <p:nvPr/>
        </p:nvSpPr>
        <p:spPr>
          <a:xfrm>
            <a:off x="3868806" y="1430509"/>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Occupational Therapist</a:t>
            </a:r>
            <a:endParaRPr sz="1200" b="0" cap="none" dirty="0">
              <a:solidFill>
                <a:schemeClr val="dk1"/>
              </a:solidFill>
              <a:latin typeface="Comic Sans MS"/>
              <a:ea typeface="Comic Sans MS"/>
              <a:cs typeface="Comic Sans MS"/>
              <a:sym typeface="Comic Sans MS"/>
            </a:endParaRPr>
          </a:p>
        </p:txBody>
      </p:sp>
      <p:sp>
        <p:nvSpPr>
          <p:cNvPr id="347" name="Google Shape;347;p16"/>
          <p:cNvSpPr/>
          <p:nvPr/>
        </p:nvSpPr>
        <p:spPr>
          <a:xfrm>
            <a:off x="3044780" y="5399480"/>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Sports coaches</a:t>
            </a:r>
            <a:endParaRPr sz="1200" b="0" cap="none" dirty="0">
              <a:solidFill>
                <a:schemeClr val="dk1"/>
              </a:solidFill>
              <a:latin typeface="Comic Sans MS"/>
              <a:ea typeface="Comic Sans MS"/>
              <a:cs typeface="Comic Sans MS"/>
              <a:sym typeface="Comic Sans MS"/>
            </a:endParaRPr>
          </a:p>
        </p:txBody>
      </p:sp>
      <p:sp>
        <p:nvSpPr>
          <p:cNvPr id="348" name="Google Shape;348;p16"/>
          <p:cNvSpPr/>
          <p:nvPr/>
        </p:nvSpPr>
        <p:spPr>
          <a:xfrm>
            <a:off x="3854995" y="2577621"/>
            <a:ext cx="463833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dirty="0">
                <a:solidFill>
                  <a:schemeClr val="dk1"/>
                </a:solidFill>
                <a:latin typeface="Comic Sans MS"/>
                <a:ea typeface="Comic Sans MS"/>
                <a:cs typeface="Comic Sans MS"/>
                <a:sym typeface="Comic Sans MS"/>
              </a:rPr>
              <a:t>Local Authority SEND</a:t>
            </a:r>
            <a:r>
              <a:rPr lang="en-GB" sz="1200" b="0" cap="none" dirty="0">
                <a:solidFill>
                  <a:schemeClr val="dk1"/>
                </a:solidFill>
                <a:latin typeface="Comic Sans MS"/>
                <a:ea typeface="Comic Sans MS"/>
                <a:cs typeface="Comic Sans MS"/>
                <a:sym typeface="Comic Sans MS"/>
              </a:rPr>
              <a:t> Team </a:t>
            </a:r>
            <a:endParaRPr dirty="0"/>
          </a:p>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(EHCP assessment)</a:t>
            </a:r>
            <a:endParaRPr sz="1200" b="0" cap="none" dirty="0">
              <a:solidFill>
                <a:schemeClr val="dk1"/>
              </a:solidFill>
              <a:latin typeface="Comic Sans MS"/>
              <a:ea typeface="Comic Sans MS"/>
              <a:cs typeface="Comic Sans MS"/>
              <a:sym typeface="Comic Sans MS"/>
            </a:endParaRPr>
          </a:p>
        </p:txBody>
      </p:sp>
      <p:sp>
        <p:nvSpPr>
          <p:cNvPr id="349" name="Google Shape;349;p16"/>
          <p:cNvSpPr/>
          <p:nvPr/>
        </p:nvSpPr>
        <p:spPr>
          <a:xfrm>
            <a:off x="5984527" y="5745346"/>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Therapy dog</a:t>
            </a:r>
            <a:endParaRPr sz="1200" b="0" cap="none" dirty="0">
              <a:solidFill>
                <a:schemeClr val="dk1"/>
              </a:solidFill>
              <a:latin typeface="Comic Sans MS"/>
              <a:ea typeface="Comic Sans MS"/>
              <a:cs typeface="Comic Sans MS"/>
              <a:sym typeface="Comic Sans MS"/>
            </a:endParaRPr>
          </a:p>
        </p:txBody>
      </p:sp>
      <p:sp>
        <p:nvSpPr>
          <p:cNvPr id="350" name="Google Shape;350;p16"/>
          <p:cNvSpPr/>
          <p:nvPr/>
        </p:nvSpPr>
        <p:spPr>
          <a:xfrm>
            <a:off x="9370359" y="5374190"/>
            <a:ext cx="2793392"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3200"/>
              <a:buFont typeface="Comic Sans MS"/>
              <a:buNone/>
            </a:pPr>
            <a:r>
              <a:rPr lang="en-GB" sz="3200" b="0" cap="none" dirty="0">
                <a:solidFill>
                  <a:schemeClr val="dk1"/>
                </a:solidFill>
                <a:latin typeface="Comic Sans MS"/>
                <a:ea typeface="Comic Sans MS"/>
                <a:cs typeface="Comic Sans MS"/>
                <a:sym typeface="Comic Sans MS"/>
              </a:rPr>
              <a:t>Universal</a:t>
            </a:r>
            <a:endParaRPr sz="3200" b="0" cap="none" dirty="0">
              <a:solidFill>
                <a:schemeClr val="dk1"/>
              </a:solidFill>
              <a:latin typeface="Comic Sans MS"/>
              <a:ea typeface="Comic Sans MS"/>
              <a:cs typeface="Comic Sans MS"/>
              <a:sym typeface="Comic Sans MS"/>
            </a:endParaRPr>
          </a:p>
        </p:txBody>
      </p:sp>
      <p:sp>
        <p:nvSpPr>
          <p:cNvPr id="351" name="Google Shape;351;p16"/>
          <p:cNvSpPr/>
          <p:nvPr/>
        </p:nvSpPr>
        <p:spPr>
          <a:xfrm>
            <a:off x="8422690" y="3321712"/>
            <a:ext cx="2793392"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3200"/>
              <a:buFont typeface="Comic Sans MS"/>
              <a:buNone/>
            </a:pPr>
            <a:r>
              <a:rPr lang="en-GB" sz="3200" dirty="0">
                <a:solidFill>
                  <a:schemeClr val="dk1"/>
                </a:solidFill>
                <a:latin typeface="Comic Sans MS"/>
                <a:ea typeface="Comic Sans MS"/>
                <a:cs typeface="Comic Sans MS"/>
                <a:sym typeface="Comic Sans MS"/>
              </a:rPr>
              <a:t>Targeted</a:t>
            </a:r>
            <a:endParaRPr sz="3200" b="0" cap="none" dirty="0">
              <a:solidFill>
                <a:schemeClr val="dk1"/>
              </a:solidFill>
              <a:latin typeface="Comic Sans MS"/>
              <a:ea typeface="Comic Sans MS"/>
              <a:cs typeface="Comic Sans MS"/>
              <a:sym typeface="Comic Sans MS"/>
            </a:endParaRPr>
          </a:p>
        </p:txBody>
      </p:sp>
      <p:sp>
        <p:nvSpPr>
          <p:cNvPr id="352" name="Google Shape;352;p16"/>
          <p:cNvSpPr/>
          <p:nvPr/>
        </p:nvSpPr>
        <p:spPr>
          <a:xfrm>
            <a:off x="7586926" y="1189021"/>
            <a:ext cx="2793392"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3200"/>
              <a:buFont typeface="Comic Sans MS"/>
              <a:buNone/>
            </a:pPr>
            <a:r>
              <a:rPr lang="en-GB" sz="3200" dirty="0">
                <a:solidFill>
                  <a:schemeClr val="dk1"/>
                </a:solidFill>
                <a:latin typeface="Comic Sans MS"/>
                <a:ea typeface="Comic Sans MS"/>
                <a:cs typeface="Comic Sans MS"/>
                <a:sym typeface="Comic Sans MS"/>
              </a:rPr>
              <a:t>Specialist</a:t>
            </a:r>
            <a:endParaRPr sz="3200" b="0" cap="none" dirty="0">
              <a:solidFill>
                <a:schemeClr val="dk1"/>
              </a:solidFill>
              <a:latin typeface="Comic Sans MS"/>
              <a:ea typeface="Comic Sans MS"/>
              <a:cs typeface="Comic Sans MS"/>
              <a:sym typeface="Comic Sans MS"/>
            </a:endParaRPr>
          </a:p>
        </p:txBody>
      </p:sp>
      <p:sp>
        <p:nvSpPr>
          <p:cNvPr id="353" name="Google Shape;353;p16"/>
          <p:cNvSpPr/>
          <p:nvPr/>
        </p:nvSpPr>
        <p:spPr>
          <a:xfrm>
            <a:off x="4663942" y="3107497"/>
            <a:ext cx="463833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dirty="0">
                <a:solidFill>
                  <a:schemeClr val="dk1"/>
                </a:solidFill>
                <a:latin typeface="Comic Sans MS"/>
                <a:ea typeface="Comic Sans MS"/>
                <a:cs typeface="Comic Sans MS"/>
                <a:sym typeface="Comic Sans MS"/>
              </a:rPr>
              <a:t>Neurodevelopment </a:t>
            </a:r>
            <a:endParaRPr dirty="0"/>
          </a:p>
          <a:p>
            <a:pPr marL="0" marR="0" lvl="0" indent="0" algn="ctr" rtl="0">
              <a:spcBef>
                <a:spcPts val="0"/>
              </a:spcBef>
              <a:spcAft>
                <a:spcPts val="0"/>
              </a:spcAft>
              <a:buNone/>
            </a:pPr>
            <a:r>
              <a:rPr lang="en-GB" sz="1200" dirty="0">
                <a:solidFill>
                  <a:schemeClr val="dk1"/>
                </a:solidFill>
                <a:latin typeface="Comic Sans MS"/>
                <a:ea typeface="Comic Sans MS"/>
                <a:cs typeface="Comic Sans MS"/>
                <a:sym typeface="Comic Sans MS"/>
              </a:rPr>
              <a:t>pathway</a:t>
            </a:r>
            <a:endParaRPr sz="1200" b="0" cap="none" dirty="0">
              <a:solidFill>
                <a:schemeClr val="dk1"/>
              </a:solidFill>
              <a:latin typeface="Comic Sans MS"/>
              <a:ea typeface="Comic Sans MS"/>
              <a:cs typeface="Comic Sans MS"/>
              <a:sym typeface="Comic Sans MS"/>
            </a:endParaRPr>
          </a:p>
        </p:txBody>
      </p:sp>
      <p:sp>
        <p:nvSpPr>
          <p:cNvPr id="354" name="Google Shape;354;p16"/>
          <p:cNvSpPr/>
          <p:nvPr/>
        </p:nvSpPr>
        <p:spPr>
          <a:xfrm>
            <a:off x="2344309" y="4126380"/>
            <a:ext cx="4638339"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ADHD </a:t>
            </a:r>
            <a:endParaRPr dirty="0"/>
          </a:p>
          <a:p>
            <a:pPr marL="0" marR="0" lvl="0" indent="0" algn="ctr" rtl="0">
              <a:spcBef>
                <a:spcPts val="0"/>
              </a:spcBef>
              <a:spcAft>
                <a:spcPts val="0"/>
              </a:spcAft>
              <a:buNone/>
            </a:pPr>
            <a:r>
              <a:rPr lang="en-GB" sz="1200" dirty="0">
                <a:solidFill>
                  <a:schemeClr val="dk1"/>
                </a:solidFill>
                <a:latin typeface="Comic Sans MS"/>
                <a:ea typeface="Comic Sans MS"/>
                <a:cs typeface="Comic Sans MS"/>
                <a:sym typeface="Comic Sans MS"/>
              </a:rPr>
              <a:t>Northwest</a:t>
            </a:r>
            <a:endParaRPr sz="1200" b="0" cap="none" dirty="0">
              <a:solidFill>
                <a:schemeClr val="dk1"/>
              </a:solidFill>
              <a:latin typeface="Comic Sans MS"/>
              <a:ea typeface="Comic Sans MS"/>
              <a:cs typeface="Comic Sans MS"/>
              <a:sym typeface="Comic Sans MS"/>
            </a:endParaRPr>
          </a:p>
        </p:txBody>
      </p:sp>
      <p:sp>
        <p:nvSpPr>
          <p:cNvPr id="355" name="Google Shape;355;p16"/>
          <p:cNvSpPr/>
          <p:nvPr/>
        </p:nvSpPr>
        <p:spPr>
          <a:xfrm>
            <a:off x="2758954" y="3679138"/>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Awaken</a:t>
            </a:r>
            <a:endParaRPr sz="1200" b="0" cap="none" dirty="0">
              <a:solidFill>
                <a:schemeClr val="dk1"/>
              </a:solidFill>
              <a:latin typeface="Comic Sans MS"/>
              <a:ea typeface="Comic Sans MS"/>
              <a:cs typeface="Comic Sans MS"/>
              <a:sym typeface="Comic Sans MS"/>
            </a:endParaRPr>
          </a:p>
        </p:txBody>
      </p:sp>
      <p:sp>
        <p:nvSpPr>
          <p:cNvPr id="356" name="Google Shape;356;p16"/>
          <p:cNvSpPr/>
          <p:nvPr/>
        </p:nvSpPr>
        <p:spPr>
          <a:xfrm>
            <a:off x="3864420" y="1204207"/>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Complex needs team</a:t>
            </a:r>
            <a:endParaRPr sz="1200" b="0" cap="none" dirty="0">
              <a:solidFill>
                <a:schemeClr val="dk1"/>
              </a:solidFill>
              <a:latin typeface="Comic Sans MS"/>
              <a:ea typeface="Comic Sans MS"/>
              <a:cs typeface="Comic Sans MS"/>
              <a:sym typeface="Comic Sans MS"/>
            </a:endParaRPr>
          </a:p>
        </p:txBody>
      </p:sp>
      <p:sp>
        <p:nvSpPr>
          <p:cNvPr id="357" name="Google Shape;357;p16"/>
          <p:cNvSpPr txBox="1"/>
          <p:nvPr/>
        </p:nvSpPr>
        <p:spPr>
          <a:xfrm>
            <a:off x="223496" y="770685"/>
            <a:ext cx="3717112"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dirty="0">
                <a:solidFill>
                  <a:schemeClr val="dk1"/>
                </a:solidFill>
                <a:latin typeface="Comic Sans MS"/>
                <a:ea typeface="Comic Sans MS"/>
                <a:cs typeface="Comic Sans MS"/>
                <a:sym typeface="Comic Sans MS"/>
              </a:rPr>
              <a:t>NB some of these service are subject to referral</a:t>
            </a:r>
            <a:endParaRPr dirty="0"/>
          </a:p>
        </p:txBody>
      </p:sp>
      <p:sp>
        <p:nvSpPr>
          <p:cNvPr id="358" name="Google Shape;358;p16"/>
          <p:cNvSpPr/>
          <p:nvPr/>
        </p:nvSpPr>
        <p:spPr>
          <a:xfrm>
            <a:off x="2696855" y="5103253"/>
            <a:ext cx="4638339" cy="27699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0" cap="none" dirty="0">
                <a:solidFill>
                  <a:schemeClr val="dk1"/>
                </a:solidFill>
                <a:latin typeface="Comic Sans MS"/>
                <a:ea typeface="Comic Sans MS"/>
                <a:cs typeface="Comic Sans MS"/>
                <a:sym typeface="Comic Sans MS"/>
              </a:rPr>
              <a:t>Kooth</a:t>
            </a:r>
            <a:endParaRPr sz="1200" b="0" cap="none" dirty="0">
              <a:solidFill>
                <a:schemeClr val="dk1"/>
              </a:solidFill>
              <a:latin typeface="Comic Sans MS"/>
              <a:ea typeface="Comic Sans MS"/>
              <a:cs typeface="Comic Sans MS"/>
              <a:sym typeface="Comic Sans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pic>
        <p:nvPicPr>
          <p:cNvPr id="363" name="Google Shape;363;p17"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364" name="Google Shape;364;p17"/>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365" name="Google Shape;365;p17"/>
          <p:cNvSpPr txBox="1"/>
          <p:nvPr/>
        </p:nvSpPr>
        <p:spPr>
          <a:xfrm>
            <a:off x="628097" y="1216382"/>
            <a:ext cx="11129555" cy="38164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All staff, both teachers and support staff receive comprehensive and ongoing training to enable them to meet the needs of pupils with a range of complex needs.</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 detailed induction programme is followed by a mentoring programme during which teachers observe and review lessons taught within Educational Diversity.</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Our senior leaders form two groups focusing on ‘Quality of Education’ and ‘Pastoral provision’ to ensure practise is continually reviewed and further developed to meet the needs of our pupils. </a:t>
            </a:r>
            <a:endParaRPr dirty="0"/>
          </a:p>
          <a:p>
            <a:pPr marL="0" marR="0" lvl="0" indent="0" algn="l" rtl="0">
              <a:spcBef>
                <a:spcPts val="0"/>
              </a:spcBef>
              <a:spcAft>
                <a:spcPts val="0"/>
              </a:spcAft>
              <a:buNone/>
            </a:pPr>
            <a:endParaRPr sz="1800" i="1"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In addition to our CPD cycles of; SEND, curriculum, pastoral and Quality of Education, all staff receive mandatory Safeguarding, prevent and fire safety. </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Most staff have also been trained in Speech and language, </a:t>
            </a:r>
            <a:r>
              <a:rPr lang="en-GB" sz="1400" dirty="0">
                <a:solidFill>
                  <a:schemeClr val="dk1"/>
                </a:solidFill>
                <a:latin typeface="Comic Sans MS"/>
                <a:ea typeface="Comic Sans MS"/>
                <a:cs typeface="Comic Sans MS"/>
                <a:sym typeface="Comic Sans MS"/>
              </a:rPr>
              <a:t>Neurodiverse</a:t>
            </a:r>
            <a:r>
              <a:rPr lang="en-GB" sz="1400" dirty="0">
                <a:solidFill>
                  <a:schemeClr val="dk1"/>
                </a:solidFill>
                <a:latin typeface="Comic Sans MS"/>
                <a:ea typeface="Comic Sans MS"/>
                <a:cs typeface="Comic Sans MS"/>
                <a:sym typeface="Comic Sans MS"/>
              </a:rPr>
              <a:t> disorders, Trauma-informed practices, </a:t>
            </a:r>
            <a:r>
              <a:rPr lang="en-GB" sz="1400" dirty="0">
                <a:solidFill>
                  <a:schemeClr val="dk1"/>
                </a:solidFill>
                <a:latin typeface="Comic Sans MS"/>
                <a:ea typeface="Comic Sans MS"/>
                <a:cs typeface="Comic Sans MS"/>
                <a:sym typeface="Comic Sans MS"/>
              </a:rPr>
              <a:t>Kooth</a:t>
            </a:r>
            <a:r>
              <a:rPr lang="en-GB" sz="1400" dirty="0">
                <a:solidFill>
                  <a:schemeClr val="dk1"/>
                </a:solidFill>
                <a:latin typeface="Comic Sans MS"/>
                <a:ea typeface="Comic Sans MS"/>
                <a:cs typeface="Comic Sans MS"/>
                <a:sym typeface="Comic Sans MS"/>
              </a:rPr>
              <a:t> and Zones of Regulation, Behavioural Management as well as Off-site and adventurous activities to support the Social and emotional wellbeing of our pupils. Staff also explore and develop their own personal interests with relevant readings and training.</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To support medical needs of our pupils staff have also had training on First Aid, Epilepsy, Asthma, as well as Anaphylaxis. </a:t>
            </a:r>
            <a:endParaRPr dirty="0"/>
          </a:p>
        </p:txBody>
      </p:sp>
      <p:sp>
        <p:nvSpPr>
          <p:cNvPr id="366" name="Google Shape;366;p17"/>
          <p:cNvSpPr/>
          <p:nvPr/>
        </p:nvSpPr>
        <p:spPr>
          <a:xfrm>
            <a:off x="174171" y="299030"/>
            <a:ext cx="11234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Staff expertise</a:t>
            </a:r>
            <a:endParaRPr sz="3200" b="0" cap="none" dirty="0">
              <a:solidFill>
                <a:schemeClr val="dk1"/>
              </a:solidFill>
              <a:latin typeface="Comic Sans MS"/>
              <a:ea typeface="Comic Sans MS"/>
              <a:cs typeface="Comic Sans MS"/>
              <a:sym typeface="Comic Sans MS"/>
            </a:endParaRPr>
          </a:p>
        </p:txBody>
      </p:sp>
      <p:pic>
        <p:nvPicPr>
          <p:cNvPr id="367" name="Google Shape;367;p17" descr="New logo September 2022">
            <a:hlinkClick r:id="rId4" action="ppaction://hlinksldjump"/>
          </p:cNvPr>
          <p:cNvPicPr preferRelativeResize="0"/>
          <p:nvPr/>
        </p:nvPicPr>
        <p:blipFill rotWithShape="1">
          <a:blip r:embed="rId5">
            <a:alphaModFix/>
          </a:blip>
          <a:srcRect/>
          <a:stretch/>
        </p:blipFill>
        <p:spPr>
          <a:xfrm>
            <a:off x="331972" y="1288077"/>
            <a:ext cx="311333" cy="311333"/>
          </a:xfrm>
          <a:prstGeom prst="rect">
            <a:avLst/>
          </a:prstGeom>
          <a:noFill/>
          <a:ln>
            <a:noFill/>
          </a:ln>
        </p:spPr>
      </p:pic>
      <p:pic>
        <p:nvPicPr>
          <p:cNvPr id="368" name="Google Shape;368;p17" descr="New logo September 2022">
            <a:hlinkClick r:id="rId4" action="ppaction://hlinksldjump"/>
          </p:cNvPr>
          <p:cNvPicPr preferRelativeResize="0"/>
          <p:nvPr/>
        </p:nvPicPr>
        <p:blipFill rotWithShape="1">
          <a:blip r:embed="rId5">
            <a:alphaModFix/>
          </a:blip>
          <a:srcRect/>
          <a:stretch/>
        </p:blipFill>
        <p:spPr>
          <a:xfrm>
            <a:off x="331972" y="1967971"/>
            <a:ext cx="311333" cy="311333"/>
          </a:xfrm>
          <a:prstGeom prst="rect">
            <a:avLst/>
          </a:prstGeom>
          <a:noFill/>
          <a:ln>
            <a:noFill/>
          </a:ln>
        </p:spPr>
      </p:pic>
      <p:pic>
        <p:nvPicPr>
          <p:cNvPr id="369" name="Google Shape;369;p17" descr="New logo September 2022">
            <a:hlinkClick r:id="rId4" action="ppaction://hlinksldjump"/>
          </p:cNvPr>
          <p:cNvPicPr preferRelativeResize="0"/>
          <p:nvPr/>
        </p:nvPicPr>
        <p:blipFill rotWithShape="1">
          <a:blip r:embed="rId5">
            <a:alphaModFix/>
          </a:blip>
          <a:srcRect/>
          <a:stretch/>
        </p:blipFill>
        <p:spPr>
          <a:xfrm>
            <a:off x="331972" y="2572224"/>
            <a:ext cx="311333" cy="311333"/>
          </a:xfrm>
          <a:prstGeom prst="rect">
            <a:avLst/>
          </a:prstGeom>
          <a:noFill/>
          <a:ln>
            <a:noFill/>
          </a:ln>
        </p:spPr>
      </p:pic>
      <p:pic>
        <p:nvPicPr>
          <p:cNvPr id="370" name="Google Shape;370;p17" descr="New logo September 2022">
            <a:hlinkClick r:id="rId4" action="ppaction://hlinksldjump"/>
          </p:cNvPr>
          <p:cNvPicPr preferRelativeResize="0"/>
          <p:nvPr/>
        </p:nvPicPr>
        <p:blipFill rotWithShape="1">
          <a:blip r:embed="rId5">
            <a:alphaModFix/>
          </a:blip>
          <a:srcRect/>
          <a:stretch/>
        </p:blipFill>
        <p:spPr>
          <a:xfrm>
            <a:off x="324368" y="3274853"/>
            <a:ext cx="311333" cy="311333"/>
          </a:xfrm>
          <a:prstGeom prst="rect">
            <a:avLst/>
          </a:prstGeom>
          <a:noFill/>
          <a:ln>
            <a:noFill/>
          </a:ln>
        </p:spPr>
      </p:pic>
      <p:pic>
        <p:nvPicPr>
          <p:cNvPr id="371" name="Google Shape;371;p17" descr="New logo September 2022">
            <a:hlinkClick r:id="rId4" action="ppaction://hlinksldjump"/>
          </p:cNvPr>
          <p:cNvPicPr preferRelativeResize="0"/>
          <p:nvPr/>
        </p:nvPicPr>
        <p:blipFill rotWithShape="1">
          <a:blip r:embed="rId5">
            <a:alphaModFix/>
          </a:blip>
          <a:srcRect/>
          <a:stretch/>
        </p:blipFill>
        <p:spPr>
          <a:xfrm>
            <a:off x="331972" y="3954747"/>
            <a:ext cx="311333" cy="311333"/>
          </a:xfrm>
          <a:prstGeom prst="rect">
            <a:avLst/>
          </a:prstGeom>
          <a:noFill/>
          <a:ln>
            <a:noFill/>
          </a:ln>
        </p:spPr>
      </p:pic>
      <p:pic>
        <p:nvPicPr>
          <p:cNvPr id="372" name="Google Shape;372;p17" descr="New logo September 2022">
            <a:hlinkClick r:id="rId4" action="ppaction://hlinksldjump"/>
          </p:cNvPr>
          <p:cNvPicPr preferRelativeResize="0"/>
          <p:nvPr/>
        </p:nvPicPr>
        <p:blipFill rotWithShape="1">
          <a:blip r:embed="rId5">
            <a:alphaModFix/>
          </a:blip>
          <a:srcRect/>
          <a:stretch/>
        </p:blipFill>
        <p:spPr>
          <a:xfrm>
            <a:off x="331972" y="4673943"/>
            <a:ext cx="311333" cy="311333"/>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pic>
        <p:nvPicPr>
          <p:cNvPr id="377" name="Google Shape;377;p18"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378" name="Google Shape;378;p18"/>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379" name="Google Shape;379;p18"/>
          <p:cNvSpPr txBox="1"/>
          <p:nvPr/>
        </p:nvSpPr>
        <p:spPr>
          <a:xfrm>
            <a:off x="628097" y="1216382"/>
            <a:ext cx="11129555" cy="35394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Progress is monitored through a range of formative and summative assessments at Educational Diversity.</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Your child’s progress is continually monitored by their teachers and our Leadership Team.</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Each child completes induction assessments which provide a valuable baseline of their abilities.</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Around the time of each Consultation Day, parents are given a written report which includes grades for effort and attainment.</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The progress of children with an EHC Plan is formally reviewed at an Annual Review with all adults involved with the child’s education.</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The SENDCO will also check that your child is making good progress within any individual work and in any group that they take part in.</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We follow the graduated approach as set out in the SEN Code of Practice. This is a four part cycle of assess, plan, do, review for pupils on targeted and specialist support. </a:t>
            </a:r>
            <a:endParaRPr dirty="0"/>
          </a:p>
        </p:txBody>
      </p:sp>
      <p:sp>
        <p:nvSpPr>
          <p:cNvPr id="380" name="Google Shape;380;p18"/>
          <p:cNvSpPr/>
          <p:nvPr/>
        </p:nvSpPr>
        <p:spPr>
          <a:xfrm>
            <a:off x="174171" y="299030"/>
            <a:ext cx="11234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Progress monitoring </a:t>
            </a:r>
            <a:endParaRPr sz="3200" b="0" cap="none" dirty="0">
              <a:solidFill>
                <a:schemeClr val="dk1"/>
              </a:solidFill>
              <a:latin typeface="Comic Sans MS"/>
              <a:ea typeface="Comic Sans MS"/>
              <a:cs typeface="Comic Sans MS"/>
              <a:sym typeface="Comic Sans MS"/>
            </a:endParaRPr>
          </a:p>
        </p:txBody>
      </p:sp>
      <p:pic>
        <p:nvPicPr>
          <p:cNvPr id="381" name="Google Shape;381;p18" descr="New logo September 2022">
            <a:hlinkClick r:id="rId4" action="ppaction://hlinksldjump"/>
          </p:cNvPr>
          <p:cNvPicPr preferRelativeResize="0"/>
          <p:nvPr/>
        </p:nvPicPr>
        <p:blipFill rotWithShape="1">
          <a:blip r:embed="rId5">
            <a:alphaModFix/>
          </a:blip>
          <a:srcRect/>
          <a:stretch/>
        </p:blipFill>
        <p:spPr>
          <a:xfrm>
            <a:off x="331972" y="1211043"/>
            <a:ext cx="311333" cy="311333"/>
          </a:xfrm>
          <a:prstGeom prst="rect">
            <a:avLst/>
          </a:prstGeom>
          <a:noFill/>
          <a:ln>
            <a:noFill/>
          </a:ln>
        </p:spPr>
      </p:pic>
      <p:pic>
        <p:nvPicPr>
          <p:cNvPr id="382" name="Google Shape;382;p18" descr="New logo September 2022">
            <a:hlinkClick r:id="rId4" action="ppaction://hlinksldjump"/>
          </p:cNvPr>
          <p:cNvPicPr preferRelativeResize="0"/>
          <p:nvPr/>
        </p:nvPicPr>
        <p:blipFill rotWithShape="1">
          <a:blip r:embed="rId5">
            <a:alphaModFix/>
          </a:blip>
          <a:srcRect/>
          <a:stretch/>
        </p:blipFill>
        <p:spPr>
          <a:xfrm>
            <a:off x="324368" y="1678042"/>
            <a:ext cx="311333" cy="311333"/>
          </a:xfrm>
          <a:prstGeom prst="rect">
            <a:avLst/>
          </a:prstGeom>
          <a:noFill/>
          <a:ln>
            <a:noFill/>
          </a:ln>
        </p:spPr>
      </p:pic>
      <p:pic>
        <p:nvPicPr>
          <p:cNvPr id="383" name="Google Shape;383;p18" descr="New logo September 2022">
            <a:hlinkClick r:id="rId4" action="ppaction://hlinksldjump"/>
          </p:cNvPr>
          <p:cNvPicPr preferRelativeResize="0"/>
          <p:nvPr/>
        </p:nvPicPr>
        <p:blipFill rotWithShape="1">
          <a:blip r:embed="rId5">
            <a:alphaModFix/>
          </a:blip>
          <a:srcRect/>
          <a:stretch/>
        </p:blipFill>
        <p:spPr>
          <a:xfrm>
            <a:off x="309138" y="2105119"/>
            <a:ext cx="311333" cy="311333"/>
          </a:xfrm>
          <a:prstGeom prst="rect">
            <a:avLst/>
          </a:prstGeom>
          <a:noFill/>
          <a:ln>
            <a:noFill/>
          </a:ln>
        </p:spPr>
      </p:pic>
      <p:pic>
        <p:nvPicPr>
          <p:cNvPr id="384" name="Google Shape;384;p18" descr="New logo September 2022">
            <a:hlinkClick r:id="rId4" action="ppaction://hlinksldjump"/>
          </p:cNvPr>
          <p:cNvPicPr preferRelativeResize="0"/>
          <p:nvPr/>
        </p:nvPicPr>
        <p:blipFill rotWithShape="1">
          <a:blip r:embed="rId5">
            <a:alphaModFix/>
          </a:blip>
          <a:srcRect/>
          <a:stretch/>
        </p:blipFill>
        <p:spPr>
          <a:xfrm>
            <a:off x="309137" y="2529599"/>
            <a:ext cx="311333" cy="311333"/>
          </a:xfrm>
          <a:prstGeom prst="rect">
            <a:avLst/>
          </a:prstGeom>
          <a:noFill/>
          <a:ln>
            <a:noFill/>
          </a:ln>
        </p:spPr>
      </p:pic>
      <p:pic>
        <p:nvPicPr>
          <p:cNvPr id="385" name="Google Shape;385;p18" descr="New logo September 2022">
            <a:hlinkClick r:id="rId4" action="ppaction://hlinksldjump"/>
          </p:cNvPr>
          <p:cNvPicPr preferRelativeResize="0"/>
          <p:nvPr/>
        </p:nvPicPr>
        <p:blipFill rotWithShape="1">
          <a:blip r:embed="rId5">
            <a:alphaModFix/>
          </a:blip>
          <a:srcRect/>
          <a:stretch/>
        </p:blipFill>
        <p:spPr>
          <a:xfrm>
            <a:off x="324368" y="2976315"/>
            <a:ext cx="311333" cy="311333"/>
          </a:xfrm>
          <a:prstGeom prst="rect">
            <a:avLst/>
          </a:prstGeom>
          <a:noFill/>
          <a:ln>
            <a:noFill/>
          </a:ln>
        </p:spPr>
      </p:pic>
      <p:pic>
        <p:nvPicPr>
          <p:cNvPr id="386" name="Google Shape;386;p18" descr="New logo September 2022">
            <a:hlinkClick r:id="rId4" action="ppaction://hlinksldjump"/>
          </p:cNvPr>
          <p:cNvPicPr preferRelativeResize="0"/>
          <p:nvPr/>
        </p:nvPicPr>
        <p:blipFill rotWithShape="1">
          <a:blip r:embed="rId5">
            <a:alphaModFix/>
          </a:blip>
          <a:srcRect/>
          <a:stretch/>
        </p:blipFill>
        <p:spPr>
          <a:xfrm>
            <a:off x="320566" y="3605682"/>
            <a:ext cx="311333" cy="311333"/>
          </a:xfrm>
          <a:prstGeom prst="rect">
            <a:avLst/>
          </a:prstGeom>
          <a:noFill/>
          <a:ln>
            <a:noFill/>
          </a:ln>
        </p:spPr>
      </p:pic>
      <p:pic>
        <p:nvPicPr>
          <p:cNvPr id="387" name="Google Shape;387;p18" descr="New logo September 2022">
            <a:hlinkClick r:id="rId4" action="ppaction://hlinksldjump"/>
          </p:cNvPr>
          <p:cNvPicPr preferRelativeResize="0"/>
          <p:nvPr/>
        </p:nvPicPr>
        <p:blipFill rotWithShape="1">
          <a:blip r:embed="rId5">
            <a:alphaModFix/>
          </a:blip>
          <a:srcRect/>
          <a:stretch/>
        </p:blipFill>
        <p:spPr>
          <a:xfrm>
            <a:off x="331972" y="4244739"/>
            <a:ext cx="311333" cy="311333"/>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pic>
        <p:nvPicPr>
          <p:cNvPr id="392" name="Google Shape;392;p19"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393" name="Google Shape;393;p19"/>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394" name="Google Shape;394;p19"/>
          <p:cNvSpPr txBox="1"/>
          <p:nvPr/>
        </p:nvSpPr>
        <p:spPr>
          <a:xfrm>
            <a:off x="635700" y="676950"/>
            <a:ext cx="11407200" cy="4260600"/>
          </a:xfrm>
          <a:prstGeom prst="rect">
            <a:avLst/>
          </a:prstGeom>
          <a:noFill/>
          <a:ln>
            <a:noFill/>
          </a:ln>
        </p:spPr>
        <p:txBody>
          <a:bodyPr spcFirstLastPara="1" wrap="square" lIns="91425" tIns="45700" rIns="91425" bIns="45700" anchor="t" anchorCtr="0">
            <a:spAutoFit/>
          </a:bodyPr>
          <a:lstStyle/>
          <a:p>
            <a:pPr marL="0" lvl="0" indent="0" algn="l" rtl="0">
              <a:lnSpc>
                <a:spcPct val="115000"/>
              </a:lnSpc>
              <a:spcBef>
                <a:spcPts val="0"/>
              </a:spcBef>
              <a:spcAft>
                <a:spcPts val="0"/>
              </a:spcAft>
              <a:buClr>
                <a:schemeClr val="dk1"/>
              </a:buClr>
              <a:buSzPts val="1100"/>
              <a:buFont typeface="Arial"/>
              <a:buNone/>
            </a:pPr>
            <a:r>
              <a:rPr lang="en-GB" sz="1200" dirty="0">
                <a:solidFill>
                  <a:schemeClr val="dk1"/>
                </a:solidFill>
                <a:highlight>
                  <a:srgbClr val="FAFAFA"/>
                </a:highlight>
                <a:latin typeface="Comic Sans MS"/>
                <a:ea typeface="Comic Sans MS"/>
                <a:cs typeface="Comic Sans MS"/>
                <a:sym typeface="Comic Sans MS"/>
              </a:rPr>
              <a:t>At Educational Diversity we realise that often young people may have been out of education for some time, therefore we endeavour to induct them at the earliest opportunity.  Initially there is a meeting with a member of the senior leadership team and the pupil and their parents or carers to discuss the school’s expectations and to agree on a support plan. The young person then has an induction session, during which time they will complete some baseline assessments such as WRATS and GL Assessments and will be shown around the provision to meet other staff and students.  </a:t>
            </a:r>
            <a:endParaRPr sz="1200" dirty="0">
              <a:solidFill>
                <a:schemeClr val="dk1"/>
              </a:solidFill>
              <a:highlight>
                <a:srgbClr val="FAFAFA"/>
              </a:highlight>
              <a:latin typeface="Comic Sans MS"/>
              <a:ea typeface="Comic Sans MS"/>
              <a:cs typeface="Comic Sans MS"/>
              <a:sym typeface="Comic Sans MS"/>
            </a:endParaRPr>
          </a:p>
          <a:p>
            <a:pPr marL="0" lvl="0" indent="0" algn="l" rtl="0">
              <a:lnSpc>
                <a:spcPct val="115000"/>
              </a:lnSpc>
              <a:spcBef>
                <a:spcPts val="1200"/>
              </a:spcBef>
              <a:spcAft>
                <a:spcPts val="0"/>
              </a:spcAft>
              <a:buClr>
                <a:schemeClr val="dk1"/>
              </a:buClr>
              <a:buSzPts val="1100"/>
              <a:buFont typeface="Arial"/>
              <a:buNone/>
            </a:pPr>
            <a:r>
              <a:rPr lang="en-GB" sz="1200" dirty="0">
                <a:solidFill>
                  <a:schemeClr val="dk1"/>
                </a:solidFill>
                <a:highlight>
                  <a:srgbClr val="FAFAFA"/>
                </a:highlight>
                <a:latin typeface="Comic Sans MS"/>
                <a:ea typeface="Comic Sans MS"/>
                <a:cs typeface="Comic Sans MS"/>
                <a:sym typeface="Comic Sans MS"/>
              </a:rPr>
              <a:t>The information that we gather helps to form the students one page pupil </a:t>
            </a:r>
            <a:r>
              <a:rPr lang="en-GB" sz="1200" dirty="0">
                <a:solidFill>
                  <a:schemeClr val="dk1"/>
                </a:solidFill>
                <a:highlight>
                  <a:srgbClr val="FAFAFA"/>
                </a:highlight>
                <a:latin typeface="Comic Sans MS"/>
                <a:ea typeface="Comic Sans MS"/>
                <a:cs typeface="Comic Sans MS"/>
                <a:sym typeface="Comic Sans MS"/>
              </a:rPr>
              <a:t>proforma</a:t>
            </a:r>
            <a:r>
              <a:rPr lang="en-GB" sz="1200" dirty="0">
                <a:solidFill>
                  <a:schemeClr val="dk1"/>
                </a:solidFill>
                <a:highlight>
                  <a:srgbClr val="FAFAFA"/>
                </a:highlight>
                <a:latin typeface="Comic Sans MS"/>
                <a:ea typeface="Comic Sans MS"/>
                <a:cs typeface="Comic Sans MS"/>
                <a:sym typeface="Comic Sans MS"/>
              </a:rPr>
              <a:t> (OPPP.) We are able to share the OPPP with the student, parents/ carers and mainstream school to share the most effective teaching practice and pastoral support, as well as highlighting the progress a students has made.</a:t>
            </a:r>
            <a:endParaRPr sz="1200" dirty="0">
              <a:solidFill>
                <a:schemeClr val="dk1"/>
              </a:solidFill>
              <a:highlight>
                <a:srgbClr val="FAFAFA"/>
              </a:highlight>
              <a:latin typeface="Comic Sans MS"/>
              <a:ea typeface="Comic Sans MS"/>
              <a:cs typeface="Comic Sans MS"/>
              <a:sym typeface="Comic Sans MS"/>
            </a:endParaRPr>
          </a:p>
          <a:p>
            <a:pPr marL="0" marR="0" lvl="0" indent="0" algn="l" rtl="0">
              <a:spcBef>
                <a:spcPts val="1200"/>
              </a:spcBef>
              <a:spcAft>
                <a:spcPts val="0"/>
              </a:spcAft>
              <a:buNone/>
            </a:pPr>
            <a:r>
              <a:rPr lang="en-GB" sz="1200" dirty="0">
                <a:solidFill>
                  <a:schemeClr val="dk1"/>
                </a:solidFill>
                <a:latin typeface="Comic Sans MS"/>
                <a:ea typeface="Comic Sans MS"/>
                <a:cs typeface="Comic Sans MS"/>
                <a:sym typeface="Comic Sans MS"/>
              </a:rPr>
              <a:t>A Pupils placement with the service is as a result of a permanent exclusion, an agreed managed move or through a dual register arrangement. Not only do we ensure all relevant information is gathered during the Induction process, we also ensure this is passed onto the relevant provision either when pupils return to mainstream education, into Specialist SEND provision or Further Education.</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Pupils on the link programme (KS1/2/3) attend the provision for a 6 to 12 week period. This period may be supported by staff attending the provision to visit the pupil as part of the supportive package. Pupils then phase back into their mainstream setting in preparation for completion of the agreed period.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At KS4 we have an experienced engagement coach who facilitates the post 16 options on an individual basis. This in partnership with a careers lead who support pupils in gaining valuable work experience in their areas of interests to support Preparation for Adulthood.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Skills programme?</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As an intervention, pupils may transition back into mainstream provision. Our re-integration coach support pupils within this transition as well as ensuring relevant information is passed on to the new provision.  </a:t>
            </a:r>
            <a:endParaRPr sz="1200" dirty="0">
              <a:solidFill>
                <a:schemeClr val="dk1"/>
              </a:solidFill>
              <a:latin typeface="Comic Sans MS"/>
              <a:ea typeface="Comic Sans MS"/>
              <a:cs typeface="Comic Sans MS"/>
              <a:sym typeface="Comic Sans MS"/>
            </a:endParaRPr>
          </a:p>
        </p:txBody>
      </p:sp>
      <p:sp>
        <p:nvSpPr>
          <p:cNvPr id="395" name="Google Shape;395;p19"/>
          <p:cNvSpPr/>
          <p:nvPr/>
        </p:nvSpPr>
        <p:spPr>
          <a:xfrm>
            <a:off x="139721" y="92255"/>
            <a:ext cx="11234100" cy="5847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Transitions </a:t>
            </a:r>
            <a:endParaRPr sz="3200" b="0" cap="none" dirty="0">
              <a:solidFill>
                <a:schemeClr val="dk1"/>
              </a:solidFill>
              <a:latin typeface="Comic Sans MS"/>
              <a:ea typeface="Comic Sans MS"/>
              <a:cs typeface="Comic Sans MS"/>
              <a:sym typeface="Comic Sans MS"/>
            </a:endParaRPr>
          </a:p>
        </p:txBody>
      </p:sp>
      <p:pic>
        <p:nvPicPr>
          <p:cNvPr id="396" name="Google Shape;396;p19" descr="New logo September 2022">
            <a:hlinkClick r:id="rId4" action="ppaction://hlinksldjump"/>
          </p:cNvPr>
          <p:cNvPicPr preferRelativeResize="0"/>
          <p:nvPr/>
        </p:nvPicPr>
        <p:blipFill rotWithShape="1">
          <a:blip r:embed="rId5">
            <a:alphaModFix/>
          </a:blip>
          <a:srcRect/>
          <a:stretch/>
        </p:blipFill>
        <p:spPr>
          <a:xfrm>
            <a:off x="331972" y="765793"/>
            <a:ext cx="311333" cy="311333"/>
          </a:xfrm>
          <a:prstGeom prst="rect">
            <a:avLst/>
          </a:prstGeom>
          <a:noFill/>
          <a:ln>
            <a:noFill/>
          </a:ln>
        </p:spPr>
      </p:pic>
      <p:pic>
        <p:nvPicPr>
          <p:cNvPr id="397" name="Google Shape;397;p19" descr="New logo September 2022">
            <a:hlinkClick r:id="rId4" action="ppaction://hlinksldjump"/>
          </p:cNvPr>
          <p:cNvPicPr preferRelativeResize="0"/>
          <p:nvPr/>
        </p:nvPicPr>
        <p:blipFill rotWithShape="1">
          <a:blip r:embed="rId5">
            <a:alphaModFix/>
          </a:blip>
          <a:srcRect/>
          <a:stretch/>
        </p:blipFill>
        <p:spPr>
          <a:xfrm>
            <a:off x="331963" y="1700194"/>
            <a:ext cx="311333" cy="311333"/>
          </a:xfrm>
          <a:prstGeom prst="rect">
            <a:avLst/>
          </a:prstGeom>
          <a:noFill/>
          <a:ln>
            <a:noFill/>
          </a:ln>
        </p:spPr>
      </p:pic>
      <p:pic>
        <p:nvPicPr>
          <p:cNvPr id="398" name="Google Shape;398;p19" descr="New logo September 2022">
            <a:hlinkClick r:id="rId4" action="ppaction://hlinksldjump"/>
          </p:cNvPr>
          <p:cNvPicPr preferRelativeResize="0"/>
          <p:nvPr/>
        </p:nvPicPr>
        <p:blipFill rotWithShape="1">
          <a:blip r:embed="rId5">
            <a:alphaModFix/>
          </a:blip>
          <a:srcRect/>
          <a:stretch/>
        </p:blipFill>
        <p:spPr>
          <a:xfrm>
            <a:off x="331968" y="2311415"/>
            <a:ext cx="311333" cy="311333"/>
          </a:xfrm>
          <a:prstGeom prst="rect">
            <a:avLst/>
          </a:prstGeom>
          <a:noFill/>
          <a:ln>
            <a:noFill/>
          </a:ln>
        </p:spPr>
      </p:pic>
      <p:pic>
        <p:nvPicPr>
          <p:cNvPr id="399" name="Google Shape;399;p19" descr="New logo September 2022">
            <a:hlinkClick r:id="rId4" action="ppaction://hlinksldjump"/>
          </p:cNvPr>
          <p:cNvPicPr preferRelativeResize="0"/>
          <p:nvPr/>
        </p:nvPicPr>
        <p:blipFill rotWithShape="1">
          <a:blip r:embed="rId5">
            <a:alphaModFix/>
          </a:blip>
          <a:srcRect/>
          <a:stretch/>
        </p:blipFill>
        <p:spPr>
          <a:xfrm>
            <a:off x="331966" y="3034782"/>
            <a:ext cx="311333" cy="311333"/>
          </a:xfrm>
          <a:prstGeom prst="rect">
            <a:avLst/>
          </a:prstGeom>
          <a:noFill/>
          <a:ln>
            <a:noFill/>
          </a:ln>
        </p:spPr>
      </p:pic>
      <p:pic>
        <p:nvPicPr>
          <p:cNvPr id="400" name="Google Shape;400;p19" descr="New logo September 2022">
            <a:hlinkClick r:id="rId4" action="ppaction://hlinksldjump"/>
          </p:cNvPr>
          <p:cNvPicPr preferRelativeResize="0"/>
          <p:nvPr/>
        </p:nvPicPr>
        <p:blipFill rotWithShape="1">
          <a:blip r:embed="rId5">
            <a:alphaModFix/>
          </a:blip>
          <a:srcRect/>
          <a:stretch/>
        </p:blipFill>
        <p:spPr>
          <a:xfrm>
            <a:off x="331972" y="3597602"/>
            <a:ext cx="311333" cy="311333"/>
          </a:xfrm>
          <a:prstGeom prst="rect">
            <a:avLst/>
          </a:prstGeom>
          <a:noFill/>
          <a:ln>
            <a:noFill/>
          </a:ln>
        </p:spPr>
      </p:pic>
      <p:pic>
        <p:nvPicPr>
          <p:cNvPr id="401" name="Google Shape;401;p19" descr="New logo September 2022">
            <a:hlinkClick r:id="rId4" action="ppaction://hlinksldjump"/>
          </p:cNvPr>
          <p:cNvPicPr preferRelativeResize="0"/>
          <p:nvPr/>
        </p:nvPicPr>
        <p:blipFill rotWithShape="1">
          <a:blip r:embed="rId5">
            <a:alphaModFix/>
          </a:blip>
          <a:srcRect/>
          <a:stretch/>
        </p:blipFill>
        <p:spPr>
          <a:xfrm>
            <a:off x="331972" y="4534939"/>
            <a:ext cx="311333" cy="31133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pic>
        <p:nvPicPr>
          <p:cNvPr id="95" name="Google Shape;95;p2" descr="New logo September 2022">
            <a:hlinkClick r:id="rId3" action="ppaction://hlinksldjump"/>
          </p:cNvPr>
          <p:cNvPicPr preferRelativeResize="0"/>
          <p:nvPr/>
        </p:nvPicPr>
        <p:blipFill rotWithShape="1">
          <a:blip r:embed="rId4">
            <a:alphaModFix/>
          </a:blip>
          <a:srcRect/>
          <a:stretch/>
        </p:blipFill>
        <p:spPr>
          <a:xfrm>
            <a:off x="8467663" y="3161120"/>
            <a:ext cx="1481638" cy="1481638"/>
          </a:xfrm>
          <a:prstGeom prst="rect">
            <a:avLst/>
          </a:prstGeom>
          <a:noFill/>
          <a:ln>
            <a:noFill/>
          </a:ln>
        </p:spPr>
      </p:pic>
      <p:pic>
        <p:nvPicPr>
          <p:cNvPr id="96" name="Google Shape;96;p2"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5">
            <a:alphaModFix/>
          </a:blip>
          <a:srcRect/>
          <a:stretch/>
        </p:blipFill>
        <p:spPr>
          <a:xfrm rot="10800000">
            <a:off x="0" y="4926101"/>
            <a:ext cx="12192000" cy="1974203"/>
          </a:xfrm>
          <a:prstGeom prst="rect">
            <a:avLst/>
          </a:prstGeom>
          <a:noFill/>
          <a:ln>
            <a:noFill/>
          </a:ln>
        </p:spPr>
      </p:pic>
      <p:sp>
        <p:nvSpPr>
          <p:cNvPr id="97" name="Google Shape;97;p2"/>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pic>
        <p:nvPicPr>
          <p:cNvPr id="98" name="Google Shape;98;p2" descr="New logo September 2022">
            <a:hlinkClick r:id="rId3" action="ppaction://hlinksldjump"/>
          </p:cNvPr>
          <p:cNvPicPr preferRelativeResize="0"/>
          <p:nvPr/>
        </p:nvPicPr>
        <p:blipFill rotWithShape="1">
          <a:blip r:embed="rId4">
            <a:alphaModFix/>
          </a:blip>
          <a:srcRect/>
          <a:stretch/>
        </p:blipFill>
        <p:spPr>
          <a:xfrm>
            <a:off x="601990" y="1689127"/>
            <a:ext cx="1481638" cy="1481638"/>
          </a:xfrm>
          <a:prstGeom prst="rect">
            <a:avLst/>
          </a:prstGeom>
          <a:noFill/>
          <a:ln>
            <a:noFill/>
          </a:ln>
        </p:spPr>
      </p:pic>
      <p:sp>
        <p:nvSpPr>
          <p:cNvPr id="99" name="Google Shape;99;p2"/>
          <p:cNvSpPr/>
          <p:nvPr/>
        </p:nvSpPr>
        <p:spPr>
          <a:xfrm rot="-291674">
            <a:off x="-601269" y="4900982"/>
            <a:ext cx="2919356" cy="1638924"/>
          </a:xfrm>
          <a:prstGeom prst="ellipse">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sp>
        <p:nvSpPr>
          <p:cNvPr id="100" name="Google Shape;100;p2"/>
          <p:cNvSpPr/>
          <p:nvPr/>
        </p:nvSpPr>
        <p:spPr>
          <a:xfrm>
            <a:off x="2027228" y="349421"/>
            <a:ext cx="7055136"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5400" b="0" cap="none" dirty="0">
                <a:solidFill>
                  <a:schemeClr val="dk1"/>
                </a:solidFill>
                <a:latin typeface="Comic Sans MS"/>
                <a:ea typeface="Comic Sans MS"/>
                <a:cs typeface="Comic Sans MS"/>
                <a:sym typeface="Comic Sans MS"/>
              </a:rPr>
              <a:t>Educational Diversity</a:t>
            </a:r>
            <a:endParaRPr sz="5400" b="0" cap="none" dirty="0">
              <a:solidFill>
                <a:schemeClr val="dk1"/>
              </a:solidFill>
              <a:latin typeface="Comic Sans MS"/>
              <a:ea typeface="Comic Sans MS"/>
              <a:cs typeface="Comic Sans MS"/>
              <a:sym typeface="Comic Sans MS"/>
            </a:endParaRPr>
          </a:p>
        </p:txBody>
      </p:sp>
      <p:sp>
        <p:nvSpPr>
          <p:cNvPr id="101" name="Google Shape;101;p2"/>
          <p:cNvSpPr txBox="1"/>
          <p:nvPr/>
        </p:nvSpPr>
        <p:spPr>
          <a:xfrm>
            <a:off x="1042146" y="2245280"/>
            <a:ext cx="60089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6"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Contact</a:t>
            </a:r>
            <a:endParaRPr dirty="0"/>
          </a:p>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6"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details</a:t>
            </a:r>
            <a:endParaRPr sz="900" dirty="0">
              <a:solidFill>
                <a:schemeClr val="dk1"/>
              </a:solidFill>
              <a:latin typeface="Comic Sans MS"/>
              <a:ea typeface="Comic Sans MS"/>
              <a:cs typeface="Comic Sans MS"/>
              <a:sym typeface="Comic Sans MS"/>
            </a:endParaRPr>
          </a:p>
        </p:txBody>
      </p:sp>
      <p:pic>
        <p:nvPicPr>
          <p:cNvPr id="102" name="Google Shape;102;p2" descr="New logo September 2022">
            <a:hlinkClick r:id="rId3" action="ppaction://hlinksldjump"/>
          </p:cNvPr>
          <p:cNvPicPr preferRelativeResize="0"/>
          <p:nvPr/>
        </p:nvPicPr>
        <p:blipFill rotWithShape="1">
          <a:blip r:embed="rId4">
            <a:alphaModFix/>
          </a:blip>
          <a:srcRect/>
          <a:stretch/>
        </p:blipFill>
        <p:spPr>
          <a:xfrm>
            <a:off x="2027228" y="1675960"/>
            <a:ext cx="1481638" cy="1481638"/>
          </a:xfrm>
          <a:prstGeom prst="rect">
            <a:avLst/>
          </a:prstGeom>
          <a:noFill/>
          <a:ln>
            <a:noFill/>
          </a:ln>
        </p:spPr>
      </p:pic>
      <p:sp>
        <p:nvSpPr>
          <p:cNvPr id="103" name="Google Shape;103;p2">
            <a:hlinkClick r:id="rId7" action="ppaction://hlinksldjump"/>
          </p:cNvPr>
          <p:cNvSpPr txBox="1"/>
          <p:nvPr/>
        </p:nvSpPr>
        <p:spPr>
          <a:xfrm>
            <a:off x="2475296" y="2176030"/>
            <a:ext cx="600891" cy="5078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7"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Ethos and Values</a:t>
            </a:r>
            <a:endParaRPr sz="900" dirty="0">
              <a:solidFill>
                <a:schemeClr val="dk1"/>
              </a:solidFill>
              <a:latin typeface="Comic Sans MS"/>
              <a:ea typeface="Comic Sans MS"/>
              <a:cs typeface="Comic Sans MS"/>
              <a:sym typeface="Comic Sans MS"/>
            </a:endParaRPr>
          </a:p>
        </p:txBody>
      </p:sp>
      <p:pic>
        <p:nvPicPr>
          <p:cNvPr id="104" name="Google Shape;104;p2" descr="New logo September 2022">
            <a:hlinkClick r:id="rId3" action="ppaction://hlinksldjump"/>
          </p:cNvPr>
          <p:cNvPicPr preferRelativeResize="0"/>
          <p:nvPr/>
        </p:nvPicPr>
        <p:blipFill rotWithShape="1">
          <a:blip r:embed="rId4">
            <a:alphaModFix/>
          </a:blip>
          <a:srcRect/>
          <a:stretch/>
        </p:blipFill>
        <p:spPr>
          <a:xfrm>
            <a:off x="3442242" y="1663724"/>
            <a:ext cx="1481638" cy="1481638"/>
          </a:xfrm>
          <a:prstGeom prst="rect">
            <a:avLst/>
          </a:prstGeom>
          <a:noFill/>
          <a:ln>
            <a:noFill/>
          </a:ln>
        </p:spPr>
      </p:pic>
      <p:sp>
        <p:nvSpPr>
          <p:cNvPr id="105" name="Google Shape;105;p2">
            <a:hlinkClick r:id="rId7" action="ppaction://hlinksldjump"/>
          </p:cNvPr>
          <p:cNvSpPr txBox="1"/>
          <p:nvPr/>
        </p:nvSpPr>
        <p:spPr>
          <a:xfrm>
            <a:off x="3915927" y="2268239"/>
            <a:ext cx="600891" cy="2308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8"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Aims</a:t>
            </a:r>
            <a:endParaRPr sz="900" dirty="0">
              <a:solidFill>
                <a:schemeClr val="dk1"/>
              </a:solidFill>
              <a:latin typeface="Comic Sans MS"/>
              <a:ea typeface="Comic Sans MS"/>
              <a:cs typeface="Comic Sans MS"/>
              <a:sym typeface="Comic Sans MS"/>
            </a:endParaRPr>
          </a:p>
        </p:txBody>
      </p:sp>
      <p:pic>
        <p:nvPicPr>
          <p:cNvPr id="106" name="Google Shape;106;p2" descr="New logo September 2022">
            <a:hlinkClick r:id="rId3" action="ppaction://hlinksldjump"/>
          </p:cNvPr>
          <p:cNvPicPr preferRelativeResize="0"/>
          <p:nvPr/>
        </p:nvPicPr>
        <p:blipFill rotWithShape="1">
          <a:blip r:embed="rId4">
            <a:alphaModFix/>
          </a:blip>
          <a:srcRect/>
          <a:stretch/>
        </p:blipFill>
        <p:spPr>
          <a:xfrm>
            <a:off x="6282494" y="1595325"/>
            <a:ext cx="1481638" cy="1481638"/>
          </a:xfrm>
          <a:prstGeom prst="rect">
            <a:avLst/>
          </a:prstGeom>
          <a:noFill/>
          <a:ln>
            <a:noFill/>
          </a:ln>
        </p:spPr>
      </p:pic>
      <p:pic>
        <p:nvPicPr>
          <p:cNvPr id="107" name="Google Shape;107;p2" descr="New logo September 2022">
            <a:hlinkClick r:id="rId3" action="ppaction://hlinksldjump"/>
          </p:cNvPr>
          <p:cNvPicPr preferRelativeResize="0"/>
          <p:nvPr/>
        </p:nvPicPr>
        <p:blipFill rotWithShape="1">
          <a:blip r:embed="rId4">
            <a:alphaModFix/>
          </a:blip>
          <a:srcRect/>
          <a:stretch/>
        </p:blipFill>
        <p:spPr>
          <a:xfrm>
            <a:off x="4843724" y="1642705"/>
            <a:ext cx="1481638" cy="1481638"/>
          </a:xfrm>
          <a:prstGeom prst="rect">
            <a:avLst/>
          </a:prstGeom>
          <a:noFill/>
          <a:ln>
            <a:noFill/>
          </a:ln>
        </p:spPr>
      </p:pic>
      <p:pic>
        <p:nvPicPr>
          <p:cNvPr id="108" name="Google Shape;108;p2" descr="New logo September 2022">
            <a:hlinkClick r:id="rId3" action="ppaction://hlinksldjump"/>
          </p:cNvPr>
          <p:cNvPicPr preferRelativeResize="0"/>
          <p:nvPr/>
        </p:nvPicPr>
        <p:blipFill rotWithShape="1">
          <a:blip r:embed="rId4">
            <a:alphaModFix/>
          </a:blip>
          <a:srcRect/>
          <a:stretch/>
        </p:blipFill>
        <p:spPr>
          <a:xfrm>
            <a:off x="7743009" y="1629525"/>
            <a:ext cx="1481638" cy="1481638"/>
          </a:xfrm>
          <a:prstGeom prst="rect">
            <a:avLst/>
          </a:prstGeom>
          <a:noFill/>
          <a:ln>
            <a:noFill/>
          </a:ln>
        </p:spPr>
      </p:pic>
      <p:pic>
        <p:nvPicPr>
          <p:cNvPr id="109" name="Google Shape;109;p2" descr="New logo September 2022">
            <a:hlinkClick r:id="rId3" action="ppaction://hlinksldjump"/>
          </p:cNvPr>
          <p:cNvPicPr preferRelativeResize="0"/>
          <p:nvPr/>
        </p:nvPicPr>
        <p:blipFill rotWithShape="1">
          <a:blip r:embed="rId4">
            <a:alphaModFix/>
          </a:blip>
          <a:srcRect/>
          <a:stretch/>
        </p:blipFill>
        <p:spPr>
          <a:xfrm>
            <a:off x="9224647" y="1617481"/>
            <a:ext cx="1481638" cy="1481638"/>
          </a:xfrm>
          <a:prstGeom prst="rect">
            <a:avLst/>
          </a:prstGeom>
          <a:noFill/>
          <a:ln>
            <a:noFill/>
          </a:ln>
        </p:spPr>
      </p:pic>
      <p:sp>
        <p:nvSpPr>
          <p:cNvPr id="110" name="Google Shape;110;p2"/>
          <p:cNvSpPr txBox="1"/>
          <p:nvPr/>
        </p:nvSpPr>
        <p:spPr>
          <a:xfrm>
            <a:off x="5248405" y="2261410"/>
            <a:ext cx="72775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u="sng" dirty="0">
                <a:solidFill>
                  <a:schemeClr val="dk1"/>
                </a:solidFill>
                <a:latin typeface="Comic Sans MS"/>
                <a:ea typeface="Comic Sans MS"/>
                <a:cs typeface="Comic Sans MS"/>
                <a:sym typeface="Comic Sans MS"/>
                <a:hlinkClick r:id="rId9"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Provision</a:t>
            </a:r>
            <a:endParaRPr sz="1000" dirty="0">
              <a:solidFill>
                <a:schemeClr val="dk1"/>
              </a:solidFill>
              <a:latin typeface="Comic Sans MS"/>
              <a:ea typeface="Comic Sans MS"/>
              <a:cs typeface="Comic Sans MS"/>
              <a:sym typeface="Comic Sans MS"/>
            </a:endParaRPr>
          </a:p>
        </p:txBody>
      </p:sp>
      <p:sp>
        <p:nvSpPr>
          <p:cNvPr id="111" name="Google Shape;111;p2">
            <a:hlinkClick r:id="rId10" action="ppaction://hlinksldjump"/>
          </p:cNvPr>
          <p:cNvSpPr txBox="1"/>
          <p:nvPr/>
        </p:nvSpPr>
        <p:spPr>
          <a:xfrm>
            <a:off x="6612260" y="2221221"/>
            <a:ext cx="822105"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u="sng" dirty="0">
                <a:solidFill>
                  <a:schemeClr val="dk1"/>
                </a:solidFill>
                <a:latin typeface="Comic Sans MS"/>
                <a:ea typeface="Comic Sans MS"/>
                <a:cs typeface="Comic Sans MS"/>
                <a:sym typeface="Comic Sans MS"/>
                <a:hlinkClick r:id="rId10"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Curriculum</a:t>
            </a:r>
            <a:endParaRPr sz="1000" dirty="0">
              <a:solidFill>
                <a:schemeClr val="dk1"/>
              </a:solidFill>
              <a:latin typeface="Comic Sans MS"/>
              <a:ea typeface="Comic Sans MS"/>
              <a:cs typeface="Comic Sans MS"/>
              <a:sym typeface="Comic Sans MS"/>
            </a:endParaRPr>
          </a:p>
        </p:txBody>
      </p:sp>
      <p:sp>
        <p:nvSpPr>
          <p:cNvPr id="112" name="Google Shape;112;p2"/>
          <p:cNvSpPr txBox="1"/>
          <p:nvPr/>
        </p:nvSpPr>
        <p:spPr>
          <a:xfrm>
            <a:off x="8169312" y="2221220"/>
            <a:ext cx="72775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u="sng" dirty="0">
                <a:solidFill>
                  <a:schemeClr val="dk1"/>
                </a:solidFill>
                <a:latin typeface="Comic Sans MS"/>
                <a:ea typeface="Comic Sans MS"/>
                <a:cs typeface="Comic Sans MS"/>
                <a:sym typeface="Comic Sans MS"/>
                <a:hlinkClick r:id="rId11"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SEND</a:t>
            </a:r>
            <a:endParaRPr sz="1000" dirty="0">
              <a:solidFill>
                <a:schemeClr val="dk1"/>
              </a:solidFill>
              <a:latin typeface="Comic Sans MS"/>
              <a:ea typeface="Comic Sans MS"/>
              <a:cs typeface="Comic Sans MS"/>
              <a:sym typeface="Comic Sans MS"/>
            </a:endParaRPr>
          </a:p>
        </p:txBody>
      </p:sp>
      <p:sp>
        <p:nvSpPr>
          <p:cNvPr id="113" name="Google Shape;113;p2"/>
          <p:cNvSpPr txBox="1"/>
          <p:nvPr/>
        </p:nvSpPr>
        <p:spPr>
          <a:xfrm>
            <a:off x="9552226" y="2203783"/>
            <a:ext cx="963762" cy="2308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12"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Assessments</a:t>
            </a:r>
            <a:endParaRPr sz="900" dirty="0">
              <a:solidFill>
                <a:schemeClr val="dk1"/>
              </a:solidFill>
              <a:latin typeface="Comic Sans MS"/>
              <a:ea typeface="Comic Sans MS"/>
              <a:cs typeface="Comic Sans MS"/>
              <a:sym typeface="Comic Sans MS"/>
            </a:endParaRPr>
          </a:p>
        </p:txBody>
      </p:sp>
      <p:pic>
        <p:nvPicPr>
          <p:cNvPr id="114" name="Google Shape;114;p2" descr="New logo September 2022">
            <a:hlinkClick r:id="rId3" action="ppaction://hlinksldjump"/>
          </p:cNvPr>
          <p:cNvPicPr preferRelativeResize="0"/>
          <p:nvPr/>
        </p:nvPicPr>
        <p:blipFill rotWithShape="1">
          <a:blip r:embed="rId4">
            <a:alphaModFix/>
          </a:blip>
          <a:srcRect/>
          <a:stretch/>
        </p:blipFill>
        <p:spPr>
          <a:xfrm>
            <a:off x="17257" y="3007534"/>
            <a:ext cx="1481638" cy="1481638"/>
          </a:xfrm>
          <a:prstGeom prst="rect">
            <a:avLst/>
          </a:prstGeom>
          <a:noFill/>
          <a:ln>
            <a:noFill/>
          </a:ln>
        </p:spPr>
      </p:pic>
      <p:sp>
        <p:nvSpPr>
          <p:cNvPr id="115" name="Google Shape;115;p2"/>
          <p:cNvSpPr txBox="1"/>
          <p:nvPr/>
        </p:nvSpPr>
        <p:spPr>
          <a:xfrm>
            <a:off x="437293" y="3548302"/>
            <a:ext cx="83155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13"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Graduated Approach</a:t>
            </a:r>
            <a:endParaRPr sz="900" dirty="0">
              <a:solidFill>
                <a:schemeClr val="dk1"/>
              </a:solidFill>
              <a:latin typeface="Comic Sans MS"/>
              <a:ea typeface="Comic Sans MS"/>
              <a:cs typeface="Comic Sans MS"/>
              <a:sym typeface="Comic Sans MS"/>
            </a:endParaRPr>
          </a:p>
        </p:txBody>
      </p:sp>
      <p:pic>
        <p:nvPicPr>
          <p:cNvPr id="116" name="Google Shape;116;p2" descr="New logo September 2022">
            <a:hlinkClick r:id="rId3" action="ppaction://hlinksldjump"/>
          </p:cNvPr>
          <p:cNvPicPr preferRelativeResize="0"/>
          <p:nvPr/>
        </p:nvPicPr>
        <p:blipFill rotWithShape="1">
          <a:blip r:embed="rId4">
            <a:alphaModFix/>
          </a:blip>
          <a:srcRect/>
          <a:stretch/>
        </p:blipFill>
        <p:spPr>
          <a:xfrm>
            <a:off x="1352115" y="3049467"/>
            <a:ext cx="1481638" cy="1481638"/>
          </a:xfrm>
          <a:prstGeom prst="rect">
            <a:avLst/>
          </a:prstGeom>
          <a:noFill/>
          <a:ln>
            <a:noFill/>
          </a:ln>
        </p:spPr>
      </p:pic>
      <p:pic>
        <p:nvPicPr>
          <p:cNvPr id="117" name="Google Shape;117;p2" descr="New logo September 2022">
            <a:hlinkClick r:id="rId3" action="ppaction://hlinksldjump"/>
          </p:cNvPr>
          <p:cNvPicPr preferRelativeResize="0"/>
          <p:nvPr/>
        </p:nvPicPr>
        <p:blipFill rotWithShape="1">
          <a:blip r:embed="rId4">
            <a:alphaModFix/>
          </a:blip>
          <a:srcRect/>
          <a:stretch/>
        </p:blipFill>
        <p:spPr>
          <a:xfrm>
            <a:off x="2729358" y="3115460"/>
            <a:ext cx="1481638" cy="1481638"/>
          </a:xfrm>
          <a:prstGeom prst="rect">
            <a:avLst/>
          </a:prstGeom>
          <a:noFill/>
          <a:ln>
            <a:noFill/>
          </a:ln>
        </p:spPr>
      </p:pic>
      <p:pic>
        <p:nvPicPr>
          <p:cNvPr id="118" name="Google Shape;118;p2" descr="New logo September 2022">
            <a:hlinkClick r:id="rId3" action="ppaction://hlinksldjump"/>
          </p:cNvPr>
          <p:cNvPicPr preferRelativeResize="0"/>
          <p:nvPr/>
        </p:nvPicPr>
        <p:blipFill rotWithShape="1">
          <a:blip r:embed="rId4">
            <a:alphaModFix/>
          </a:blip>
          <a:srcRect/>
          <a:stretch/>
        </p:blipFill>
        <p:spPr>
          <a:xfrm>
            <a:off x="4154892" y="3105385"/>
            <a:ext cx="1481638" cy="1481638"/>
          </a:xfrm>
          <a:prstGeom prst="rect">
            <a:avLst/>
          </a:prstGeom>
          <a:noFill/>
          <a:ln>
            <a:noFill/>
          </a:ln>
        </p:spPr>
      </p:pic>
      <p:pic>
        <p:nvPicPr>
          <p:cNvPr id="119" name="Google Shape;119;p2" descr="New logo September 2022">
            <a:hlinkClick r:id="rId3" action="ppaction://hlinksldjump"/>
          </p:cNvPr>
          <p:cNvPicPr preferRelativeResize="0"/>
          <p:nvPr/>
        </p:nvPicPr>
        <p:blipFill rotWithShape="1">
          <a:blip r:embed="rId4">
            <a:alphaModFix/>
          </a:blip>
          <a:srcRect/>
          <a:stretch/>
        </p:blipFill>
        <p:spPr>
          <a:xfrm>
            <a:off x="5584543" y="3111190"/>
            <a:ext cx="1481638" cy="1481638"/>
          </a:xfrm>
          <a:prstGeom prst="rect">
            <a:avLst/>
          </a:prstGeom>
          <a:noFill/>
          <a:ln>
            <a:noFill/>
          </a:ln>
        </p:spPr>
      </p:pic>
      <p:pic>
        <p:nvPicPr>
          <p:cNvPr id="120" name="Google Shape;120;p2" descr="New logo September 2022">
            <a:hlinkClick r:id="rId3" action="ppaction://hlinksldjump"/>
          </p:cNvPr>
          <p:cNvPicPr preferRelativeResize="0"/>
          <p:nvPr/>
        </p:nvPicPr>
        <p:blipFill rotWithShape="1">
          <a:blip r:embed="rId4">
            <a:alphaModFix/>
          </a:blip>
          <a:srcRect/>
          <a:stretch/>
        </p:blipFill>
        <p:spPr>
          <a:xfrm>
            <a:off x="6986025" y="3136155"/>
            <a:ext cx="1481638" cy="1481638"/>
          </a:xfrm>
          <a:prstGeom prst="rect">
            <a:avLst/>
          </a:prstGeom>
          <a:noFill/>
          <a:ln>
            <a:noFill/>
          </a:ln>
        </p:spPr>
      </p:pic>
      <p:sp>
        <p:nvSpPr>
          <p:cNvPr id="121" name="Google Shape;121;p2"/>
          <p:cNvSpPr txBox="1"/>
          <p:nvPr/>
        </p:nvSpPr>
        <p:spPr>
          <a:xfrm>
            <a:off x="1807177" y="3583812"/>
            <a:ext cx="83155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14"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SEND</a:t>
            </a:r>
            <a:endParaRPr dirty="0"/>
          </a:p>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14"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Process</a:t>
            </a:r>
            <a:endParaRPr sz="900" dirty="0">
              <a:solidFill>
                <a:schemeClr val="dk1"/>
              </a:solidFill>
              <a:latin typeface="Comic Sans MS"/>
              <a:ea typeface="Comic Sans MS"/>
              <a:cs typeface="Comic Sans MS"/>
              <a:sym typeface="Comic Sans MS"/>
            </a:endParaRPr>
          </a:p>
        </p:txBody>
      </p:sp>
      <p:sp>
        <p:nvSpPr>
          <p:cNvPr id="122" name="Google Shape;122;p2"/>
          <p:cNvSpPr txBox="1"/>
          <p:nvPr/>
        </p:nvSpPr>
        <p:spPr>
          <a:xfrm>
            <a:off x="3101780" y="3528204"/>
            <a:ext cx="83155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15"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Social and </a:t>
            </a:r>
            <a:endParaRPr dirty="0"/>
          </a:p>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15"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Emotional mental health</a:t>
            </a:r>
            <a:endParaRPr sz="900" dirty="0">
              <a:solidFill>
                <a:schemeClr val="dk1"/>
              </a:solidFill>
              <a:latin typeface="Comic Sans MS"/>
              <a:ea typeface="Comic Sans MS"/>
              <a:cs typeface="Comic Sans MS"/>
              <a:sym typeface="Comic Sans MS"/>
            </a:endParaRPr>
          </a:p>
        </p:txBody>
      </p:sp>
      <p:sp>
        <p:nvSpPr>
          <p:cNvPr id="123" name="Google Shape;123;p2"/>
          <p:cNvSpPr txBox="1"/>
          <p:nvPr/>
        </p:nvSpPr>
        <p:spPr>
          <a:xfrm>
            <a:off x="4473383" y="3607106"/>
            <a:ext cx="941585"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u="sng" dirty="0">
                <a:solidFill>
                  <a:schemeClr val="dk1"/>
                </a:solidFill>
                <a:latin typeface="Comic Sans MS"/>
                <a:ea typeface="Comic Sans MS"/>
                <a:cs typeface="Comic Sans MS"/>
                <a:sym typeface="Comic Sans MS"/>
                <a:hlinkClick r:id="rId16"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Communication and </a:t>
            </a:r>
            <a:endParaRPr dirty="0"/>
          </a:p>
          <a:p>
            <a:pPr marL="0" marR="0" lvl="0" indent="0" algn="l" rtl="0">
              <a:spcBef>
                <a:spcPts val="0"/>
              </a:spcBef>
              <a:spcAft>
                <a:spcPts val="0"/>
              </a:spcAft>
              <a:buNone/>
            </a:pPr>
            <a:r>
              <a:rPr lang="en-GB" sz="800" u="sng" dirty="0">
                <a:solidFill>
                  <a:schemeClr val="dk1"/>
                </a:solidFill>
                <a:latin typeface="Comic Sans MS"/>
                <a:ea typeface="Comic Sans MS"/>
                <a:cs typeface="Comic Sans MS"/>
                <a:sym typeface="Comic Sans MS"/>
                <a:hlinkClick r:id="rId16"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Interaction </a:t>
            </a:r>
            <a:endParaRPr sz="800" u="sng" dirty="0">
              <a:solidFill>
                <a:schemeClr val="dk1"/>
              </a:solidFill>
              <a:latin typeface="Comic Sans MS"/>
              <a:ea typeface="Comic Sans MS"/>
              <a:cs typeface="Comic Sans MS"/>
              <a:sym typeface="Comic Sans MS"/>
              <a:hlinkClick r:id="rId15"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endParaRPr>
          </a:p>
        </p:txBody>
      </p:sp>
      <p:sp>
        <p:nvSpPr>
          <p:cNvPr id="124" name="Google Shape;124;p2">
            <a:hlinkClick r:id="rId17" action="ppaction://hlinksldjump"/>
          </p:cNvPr>
          <p:cNvSpPr txBox="1"/>
          <p:nvPr/>
        </p:nvSpPr>
        <p:spPr>
          <a:xfrm>
            <a:off x="5919506" y="3641928"/>
            <a:ext cx="941585"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u="sng" dirty="0">
                <a:solidFill>
                  <a:schemeClr val="dk1"/>
                </a:solidFill>
                <a:latin typeface="Comic Sans MS"/>
                <a:ea typeface="Comic Sans MS"/>
                <a:cs typeface="Comic Sans MS"/>
                <a:sym typeface="Comic Sans MS"/>
                <a:hlinkClick r:id="rId17"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Cognition and </a:t>
            </a:r>
            <a:endParaRPr dirty="0"/>
          </a:p>
          <a:p>
            <a:pPr marL="0" marR="0" lvl="0" indent="0" algn="l" rtl="0">
              <a:spcBef>
                <a:spcPts val="0"/>
              </a:spcBef>
              <a:spcAft>
                <a:spcPts val="0"/>
              </a:spcAft>
              <a:buNone/>
            </a:pPr>
            <a:r>
              <a:rPr lang="en-GB" sz="800" u="sng" dirty="0">
                <a:solidFill>
                  <a:schemeClr val="dk1"/>
                </a:solidFill>
                <a:latin typeface="Comic Sans MS"/>
                <a:ea typeface="Comic Sans MS"/>
                <a:cs typeface="Comic Sans MS"/>
                <a:sym typeface="Comic Sans MS"/>
                <a:hlinkClick r:id="rId17"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Learning</a:t>
            </a:r>
            <a:endParaRPr sz="800" u="sng" dirty="0">
              <a:solidFill>
                <a:schemeClr val="dk1"/>
              </a:solidFill>
              <a:latin typeface="Comic Sans MS"/>
              <a:ea typeface="Comic Sans MS"/>
              <a:cs typeface="Comic Sans MS"/>
              <a:sym typeface="Comic Sans MS"/>
              <a:hlinkClick r:id="rId15"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endParaRPr>
          </a:p>
        </p:txBody>
      </p:sp>
      <p:sp>
        <p:nvSpPr>
          <p:cNvPr id="125" name="Google Shape;125;p2"/>
          <p:cNvSpPr txBox="1"/>
          <p:nvPr/>
        </p:nvSpPr>
        <p:spPr>
          <a:xfrm>
            <a:off x="7341942" y="3615371"/>
            <a:ext cx="941585"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u="sng" dirty="0">
                <a:solidFill>
                  <a:schemeClr val="dk1"/>
                </a:solidFill>
                <a:latin typeface="Comic Sans MS"/>
                <a:ea typeface="Comic Sans MS"/>
                <a:cs typeface="Comic Sans MS"/>
                <a:sym typeface="Comic Sans MS"/>
                <a:hlinkClick r:id="rId18"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Physical, </a:t>
            </a:r>
            <a:endParaRPr dirty="0"/>
          </a:p>
          <a:p>
            <a:pPr marL="0" marR="0" lvl="0" indent="0" algn="l" rtl="0">
              <a:spcBef>
                <a:spcPts val="0"/>
              </a:spcBef>
              <a:spcAft>
                <a:spcPts val="0"/>
              </a:spcAft>
              <a:buNone/>
            </a:pPr>
            <a:r>
              <a:rPr lang="en-GB" sz="800" u="sng" dirty="0">
                <a:solidFill>
                  <a:schemeClr val="dk1"/>
                </a:solidFill>
                <a:latin typeface="Comic Sans MS"/>
                <a:ea typeface="Comic Sans MS"/>
                <a:cs typeface="Comic Sans MS"/>
                <a:sym typeface="Comic Sans MS"/>
                <a:hlinkClick r:id="rId18"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Sensory and Health</a:t>
            </a:r>
            <a:endParaRPr sz="800" u="sng" dirty="0">
              <a:solidFill>
                <a:schemeClr val="dk1"/>
              </a:solidFill>
              <a:latin typeface="Comic Sans MS"/>
              <a:ea typeface="Comic Sans MS"/>
              <a:cs typeface="Comic Sans MS"/>
              <a:sym typeface="Comic Sans MS"/>
              <a:hlinkClick r:id="rId15"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endParaRPr>
          </a:p>
        </p:txBody>
      </p:sp>
      <p:sp>
        <p:nvSpPr>
          <p:cNvPr id="126" name="Google Shape;126;p2"/>
          <p:cNvSpPr txBox="1"/>
          <p:nvPr/>
        </p:nvSpPr>
        <p:spPr>
          <a:xfrm>
            <a:off x="8835739" y="3706532"/>
            <a:ext cx="941585"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u="sng" dirty="0">
                <a:solidFill>
                  <a:schemeClr val="dk1"/>
                </a:solidFill>
                <a:latin typeface="Comic Sans MS"/>
                <a:ea typeface="Comic Sans MS"/>
                <a:cs typeface="Comic Sans MS"/>
                <a:sym typeface="Comic Sans MS"/>
                <a:hlinkClick r:id="rId19"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Professional</a:t>
            </a:r>
            <a:endParaRPr dirty="0"/>
          </a:p>
          <a:p>
            <a:pPr marL="0" marR="0" lvl="0" indent="0" algn="l" rtl="0">
              <a:spcBef>
                <a:spcPts val="0"/>
              </a:spcBef>
              <a:spcAft>
                <a:spcPts val="0"/>
              </a:spcAft>
              <a:buNone/>
            </a:pPr>
            <a:r>
              <a:rPr lang="en-GB" sz="800" u="sng" dirty="0">
                <a:solidFill>
                  <a:schemeClr val="dk1"/>
                </a:solidFill>
                <a:latin typeface="Comic Sans MS"/>
                <a:ea typeface="Comic Sans MS"/>
                <a:cs typeface="Comic Sans MS"/>
                <a:sym typeface="Comic Sans MS"/>
                <a:hlinkClick r:id="rId19"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support</a:t>
            </a:r>
            <a:endParaRPr sz="800" u="sng" dirty="0">
              <a:solidFill>
                <a:schemeClr val="dk1"/>
              </a:solidFill>
              <a:latin typeface="Comic Sans MS"/>
              <a:ea typeface="Comic Sans MS"/>
              <a:cs typeface="Comic Sans MS"/>
              <a:sym typeface="Comic Sans MS"/>
              <a:hlinkClick r:id="rId15"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endParaRPr>
          </a:p>
        </p:txBody>
      </p:sp>
      <p:pic>
        <p:nvPicPr>
          <p:cNvPr id="127" name="Google Shape;127;p2" descr="New logo September 2022">
            <a:hlinkClick r:id="rId3" action="ppaction://hlinksldjump"/>
          </p:cNvPr>
          <p:cNvPicPr preferRelativeResize="0"/>
          <p:nvPr/>
        </p:nvPicPr>
        <p:blipFill rotWithShape="1">
          <a:blip r:embed="rId4">
            <a:alphaModFix/>
          </a:blip>
          <a:srcRect/>
          <a:stretch/>
        </p:blipFill>
        <p:spPr>
          <a:xfrm>
            <a:off x="2967081" y="4422499"/>
            <a:ext cx="1481638" cy="1481638"/>
          </a:xfrm>
          <a:prstGeom prst="rect">
            <a:avLst/>
          </a:prstGeom>
          <a:noFill/>
          <a:ln>
            <a:noFill/>
          </a:ln>
        </p:spPr>
      </p:pic>
      <p:sp>
        <p:nvSpPr>
          <p:cNvPr id="128" name="Google Shape;128;p2"/>
          <p:cNvSpPr txBox="1"/>
          <p:nvPr/>
        </p:nvSpPr>
        <p:spPr>
          <a:xfrm>
            <a:off x="607429" y="4944563"/>
            <a:ext cx="941585"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u="sng" dirty="0">
                <a:solidFill>
                  <a:schemeClr val="dk1"/>
                </a:solidFill>
                <a:latin typeface="Comic Sans MS"/>
                <a:ea typeface="Comic Sans MS"/>
                <a:cs typeface="Comic Sans MS"/>
                <a:sym typeface="Comic Sans MS"/>
                <a:hlinkClick r:id="rId20"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Progress monitoring</a:t>
            </a:r>
            <a:endParaRPr sz="800" u="sng" dirty="0">
              <a:solidFill>
                <a:schemeClr val="dk1"/>
              </a:solidFill>
              <a:latin typeface="Comic Sans MS"/>
              <a:ea typeface="Comic Sans MS"/>
              <a:cs typeface="Comic Sans MS"/>
              <a:sym typeface="Comic Sans MS"/>
              <a:hlinkClick r:id="rId15"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endParaRPr>
          </a:p>
        </p:txBody>
      </p:sp>
      <p:pic>
        <p:nvPicPr>
          <p:cNvPr id="129" name="Google Shape;129;p2" descr="New logo September 2022">
            <a:hlinkClick r:id="rId3" action="ppaction://hlinksldjump"/>
          </p:cNvPr>
          <p:cNvPicPr preferRelativeResize="0"/>
          <p:nvPr/>
        </p:nvPicPr>
        <p:blipFill rotWithShape="1">
          <a:blip r:embed="rId4">
            <a:alphaModFix/>
          </a:blip>
          <a:srcRect/>
          <a:stretch/>
        </p:blipFill>
        <p:spPr>
          <a:xfrm>
            <a:off x="9892666" y="3145362"/>
            <a:ext cx="1481638" cy="1481638"/>
          </a:xfrm>
          <a:prstGeom prst="rect">
            <a:avLst/>
          </a:prstGeom>
          <a:noFill/>
          <a:ln>
            <a:noFill/>
          </a:ln>
        </p:spPr>
      </p:pic>
      <p:pic>
        <p:nvPicPr>
          <p:cNvPr id="130" name="Google Shape;130;p2" descr="New logo September 2022">
            <a:hlinkClick r:id="rId3" action="ppaction://hlinksldjump"/>
          </p:cNvPr>
          <p:cNvPicPr preferRelativeResize="0"/>
          <p:nvPr/>
        </p:nvPicPr>
        <p:blipFill rotWithShape="1">
          <a:blip r:embed="rId4">
            <a:alphaModFix/>
          </a:blip>
          <a:srcRect/>
          <a:stretch/>
        </p:blipFill>
        <p:spPr>
          <a:xfrm>
            <a:off x="1620463" y="4403173"/>
            <a:ext cx="1481638" cy="1481638"/>
          </a:xfrm>
          <a:prstGeom prst="rect">
            <a:avLst/>
          </a:prstGeom>
          <a:noFill/>
          <a:ln>
            <a:noFill/>
          </a:ln>
        </p:spPr>
      </p:pic>
      <p:sp>
        <p:nvSpPr>
          <p:cNvPr id="131" name="Google Shape;131;p2"/>
          <p:cNvSpPr txBox="1"/>
          <p:nvPr/>
        </p:nvSpPr>
        <p:spPr>
          <a:xfrm>
            <a:off x="1966505" y="4905406"/>
            <a:ext cx="83155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21"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Support</a:t>
            </a:r>
            <a:endParaRPr dirty="0"/>
          </a:p>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21"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For parents</a:t>
            </a:r>
            <a:endParaRPr sz="900" dirty="0">
              <a:solidFill>
                <a:schemeClr val="dk1"/>
              </a:solidFill>
              <a:latin typeface="Comic Sans MS"/>
              <a:ea typeface="Comic Sans MS"/>
              <a:cs typeface="Comic Sans MS"/>
              <a:sym typeface="Comic Sans MS"/>
            </a:endParaRPr>
          </a:p>
        </p:txBody>
      </p:sp>
      <p:sp>
        <p:nvSpPr>
          <p:cNvPr id="132" name="Google Shape;132;p2"/>
          <p:cNvSpPr txBox="1"/>
          <p:nvPr/>
        </p:nvSpPr>
        <p:spPr>
          <a:xfrm>
            <a:off x="3393960" y="4926105"/>
            <a:ext cx="83155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22"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Support</a:t>
            </a:r>
            <a:endParaRPr dirty="0"/>
          </a:p>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22"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services</a:t>
            </a:r>
            <a:endParaRPr sz="900" dirty="0">
              <a:solidFill>
                <a:schemeClr val="dk1"/>
              </a:solidFill>
              <a:latin typeface="Comic Sans MS"/>
              <a:ea typeface="Comic Sans MS"/>
              <a:cs typeface="Comic Sans MS"/>
              <a:sym typeface="Comic Sans MS"/>
            </a:endParaRPr>
          </a:p>
        </p:txBody>
      </p:sp>
      <p:sp>
        <p:nvSpPr>
          <p:cNvPr id="133" name="Google Shape;133;p2"/>
          <p:cNvSpPr txBox="1"/>
          <p:nvPr/>
        </p:nvSpPr>
        <p:spPr>
          <a:xfrm>
            <a:off x="10317377" y="3735042"/>
            <a:ext cx="83155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900" u="sng" dirty="0">
                <a:solidFill>
                  <a:schemeClr val="dk1"/>
                </a:solidFill>
                <a:latin typeface="Comic Sans MS"/>
                <a:ea typeface="Comic Sans MS"/>
                <a:cs typeface="Comic Sans MS"/>
                <a:sym typeface="Comic Sans MS"/>
                <a:hlinkClick r:id="rId23"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Staff Expertise</a:t>
            </a:r>
            <a:endParaRPr sz="900" dirty="0">
              <a:solidFill>
                <a:schemeClr val="dk1"/>
              </a:solidFill>
              <a:latin typeface="Comic Sans MS"/>
              <a:ea typeface="Comic Sans MS"/>
              <a:cs typeface="Comic Sans MS"/>
              <a:sym typeface="Comic Sans MS"/>
            </a:endParaRPr>
          </a:p>
        </p:txBody>
      </p:sp>
      <p:pic>
        <p:nvPicPr>
          <p:cNvPr id="134" name="Google Shape;134;p2" descr="New logo September 2022">
            <a:hlinkClick r:id="rId3" action="ppaction://hlinksldjump"/>
          </p:cNvPr>
          <p:cNvPicPr preferRelativeResize="0"/>
          <p:nvPr/>
        </p:nvPicPr>
        <p:blipFill rotWithShape="1">
          <a:blip r:embed="rId4">
            <a:alphaModFix/>
          </a:blip>
          <a:srcRect/>
          <a:stretch/>
        </p:blipFill>
        <p:spPr>
          <a:xfrm>
            <a:off x="225145" y="4373021"/>
            <a:ext cx="1481638" cy="1481638"/>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pic>
        <p:nvPicPr>
          <p:cNvPr id="406" name="Google Shape;406;g30f327ba485_0_0"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407" name="Google Shape;407;g30f327ba485_0_0"/>
          <p:cNvSpPr/>
          <p:nvPr/>
        </p:nvSpPr>
        <p:spPr>
          <a:xfrm>
            <a:off x="4886304" y="6222665"/>
            <a:ext cx="52758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408" name="Google Shape;408;g30f327ba485_0_0"/>
          <p:cNvSpPr txBox="1"/>
          <p:nvPr/>
        </p:nvSpPr>
        <p:spPr>
          <a:xfrm>
            <a:off x="851097" y="725032"/>
            <a:ext cx="11129700" cy="5388101"/>
          </a:xfrm>
          <a:prstGeom prst="rect">
            <a:avLst/>
          </a:prstGeom>
          <a:noFill/>
          <a:ln>
            <a:noFill/>
          </a:ln>
        </p:spPr>
        <p:txBody>
          <a:bodyPr spcFirstLastPara="1" wrap="square" lIns="91425" tIns="45700" rIns="91425" bIns="45700" anchor="t" anchorCtr="0">
            <a:spAutoFit/>
          </a:bodyPr>
          <a:lstStyle/>
          <a:p>
            <a:pPr marL="0" lvl="0" indent="0" algn="just" rtl="0">
              <a:spcBef>
                <a:spcPts val="0"/>
              </a:spcBef>
              <a:spcAft>
                <a:spcPts val="0"/>
              </a:spcAft>
              <a:buSzPts val="1100"/>
              <a:buNone/>
            </a:pPr>
            <a:r>
              <a:rPr lang="en-GB" sz="1100" dirty="0">
                <a:solidFill>
                  <a:schemeClr val="dk1"/>
                </a:solidFill>
                <a:latin typeface="Comic Sans MS"/>
                <a:ea typeface="Comic Sans MS"/>
                <a:cs typeface="Comic Sans MS"/>
                <a:sym typeface="Comic Sans MS"/>
              </a:rPr>
              <a:t>Educational Diversity is a</a:t>
            </a:r>
            <a:r>
              <a:rPr lang="en-GB" sz="1300" dirty="0">
                <a:solidFill>
                  <a:schemeClr val="dk1"/>
                </a:solidFill>
                <a:latin typeface="Comic Sans MS"/>
                <a:ea typeface="Comic Sans MS"/>
                <a:cs typeface="Comic Sans MS"/>
                <a:sym typeface="Comic Sans MS"/>
              </a:rPr>
              <a:t> </a:t>
            </a:r>
            <a:r>
              <a:rPr lang="en-GB" sz="1100" dirty="0">
                <a:solidFill>
                  <a:schemeClr val="dk1"/>
                </a:solidFill>
                <a:latin typeface="Comic Sans MS"/>
                <a:ea typeface="Comic Sans MS"/>
                <a:cs typeface="Comic Sans MS"/>
                <a:sym typeface="Comic Sans MS"/>
              </a:rPr>
              <a:t>collaborative and purposeful learning environment, comprising of pupils with a wide range of diverse needs. We pride ourselves in ensuring all pupils and staff are valued, cared for, listened to and challenged to reach their full potential. We are therefore equally ambitious for our disabled pupils and staff. Our culture ensures harassment and discrimination linked to disability is eliminated whilst ensuring positive attitudes towards people with disabilities are promoted.</a:t>
            </a:r>
            <a:endParaRPr sz="1100" dirty="0">
              <a:solidFill>
                <a:schemeClr val="dk1"/>
              </a:solidFill>
              <a:latin typeface="Comic Sans MS"/>
              <a:ea typeface="Comic Sans MS"/>
              <a:cs typeface="Comic Sans MS"/>
              <a:sym typeface="Comic Sans MS"/>
            </a:endParaRPr>
          </a:p>
          <a:p>
            <a:pPr marL="0" lvl="0" indent="0" algn="just" rtl="0">
              <a:spcBef>
                <a:spcPts val="0"/>
              </a:spcBef>
              <a:spcAft>
                <a:spcPts val="0"/>
              </a:spcAft>
              <a:buSzPts val="1100"/>
              <a:buNone/>
            </a:pPr>
            <a:endParaRPr sz="1100" dirty="0">
              <a:solidFill>
                <a:schemeClr val="dk1"/>
              </a:solidFill>
              <a:latin typeface="Comic Sans MS"/>
              <a:ea typeface="Comic Sans MS"/>
              <a:cs typeface="Comic Sans MS"/>
              <a:sym typeface="Comic Sans MS"/>
            </a:endParaRPr>
          </a:p>
          <a:p>
            <a:pPr marL="0" lvl="0" indent="0" algn="just" rtl="0">
              <a:spcBef>
                <a:spcPts val="0"/>
              </a:spcBef>
              <a:spcAft>
                <a:spcPts val="0"/>
              </a:spcAft>
              <a:buSzPts val="1100"/>
              <a:buNone/>
            </a:pPr>
            <a:endParaRPr lang="en-GB" sz="1100" dirty="0" smtClean="0">
              <a:solidFill>
                <a:schemeClr val="dk1"/>
              </a:solidFill>
              <a:latin typeface="Comic Sans MS"/>
              <a:ea typeface="Comic Sans MS"/>
              <a:cs typeface="Comic Sans MS"/>
              <a:sym typeface="Comic Sans MS"/>
            </a:endParaRPr>
          </a:p>
          <a:p>
            <a:pPr marL="0" lvl="0" indent="0" algn="just" rtl="0">
              <a:spcBef>
                <a:spcPts val="0"/>
              </a:spcBef>
              <a:spcAft>
                <a:spcPts val="0"/>
              </a:spcAft>
              <a:buSzPts val="1100"/>
              <a:buNone/>
            </a:pPr>
            <a:endParaRPr sz="1100" dirty="0">
              <a:solidFill>
                <a:schemeClr val="dk1"/>
              </a:solidFill>
              <a:latin typeface="Comic Sans MS"/>
              <a:ea typeface="Comic Sans MS"/>
              <a:cs typeface="Comic Sans MS"/>
              <a:sym typeface="Comic Sans MS"/>
            </a:endParaRPr>
          </a:p>
          <a:p>
            <a:pPr marL="0" lvl="0" indent="0" algn="just" rtl="0">
              <a:spcBef>
                <a:spcPts val="0"/>
              </a:spcBef>
              <a:spcAft>
                <a:spcPts val="0"/>
              </a:spcAft>
              <a:buSzPts val="1100"/>
              <a:buNone/>
            </a:pPr>
            <a:r>
              <a:rPr lang="en-GB" sz="1100" dirty="0">
                <a:solidFill>
                  <a:schemeClr val="dk1"/>
                </a:solidFill>
                <a:latin typeface="Comic Sans MS"/>
                <a:ea typeface="Comic Sans MS"/>
                <a:cs typeface="Comic Sans MS"/>
                <a:sym typeface="Comic Sans MS"/>
              </a:rPr>
              <a:t>The curriculum aims to positively support all pupils' learning needs and assist them in their personal, social, physical, emotional, moral, spiritual and cultural development through the delivery of a broad and balanced curriculum. Reasonable adjustments are put in place to ensure no one with a disability is put at a disadvantage; this includes extra curricular and off site visits. </a:t>
            </a:r>
            <a:endParaRPr sz="1100" dirty="0">
              <a:solidFill>
                <a:schemeClr val="dk1"/>
              </a:solidFill>
              <a:latin typeface="Comic Sans MS"/>
              <a:ea typeface="Comic Sans MS"/>
              <a:cs typeface="Comic Sans MS"/>
              <a:sym typeface="Comic Sans MS"/>
            </a:endParaRPr>
          </a:p>
          <a:p>
            <a:pPr marL="0" lvl="0" indent="0" algn="just" rtl="0">
              <a:spcBef>
                <a:spcPts val="0"/>
              </a:spcBef>
              <a:spcAft>
                <a:spcPts val="0"/>
              </a:spcAft>
              <a:buSzPts val="1100"/>
              <a:buNone/>
            </a:pPr>
            <a:endParaRPr sz="1100" dirty="0">
              <a:solidFill>
                <a:schemeClr val="dk1"/>
              </a:solidFill>
              <a:latin typeface="Comic Sans MS"/>
              <a:ea typeface="Comic Sans MS"/>
              <a:cs typeface="Comic Sans MS"/>
              <a:sym typeface="Comic Sans MS"/>
            </a:endParaRPr>
          </a:p>
          <a:p>
            <a:pPr marL="0" lvl="0" indent="0" algn="just" rtl="0">
              <a:spcBef>
                <a:spcPts val="0"/>
              </a:spcBef>
              <a:spcAft>
                <a:spcPts val="0"/>
              </a:spcAft>
              <a:buSzPts val="1100"/>
              <a:buNone/>
            </a:pPr>
            <a:endParaRPr sz="1100" dirty="0">
              <a:solidFill>
                <a:schemeClr val="dk1"/>
              </a:solidFill>
              <a:latin typeface="Comic Sans MS"/>
              <a:ea typeface="Comic Sans MS"/>
              <a:cs typeface="Comic Sans MS"/>
              <a:sym typeface="Comic Sans MS"/>
            </a:endParaRPr>
          </a:p>
          <a:p>
            <a:pPr marL="0" lvl="0" indent="0" algn="just" rtl="0">
              <a:spcBef>
                <a:spcPts val="0"/>
              </a:spcBef>
              <a:spcAft>
                <a:spcPts val="0"/>
              </a:spcAft>
              <a:buSzPts val="1100"/>
              <a:buNone/>
            </a:pPr>
            <a:endParaRPr sz="1100" dirty="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None/>
            </a:pPr>
            <a:r>
              <a:rPr lang="en-GB" sz="1100" dirty="0">
                <a:solidFill>
                  <a:schemeClr val="dk1"/>
                </a:solidFill>
                <a:latin typeface="Comic Sans MS"/>
                <a:ea typeface="Comic Sans MS"/>
                <a:cs typeface="Comic Sans MS"/>
                <a:sym typeface="Comic Sans MS"/>
              </a:rPr>
              <a:t>Implementation of the Assessment, Recording and Reporting policy and practice which include statutory tasks/tests, external examinations, continuous teacher assessment and processes to monitor and challenge pupil progress and achievement. It is whole staff responsibility to monitor progress and to communicate this with appropriate professionals internally and externally. </a:t>
            </a:r>
            <a:endParaRPr sz="1100" dirty="0">
              <a:solidFill>
                <a:schemeClr val="dk1"/>
              </a:solidFill>
              <a:latin typeface="Comic Sans MS"/>
              <a:ea typeface="Comic Sans MS"/>
              <a:cs typeface="Comic Sans MS"/>
              <a:sym typeface="Comic Sans MS"/>
            </a:endParaRPr>
          </a:p>
          <a:p>
            <a:pPr marL="0" lvl="0" indent="0" algn="l" rtl="0">
              <a:lnSpc>
                <a:spcPct val="115000"/>
              </a:lnSpc>
              <a:spcBef>
                <a:spcPts val="1000"/>
              </a:spcBef>
              <a:spcAft>
                <a:spcPts val="0"/>
              </a:spcAft>
              <a:buNone/>
            </a:pPr>
            <a:endParaRPr sz="1100" dirty="0">
              <a:solidFill>
                <a:schemeClr val="dk1"/>
              </a:solidFill>
              <a:latin typeface="Comic Sans MS"/>
              <a:ea typeface="Comic Sans MS"/>
              <a:cs typeface="Comic Sans MS"/>
              <a:sym typeface="Comic Sans MS"/>
            </a:endParaRPr>
          </a:p>
          <a:p>
            <a:pPr marL="0" lvl="0" indent="0" algn="l" rtl="0">
              <a:lnSpc>
                <a:spcPct val="115000"/>
              </a:lnSpc>
              <a:spcBef>
                <a:spcPts val="1000"/>
              </a:spcBef>
              <a:spcAft>
                <a:spcPts val="0"/>
              </a:spcAft>
              <a:buNone/>
            </a:pPr>
            <a:r>
              <a:rPr lang="en-GB" sz="1100" dirty="0">
                <a:solidFill>
                  <a:schemeClr val="dk1"/>
                </a:solidFill>
                <a:latin typeface="Comic Sans MS"/>
                <a:ea typeface="Comic Sans MS"/>
                <a:cs typeface="Comic Sans MS"/>
                <a:sym typeface="Comic Sans MS"/>
              </a:rPr>
              <a:t>The responsibility for monitoring this policy lies with: The Senior Leadership Team in charge of Curriculum (Learning) and Relationships and Behaviour as well as the SENDCO, for issues relating to pupil identification, support and monitoring. </a:t>
            </a:r>
            <a:endParaRPr sz="1100" dirty="0">
              <a:solidFill>
                <a:schemeClr val="dk1"/>
              </a:solidFill>
              <a:latin typeface="Comic Sans MS"/>
              <a:ea typeface="Comic Sans MS"/>
              <a:cs typeface="Comic Sans MS"/>
              <a:sym typeface="Comic Sans MS"/>
            </a:endParaRPr>
          </a:p>
          <a:p>
            <a:pPr marL="0" lvl="0" indent="0" algn="l" rtl="0">
              <a:lnSpc>
                <a:spcPct val="115000"/>
              </a:lnSpc>
              <a:spcBef>
                <a:spcPts val="1000"/>
              </a:spcBef>
              <a:spcAft>
                <a:spcPts val="0"/>
              </a:spcAft>
              <a:buNone/>
            </a:pPr>
            <a:endParaRPr sz="1100" dirty="0">
              <a:solidFill>
                <a:schemeClr val="dk1"/>
              </a:solidFill>
              <a:latin typeface="Comic Sans MS"/>
              <a:ea typeface="Comic Sans MS"/>
              <a:cs typeface="Comic Sans MS"/>
              <a:sym typeface="Comic Sans MS"/>
            </a:endParaRPr>
          </a:p>
          <a:p>
            <a:pPr marL="0" lvl="0" indent="0" algn="l" rtl="0">
              <a:lnSpc>
                <a:spcPct val="115000"/>
              </a:lnSpc>
              <a:spcBef>
                <a:spcPts val="1000"/>
              </a:spcBef>
              <a:spcAft>
                <a:spcPts val="0"/>
              </a:spcAft>
              <a:buNone/>
            </a:pPr>
            <a:r>
              <a:rPr lang="en-GB" sz="1100" dirty="0">
                <a:solidFill>
                  <a:schemeClr val="dk1"/>
                </a:solidFill>
                <a:latin typeface="Comic Sans MS"/>
                <a:ea typeface="Comic Sans MS"/>
                <a:cs typeface="Comic Sans MS"/>
                <a:sym typeface="Comic Sans MS"/>
              </a:rPr>
              <a:t>Accessibility development plan ensures we work towards are key aims;</a:t>
            </a:r>
            <a:endParaRPr sz="1100" dirty="0">
              <a:solidFill>
                <a:schemeClr val="dk1"/>
              </a:solidFill>
              <a:latin typeface="Comic Sans MS"/>
              <a:ea typeface="Comic Sans MS"/>
              <a:cs typeface="Comic Sans MS"/>
              <a:sym typeface="Comic Sans MS"/>
            </a:endParaRPr>
          </a:p>
          <a:p>
            <a:pPr marL="457200" lvl="0" indent="-298450" algn="l" rtl="0">
              <a:lnSpc>
                <a:spcPct val="115000"/>
              </a:lnSpc>
              <a:spcBef>
                <a:spcPts val="1000"/>
              </a:spcBef>
              <a:spcAft>
                <a:spcPts val="0"/>
              </a:spcAft>
              <a:buClr>
                <a:schemeClr val="dk1"/>
              </a:buClr>
              <a:buSzPts val="1100"/>
              <a:buFont typeface="Comic Sans MS"/>
              <a:buChar char="●"/>
            </a:pPr>
            <a:r>
              <a:rPr lang="en-GB" sz="1100" dirty="0">
                <a:solidFill>
                  <a:schemeClr val="dk1"/>
                </a:solidFill>
                <a:latin typeface="Comic Sans MS"/>
                <a:ea typeface="Comic Sans MS"/>
                <a:cs typeface="Comic Sans MS"/>
                <a:sym typeface="Comic Sans MS"/>
              </a:rPr>
              <a:t>Increase the extent to which disabled pupils can participate in the school curriculum;</a:t>
            </a:r>
            <a:endParaRPr sz="1100" dirty="0">
              <a:solidFill>
                <a:schemeClr val="dk1"/>
              </a:solidFill>
              <a:latin typeface="Comic Sans MS"/>
              <a:ea typeface="Comic Sans MS"/>
              <a:cs typeface="Comic Sans MS"/>
              <a:sym typeface="Comic Sans MS"/>
            </a:endParaRPr>
          </a:p>
          <a:p>
            <a:pPr marL="457200" lvl="0" indent="-298450" algn="l" rtl="0">
              <a:lnSpc>
                <a:spcPct val="115000"/>
              </a:lnSpc>
              <a:spcBef>
                <a:spcPts val="0"/>
              </a:spcBef>
              <a:spcAft>
                <a:spcPts val="0"/>
              </a:spcAft>
              <a:buClr>
                <a:schemeClr val="dk1"/>
              </a:buClr>
              <a:buSzPts val="1100"/>
              <a:buFont typeface="Comic Sans MS"/>
              <a:buChar char="●"/>
            </a:pPr>
            <a:r>
              <a:rPr lang="en-GB" sz="1100" dirty="0">
                <a:solidFill>
                  <a:schemeClr val="dk1"/>
                </a:solidFill>
                <a:latin typeface="Comic Sans MS"/>
                <a:ea typeface="Comic Sans MS"/>
                <a:cs typeface="Comic Sans MS"/>
                <a:sym typeface="Comic Sans MS"/>
              </a:rPr>
              <a:t>Improve the environment of the school to increase the extent to which disabled pupils can take advantage of education and associated services;</a:t>
            </a:r>
            <a:endParaRPr sz="1100" dirty="0">
              <a:solidFill>
                <a:schemeClr val="dk1"/>
              </a:solidFill>
              <a:latin typeface="Comic Sans MS"/>
              <a:ea typeface="Comic Sans MS"/>
              <a:cs typeface="Comic Sans MS"/>
              <a:sym typeface="Comic Sans MS"/>
            </a:endParaRPr>
          </a:p>
          <a:p>
            <a:pPr marL="457200" lvl="0" indent="-298450" algn="l" rtl="0">
              <a:lnSpc>
                <a:spcPct val="115000"/>
              </a:lnSpc>
              <a:spcBef>
                <a:spcPts val="0"/>
              </a:spcBef>
              <a:spcAft>
                <a:spcPts val="0"/>
              </a:spcAft>
              <a:buClr>
                <a:schemeClr val="dk1"/>
              </a:buClr>
              <a:buSzPts val="1100"/>
              <a:buFont typeface="Comic Sans MS"/>
              <a:buChar char="●"/>
            </a:pPr>
            <a:r>
              <a:rPr lang="en-GB" sz="1100" dirty="0">
                <a:solidFill>
                  <a:schemeClr val="dk1"/>
                </a:solidFill>
                <a:latin typeface="Comic Sans MS"/>
                <a:ea typeface="Comic Sans MS"/>
                <a:cs typeface="Comic Sans MS"/>
                <a:sym typeface="Comic Sans MS"/>
              </a:rPr>
              <a:t>Improve the delivery to disabled pupils of information which is provided in writing for pupils who are not disabled.</a:t>
            </a:r>
            <a:endParaRPr sz="1100" dirty="0">
              <a:solidFill>
                <a:schemeClr val="dk1"/>
              </a:solidFill>
              <a:latin typeface="Comic Sans MS"/>
              <a:ea typeface="Comic Sans MS"/>
              <a:cs typeface="Comic Sans MS"/>
              <a:sym typeface="Comic Sans MS"/>
            </a:endParaRPr>
          </a:p>
          <a:p>
            <a:pPr marL="0" lvl="0" indent="0" algn="l" rtl="0">
              <a:lnSpc>
                <a:spcPct val="115000"/>
              </a:lnSpc>
              <a:spcBef>
                <a:spcPts val="1000"/>
              </a:spcBef>
              <a:spcAft>
                <a:spcPts val="1000"/>
              </a:spcAft>
              <a:buClr>
                <a:schemeClr val="dk1"/>
              </a:buClr>
              <a:buSzPts val="1100"/>
              <a:buFont typeface="Arial"/>
              <a:buNone/>
            </a:pPr>
            <a:endParaRPr sz="1100" dirty="0">
              <a:solidFill>
                <a:schemeClr val="dk1"/>
              </a:solidFill>
              <a:latin typeface="Comic Sans MS"/>
              <a:ea typeface="Comic Sans MS"/>
              <a:cs typeface="Comic Sans MS"/>
              <a:sym typeface="Comic Sans MS"/>
            </a:endParaRPr>
          </a:p>
        </p:txBody>
      </p:sp>
      <p:sp>
        <p:nvSpPr>
          <p:cNvPr id="409" name="Google Shape;409;g30f327ba485_0_0"/>
          <p:cNvSpPr/>
          <p:nvPr/>
        </p:nvSpPr>
        <p:spPr>
          <a:xfrm>
            <a:off x="139721" y="195680"/>
            <a:ext cx="11234100" cy="584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3200" dirty="0">
                <a:solidFill>
                  <a:schemeClr val="dk1"/>
                </a:solidFill>
                <a:latin typeface="Comic Sans MS"/>
                <a:ea typeface="Comic Sans MS"/>
                <a:cs typeface="Comic Sans MS"/>
                <a:sym typeface="Comic Sans MS"/>
              </a:rPr>
              <a:t>Accessibility</a:t>
            </a:r>
            <a:endParaRPr sz="3200" b="0" cap="none" dirty="0">
              <a:solidFill>
                <a:schemeClr val="dk1"/>
              </a:solidFill>
              <a:latin typeface="Comic Sans MS"/>
              <a:ea typeface="Comic Sans MS"/>
              <a:cs typeface="Comic Sans MS"/>
              <a:sym typeface="Comic Sans MS"/>
            </a:endParaRPr>
          </a:p>
        </p:txBody>
      </p:sp>
      <p:pic>
        <p:nvPicPr>
          <p:cNvPr id="410" name="Google Shape;410;g30f327ba485_0_0" descr="New logo September 2022">
            <a:hlinkClick r:id="rId4" action="ppaction://hlinksldjump"/>
          </p:cNvPr>
          <p:cNvPicPr preferRelativeResize="0"/>
          <p:nvPr/>
        </p:nvPicPr>
        <p:blipFill rotWithShape="1">
          <a:blip r:embed="rId5">
            <a:alphaModFix/>
          </a:blip>
          <a:srcRect/>
          <a:stretch/>
        </p:blipFill>
        <p:spPr>
          <a:xfrm>
            <a:off x="539772" y="889293"/>
            <a:ext cx="311333" cy="311333"/>
          </a:xfrm>
          <a:prstGeom prst="rect">
            <a:avLst/>
          </a:prstGeom>
          <a:noFill/>
          <a:ln>
            <a:noFill/>
          </a:ln>
        </p:spPr>
      </p:pic>
      <p:pic>
        <p:nvPicPr>
          <p:cNvPr id="411" name="Google Shape;411;g30f327ba485_0_0" descr="New logo September 2022">
            <a:hlinkClick r:id="rId4" action="ppaction://hlinksldjump"/>
          </p:cNvPr>
          <p:cNvPicPr preferRelativeResize="0"/>
          <p:nvPr/>
        </p:nvPicPr>
        <p:blipFill rotWithShape="1">
          <a:blip r:embed="rId5">
            <a:alphaModFix/>
          </a:blip>
          <a:srcRect/>
          <a:stretch/>
        </p:blipFill>
        <p:spPr>
          <a:xfrm>
            <a:off x="539763" y="1910657"/>
            <a:ext cx="311333" cy="311333"/>
          </a:xfrm>
          <a:prstGeom prst="rect">
            <a:avLst/>
          </a:prstGeom>
          <a:noFill/>
          <a:ln>
            <a:noFill/>
          </a:ln>
        </p:spPr>
      </p:pic>
      <p:pic>
        <p:nvPicPr>
          <p:cNvPr id="412" name="Google Shape;412;g30f327ba485_0_0" descr="New logo September 2022">
            <a:hlinkClick r:id="rId4" action="ppaction://hlinksldjump"/>
          </p:cNvPr>
          <p:cNvPicPr preferRelativeResize="0"/>
          <p:nvPr/>
        </p:nvPicPr>
        <p:blipFill rotWithShape="1">
          <a:blip r:embed="rId5">
            <a:alphaModFix/>
          </a:blip>
          <a:srcRect/>
          <a:stretch/>
        </p:blipFill>
        <p:spPr>
          <a:xfrm>
            <a:off x="539768" y="2886540"/>
            <a:ext cx="311333" cy="311333"/>
          </a:xfrm>
          <a:prstGeom prst="rect">
            <a:avLst/>
          </a:prstGeom>
          <a:noFill/>
          <a:ln>
            <a:noFill/>
          </a:ln>
        </p:spPr>
      </p:pic>
      <p:pic>
        <p:nvPicPr>
          <p:cNvPr id="413" name="Google Shape;413;g30f327ba485_0_0" descr="New logo September 2022">
            <a:hlinkClick r:id="rId4" action="ppaction://hlinksldjump"/>
          </p:cNvPr>
          <p:cNvPicPr preferRelativeResize="0"/>
          <p:nvPr/>
        </p:nvPicPr>
        <p:blipFill rotWithShape="1">
          <a:blip r:embed="rId5">
            <a:alphaModFix/>
          </a:blip>
          <a:srcRect/>
          <a:stretch/>
        </p:blipFill>
        <p:spPr>
          <a:xfrm>
            <a:off x="539766" y="3885169"/>
            <a:ext cx="311333" cy="311333"/>
          </a:xfrm>
          <a:prstGeom prst="rect">
            <a:avLst/>
          </a:prstGeom>
          <a:noFill/>
          <a:ln>
            <a:noFill/>
          </a:ln>
        </p:spPr>
      </p:pic>
      <p:pic>
        <p:nvPicPr>
          <p:cNvPr id="414" name="Google Shape;414;g30f327ba485_0_0" descr="New logo September 2022">
            <a:hlinkClick r:id="rId4" action="ppaction://hlinksldjump"/>
          </p:cNvPr>
          <p:cNvPicPr preferRelativeResize="0"/>
          <p:nvPr/>
        </p:nvPicPr>
        <p:blipFill rotWithShape="1">
          <a:blip r:embed="rId5">
            <a:alphaModFix/>
          </a:blip>
          <a:srcRect/>
          <a:stretch/>
        </p:blipFill>
        <p:spPr>
          <a:xfrm>
            <a:off x="574247" y="4635139"/>
            <a:ext cx="311333" cy="311333"/>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pic>
        <p:nvPicPr>
          <p:cNvPr id="419" name="Google Shape;419;p20"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420" name="Google Shape;420;p20"/>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421" name="Google Shape;421;p20"/>
          <p:cNvSpPr/>
          <p:nvPr/>
        </p:nvSpPr>
        <p:spPr>
          <a:xfrm>
            <a:off x="174171" y="299030"/>
            <a:ext cx="11234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Support for Parents </a:t>
            </a:r>
            <a:endParaRPr sz="3200" b="0" cap="none" dirty="0">
              <a:solidFill>
                <a:schemeClr val="dk1"/>
              </a:solidFill>
              <a:latin typeface="Comic Sans MS"/>
              <a:ea typeface="Comic Sans MS"/>
              <a:cs typeface="Comic Sans MS"/>
              <a:sym typeface="Comic Sans MS"/>
            </a:endParaRPr>
          </a:p>
        </p:txBody>
      </p:sp>
      <p:pic>
        <p:nvPicPr>
          <p:cNvPr id="422" name="Google Shape;422;p20" descr="New logo September 2022">
            <a:hlinkClick r:id="rId4" action="ppaction://hlinksldjump"/>
          </p:cNvPr>
          <p:cNvPicPr preferRelativeResize="0"/>
          <p:nvPr/>
        </p:nvPicPr>
        <p:blipFill rotWithShape="1">
          <a:blip r:embed="rId5">
            <a:alphaModFix/>
          </a:blip>
          <a:srcRect/>
          <a:stretch/>
        </p:blipFill>
        <p:spPr>
          <a:xfrm>
            <a:off x="399562" y="1670264"/>
            <a:ext cx="311333" cy="311333"/>
          </a:xfrm>
          <a:prstGeom prst="rect">
            <a:avLst/>
          </a:prstGeom>
          <a:noFill/>
          <a:ln>
            <a:noFill/>
          </a:ln>
        </p:spPr>
      </p:pic>
      <p:pic>
        <p:nvPicPr>
          <p:cNvPr id="423" name="Google Shape;423;p20" descr="New logo September 2022">
            <a:hlinkClick r:id="rId4" action="ppaction://hlinksldjump"/>
          </p:cNvPr>
          <p:cNvPicPr preferRelativeResize="0"/>
          <p:nvPr/>
        </p:nvPicPr>
        <p:blipFill rotWithShape="1">
          <a:blip r:embed="rId5">
            <a:alphaModFix/>
          </a:blip>
          <a:srcRect/>
          <a:stretch/>
        </p:blipFill>
        <p:spPr>
          <a:xfrm>
            <a:off x="378624" y="2283363"/>
            <a:ext cx="311333" cy="311333"/>
          </a:xfrm>
          <a:prstGeom prst="rect">
            <a:avLst/>
          </a:prstGeom>
          <a:noFill/>
          <a:ln>
            <a:noFill/>
          </a:ln>
        </p:spPr>
      </p:pic>
      <p:pic>
        <p:nvPicPr>
          <p:cNvPr id="424" name="Google Shape;424;p20" descr="New logo September 2022">
            <a:hlinkClick r:id="rId4" action="ppaction://hlinksldjump"/>
          </p:cNvPr>
          <p:cNvPicPr preferRelativeResize="0"/>
          <p:nvPr/>
        </p:nvPicPr>
        <p:blipFill rotWithShape="1">
          <a:blip r:embed="rId5">
            <a:alphaModFix/>
          </a:blip>
          <a:srcRect/>
          <a:stretch/>
        </p:blipFill>
        <p:spPr>
          <a:xfrm>
            <a:off x="385230" y="2676047"/>
            <a:ext cx="311333" cy="311333"/>
          </a:xfrm>
          <a:prstGeom prst="rect">
            <a:avLst/>
          </a:prstGeom>
          <a:noFill/>
          <a:ln>
            <a:noFill/>
          </a:ln>
        </p:spPr>
      </p:pic>
      <p:sp>
        <p:nvSpPr>
          <p:cNvPr id="425" name="Google Shape;425;p20"/>
          <p:cNvSpPr txBox="1"/>
          <p:nvPr/>
        </p:nvSpPr>
        <p:spPr>
          <a:xfrm>
            <a:off x="628097" y="1223709"/>
            <a:ext cx="11129555" cy="30469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We would like you to talk to your child’s teachers, key workers and other relevant staff regularly so we know what they are doing at home and we can tell you about what we are doing in school. We hope this will make sure that we are doing similar things to support your child both at home and school and can share what is working in both places.</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If you have queries or concerns about your child’s progress then inform the class teacher or Lead teacher. </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All information from outside professionals will be discussed with you with the person involved directly, or where this is not possible, in a report. The SENDCO will also arrange to meet with you to discuss any new assessments and ideas suggested by outside agencies for your child.</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It maybe that your child is referred to the </a:t>
            </a:r>
            <a:r>
              <a:rPr lang="en-GB" sz="1200" dirty="0">
                <a:solidFill>
                  <a:schemeClr val="dk1"/>
                </a:solidFill>
                <a:latin typeface="Comic Sans MS"/>
                <a:ea typeface="Comic Sans MS"/>
                <a:cs typeface="Comic Sans MS"/>
                <a:sym typeface="Comic Sans MS"/>
              </a:rPr>
              <a:t>SENDCo</a:t>
            </a:r>
            <a:r>
              <a:rPr lang="en-GB" sz="1200" dirty="0">
                <a:solidFill>
                  <a:schemeClr val="dk1"/>
                </a:solidFill>
                <a:latin typeface="Comic Sans MS"/>
                <a:ea typeface="Comic Sans MS"/>
                <a:cs typeface="Comic Sans MS"/>
                <a:sym typeface="Comic Sans MS"/>
              </a:rPr>
              <a:t>. You child's individual targets will then be discussed with you as part of targeted support.</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 If your concerns continue or your child's needs change then can request to consult directly with the </a:t>
            </a:r>
            <a:r>
              <a:rPr lang="en-GB" sz="1200" dirty="0">
                <a:solidFill>
                  <a:schemeClr val="dk1"/>
                </a:solidFill>
                <a:latin typeface="Comic Sans MS"/>
                <a:ea typeface="Comic Sans MS"/>
                <a:cs typeface="Comic Sans MS"/>
                <a:sym typeface="Comic Sans MS"/>
              </a:rPr>
              <a:t>SENDCo</a:t>
            </a:r>
            <a:r>
              <a:rPr lang="en-GB" sz="1200" dirty="0">
                <a:solidFill>
                  <a:schemeClr val="dk1"/>
                </a:solidFill>
                <a:latin typeface="Comic Sans MS"/>
                <a:ea typeface="Comic Sans MS"/>
                <a:cs typeface="Comic Sans MS"/>
                <a:sym typeface="Comic Sans MS"/>
              </a:rPr>
              <a:t>.</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 You can also request a meeting with the Headteacher Victoria O’Farrell, </a:t>
            </a:r>
            <a:r>
              <a:rPr lang="en-GB" sz="1200" dirty="0" smtClean="0">
                <a:solidFill>
                  <a:schemeClr val="dk1"/>
                </a:solidFill>
                <a:latin typeface="Comic Sans MS"/>
                <a:ea typeface="Comic Sans MS"/>
                <a:cs typeface="Comic Sans MS"/>
                <a:sym typeface="Comic Sans MS"/>
              </a:rPr>
              <a:t>in line </a:t>
            </a:r>
            <a:r>
              <a:rPr lang="en-GB" sz="1200" dirty="0">
                <a:solidFill>
                  <a:schemeClr val="dk1"/>
                </a:solidFill>
                <a:latin typeface="Comic Sans MS"/>
                <a:ea typeface="Comic Sans MS"/>
                <a:cs typeface="Comic Sans MS"/>
                <a:sym typeface="Comic Sans MS"/>
              </a:rPr>
              <a:t>with the complaint procedure. </a:t>
            </a:r>
            <a:endParaRPr dirty="0"/>
          </a:p>
        </p:txBody>
      </p:sp>
      <p:pic>
        <p:nvPicPr>
          <p:cNvPr id="426" name="Google Shape;426;p20" descr="New logo September 2022">
            <a:hlinkClick r:id="rId4" action="ppaction://hlinksldjump"/>
          </p:cNvPr>
          <p:cNvPicPr preferRelativeResize="0"/>
          <p:nvPr/>
        </p:nvPicPr>
        <p:blipFill rotWithShape="1">
          <a:blip r:embed="rId5">
            <a:alphaModFix/>
          </a:blip>
          <a:srcRect/>
          <a:stretch/>
        </p:blipFill>
        <p:spPr>
          <a:xfrm>
            <a:off x="370518" y="3152458"/>
            <a:ext cx="311333" cy="338237"/>
          </a:xfrm>
          <a:prstGeom prst="rect">
            <a:avLst/>
          </a:prstGeom>
          <a:noFill/>
          <a:ln>
            <a:noFill/>
          </a:ln>
        </p:spPr>
      </p:pic>
      <p:pic>
        <p:nvPicPr>
          <p:cNvPr id="427" name="Google Shape;427;p20" descr="New logo September 2022">
            <a:hlinkClick r:id="rId4" action="ppaction://hlinksldjump"/>
          </p:cNvPr>
          <p:cNvPicPr preferRelativeResize="0"/>
          <p:nvPr/>
        </p:nvPicPr>
        <p:blipFill rotWithShape="1">
          <a:blip r:embed="rId5">
            <a:alphaModFix/>
          </a:blip>
          <a:srcRect/>
          <a:stretch/>
        </p:blipFill>
        <p:spPr>
          <a:xfrm>
            <a:off x="378625" y="3521506"/>
            <a:ext cx="311333" cy="338237"/>
          </a:xfrm>
          <a:prstGeom prst="rect">
            <a:avLst/>
          </a:prstGeom>
          <a:noFill/>
          <a:ln>
            <a:noFill/>
          </a:ln>
        </p:spPr>
      </p:pic>
      <p:pic>
        <p:nvPicPr>
          <p:cNvPr id="428" name="Google Shape;428;p20" descr="New logo September 2022">
            <a:hlinkClick r:id="rId4" action="ppaction://hlinksldjump"/>
          </p:cNvPr>
          <p:cNvPicPr preferRelativeResize="0"/>
          <p:nvPr/>
        </p:nvPicPr>
        <p:blipFill rotWithShape="1">
          <a:blip r:embed="rId5">
            <a:alphaModFix/>
          </a:blip>
          <a:srcRect/>
          <a:stretch/>
        </p:blipFill>
        <p:spPr>
          <a:xfrm>
            <a:off x="385230" y="3951362"/>
            <a:ext cx="311333" cy="338237"/>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pic>
        <p:nvPicPr>
          <p:cNvPr id="433" name="Google Shape;433;p21"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434" name="Google Shape;434;p21"/>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435" name="Google Shape;435;p21"/>
          <p:cNvSpPr/>
          <p:nvPr/>
        </p:nvSpPr>
        <p:spPr>
          <a:xfrm>
            <a:off x="78376" y="113102"/>
            <a:ext cx="11234058"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200" b="0" cap="none" dirty="0">
                <a:solidFill>
                  <a:schemeClr val="dk1"/>
                </a:solidFill>
                <a:latin typeface="Comic Sans MS"/>
                <a:ea typeface="Comic Sans MS"/>
                <a:cs typeface="Comic Sans MS"/>
                <a:sym typeface="Comic Sans MS"/>
              </a:rPr>
              <a:t>Support services </a:t>
            </a:r>
            <a:endParaRPr sz="3200" b="0" cap="none" dirty="0">
              <a:solidFill>
                <a:schemeClr val="dk1"/>
              </a:solidFill>
              <a:latin typeface="Comic Sans MS"/>
              <a:ea typeface="Comic Sans MS"/>
              <a:cs typeface="Comic Sans MS"/>
              <a:sym typeface="Comic Sans MS"/>
            </a:endParaRPr>
          </a:p>
        </p:txBody>
      </p:sp>
      <p:pic>
        <p:nvPicPr>
          <p:cNvPr id="436" name="Google Shape;436;p21" descr="New logo September 2022">
            <a:hlinkClick r:id="rId4" action="ppaction://hlinksldjump"/>
          </p:cNvPr>
          <p:cNvPicPr preferRelativeResize="0"/>
          <p:nvPr/>
        </p:nvPicPr>
        <p:blipFill rotWithShape="1">
          <a:blip r:embed="rId5">
            <a:alphaModFix/>
          </a:blip>
          <a:srcRect/>
          <a:stretch/>
        </p:blipFill>
        <p:spPr>
          <a:xfrm>
            <a:off x="1301795" y="1888927"/>
            <a:ext cx="311333" cy="311333"/>
          </a:xfrm>
          <a:prstGeom prst="rect">
            <a:avLst/>
          </a:prstGeom>
          <a:noFill/>
          <a:ln>
            <a:noFill/>
          </a:ln>
        </p:spPr>
      </p:pic>
      <p:pic>
        <p:nvPicPr>
          <p:cNvPr id="437" name="Google Shape;437;p21" descr="New logo September 2022">
            <a:hlinkClick r:id="rId4" action="ppaction://hlinksldjump"/>
          </p:cNvPr>
          <p:cNvPicPr preferRelativeResize="0"/>
          <p:nvPr/>
        </p:nvPicPr>
        <p:blipFill rotWithShape="1">
          <a:blip r:embed="rId5">
            <a:alphaModFix/>
          </a:blip>
          <a:srcRect/>
          <a:stretch/>
        </p:blipFill>
        <p:spPr>
          <a:xfrm>
            <a:off x="1284421" y="2306213"/>
            <a:ext cx="311333" cy="311333"/>
          </a:xfrm>
          <a:prstGeom prst="rect">
            <a:avLst/>
          </a:prstGeom>
          <a:noFill/>
          <a:ln>
            <a:noFill/>
          </a:ln>
        </p:spPr>
      </p:pic>
      <p:pic>
        <p:nvPicPr>
          <p:cNvPr id="438" name="Google Shape;438;p21" descr="New logo September 2022">
            <a:hlinkClick r:id="rId4" action="ppaction://hlinksldjump"/>
          </p:cNvPr>
          <p:cNvPicPr preferRelativeResize="0"/>
          <p:nvPr/>
        </p:nvPicPr>
        <p:blipFill rotWithShape="1">
          <a:blip r:embed="rId5">
            <a:alphaModFix/>
          </a:blip>
          <a:srcRect/>
          <a:stretch/>
        </p:blipFill>
        <p:spPr>
          <a:xfrm>
            <a:off x="1284421" y="2792678"/>
            <a:ext cx="311333" cy="311333"/>
          </a:xfrm>
          <a:prstGeom prst="rect">
            <a:avLst/>
          </a:prstGeom>
          <a:noFill/>
          <a:ln>
            <a:noFill/>
          </a:ln>
        </p:spPr>
      </p:pic>
      <p:pic>
        <p:nvPicPr>
          <p:cNvPr id="439" name="Google Shape;439;p21" descr="New logo September 2022">
            <a:hlinkClick r:id="rId4" action="ppaction://hlinksldjump"/>
          </p:cNvPr>
          <p:cNvPicPr preferRelativeResize="0"/>
          <p:nvPr/>
        </p:nvPicPr>
        <p:blipFill rotWithShape="1">
          <a:blip r:embed="rId5">
            <a:alphaModFix/>
          </a:blip>
          <a:srcRect/>
          <a:stretch/>
        </p:blipFill>
        <p:spPr>
          <a:xfrm>
            <a:off x="1287552" y="3207146"/>
            <a:ext cx="311333" cy="311333"/>
          </a:xfrm>
          <a:prstGeom prst="rect">
            <a:avLst/>
          </a:prstGeom>
          <a:noFill/>
          <a:ln>
            <a:noFill/>
          </a:ln>
        </p:spPr>
      </p:pic>
      <p:pic>
        <p:nvPicPr>
          <p:cNvPr id="440" name="Google Shape;440;p21" descr="New logo September 2022">
            <a:hlinkClick r:id="rId4" action="ppaction://hlinksldjump"/>
          </p:cNvPr>
          <p:cNvPicPr preferRelativeResize="0"/>
          <p:nvPr/>
        </p:nvPicPr>
        <p:blipFill rotWithShape="1">
          <a:blip r:embed="rId5">
            <a:alphaModFix/>
          </a:blip>
          <a:srcRect/>
          <a:stretch/>
        </p:blipFill>
        <p:spPr>
          <a:xfrm>
            <a:off x="1284420" y="3593207"/>
            <a:ext cx="311333" cy="311333"/>
          </a:xfrm>
          <a:prstGeom prst="rect">
            <a:avLst/>
          </a:prstGeom>
          <a:noFill/>
          <a:ln>
            <a:noFill/>
          </a:ln>
        </p:spPr>
      </p:pic>
      <p:pic>
        <p:nvPicPr>
          <p:cNvPr id="441" name="Google Shape;441;p21" descr="New logo September 2022">
            <a:hlinkClick r:id="rId4" action="ppaction://hlinksldjump"/>
          </p:cNvPr>
          <p:cNvPicPr preferRelativeResize="0"/>
          <p:nvPr/>
        </p:nvPicPr>
        <p:blipFill rotWithShape="1">
          <a:blip r:embed="rId5">
            <a:alphaModFix/>
          </a:blip>
          <a:srcRect/>
          <a:stretch/>
        </p:blipFill>
        <p:spPr>
          <a:xfrm>
            <a:off x="1284421" y="3947036"/>
            <a:ext cx="311333" cy="311333"/>
          </a:xfrm>
          <a:prstGeom prst="rect">
            <a:avLst/>
          </a:prstGeom>
          <a:noFill/>
          <a:ln>
            <a:noFill/>
          </a:ln>
        </p:spPr>
      </p:pic>
      <p:pic>
        <p:nvPicPr>
          <p:cNvPr id="442" name="Google Shape;442;p21" descr="New logo September 2022">
            <a:hlinkClick r:id="rId4" action="ppaction://hlinksldjump"/>
          </p:cNvPr>
          <p:cNvPicPr preferRelativeResize="0"/>
          <p:nvPr/>
        </p:nvPicPr>
        <p:blipFill rotWithShape="1">
          <a:blip r:embed="rId5">
            <a:alphaModFix/>
          </a:blip>
          <a:srcRect/>
          <a:stretch/>
        </p:blipFill>
        <p:spPr>
          <a:xfrm>
            <a:off x="1301796" y="4333097"/>
            <a:ext cx="311333" cy="311333"/>
          </a:xfrm>
          <a:prstGeom prst="rect">
            <a:avLst/>
          </a:prstGeom>
          <a:noFill/>
          <a:ln>
            <a:noFill/>
          </a:ln>
        </p:spPr>
      </p:pic>
      <p:pic>
        <p:nvPicPr>
          <p:cNvPr id="443" name="Google Shape;443;p21" descr="New logo September 2022">
            <a:hlinkClick r:id="rId4" action="ppaction://hlinksldjump"/>
          </p:cNvPr>
          <p:cNvPicPr preferRelativeResize="0"/>
          <p:nvPr/>
        </p:nvPicPr>
        <p:blipFill rotWithShape="1">
          <a:blip r:embed="rId5">
            <a:alphaModFix/>
          </a:blip>
          <a:srcRect/>
          <a:stretch/>
        </p:blipFill>
        <p:spPr>
          <a:xfrm>
            <a:off x="6848201" y="1137735"/>
            <a:ext cx="311333" cy="311333"/>
          </a:xfrm>
          <a:prstGeom prst="rect">
            <a:avLst/>
          </a:prstGeom>
          <a:noFill/>
          <a:ln>
            <a:noFill/>
          </a:ln>
        </p:spPr>
      </p:pic>
      <p:pic>
        <p:nvPicPr>
          <p:cNvPr id="444" name="Google Shape;444;p21" descr="New logo September 2022">
            <a:hlinkClick r:id="rId4" action="ppaction://hlinksldjump"/>
          </p:cNvPr>
          <p:cNvPicPr preferRelativeResize="0"/>
          <p:nvPr/>
        </p:nvPicPr>
        <p:blipFill rotWithShape="1">
          <a:blip r:embed="rId5">
            <a:alphaModFix/>
          </a:blip>
          <a:srcRect/>
          <a:stretch/>
        </p:blipFill>
        <p:spPr>
          <a:xfrm>
            <a:off x="6848201" y="1618992"/>
            <a:ext cx="311333" cy="344315"/>
          </a:xfrm>
          <a:prstGeom prst="rect">
            <a:avLst/>
          </a:prstGeom>
          <a:noFill/>
          <a:ln>
            <a:noFill/>
          </a:ln>
        </p:spPr>
      </p:pic>
      <p:sp>
        <p:nvSpPr>
          <p:cNvPr id="445" name="Google Shape;445;p21"/>
          <p:cNvSpPr txBox="1"/>
          <p:nvPr/>
        </p:nvSpPr>
        <p:spPr>
          <a:xfrm>
            <a:off x="1584869" y="923665"/>
            <a:ext cx="5664900" cy="43407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The Local Authority’s (LA’s) Local Offer can be found here:</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https://www.fyidirectory.co.uk/blackpool-local-offer</a:t>
            </a:r>
            <a:r>
              <a:rPr lang="en-GB" sz="1200" dirty="0">
                <a:solidFill>
                  <a:schemeClr val="dk1"/>
                </a:solidFill>
                <a:latin typeface="Comic Sans MS"/>
                <a:ea typeface="Comic Sans MS"/>
                <a:cs typeface="Comic Sans MS"/>
                <a:sym typeface="Comic Sans MS"/>
              </a:rPr>
              <a:t>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You will find links to numerous support services through this site.</a:t>
            </a:r>
            <a:endParaRPr dirty="0"/>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NHS</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7">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www.nhs.uk</a:t>
            </a:r>
            <a:r>
              <a:rPr lang="en-GB" sz="1200" dirty="0">
                <a:solidFill>
                  <a:schemeClr val="dk1"/>
                </a:solidFill>
                <a:latin typeface="Comic Sans MS"/>
                <a:ea typeface="Comic Sans MS"/>
                <a:cs typeface="Comic Sans MS"/>
                <a:sym typeface="Comic Sans MS"/>
              </a:rPr>
              <a:t>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Family Lives</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https://www.familylives.org.uk/advice/your-family/special-educational-needs/</a:t>
            </a:r>
            <a:r>
              <a:rPr lang="en-GB" sz="1200" dirty="0">
                <a:solidFill>
                  <a:schemeClr val="dk1"/>
                </a:solidFill>
                <a:latin typeface="Comic Sans MS"/>
                <a:ea typeface="Comic Sans MS"/>
                <a:cs typeface="Comic Sans MS"/>
                <a:sym typeface="Comic Sans MS"/>
              </a:rPr>
              <a:t>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Sense</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9">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https://www.sense.org.uk/get-support/support-for-children/send/</a:t>
            </a:r>
            <a:r>
              <a:rPr lang="en-GB" sz="1200" dirty="0">
                <a:solidFill>
                  <a:schemeClr val="dk1"/>
                </a:solidFill>
                <a:latin typeface="Comic Sans MS"/>
                <a:ea typeface="Comic Sans MS"/>
                <a:cs typeface="Comic Sans MS"/>
                <a:sym typeface="Comic Sans MS"/>
              </a:rPr>
              <a:t>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ADHD Foundation</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0">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https://adhdfoundation.org.uk/parents/</a:t>
            </a:r>
            <a:r>
              <a:rPr lang="en-GB" sz="1200" dirty="0">
                <a:solidFill>
                  <a:schemeClr val="dk1"/>
                </a:solidFill>
                <a:latin typeface="Comic Sans MS"/>
                <a:ea typeface="Comic Sans MS"/>
                <a:cs typeface="Comic Sans MS"/>
                <a:sym typeface="Comic Sans MS"/>
              </a:rPr>
              <a:t>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Young Minds</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1">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https://www.youngminds.org.uk/parent/a-z-guide/adhd/</a:t>
            </a:r>
            <a:r>
              <a:rPr lang="en-GB" sz="1200" dirty="0">
                <a:solidFill>
                  <a:schemeClr val="dk1"/>
                </a:solidFill>
                <a:latin typeface="Comic Sans MS"/>
                <a:ea typeface="Comic Sans MS"/>
                <a:cs typeface="Comic Sans MS"/>
                <a:sym typeface="Comic Sans MS"/>
              </a:rPr>
              <a:t>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The Empowerment Charity</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https://empowermentcharity.org.uk/neurodiversity-autism/</a:t>
            </a:r>
            <a:r>
              <a:rPr lang="en-GB" sz="1200" dirty="0">
                <a:solidFill>
                  <a:schemeClr val="dk1"/>
                </a:solidFill>
                <a:latin typeface="Comic Sans MS"/>
                <a:ea typeface="Comic Sans MS"/>
                <a:cs typeface="Comic Sans MS"/>
                <a:sym typeface="Comic Sans MS"/>
              </a:rPr>
              <a:t> </a:t>
            </a: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p:txBody>
      </p:sp>
      <p:sp>
        <p:nvSpPr>
          <p:cNvPr id="446" name="Google Shape;446;p21"/>
          <p:cNvSpPr txBox="1"/>
          <p:nvPr/>
        </p:nvSpPr>
        <p:spPr>
          <a:xfrm>
            <a:off x="7123611" y="821145"/>
            <a:ext cx="4876800" cy="406265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2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National Autistic Society</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https://www.autism.org.uk/what-we-do/support-in-the-community/family-support</a:t>
            </a:r>
            <a:r>
              <a:rPr lang="en-GB" sz="1200" dirty="0">
                <a:solidFill>
                  <a:schemeClr val="dk1"/>
                </a:solidFill>
                <a:latin typeface="Comic Sans MS"/>
                <a:ea typeface="Comic Sans MS"/>
                <a:cs typeface="Comic Sans MS"/>
                <a:sym typeface="Comic Sans MS"/>
              </a:rPr>
              <a:t> </a:t>
            </a:r>
            <a:endParaRPr dirty="0"/>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Child Autism</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https://www.childautism.org.uk/</a:t>
            </a:r>
            <a:r>
              <a:rPr lang="en-GB" sz="1200" dirty="0">
                <a:solidFill>
                  <a:schemeClr val="dk1"/>
                </a:solidFill>
                <a:latin typeface="Comic Sans MS"/>
                <a:ea typeface="Comic Sans MS"/>
                <a:cs typeface="Comic Sans MS"/>
                <a:sym typeface="Comic Sans MS"/>
              </a:rPr>
              <a:t> </a:t>
            </a:r>
            <a:endParaRPr dirty="0"/>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Ambitious About Autism</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https://www.ambitiousaboutautism.org.uk/information-about-autism/early-years/support-for-families</a:t>
            </a:r>
            <a:r>
              <a:rPr lang="en-GB" sz="1200" dirty="0">
                <a:solidFill>
                  <a:schemeClr val="dk1"/>
                </a:solidFill>
                <a:latin typeface="Comic Sans MS"/>
                <a:ea typeface="Comic Sans MS"/>
                <a:cs typeface="Comic Sans MS"/>
                <a:sym typeface="Comic Sans MS"/>
              </a:rPr>
              <a:t> </a:t>
            </a:r>
            <a:endParaRPr dirty="0"/>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Mentally Healthy Schools</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https://www.mentallyhealthyschools.org.uk/resources/supporting-children-with-anxiety-tools-for-parents/</a:t>
            </a:r>
            <a:r>
              <a:rPr lang="en-GB" sz="1200" dirty="0">
                <a:solidFill>
                  <a:schemeClr val="dk1"/>
                </a:solidFill>
                <a:latin typeface="Comic Sans MS"/>
                <a:ea typeface="Comic Sans MS"/>
                <a:cs typeface="Comic Sans MS"/>
                <a:sym typeface="Comic Sans MS"/>
              </a:rPr>
              <a:t> </a:t>
            </a:r>
            <a:endParaRPr dirty="0"/>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Child Mind Institute</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7">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https://childmind.org/article/what-to-do-and-not-do-when-children-are-anxious/</a:t>
            </a:r>
            <a:r>
              <a:rPr lang="en-GB" sz="1200" dirty="0">
                <a:solidFill>
                  <a:schemeClr val="dk1"/>
                </a:solidFill>
                <a:latin typeface="Comic Sans MS"/>
                <a:ea typeface="Comic Sans MS"/>
                <a:cs typeface="Comic Sans MS"/>
                <a:sym typeface="Comic Sans MS"/>
              </a:rPr>
              <a:t> </a:t>
            </a:r>
            <a:endParaRPr dirty="0"/>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The Anxious Child</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https://www.mentalhealth.org.uk/sites/default/files/anxious_child.pdf</a:t>
            </a:r>
            <a:r>
              <a:rPr lang="en-GB" sz="1200" dirty="0">
                <a:solidFill>
                  <a:schemeClr val="dk1"/>
                </a:solidFill>
                <a:latin typeface="Comic Sans MS"/>
                <a:ea typeface="Comic Sans MS"/>
                <a:cs typeface="Comic Sans MS"/>
                <a:sym typeface="Comic Sans MS"/>
              </a:rPr>
              <a:t> </a:t>
            </a:r>
            <a:endParaRPr dirty="0"/>
          </a:p>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NSPCC</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19">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www.nspcc.org.uk</a:t>
            </a:r>
            <a:r>
              <a:rPr lang="en-GB" sz="1200" dirty="0">
                <a:solidFill>
                  <a:schemeClr val="dk1"/>
                </a:solidFill>
                <a:latin typeface="Comic Sans MS"/>
                <a:ea typeface="Comic Sans MS"/>
                <a:cs typeface="Comic Sans MS"/>
                <a:sym typeface="Comic Sans MS"/>
              </a:rPr>
              <a:t> </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447" name="Google Shape;447;p21"/>
          <p:cNvSpPr txBox="1"/>
          <p:nvPr/>
        </p:nvSpPr>
        <p:spPr>
          <a:xfrm>
            <a:off x="1584878" y="4266564"/>
            <a:ext cx="394498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chemeClr val="dk1"/>
                </a:solidFill>
                <a:latin typeface="Comic Sans MS"/>
                <a:ea typeface="Comic Sans MS"/>
                <a:cs typeface="Comic Sans MS"/>
                <a:sym typeface="Comic Sans MS"/>
              </a:rPr>
              <a:t>ADHD Northwest</a:t>
            </a:r>
            <a:endParaRPr dirty="0"/>
          </a:p>
          <a:p>
            <a:pPr marL="0" marR="0" lvl="0" indent="0" algn="l" rtl="0">
              <a:spcBef>
                <a:spcPts val="0"/>
              </a:spcBef>
              <a:spcAft>
                <a:spcPts val="0"/>
              </a:spcAft>
              <a:buNone/>
            </a:pPr>
            <a:r>
              <a:rPr lang="en-GB" sz="1200" u="sng" dirty="0">
                <a:solidFill>
                  <a:schemeClr val="dk1"/>
                </a:solidFill>
                <a:latin typeface="Comic Sans MS"/>
                <a:ea typeface="Comic Sans MS"/>
                <a:cs typeface="Comic Sans MS"/>
                <a:sym typeface="Comic Sans MS"/>
                <a:hlinkClick r:id="rId20">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www.adhdnorthwest.org.uk</a:t>
            </a:r>
            <a:r>
              <a:rPr lang="en-GB" sz="1200" dirty="0">
                <a:solidFill>
                  <a:schemeClr val="dk1"/>
                </a:solidFill>
                <a:latin typeface="Comic Sans MS"/>
                <a:ea typeface="Comic Sans MS"/>
                <a:cs typeface="Comic Sans MS"/>
                <a:sym typeface="Comic Sans MS"/>
              </a:rPr>
              <a:t> </a:t>
            </a:r>
            <a:endParaRPr sz="1200" dirty="0">
              <a:solidFill>
                <a:schemeClr val="dk1"/>
              </a:solidFill>
              <a:latin typeface="Comic Sans MS"/>
              <a:ea typeface="Comic Sans MS"/>
              <a:cs typeface="Comic Sans MS"/>
              <a:sym typeface="Comic Sans MS"/>
            </a:endParaRPr>
          </a:p>
        </p:txBody>
      </p:sp>
      <p:pic>
        <p:nvPicPr>
          <p:cNvPr id="448" name="Google Shape;448;p21" descr="New logo September 2022">
            <a:hlinkClick r:id="rId4" action="ppaction://hlinksldjump"/>
          </p:cNvPr>
          <p:cNvPicPr preferRelativeResize="0"/>
          <p:nvPr/>
        </p:nvPicPr>
        <p:blipFill rotWithShape="1">
          <a:blip r:embed="rId5">
            <a:alphaModFix/>
          </a:blip>
          <a:srcRect/>
          <a:stretch/>
        </p:blipFill>
        <p:spPr>
          <a:xfrm>
            <a:off x="6848200" y="2044593"/>
            <a:ext cx="311333" cy="344315"/>
          </a:xfrm>
          <a:prstGeom prst="rect">
            <a:avLst/>
          </a:prstGeom>
          <a:noFill/>
          <a:ln>
            <a:noFill/>
          </a:ln>
        </p:spPr>
      </p:pic>
      <p:pic>
        <p:nvPicPr>
          <p:cNvPr id="449" name="Google Shape;449;p21" descr="New logo September 2022">
            <a:hlinkClick r:id="rId4" action="ppaction://hlinksldjump"/>
          </p:cNvPr>
          <p:cNvPicPr preferRelativeResize="0"/>
          <p:nvPr/>
        </p:nvPicPr>
        <p:blipFill rotWithShape="1">
          <a:blip r:embed="rId5">
            <a:alphaModFix/>
          </a:blip>
          <a:srcRect/>
          <a:stretch/>
        </p:blipFill>
        <p:spPr>
          <a:xfrm>
            <a:off x="6848200" y="2539853"/>
            <a:ext cx="311333" cy="344315"/>
          </a:xfrm>
          <a:prstGeom prst="rect">
            <a:avLst/>
          </a:prstGeom>
          <a:noFill/>
          <a:ln>
            <a:noFill/>
          </a:ln>
        </p:spPr>
      </p:pic>
      <p:pic>
        <p:nvPicPr>
          <p:cNvPr id="450" name="Google Shape;450;p21" descr="New logo September 2022">
            <a:hlinkClick r:id="rId4" action="ppaction://hlinksldjump"/>
          </p:cNvPr>
          <p:cNvPicPr preferRelativeResize="0"/>
          <p:nvPr/>
        </p:nvPicPr>
        <p:blipFill rotWithShape="1">
          <a:blip r:embed="rId5">
            <a:alphaModFix/>
          </a:blip>
          <a:srcRect/>
          <a:stretch/>
        </p:blipFill>
        <p:spPr>
          <a:xfrm>
            <a:off x="6856744" y="3084235"/>
            <a:ext cx="311333" cy="344315"/>
          </a:xfrm>
          <a:prstGeom prst="rect">
            <a:avLst/>
          </a:prstGeom>
          <a:noFill/>
          <a:ln>
            <a:noFill/>
          </a:ln>
        </p:spPr>
      </p:pic>
      <p:pic>
        <p:nvPicPr>
          <p:cNvPr id="451" name="Google Shape;451;p21" descr="New logo September 2022">
            <a:hlinkClick r:id="rId4" action="ppaction://hlinksldjump"/>
          </p:cNvPr>
          <p:cNvPicPr preferRelativeResize="0"/>
          <p:nvPr/>
        </p:nvPicPr>
        <p:blipFill rotWithShape="1">
          <a:blip r:embed="rId5">
            <a:alphaModFix/>
          </a:blip>
          <a:srcRect/>
          <a:stretch/>
        </p:blipFill>
        <p:spPr>
          <a:xfrm>
            <a:off x="6848958" y="3639700"/>
            <a:ext cx="311333" cy="344315"/>
          </a:xfrm>
          <a:prstGeom prst="rect">
            <a:avLst/>
          </a:prstGeom>
          <a:noFill/>
          <a:ln>
            <a:noFill/>
          </a:ln>
        </p:spPr>
      </p:pic>
      <p:pic>
        <p:nvPicPr>
          <p:cNvPr id="452" name="Google Shape;452;p21" descr="New logo September 2022">
            <a:hlinkClick r:id="rId4" action="ppaction://hlinksldjump"/>
          </p:cNvPr>
          <p:cNvPicPr preferRelativeResize="0"/>
          <p:nvPr/>
        </p:nvPicPr>
        <p:blipFill rotWithShape="1">
          <a:blip r:embed="rId5">
            <a:alphaModFix/>
          </a:blip>
          <a:srcRect/>
          <a:stretch/>
        </p:blipFill>
        <p:spPr>
          <a:xfrm>
            <a:off x="6856743" y="4113880"/>
            <a:ext cx="311333" cy="34431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pic>
        <p:nvPicPr>
          <p:cNvPr id="139" name="Google Shape;139;p3"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graphicFrame>
        <p:nvGraphicFramePr>
          <p:cNvPr id="140" name="Google Shape;140;p3"/>
          <p:cNvGraphicFramePr/>
          <p:nvPr>
            <p:extLst>
              <p:ext uri="{D42A27DB-BD31-4B8C-83A1-F6EECF244321}">
                <p14:modId xmlns:p14="http://schemas.microsoft.com/office/powerpoint/2010/main" val="3408743689"/>
              </p:ext>
            </p:extLst>
          </p:nvPr>
        </p:nvGraphicFramePr>
        <p:xfrm>
          <a:off x="2320198" y="498294"/>
          <a:ext cx="6667050" cy="4422110"/>
        </p:xfrm>
        <a:graphic>
          <a:graphicData uri="http://schemas.openxmlformats.org/drawingml/2006/table">
            <a:tbl>
              <a:tblPr>
                <a:noFill/>
                <a:tableStyleId>{52829E98-69FD-485D-8857-C30794A02B41}</a:tableStyleId>
              </a:tblPr>
              <a:tblGrid>
                <a:gridCol w="3321700">
                  <a:extLst>
                    <a:ext uri="{9D8B030D-6E8A-4147-A177-3AD203B41FA5}">
                      <a16:colId xmlns:a16="http://schemas.microsoft.com/office/drawing/2014/main" val="20000"/>
                    </a:ext>
                  </a:extLst>
                </a:gridCol>
                <a:gridCol w="3345350">
                  <a:extLst>
                    <a:ext uri="{9D8B030D-6E8A-4147-A177-3AD203B41FA5}">
                      <a16:colId xmlns:a16="http://schemas.microsoft.com/office/drawing/2014/main" val="20001"/>
                    </a:ext>
                  </a:extLst>
                </a:gridCol>
              </a:tblGrid>
              <a:tr h="254400">
                <a:tc>
                  <a:txBody>
                    <a:bodyPr/>
                    <a:lstStyle/>
                    <a:p>
                      <a:pPr marL="0" marR="0" lvl="0" indent="0" algn="ctr" rtl="0">
                        <a:spcBef>
                          <a:spcPts val="0"/>
                        </a:spcBef>
                        <a:spcAft>
                          <a:spcPts val="0"/>
                        </a:spcAft>
                        <a:buNone/>
                      </a:pPr>
                      <a:endParaRPr sz="1200" u="none" strike="noStrike" cap="none" dirty="0">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ctr" rtl="0">
                        <a:spcBef>
                          <a:spcPts val="0"/>
                        </a:spcBef>
                        <a:spcAft>
                          <a:spcPts val="0"/>
                        </a:spcAft>
                        <a:buNone/>
                      </a:pPr>
                      <a:r>
                        <a:rPr lang="en-GB" sz="1200" u="none" strike="noStrike" cap="none" dirty="0">
                          <a:latin typeface="Calibri"/>
                          <a:ea typeface="Calibri"/>
                          <a:cs typeface="Calibri"/>
                          <a:sym typeface="Calibri"/>
                        </a:rPr>
                        <a:t> </a:t>
                      </a:r>
                      <a:endParaRPr dirty="0"/>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2501800">
                <a:tc>
                  <a:txBody>
                    <a:bodyPr/>
                    <a:lstStyle/>
                    <a:p>
                      <a:pPr marL="0" marR="0" lvl="0" indent="0" algn="ctr" rtl="0">
                        <a:lnSpc>
                          <a:spcPct val="100000"/>
                        </a:lnSpc>
                        <a:spcBef>
                          <a:spcPts val="0"/>
                        </a:spcBef>
                        <a:spcAft>
                          <a:spcPts val="0"/>
                        </a:spcAft>
                        <a:buClr>
                          <a:srgbClr val="FF0000"/>
                        </a:buClr>
                        <a:buSzPts val="1200"/>
                        <a:buFont typeface="Calibri"/>
                        <a:buNone/>
                      </a:pPr>
                      <a:r>
                        <a:rPr lang="en-GB" sz="1200" b="0" u="none" strike="noStrike" cap="none" dirty="0">
                          <a:solidFill>
                            <a:srgbClr val="FF0000"/>
                          </a:solidFill>
                          <a:latin typeface="Calibri"/>
                          <a:ea typeface="Calibri"/>
                          <a:cs typeface="Calibri"/>
                          <a:sym typeface="Calibri"/>
                        </a:rPr>
                        <a:t>Athena Site</a:t>
                      </a:r>
                      <a:endParaRPr dirty="0"/>
                    </a:p>
                    <a:p>
                      <a:pPr marL="0" marR="0" lvl="0" indent="0" algn="ctr" rtl="0">
                        <a:spcBef>
                          <a:spcPts val="800"/>
                        </a:spcBef>
                        <a:spcAft>
                          <a:spcPts val="0"/>
                        </a:spcAft>
                        <a:buNone/>
                      </a:pPr>
                      <a:endParaRPr sz="1200" b="0" u="none" strike="noStrike" cap="none" dirty="0">
                        <a:latin typeface="Calibri"/>
                        <a:ea typeface="Calibri"/>
                        <a:cs typeface="Calibri"/>
                        <a:sym typeface="Calibri"/>
                      </a:endParaRPr>
                    </a:p>
                    <a:p>
                      <a:pPr marL="0" marR="0" lvl="0" indent="0" algn="ctr" rtl="0">
                        <a:spcBef>
                          <a:spcPts val="800"/>
                        </a:spcBef>
                        <a:spcAft>
                          <a:spcPts val="0"/>
                        </a:spcAft>
                        <a:buNone/>
                      </a:pPr>
                      <a:endParaRPr sz="1200" b="0" u="none" strike="noStrike" cap="none" dirty="0">
                        <a:latin typeface="Calibri"/>
                        <a:ea typeface="Calibri"/>
                        <a:cs typeface="Calibri"/>
                        <a:sym typeface="Calibri"/>
                      </a:endParaRPr>
                    </a:p>
                    <a:p>
                      <a:pPr marL="0" marR="0" lvl="0" indent="0" algn="ctr" rtl="0">
                        <a:spcBef>
                          <a:spcPts val="800"/>
                        </a:spcBef>
                        <a:spcAft>
                          <a:spcPts val="0"/>
                        </a:spcAft>
                        <a:buNone/>
                      </a:pPr>
                      <a:r>
                        <a:rPr lang="en-GB" sz="1200" b="0" u="none" strike="noStrike" cap="none" dirty="0">
                          <a:solidFill>
                            <a:srgbClr val="FF33CC"/>
                          </a:solidFill>
                          <a:latin typeface="Calibri"/>
                          <a:ea typeface="Calibri"/>
                          <a:cs typeface="Calibri"/>
                          <a:sym typeface="Calibri"/>
                        </a:rPr>
                        <a:t>Pegasus Site </a:t>
                      </a:r>
                      <a:endParaRPr sz="1200" b="0" u="none" strike="noStrike" cap="none" dirty="0">
                        <a:solidFill>
                          <a:srgbClr val="FF33CC"/>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ctr" rtl="0">
                        <a:spcBef>
                          <a:spcPts val="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ctr" rtl="0">
                        <a:spcBef>
                          <a:spcPts val="800"/>
                        </a:spcBef>
                        <a:spcAft>
                          <a:spcPts val="0"/>
                        </a:spcAft>
                        <a:buNone/>
                      </a:pPr>
                      <a:r>
                        <a:rPr lang="en-GB" sz="1200" b="0" i="0" u="none" strike="noStrike" cap="none" dirty="0">
                          <a:solidFill>
                            <a:srgbClr val="FF0000"/>
                          </a:solidFill>
                          <a:latin typeface="Calibri"/>
                          <a:ea typeface="Calibri"/>
                          <a:cs typeface="Calibri"/>
                          <a:sym typeface="Calibri"/>
                        </a:rPr>
                        <a:t>278a Whitegate Dr, Blackpool FY3 9JW</a:t>
                      </a:r>
                      <a:endParaRPr dirty="0"/>
                    </a:p>
                    <a:p>
                      <a:pPr marL="0" marR="0" lvl="0" indent="0" algn="ctr" rtl="0">
                        <a:spcBef>
                          <a:spcPts val="800"/>
                        </a:spcBef>
                        <a:spcAft>
                          <a:spcPts val="0"/>
                        </a:spcAft>
                        <a:buNone/>
                      </a:pPr>
                      <a:r>
                        <a:rPr lang="en-GB" sz="1200" b="0" i="0" u="none" strike="noStrike" cap="none" dirty="0">
                          <a:solidFill>
                            <a:srgbClr val="FF0000"/>
                          </a:solidFill>
                          <a:latin typeface="Calibri"/>
                          <a:ea typeface="Calibri"/>
                          <a:cs typeface="Calibri"/>
                          <a:sym typeface="Calibri"/>
                        </a:rPr>
                        <a:t>01253 476663</a:t>
                      </a:r>
                      <a:endParaRPr dirty="0"/>
                    </a:p>
                    <a:p>
                      <a:pPr marL="0" marR="0" lvl="0" indent="0" algn="ctr" rtl="0">
                        <a:spcBef>
                          <a:spcPts val="800"/>
                        </a:spcBef>
                        <a:spcAft>
                          <a:spcPts val="0"/>
                        </a:spcAft>
                        <a:buNone/>
                      </a:pPr>
                      <a:endParaRPr sz="1200" b="0" i="0" u="none" strike="noStrike" cap="none" dirty="0">
                        <a:solidFill>
                          <a:schemeClr val="dk1"/>
                        </a:solidFill>
                        <a:latin typeface="Calibri"/>
                        <a:ea typeface="Calibri"/>
                        <a:cs typeface="Calibri"/>
                        <a:sym typeface="Calibri"/>
                      </a:endParaRPr>
                    </a:p>
                    <a:p>
                      <a:pPr marL="0" marR="0" lvl="0" indent="0" algn="ctr" rtl="0">
                        <a:spcBef>
                          <a:spcPts val="800"/>
                        </a:spcBef>
                        <a:spcAft>
                          <a:spcPts val="0"/>
                        </a:spcAft>
                        <a:buNone/>
                      </a:pPr>
                      <a:r>
                        <a:rPr lang="en-GB" sz="1200" b="0" i="0" u="none" strike="noStrike" cap="none" dirty="0">
                          <a:solidFill>
                            <a:srgbClr val="FF33CC"/>
                          </a:solidFill>
                          <a:latin typeface="Calibri"/>
                          <a:ea typeface="Calibri"/>
                          <a:cs typeface="Calibri"/>
                          <a:sym typeface="Calibri"/>
                        </a:rPr>
                        <a:t>Bathurst Avenue</a:t>
                      </a:r>
                      <a:r>
                        <a:rPr lang="en-GB" sz="1200" u="none" strike="noStrike" cap="none" dirty="0">
                          <a:solidFill>
                            <a:srgbClr val="FF33CC"/>
                          </a:solidFill>
                          <a:latin typeface="Calibri"/>
                          <a:ea typeface="Calibri"/>
                          <a:cs typeface="Calibri"/>
                          <a:sym typeface="Calibri"/>
                        </a:rPr>
                        <a:t/>
                      </a:r>
                      <a:br>
                        <a:rPr lang="en-GB" sz="1200" u="none" strike="noStrike" cap="none" dirty="0">
                          <a:solidFill>
                            <a:srgbClr val="FF33CC"/>
                          </a:solidFill>
                          <a:latin typeface="Calibri"/>
                          <a:ea typeface="Calibri"/>
                          <a:cs typeface="Calibri"/>
                          <a:sym typeface="Calibri"/>
                        </a:rPr>
                      </a:br>
                      <a:r>
                        <a:rPr lang="en-GB" sz="1200" b="0" i="0" u="none" strike="noStrike" cap="none" dirty="0">
                          <a:solidFill>
                            <a:srgbClr val="FF33CC"/>
                          </a:solidFill>
                          <a:latin typeface="Calibri"/>
                          <a:ea typeface="Calibri"/>
                          <a:cs typeface="Calibri"/>
                          <a:sym typeface="Calibri"/>
                        </a:rPr>
                        <a:t>Blackpool</a:t>
                      </a:r>
                      <a:r>
                        <a:rPr lang="en-GB" sz="1200" u="none" strike="noStrike" cap="none" dirty="0">
                          <a:solidFill>
                            <a:srgbClr val="FF33CC"/>
                          </a:solidFill>
                          <a:latin typeface="Calibri"/>
                          <a:ea typeface="Calibri"/>
                          <a:cs typeface="Calibri"/>
                          <a:sym typeface="Calibri"/>
                        </a:rPr>
                        <a:t/>
                      </a:r>
                      <a:br>
                        <a:rPr lang="en-GB" sz="1200" u="none" strike="noStrike" cap="none" dirty="0">
                          <a:solidFill>
                            <a:srgbClr val="FF33CC"/>
                          </a:solidFill>
                          <a:latin typeface="Calibri"/>
                          <a:ea typeface="Calibri"/>
                          <a:cs typeface="Calibri"/>
                          <a:sym typeface="Calibri"/>
                        </a:rPr>
                      </a:br>
                      <a:r>
                        <a:rPr lang="en-GB" sz="1200" b="0" i="0" u="none" strike="noStrike" cap="none" dirty="0">
                          <a:solidFill>
                            <a:srgbClr val="FF33CC"/>
                          </a:solidFill>
                          <a:latin typeface="Calibri"/>
                          <a:ea typeface="Calibri"/>
                          <a:cs typeface="Calibri"/>
                          <a:sym typeface="Calibri"/>
                        </a:rPr>
                        <a:t>FY3 7RJ</a:t>
                      </a:r>
                      <a:endParaRPr dirty="0"/>
                    </a:p>
                    <a:p>
                      <a:pPr marL="0" marR="0" lvl="0" indent="0" algn="ctr" rtl="0">
                        <a:lnSpc>
                          <a:spcPct val="100000"/>
                        </a:lnSpc>
                        <a:spcBef>
                          <a:spcPts val="800"/>
                        </a:spcBef>
                        <a:spcAft>
                          <a:spcPts val="0"/>
                        </a:spcAft>
                        <a:buClr>
                          <a:srgbClr val="FF33CC"/>
                        </a:buClr>
                        <a:buSzPts val="1200"/>
                        <a:buFont typeface="Calibri"/>
                        <a:buNone/>
                      </a:pPr>
                      <a:r>
                        <a:rPr lang="en-GB" sz="1200" b="0" u="none" strike="noStrike" cap="none" dirty="0">
                          <a:solidFill>
                            <a:srgbClr val="FF33CC"/>
                          </a:solidFill>
                          <a:latin typeface="Calibri"/>
                          <a:ea typeface="Calibri"/>
                          <a:cs typeface="Calibri"/>
                          <a:sym typeface="Calibri"/>
                        </a:rPr>
                        <a:t>01253 476660</a:t>
                      </a:r>
                      <a:endParaRPr sz="1200" b="0" u="none" strike="noStrike" cap="none" dirty="0">
                        <a:solidFill>
                          <a:srgbClr val="FF33CC"/>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256175">
                <a:tc>
                  <a:txBody>
                    <a:bodyPr/>
                    <a:lstStyle/>
                    <a:p>
                      <a:pPr marL="0" marR="0" lvl="0" indent="0" algn="ctr" rtl="0">
                        <a:spcBef>
                          <a:spcPts val="0"/>
                        </a:spcBef>
                        <a:spcAft>
                          <a:spcPts val="0"/>
                        </a:spcAft>
                        <a:buNone/>
                      </a:pPr>
                      <a:r>
                        <a:rPr lang="en-GB" sz="1200" b="0" u="none" strike="noStrike" cap="none" dirty="0">
                          <a:solidFill>
                            <a:srgbClr val="00B0F0"/>
                          </a:solidFill>
                          <a:latin typeface="Calibri"/>
                          <a:ea typeface="Calibri"/>
                          <a:cs typeface="Calibri"/>
                          <a:sym typeface="Calibri"/>
                        </a:rPr>
                        <a:t>Headteacher</a:t>
                      </a:r>
                      <a:endParaRPr sz="1200" b="0" u="none" strike="noStrike" cap="none" dirty="0">
                        <a:solidFill>
                          <a:srgbClr val="00B0F0"/>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ctr" rtl="0">
                        <a:spcBef>
                          <a:spcPts val="0"/>
                        </a:spcBef>
                        <a:spcAft>
                          <a:spcPts val="0"/>
                        </a:spcAft>
                        <a:buNone/>
                      </a:pPr>
                      <a:r>
                        <a:rPr lang="en-GB" sz="1200" u="none" strike="noStrike" cap="none" dirty="0">
                          <a:solidFill>
                            <a:srgbClr val="00B0F0"/>
                          </a:solidFill>
                          <a:latin typeface="Calibri"/>
                          <a:ea typeface="Calibri"/>
                          <a:cs typeface="Calibri"/>
                          <a:sym typeface="Calibri"/>
                        </a:rPr>
                        <a:t>Victoria O’Farrell</a:t>
                      </a:r>
                      <a:endParaRPr sz="1200" u="none" strike="noStrike" cap="none" dirty="0">
                        <a:solidFill>
                          <a:srgbClr val="00B0F0"/>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254400">
                <a:tc>
                  <a:txBody>
                    <a:bodyPr/>
                    <a:lstStyle/>
                    <a:p>
                      <a:pPr marL="0" marR="0" lvl="0" indent="0" algn="ctr" rtl="0">
                        <a:spcBef>
                          <a:spcPts val="0"/>
                        </a:spcBef>
                        <a:spcAft>
                          <a:spcPts val="0"/>
                        </a:spcAft>
                        <a:buNone/>
                      </a:pPr>
                      <a:r>
                        <a:rPr lang="en-GB" sz="1200" b="0" u="none" strike="noStrike" cap="none" dirty="0">
                          <a:solidFill>
                            <a:srgbClr val="FFC000"/>
                          </a:solidFill>
                          <a:latin typeface="Calibri"/>
                          <a:ea typeface="Calibri"/>
                          <a:cs typeface="Calibri"/>
                          <a:sym typeface="Calibri"/>
                        </a:rPr>
                        <a:t>SENDCo</a:t>
                      </a:r>
                      <a:endParaRPr sz="1200" b="0" u="none" strike="noStrike" cap="none" dirty="0">
                        <a:solidFill>
                          <a:srgbClr val="FFC000"/>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ctr" rtl="0">
                        <a:spcBef>
                          <a:spcPts val="0"/>
                        </a:spcBef>
                        <a:spcAft>
                          <a:spcPts val="0"/>
                        </a:spcAft>
                        <a:buNone/>
                      </a:pPr>
                      <a:r>
                        <a:rPr lang="en-GB" sz="1200" u="none" strike="noStrike" cap="none" dirty="0">
                          <a:solidFill>
                            <a:srgbClr val="FFC000"/>
                          </a:solidFill>
                          <a:latin typeface="Calibri"/>
                          <a:ea typeface="Calibri"/>
                          <a:cs typeface="Calibri"/>
                          <a:sym typeface="Calibri"/>
                        </a:rPr>
                        <a:t>Amy Heard</a:t>
                      </a:r>
                      <a:endParaRPr sz="1200" u="none" strike="noStrike" cap="none" dirty="0">
                        <a:solidFill>
                          <a:srgbClr val="FFC000"/>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r h="254400">
                <a:tc>
                  <a:txBody>
                    <a:bodyPr/>
                    <a:lstStyle/>
                    <a:p>
                      <a:pPr marL="0" marR="0" lvl="0" indent="0" algn="ctr" rtl="0">
                        <a:spcBef>
                          <a:spcPts val="0"/>
                        </a:spcBef>
                        <a:spcAft>
                          <a:spcPts val="0"/>
                        </a:spcAft>
                        <a:buNone/>
                      </a:pPr>
                      <a:r>
                        <a:rPr lang="en-GB" sz="1200" b="0" u="none" strike="noStrike" cap="none" dirty="0">
                          <a:solidFill>
                            <a:srgbClr val="FFC000"/>
                          </a:solidFill>
                          <a:latin typeface="Calibri"/>
                          <a:ea typeface="Calibri"/>
                          <a:cs typeface="Calibri"/>
                          <a:sym typeface="Calibri"/>
                        </a:rPr>
                        <a:t>Assistant SENDCo</a:t>
                      </a:r>
                      <a:endParaRPr sz="1200" b="0" u="none" strike="noStrike" cap="none" dirty="0">
                        <a:solidFill>
                          <a:srgbClr val="FFC000"/>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ctr" rtl="0">
                        <a:spcBef>
                          <a:spcPts val="0"/>
                        </a:spcBef>
                        <a:spcAft>
                          <a:spcPts val="0"/>
                        </a:spcAft>
                        <a:buNone/>
                      </a:pPr>
                      <a:r>
                        <a:rPr lang="en-GB" sz="1200" u="none" strike="noStrike" cap="none" dirty="0">
                          <a:solidFill>
                            <a:srgbClr val="FFC000"/>
                          </a:solidFill>
                          <a:latin typeface="Calibri"/>
                          <a:ea typeface="Calibri"/>
                          <a:cs typeface="Calibri"/>
                          <a:sym typeface="Calibri"/>
                        </a:rPr>
                        <a:t>Vivien Counsell- Thomas</a:t>
                      </a:r>
                      <a:endParaRPr sz="1200" u="none" strike="noStrike" cap="none" dirty="0">
                        <a:solidFill>
                          <a:srgbClr val="FFC000"/>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r h="167900">
                <a:tc gridSpan="2">
                  <a:txBody>
                    <a:bodyPr/>
                    <a:lstStyle/>
                    <a:p>
                      <a:pPr marL="0" marR="0" lvl="0" indent="0" algn="ctr" rtl="0">
                        <a:spcBef>
                          <a:spcPts val="0"/>
                        </a:spcBef>
                        <a:spcAft>
                          <a:spcPts val="0"/>
                        </a:spcAft>
                        <a:buNone/>
                      </a:pPr>
                      <a:endParaRPr sz="1200" b="0" u="none" strike="noStrike" cap="none" dirty="0">
                        <a:solidFill>
                          <a:srgbClr val="CC66FF"/>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hMerge="1">
                  <a:txBody>
                    <a:bodyPr/>
                    <a:lstStyle/>
                    <a:p>
                      <a:endParaRPr lang="en-US"/>
                    </a:p>
                  </a:txBody>
                  <a:tcPr/>
                </a:tc>
                <a:extLst>
                  <a:ext uri="{0D108BD9-81ED-4DB2-BD59-A6C34878D82A}">
                    <a16:rowId xmlns:a16="http://schemas.microsoft.com/office/drawing/2014/main" val="10005"/>
                  </a:ext>
                </a:extLst>
              </a:tr>
              <a:tr h="254400">
                <a:tc>
                  <a:txBody>
                    <a:bodyPr/>
                    <a:lstStyle/>
                    <a:p>
                      <a:pPr marL="0" marR="0" lvl="0" indent="0" algn="ctr" rtl="0">
                        <a:spcBef>
                          <a:spcPts val="0"/>
                        </a:spcBef>
                        <a:spcAft>
                          <a:spcPts val="0"/>
                        </a:spcAft>
                        <a:buNone/>
                      </a:pPr>
                      <a:r>
                        <a:rPr lang="en-GB" sz="1200" b="0" u="none" strike="noStrike" cap="none" dirty="0">
                          <a:solidFill>
                            <a:srgbClr val="0070C0"/>
                          </a:solidFill>
                          <a:latin typeface="Calibri"/>
                          <a:ea typeface="Calibri"/>
                          <a:cs typeface="Calibri"/>
                          <a:sym typeface="Calibri"/>
                        </a:rPr>
                        <a:t>Email </a:t>
                      </a:r>
                      <a:endParaRPr sz="1200" b="0" u="none" strike="noStrike" cap="none" dirty="0">
                        <a:solidFill>
                          <a:srgbClr val="0070C0"/>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ctr" rtl="0">
                        <a:spcBef>
                          <a:spcPts val="0"/>
                        </a:spcBef>
                        <a:spcAft>
                          <a:spcPts val="0"/>
                        </a:spcAft>
                        <a:buNone/>
                      </a:pPr>
                      <a:r>
                        <a:rPr lang="en-GB" sz="1200" u="sng" strike="noStrike" cap="none" dirty="0">
                          <a:solidFill>
                            <a:srgbClr val="CC66FF"/>
                          </a:solidFill>
                          <a:latin typeface="Calibri"/>
                          <a:ea typeface="Calibri"/>
                          <a:cs typeface="Calibri"/>
                          <a:sym typeface="Calibri"/>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enquiries@eddiveristy.blackpool.sch.uk </a:t>
                      </a:r>
                      <a:endParaRPr sz="1200" u="none" strike="noStrike" cap="none" dirty="0">
                        <a:solidFill>
                          <a:srgbClr val="CC66FF"/>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6"/>
                  </a:ext>
                </a:extLst>
              </a:tr>
              <a:tr h="254400">
                <a:tc>
                  <a:txBody>
                    <a:bodyPr/>
                    <a:lstStyle/>
                    <a:p>
                      <a:pPr marL="0" marR="0" lvl="0" indent="0" algn="ctr" rtl="0">
                        <a:spcBef>
                          <a:spcPts val="0"/>
                        </a:spcBef>
                        <a:spcAft>
                          <a:spcPts val="0"/>
                        </a:spcAft>
                        <a:buNone/>
                      </a:pPr>
                      <a:r>
                        <a:rPr lang="en-GB" sz="1200" b="0" u="none" strike="noStrike" cap="none" dirty="0">
                          <a:solidFill>
                            <a:srgbClr val="0070C0"/>
                          </a:solidFill>
                          <a:latin typeface="Calibri"/>
                          <a:ea typeface="Calibri"/>
                          <a:cs typeface="Calibri"/>
                          <a:sym typeface="Calibri"/>
                        </a:rPr>
                        <a:t>Web site address</a:t>
                      </a:r>
                      <a:endParaRPr dirty="0"/>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ctr" rtl="0">
                        <a:spcBef>
                          <a:spcPts val="0"/>
                        </a:spcBef>
                        <a:spcAft>
                          <a:spcPts val="0"/>
                        </a:spcAft>
                        <a:buNone/>
                      </a:pPr>
                      <a:r>
                        <a:rPr lang="en-GB" sz="1200" u="none" strike="noStrike" cap="none" dirty="0">
                          <a:solidFill>
                            <a:srgbClr val="0070C0"/>
                          </a:solidFill>
                          <a:latin typeface="Calibri"/>
                          <a:ea typeface="Calibri"/>
                          <a:cs typeface="Calibri"/>
                          <a:sym typeface="Calibri"/>
                        </a:rPr>
                        <a:t> </a:t>
                      </a:r>
                      <a:r>
                        <a:rPr lang="en-GB" sz="1200" u="sng" strike="noStrike" cap="none" dirty="0">
                          <a:solidFill>
                            <a:srgbClr val="0070C0"/>
                          </a:solidFill>
                          <a:latin typeface="Calibri"/>
                          <a:ea typeface="Calibri"/>
                          <a:cs typeface="Calibri"/>
                          <a:sym typeface="Calibri"/>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http://eddiversity.com</a:t>
                      </a:r>
                      <a:r>
                        <a:rPr lang="en-GB" sz="1200" u="none" strike="noStrike" cap="none" dirty="0">
                          <a:solidFill>
                            <a:srgbClr val="0070C0"/>
                          </a:solidFill>
                          <a:latin typeface="Calibri"/>
                          <a:ea typeface="Calibri"/>
                          <a:cs typeface="Calibri"/>
                          <a:sym typeface="Calibri"/>
                        </a:rPr>
                        <a:t>  </a:t>
                      </a:r>
                      <a:endParaRPr sz="1200" u="none" strike="noStrike" cap="none" dirty="0">
                        <a:solidFill>
                          <a:srgbClr val="0070C0"/>
                        </a:solidFill>
                        <a:latin typeface="Calibri"/>
                        <a:ea typeface="Calibri"/>
                        <a:cs typeface="Calibri"/>
                        <a:sym typeface="Calibri"/>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extLst>
                  <a:ext uri="{0D108BD9-81ED-4DB2-BD59-A6C34878D82A}">
                    <a16:rowId xmlns:a16="http://schemas.microsoft.com/office/drawing/2014/main" val="10007"/>
                  </a:ext>
                </a:extLst>
              </a:tr>
            </a:tbl>
          </a:graphicData>
        </a:graphic>
      </p:graphicFrame>
      <p:sp>
        <p:nvSpPr>
          <p:cNvPr id="141" name="Google Shape;141;p3"/>
          <p:cNvSpPr/>
          <p:nvPr/>
        </p:nvSpPr>
        <p:spPr>
          <a:xfrm>
            <a:off x="2095284" y="267678"/>
            <a:ext cx="7475436"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5400" b="0" cap="none" dirty="0">
                <a:solidFill>
                  <a:schemeClr val="dk1"/>
                </a:solidFill>
                <a:latin typeface="Comic Sans MS"/>
                <a:ea typeface="Comic Sans MS"/>
                <a:cs typeface="Comic Sans MS"/>
                <a:sym typeface="Comic Sans MS"/>
              </a:rPr>
              <a:t>Contact details </a:t>
            </a:r>
            <a:endParaRPr sz="5400" b="0" cap="none" dirty="0">
              <a:solidFill>
                <a:schemeClr val="dk1"/>
              </a:solidFill>
              <a:latin typeface="Comic Sans MS"/>
              <a:ea typeface="Comic Sans MS"/>
              <a:cs typeface="Comic Sans MS"/>
              <a:sym typeface="Comic Sans MS"/>
            </a:endParaRPr>
          </a:p>
        </p:txBody>
      </p:sp>
      <p:sp>
        <p:nvSpPr>
          <p:cNvPr id="142" name="Google Shape;142;p3"/>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pic>
        <p:nvPicPr>
          <p:cNvPr id="147" name="Google Shape;147;p4"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7"/>
            <a:ext cx="12192000" cy="1974203"/>
          </a:xfrm>
          <a:prstGeom prst="rect">
            <a:avLst/>
          </a:prstGeom>
          <a:noFill/>
          <a:ln>
            <a:noFill/>
          </a:ln>
        </p:spPr>
      </p:pic>
      <p:sp>
        <p:nvSpPr>
          <p:cNvPr id="148" name="Google Shape;148;p4"/>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149" name="Google Shape;149;p4"/>
          <p:cNvSpPr/>
          <p:nvPr/>
        </p:nvSpPr>
        <p:spPr>
          <a:xfrm>
            <a:off x="870857" y="1191008"/>
            <a:ext cx="10755086" cy="452431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dirty="0">
                <a:solidFill>
                  <a:srgbClr val="000000"/>
                </a:solidFill>
                <a:latin typeface="Comic Sans MS"/>
                <a:ea typeface="Comic Sans MS"/>
                <a:cs typeface="Comic Sans MS"/>
                <a:sym typeface="Comic Sans MS"/>
              </a:rPr>
              <a:t>We believe in creating an enjoyable and safe learning environment where every student feels valued and wanted. At Educational Diversity, our mission is to provide an adaptive and nurturing space that ensures each child feels included and cherished, allowing them to flourish.</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a:r>
            <a:br>
              <a:rPr lang="en-GB" sz="1400" dirty="0">
                <a:solidFill>
                  <a:schemeClr val="dk1"/>
                </a:solidFill>
                <a:latin typeface="Comic Sans MS"/>
                <a:ea typeface="Comic Sans MS"/>
                <a:cs typeface="Comic Sans MS"/>
                <a:sym typeface="Comic Sans MS"/>
              </a:rPr>
            </a:br>
            <a:r>
              <a:rPr lang="en-GB" sz="1400" dirty="0">
                <a:solidFill>
                  <a:srgbClr val="000000"/>
                </a:solidFill>
                <a:latin typeface="Comic Sans MS"/>
                <a:ea typeface="Comic Sans MS"/>
                <a:cs typeface="Comic Sans MS"/>
                <a:sym typeface="Comic Sans MS"/>
              </a:rPr>
              <a:t>We prioritise inclusivity, trauma-informed practices and unconditional positive regard, offering a welcoming school with abundant positive enrichment opportunities. Our aim is to be a place that students, parents and staff can be proud of, cultivating a creative curriculum that prepares students for future success.</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a:r>
            <a:br>
              <a:rPr lang="en-GB" sz="1400" dirty="0">
                <a:solidFill>
                  <a:schemeClr val="dk1"/>
                </a:solidFill>
                <a:latin typeface="Comic Sans MS"/>
                <a:ea typeface="Comic Sans MS"/>
                <a:cs typeface="Comic Sans MS"/>
                <a:sym typeface="Comic Sans MS"/>
              </a:rPr>
            </a:br>
            <a:r>
              <a:rPr lang="en-GB" sz="1400" dirty="0">
                <a:solidFill>
                  <a:srgbClr val="000000"/>
                </a:solidFill>
                <a:latin typeface="Comic Sans MS"/>
                <a:ea typeface="Comic Sans MS"/>
                <a:cs typeface="Comic Sans MS"/>
                <a:sym typeface="Comic Sans MS"/>
              </a:rPr>
              <a:t>We focus on building resilience and encouraging collaborative work to achieve positive outcomes, supporting each child in integrating successfully into society. Our goal is to ensure that every student feels included and capable of reaching their full potential.</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a:r>
            <a:br>
              <a:rPr lang="en-GB" sz="1400" dirty="0">
                <a:solidFill>
                  <a:schemeClr val="dk1"/>
                </a:solidFill>
                <a:latin typeface="Comic Sans MS"/>
                <a:ea typeface="Comic Sans MS"/>
                <a:cs typeface="Comic Sans MS"/>
                <a:sym typeface="Comic Sans MS"/>
              </a:rPr>
            </a:br>
            <a:r>
              <a:rPr lang="en-GB" sz="1400" dirty="0">
                <a:solidFill>
                  <a:srgbClr val="000000"/>
                </a:solidFill>
                <a:latin typeface="Comic Sans MS"/>
                <a:ea typeface="Comic Sans MS"/>
                <a:cs typeface="Comic Sans MS"/>
                <a:sym typeface="Comic Sans MS"/>
              </a:rPr>
              <a:t>Our friendly and professional staff are dedicated to making our school a happy place, with a child-centred environment tailored to the unique needs of young people. We provide a fresh start for students, helping them transition back into mainstream education with confidence.</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a:r>
            <a:br>
              <a:rPr lang="en-GB" sz="1400" dirty="0">
                <a:solidFill>
                  <a:schemeClr val="dk1"/>
                </a:solidFill>
                <a:latin typeface="Comic Sans MS"/>
                <a:ea typeface="Comic Sans MS"/>
                <a:cs typeface="Comic Sans MS"/>
                <a:sym typeface="Comic Sans MS"/>
              </a:rPr>
            </a:br>
            <a:r>
              <a:rPr lang="en-GB" sz="1400" dirty="0">
                <a:solidFill>
                  <a:srgbClr val="000000"/>
                </a:solidFill>
                <a:latin typeface="Comic Sans MS"/>
                <a:ea typeface="Comic Sans MS"/>
                <a:cs typeface="Comic Sans MS"/>
                <a:sym typeface="Comic Sans MS"/>
              </a:rPr>
              <a:t>At Educational Diversity, we see ourselves as an intervention, not a destination, ensuring every child receives the support they need to thrive, flourish, and succeed.</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800" dirty="0">
                <a:solidFill>
                  <a:schemeClr val="dk1"/>
                </a:solidFill>
                <a:latin typeface="Calibri"/>
                <a:ea typeface="Calibri"/>
                <a:cs typeface="Calibri"/>
                <a:sym typeface="Calibri"/>
              </a:rPr>
              <a:t/>
            </a:r>
            <a:br>
              <a:rPr lang="en-GB" sz="1800" dirty="0">
                <a:solidFill>
                  <a:schemeClr val="dk1"/>
                </a:solidFill>
                <a:latin typeface="Calibri"/>
                <a:ea typeface="Calibri"/>
                <a:cs typeface="Calibri"/>
                <a:sym typeface="Calibri"/>
              </a:rPr>
            </a:br>
            <a:endParaRPr sz="1800" dirty="0">
              <a:solidFill>
                <a:schemeClr val="dk1"/>
              </a:solidFill>
              <a:latin typeface="Calibri"/>
              <a:ea typeface="Calibri"/>
              <a:cs typeface="Calibri"/>
              <a:sym typeface="Calibri"/>
            </a:endParaRPr>
          </a:p>
        </p:txBody>
      </p:sp>
      <p:sp>
        <p:nvSpPr>
          <p:cNvPr id="150" name="Google Shape;150;p4"/>
          <p:cNvSpPr/>
          <p:nvPr/>
        </p:nvSpPr>
        <p:spPr>
          <a:xfrm>
            <a:off x="2095284" y="267678"/>
            <a:ext cx="726643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600" b="0" cap="none" dirty="0">
                <a:solidFill>
                  <a:schemeClr val="dk1"/>
                </a:solidFill>
                <a:latin typeface="Comic Sans MS"/>
                <a:ea typeface="Comic Sans MS"/>
                <a:cs typeface="Comic Sans MS"/>
                <a:sym typeface="Comic Sans MS"/>
              </a:rPr>
              <a:t>Our Ethos and Values</a:t>
            </a:r>
            <a:endParaRPr sz="3600" b="0" cap="none" dirty="0">
              <a:solidFill>
                <a:schemeClr val="dk1"/>
              </a:solidFill>
              <a:latin typeface="Comic Sans MS"/>
              <a:ea typeface="Comic Sans MS"/>
              <a:cs typeface="Comic Sans MS"/>
              <a:sym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pic>
        <p:nvPicPr>
          <p:cNvPr id="155" name="Google Shape;155;p5"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7"/>
            <a:ext cx="12192000" cy="1974203"/>
          </a:xfrm>
          <a:prstGeom prst="rect">
            <a:avLst/>
          </a:prstGeom>
          <a:noFill/>
          <a:ln>
            <a:noFill/>
          </a:ln>
        </p:spPr>
      </p:pic>
      <p:sp>
        <p:nvSpPr>
          <p:cNvPr id="156" name="Google Shape;156;p5"/>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157" name="Google Shape;157;p5"/>
          <p:cNvSpPr/>
          <p:nvPr/>
        </p:nvSpPr>
        <p:spPr>
          <a:xfrm>
            <a:off x="557347" y="785880"/>
            <a:ext cx="11168743"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u="sng" dirty="0">
                <a:solidFill>
                  <a:schemeClr val="dk1"/>
                </a:solidFill>
                <a:latin typeface="Comic Sans MS"/>
                <a:ea typeface="Comic Sans MS"/>
                <a:cs typeface="Comic Sans MS"/>
                <a:sym typeface="Comic Sans MS"/>
              </a:rPr>
              <a:t>Quality of Education </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We believe that every student deserves a high-quality education in a nurturing environment where they feel valued and cherished. At Educational Diversity, we strive to provide an adaptive and inclusive curriculum that prepares students for future success, ensuring each child can flourish and reach their full potential.</a:t>
            </a:r>
            <a:endParaRPr dirty="0"/>
          </a:p>
        </p:txBody>
      </p:sp>
      <p:sp>
        <p:nvSpPr>
          <p:cNvPr id="158" name="Google Shape;158;p5"/>
          <p:cNvSpPr/>
          <p:nvPr/>
        </p:nvSpPr>
        <p:spPr>
          <a:xfrm>
            <a:off x="2095284" y="267678"/>
            <a:ext cx="726643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600" b="0" cap="none" dirty="0">
                <a:solidFill>
                  <a:schemeClr val="dk1"/>
                </a:solidFill>
                <a:latin typeface="Comic Sans MS"/>
                <a:ea typeface="Comic Sans MS"/>
                <a:cs typeface="Comic Sans MS"/>
                <a:sym typeface="Comic Sans MS"/>
              </a:rPr>
              <a:t>Our Aims </a:t>
            </a:r>
            <a:endParaRPr sz="3600" b="0" cap="none" dirty="0">
              <a:solidFill>
                <a:schemeClr val="dk1"/>
              </a:solidFill>
              <a:latin typeface="Comic Sans MS"/>
              <a:ea typeface="Comic Sans MS"/>
              <a:cs typeface="Comic Sans MS"/>
              <a:sym typeface="Comic Sans MS"/>
            </a:endParaRPr>
          </a:p>
        </p:txBody>
      </p:sp>
      <p:sp>
        <p:nvSpPr>
          <p:cNvPr id="159" name="Google Shape;159;p5"/>
          <p:cNvSpPr/>
          <p:nvPr/>
        </p:nvSpPr>
        <p:spPr>
          <a:xfrm>
            <a:off x="518159" y="1838063"/>
            <a:ext cx="11247120"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u="sng" dirty="0">
                <a:solidFill>
                  <a:schemeClr val="dk1"/>
                </a:solidFill>
                <a:latin typeface="Comic Sans MS"/>
                <a:ea typeface="Comic Sans MS"/>
                <a:cs typeface="Comic Sans MS"/>
                <a:sym typeface="Comic Sans MS"/>
              </a:rPr>
              <a:t>Personal Development </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We believe in nurturing the personal development of every student, ensuring they feel included and capable of thriving. Our dedicated staff provide a child-centred environment with abundant positive enrichment opportunities, supporting students in developing confidence and preparing for successful integration into society.</a:t>
            </a:r>
            <a:endParaRPr sz="1400" u="sng" dirty="0">
              <a:solidFill>
                <a:schemeClr val="dk1"/>
              </a:solidFill>
              <a:latin typeface="Comic Sans MS"/>
              <a:ea typeface="Comic Sans MS"/>
              <a:cs typeface="Comic Sans MS"/>
              <a:sym typeface="Comic Sans MS"/>
            </a:endParaRPr>
          </a:p>
        </p:txBody>
      </p:sp>
      <p:sp>
        <p:nvSpPr>
          <p:cNvPr id="160" name="Google Shape;160;p5"/>
          <p:cNvSpPr txBox="1"/>
          <p:nvPr/>
        </p:nvSpPr>
        <p:spPr>
          <a:xfrm>
            <a:off x="518159" y="2857792"/>
            <a:ext cx="11338560" cy="116955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u="sng" dirty="0">
                <a:solidFill>
                  <a:schemeClr val="dk1"/>
                </a:solidFill>
                <a:latin typeface="Comic Sans MS"/>
                <a:ea typeface="Comic Sans MS"/>
                <a:cs typeface="Comic Sans MS"/>
                <a:sym typeface="Comic Sans MS"/>
              </a:rPr>
              <a:t>Relationships and Behaviour </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We believe that positive relationships and a safe, supportive environment are foundational to effective learning. By actively listening to students and ensuring they feel valued, we cultivate a sense of belonging and responsibility that encourages regular attendance. Our commitment to inclusivity, trauma-informed practices, and collaboration fosters respectful and constructive interactions, helping students build resilience, work together successfully, and thrive in their academic and personal journey.</a:t>
            </a:r>
            <a:endParaRPr sz="1400" b="0" dirty="0">
              <a:solidFill>
                <a:schemeClr val="dk1"/>
              </a:solidFill>
              <a:latin typeface="Comic Sans MS"/>
              <a:ea typeface="Comic Sans MS"/>
              <a:cs typeface="Comic Sans MS"/>
              <a:sym typeface="Comic Sans MS"/>
            </a:endParaRPr>
          </a:p>
        </p:txBody>
      </p:sp>
      <p:sp>
        <p:nvSpPr>
          <p:cNvPr id="161" name="Google Shape;161;p5"/>
          <p:cNvSpPr/>
          <p:nvPr/>
        </p:nvSpPr>
        <p:spPr>
          <a:xfrm>
            <a:off x="518159" y="4063175"/>
            <a:ext cx="11247120"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u="sng" dirty="0">
                <a:solidFill>
                  <a:schemeClr val="dk1"/>
                </a:solidFill>
                <a:latin typeface="Comic Sans MS"/>
                <a:ea typeface="Comic Sans MS"/>
                <a:cs typeface="Comic Sans MS"/>
                <a:sym typeface="Comic Sans MS"/>
              </a:rPr>
              <a:t>Leadership and Management</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We believe that strong leadership and effective management are crucial to creating a happy and successful school. At Educational Diversity, we value our dedicated and professional staff, recognising their essential role in building a supportive community and ensuring that every child receives the support they need to succeed.</a:t>
            </a:r>
            <a:endParaRPr sz="1400" dirty="0">
              <a:solidFill>
                <a:schemeClr val="dk1"/>
              </a:solidFill>
              <a:latin typeface="Comic Sans MS"/>
              <a:ea typeface="Comic Sans MS"/>
              <a:cs typeface="Comic Sans MS"/>
              <a:sym typeface="Comic Sans MS"/>
            </a:endParaRPr>
          </a:p>
        </p:txBody>
      </p:sp>
      <p:pic>
        <p:nvPicPr>
          <p:cNvPr id="162" name="Google Shape;162;p5" descr="New logo September 2022">
            <a:hlinkClick r:id="rId4" action="ppaction://hlinksldjump"/>
          </p:cNvPr>
          <p:cNvPicPr preferRelativeResize="0"/>
          <p:nvPr/>
        </p:nvPicPr>
        <p:blipFill rotWithShape="1">
          <a:blip r:embed="rId5">
            <a:alphaModFix/>
          </a:blip>
          <a:srcRect/>
          <a:stretch/>
        </p:blipFill>
        <p:spPr>
          <a:xfrm>
            <a:off x="-7656" y="785880"/>
            <a:ext cx="565003" cy="565003"/>
          </a:xfrm>
          <a:prstGeom prst="rect">
            <a:avLst/>
          </a:prstGeom>
          <a:noFill/>
          <a:ln>
            <a:noFill/>
          </a:ln>
        </p:spPr>
      </p:pic>
      <p:pic>
        <p:nvPicPr>
          <p:cNvPr id="163" name="Google Shape;163;p5" descr="New logo September 2022">
            <a:hlinkClick r:id="rId4" action="ppaction://hlinksldjump"/>
          </p:cNvPr>
          <p:cNvPicPr preferRelativeResize="0"/>
          <p:nvPr/>
        </p:nvPicPr>
        <p:blipFill rotWithShape="1">
          <a:blip r:embed="rId5">
            <a:alphaModFix/>
          </a:blip>
          <a:srcRect/>
          <a:stretch/>
        </p:blipFill>
        <p:spPr>
          <a:xfrm>
            <a:off x="19593" y="1822590"/>
            <a:ext cx="565003" cy="565003"/>
          </a:xfrm>
          <a:prstGeom prst="rect">
            <a:avLst/>
          </a:prstGeom>
          <a:noFill/>
          <a:ln>
            <a:noFill/>
          </a:ln>
        </p:spPr>
      </p:pic>
      <p:pic>
        <p:nvPicPr>
          <p:cNvPr id="164" name="Google Shape;164;p5" descr="New logo September 2022">
            <a:hlinkClick r:id="rId4" action="ppaction://hlinksldjump"/>
          </p:cNvPr>
          <p:cNvPicPr preferRelativeResize="0"/>
          <p:nvPr/>
        </p:nvPicPr>
        <p:blipFill rotWithShape="1">
          <a:blip r:embed="rId5">
            <a:alphaModFix/>
          </a:blip>
          <a:srcRect/>
          <a:stretch/>
        </p:blipFill>
        <p:spPr>
          <a:xfrm>
            <a:off x="19593" y="2805360"/>
            <a:ext cx="565003" cy="565003"/>
          </a:xfrm>
          <a:prstGeom prst="rect">
            <a:avLst/>
          </a:prstGeom>
          <a:noFill/>
          <a:ln>
            <a:noFill/>
          </a:ln>
        </p:spPr>
      </p:pic>
      <p:pic>
        <p:nvPicPr>
          <p:cNvPr id="165" name="Google Shape;165;p5" descr="New logo September 2022">
            <a:hlinkClick r:id="rId4" action="ppaction://hlinksldjump"/>
          </p:cNvPr>
          <p:cNvPicPr preferRelativeResize="0"/>
          <p:nvPr/>
        </p:nvPicPr>
        <p:blipFill rotWithShape="1">
          <a:blip r:embed="rId5">
            <a:alphaModFix/>
          </a:blip>
          <a:srcRect/>
          <a:stretch/>
        </p:blipFill>
        <p:spPr>
          <a:xfrm>
            <a:off x="19593" y="4017969"/>
            <a:ext cx="565003" cy="56500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pic>
        <p:nvPicPr>
          <p:cNvPr id="170" name="Google Shape;170;p6"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171" name="Google Shape;171;p6"/>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172" name="Google Shape;172;p6"/>
          <p:cNvSpPr txBox="1"/>
          <p:nvPr/>
        </p:nvSpPr>
        <p:spPr>
          <a:xfrm>
            <a:off x="306977" y="1558309"/>
            <a:ext cx="11578045" cy="375487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Educational Diversity is a multi-site pupil referral unit providing education for children who are unable to attend mainstream school due to their social, emotional, mental health or medical difficulties. Our Athena site is predominantly for students who have been referred to the Athena panel due to medical and/or mental health issues. The Pegasus site is predominantly for those students who have been permanently excluded. </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 pupils’ placement with the service is as a result of a permanent exclusion, an agreed managed move or through a dual register arrangement. Not only do we ensure all relevant information is gathered during the Induction process, we also ensure this is passed onto the relevant provision either when pupils return to mainstream education, into Specialist SEND provision or Further Education.</a:t>
            </a:r>
            <a:endParaRPr dirty="0"/>
          </a:p>
          <a:p>
            <a:pPr marL="0" marR="0" lvl="0" indent="0" algn="l" rtl="0">
              <a:spcBef>
                <a:spcPts val="0"/>
              </a:spcBef>
              <a:spcAft>
                <a:spcPts val="0"/>
              </a:spcAft>
              <a:buNone/>
            </a:pPr>
            <a:endParaRPr sz="1400" b="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Our highly motivated staff look to prepare our children for the demands and opportunities of the 21st century by offering an individual, personalised curriculum and lifelong set of values. </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We want our students to be ready, respectful and safe. </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b="0" dirty="0">
                <a:solidFill>
                  <a:schemeClr val="dk1"/>
                </a:solidFill>
                <a:latin typeface="Calibri"/>
                <a:ea typeface="Calibri"/>
                <a:cs typeface="Calibri"/>
                <a:sym typeface="Calibri"/>
              </a:rPr>
              <a:t/>
            </a:r>
            <a:br>
              <a:rPr lang="en-GB" sz="1400" b="0" dirty="0">
                <a:solidFill>
                  <a:schemeClr val="dk1"/>
                </a:solidFill>
                <a:latin typeface="Calibri"/>
                <a:ea typeface="Calibri"/>
                <a:cs typeface="Calibri"/>
                <a:sym typeface="Calibri"/>
              </a:rPr>
            </a:b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p:txBody>
      </p:sp>
      <p:sp>
        <p:nvSpPr>
          <p:cNvPr id="173" name="Google Shape;173;p6"/>
          <p:cNvSpPr/>
          <p:nvPr/>
        </p:nvSpPr>
        <p:spPr>
          <a:xfrm>
            <a:off x="1964656" y="299030"/>
            <a:ext cx="726643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600" dirty="0">
                <a:solidFill>
                  <a:schemeClr val="dk1"/>
                </a:solidFill>
                <a:latin typeface="Comic Sans MS"/>
                <a:ea typeface="Comic Sans MS"/>
                <a:cs typeface="Comic Sans MS"/>
                <a:sym typeface="Comic Sans MS"/>
              </a:rPr>
              <a:t>Our P</a:t>
            </a:r>
            <a:r>
              <a:rPr lang="en-GB" sz="3600" b="0" cap="none" dirty="0">
                <a:solidFill>
                  <a:schemeClr val="dk1"/>
                </a:solidFill>
                <a:latin typeface="Comic Sans MS"/>
                <a:ea typeface="Comic Sans MS"/>
                <a:cs typeface="Comic Sans MS"/>
                <a:sym typeface="Comic Sans MS"/>
              </a:rPr>
              <a:t>rovision</a:t>
            </a:r>
            <a:endParaRPr sz="3600" b="0" cap="none" dirty="0">
              <a:solidFill>
                <a:schemeClr val="dk1"/>
              </a:solidFill>
              <a:latin typeface="Comic Sans MS"/>
              <a:ea typeface="Comic Sans MS"/>
              <a:cs typeface="Comic Sans MS"/>
              <a:sym typeface="Comic Sans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pic>
        <p:nvPicPr>
          <p:cNvPr id="178" name="Google Shape;178;p7"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179" name="Google Shape;179;p7"/>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180" name="Google Shape;180;p7"/>
          <p:cNvSpPr txBox="1"/>
          <p:nvPr/>
        </p:nvSpPr>
        <p:spPr>
          <a:xfrm>
            <a:off x="496389" y="1323703"/>
            <a:ext cx="10581000" cy="3170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All pupils at Educational Diversity are here because they need support above that which a mainstream school is able to provide. As part of our graduated approach, students are all considered to have SEND and are placed on the school’s SEND register as SEN K, accessing our universal offer (SEND </a:t>
            </a:r>
            <a:r>
              <a:rPr lang="en-GB" sz="1400" dirty="0">
                <a:solidFill>
                  <a:schemeClr val="dk1"/>
                </a:solidFill>
                <a:latin typeface="Comic Sans MS"/>
                <a:ea typeface="Comic Sans MS"/>
                <a:cs typeface="Comic Sans MS"/>
                <a:sym typeface="Comic Sans MS"/>
              </a:rPr>
              <a:t>CofP</a:t>
            </a:r>
            <a:r>
              <a:rPr lang="en-GB" sz="1400" dirty="0">
                <a:solidFill>
                  <a:schemeClr val="dk1"/>
                </a:solidFill>
                <a:latin typeface="Comic Sans MS"/>
                <a:ea typeface="Comic Sans MS"/>
                <a:cs typeface="Comic Sans MS"/>
                <a:sym typeface="Comic Sans MS"/>
              </a:rPr>
              <a:t>, 2014.) This offer then becomes more targeted or specialist if they arrive at the school with a local authority decision to issue an EHCP or have an EHCP in place. We are passionate about ensuring a child’s primary Special Educational Needs are identified.</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Our school currently provides additional and/or different provision for a range of needs, including:</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Communication and interaction, for example, autistic spectrum disorder (ASD), speech and language difficulties.</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Cognition and Learning, for example, dyslexia, dyspraxia</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Social, emotional and mental health difficulties, for example, attention deficit hyperactivity disorder (ADHD)</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Sensory and/or physical needs, for example, visual impairments, hearing impairments, processing difficulties</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Moderate Learning Difficulties</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181" name="Google Shape;181;p7"/>
          <p:cNvSpPr/>
          <p:nvPr/>
        </p:nvSpPr>
        <p:spPr>
          <a:xfrm>
            <a:off x="1964656" y="299030"/>
            <a:ext cx="726643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600" b="0" cap="none" dirty="0">
                <a:solidFill>
                  <a:schemeClr val="dk1"/>
                </a:solidFill>
                <a:latin typeface="Comic Sans MS"/>
                <a:ea typeface="Comic Sans MS"/>
                <a:cs typeface="Comic Sans MS"/>
                <a:sym typeface="Comic Sans MS"/>
              </a:rPr>
              <a:t>SEND</a:t>
            </a:r>
            <a:endParaRPr sz="3600" b="0" cap="none" dirty="0">
              <a:solidFill>
                <a:schemeClr val="dk1"/>
              </a:solidFill>
              <a:latin typeface="Comic Sans MS"/>
              <a:ea typeface="Comic Sans MS"/>
              <a:cs typeface="Comic Sans MS"/>
              <a:sym typeface="Comic Sans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pic>
        <p:nvPicPr>
          <p:cNvPr id="186" name="Google Shape;186;p8"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187" name="Google Shape;187;p8"/>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188" name="Google Shape;188;p8"/>
          <p:cNvSpPr txBox="1"/>
          <p:nvPr/>
        </p:nvSpPr>
        <p:spPr>
          <a:xfrm>
            <a:off x="306977" y="1182866"/>
            <a:ext cx="11578045" cy="418576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At Educational Diversity we ensure a broad, relevant and innovative curriculum, that prepares young people for life beyond Educational Diversity. This entails subject specialist teaching, with a range of qualification pathways as well as specialist skills opportunities. </a:t>
            </a:r>
            <a:endParaRPr dirty="0"/>
          </a:p>
          <a:p>
            <a:pPr marL="0" marR="0" lvl="0" indent="0" algn="l" rtl="0">
              <a:spcBef>
                <a:spcPts val="0"/>
              </a:spcBef>
              <a:spcAft>
                <a:spcPts val="0"/>
              </a:spcAft>
              <a:buNone/>
            </a:pPr>
            <a:endParaRPr sz="1400" b="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We recognise that young people learn best when they are emotionally secure. We therefore aim to give all our pupils the necessary support to improve their confidence and self-esteem and well-being, within a nurturing environment, thus enabling them to be in the right frame of mind to enjoy and value their education. </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Our ethos is underpinned by the six </a:t>
            </a:r>
            <a:r>
              <a:rPr lang="en-GB" sz="1400" b="1" dirty="0">
                <a:solidFill>
                  <a:schemeClr val="dk1"/>
                </a:solidFill>
                <a:latin typeface="Comic Sans MS"/>
                <a:ea typeface="Comic Sans MS"/>
                <a:cs typeface="Comic Sans MS"/>
                <a:sym typeface="Comic Sans MS"/>
              </a:rPr>
              <a:t>Principles of Nurture</a:t>
            </a:r>
            <a:r>
              <a:rPr lang="en-GB" sz="1400" dirty="0">
                <a:solidFill>
                  <a:schemeClr val="dk1"/>
                </a:solidFill>
                <a:latin typeface="Comic Sans MS"/>
                <a:ea typeface="Comic Sans MS"/>
                <a:cs typeface="Comic Sans MS"/>
                <a:sym typeface="Comic Sans MS"/>
              </a:rPr>
              <a:t>:</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Children’s learning is understood developmentally</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The classroom offers a safe base.</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Nurture is important for the development of self-esteem.</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Language is understood as a vital means of communication.</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All behaviour is communication.</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Transitions are significant in the lives of children</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Our starting point is the child and their individual needs. We identify and assess the academic, cognitive and holistic needs of all our pupils when they come to us. </a:t>
            </a:r>
            <a:r>
              <a:rPr lang="en-GB" sz="1400" b="0" dirty="0">
                <a:solidFill>
                  <a:schemeClr val="dk1"/>
                </a:solidFill>
                <a:latin typeface="Calibri"/>
                <a:ea typeface="Calibri"/>
                <a:cs typeface="Calibri"/>
                <a:sym typeface="Calibri"/>
              </a:rPr>
              <a:t/>
            </a:r>
            <a:br>
              <a:rPr lang="en-GB" sz="1400" b="0" dirty="0">
                <a:solidFill>
                  <a:schemeClr val="dk1"/>
                </a:solidFill>
                <a:latin typeface="Calibri"/>
                <a:ea typeface="Calibri"/>
                <a:cs typeface="Calibri"/>
                <a:sym typeface="Calibri"/>
              </a:rPr>
            </a:b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p:txBody>
      </p:sp>
      <p:sp>
        <p:nvSpPr>
          <p:cNvPr id="189" name="Google Shape;189;p8"/>
          <p:cNvSpPr/>
          <p:nvPr/>
        </p:nvSpPr>
        <p:spPr>
          <a:xfrm>
            <a:off x="1964656" y="299030"/>
            <a:ext cx="726643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600" dirty="0">
                <a:solidFill>
                  <a:schemeClr val="dk1"/>
                </a:solidFill>
                <a:latin typeface="Comic Sans MS"/>
                <a:ea typeface="Comic Sans MS"/>
                <a:cs typeface="Comic Sans MS"/>
                <a:sym typeface="Comic Sans MS"/>
              </a:rPr>
              <a:t>Our Curriculum</a:t>
            </a:r>
            <a:endParaRPr sz="3600" b="0" cap="none" dirty="0">
              <a:solidFill>
                <a:schemeClr val="dk1"/>
              </a:solidFill>
              <a:latin typeface="Comic Sans MS"/>
              <a:ea typeface="Comic Sans MS"/>
              <a:cs typeface="Comic Sans MS"/>
              <a:sym typeface="Comic Sans MS"/>
            </a:endParaRPr>
          </a:p>
        </p:txBody>
      </p:sp>
      <p:sp>
        <p:nvSpPr>
          <p:cNvPr id="190" name="Google Shape;190;p8"/>
          <p:cNvSpPr/>
          <p:nvPr/>
        </p:nvSpPr>
        <p:spPr>
          <a:xfrm rot="-291674">
            <a:off x="-601270" y="4874857"/>
            <a:ext cx="2919356" cy="1638924"/>
          </a:xfrm>
          <a:prstGeom prst="ellipse">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Calibri"/>
              <a:ea typeface="Calibri"/>
              <a:cs typeface="Calibri"/>
              <a:sym typeface="Calibri"/>
            </a:endParaRPr>
          </a:p>
        </p:txBody>
      </p:sp>
      <p:pic>
        <p:nvPicPr>
          <p:cNvPr id="191" name="Google Shape;191;p8" descr="New logo September 2022">
            <a:hlinkClick r:id="rId4" action="ppaction://hlinksldjump"/>
          </p:cNvPr>
          <p:cNvPicPr preferRelativeResize="0"/>
          <p:nvPr/>
        </p:nvPicPr>
        <p:blipFill rotWithShape="1">
          <a:blip r:embed="rId5">
            <a:alphaModFix/>
          </a:blip>
          <a:srcRect/>
          <a:stretch/>
        </p:blipFill>
        <p:spPr>
          <a:xfrm>
            <a:off x="306977" y="2903984"/>
            <a:ext cx="247727" cy="247727"/>
          </a:xfrm>
          <a:prstGeom prst="rect">
            <a:avLst/>
          </a:prstGeom>
          <a:noFill/>
          <a:ln>
            <a:noFill/>
          </a:ln>
        </p:spPr>
      </p:pic>
      <p:pic>
        <p:nvPicPr>
          <p:cNvPr id="192" name="Google Shape;192;p8" descr="New logo September 2022">
            <a:hlinkClick r:id="rId4" action="ppaction://hlinksldjump"/>
          </p:cNvPr>
          <p:cNvPicPr preferRelativeResize="0"/>
          <p:nvPr/>
        </p:nvPicPr>
        <p:blipFill rotWithShape="1">
          <a:blip r:embed="rId5">
            <a:alphaModFix/>
          </a:blip>
          <a:srcRect/>
          <a:stretch/>
        </p:blipFill>
        <p:spPr>
          <a:xfrm>
            <a:off x="306977" y="3117581"/>
            <a:ext cx="232954" cy="215292"/>
          </a:xfrm>
          <a:prstGeom prst="rect">
            <a:avLst/>
          </a:prstGeom>
          <a:noFill/>
          <a:ln>
            <a:noFill/>
          </a:ln>
        </p:spPr>
      </p:pic>
      <p:pic>
        <p:nvPicPr>
          <p:cNvPr id="193" name="Google Shape;193;p8" descr="New logo September 2022">
            <a:hlinkClick r:id="rId4" action="ppaction://hlinksldjump"/>
          </p:cNvPr>
          <p:cNvPicPr preferRelativeResize="0"/>
          <p:nvPr/>
        </p:nvPicPr>
        <p:blipFill rotWithShape="1">
          <a:blip r:embed="rId5">
            <a:alphaModFix/>
          </a:blip>
          <a:srcRect/>
          <a:stretch/>
        </p:blipFill>
        <p:spPr>
          <a:xfrm>
            <a:off x="306977" y="3312797"/>
            <a:ext cx="232954" cy="232954"/>
          </a:xfrm>
          <a:prstGeom prst="rect">
            <a:avLst/>
          </a:prstGeom>
          <a:noFill/>
          <a:ln>
            <a:noFill/>
          </a:ln>
        </p:spPr>
      </p:pic>
      <p:pic>
        <p:nvPicPr>
          <p:cNvPr id="194" name="Google Shape;194;p8" descr="New logo September 2022">
            <a:hlinkClick r:id="rId4" action="ppaction://hlinksldjump"/>
          </p:cNvPr>
          <p:cNvPicPr preferRelativeResize="0"/>
          <p:nvPr/>
        </p:nvPicPr>
        <p:blipFill rotWithShape="1">
          <a:blip r:embed="rId5">
            <a:alphaModFix/>
          </a:blip>
          <a:srcRect/>
          <a:stretch/>
        </p:blipFill>
        <p:spPr>
          <a:xfrm>
            <a:off x="306977" y="3540094"/>
            <a:ext cx="232954" cy="232954"/>
          </a:xfrm>
          <a:prstGeom prst="rect">
            <a:avLst/>
          </a:prstGeom>
          <a:noFill/>
          <a:ln>
            <a:noFill/>
          </a:ln>
        </p:spPr>
      </p:pic>
      <p:pic>
        <p:nvPicPr>
          <p:cNvPr id="195" name="Google Shape;195;p8" descr="New logo September 2022">
            <a:hlinkClick r:id="rId4" action="ppaction://hlinksldjump"/>
          </p:cNvPr>
          <p:cNvPicPr preferRelativeResize="0"/>
          <p:nvPr/>
        </p:nvPicPr>
        <p:blipFill rotWithShape="1">
          <a:blip r:embed="rId5">
            <a:alphaModFix/>
          </a:blip>
          <a:srcRect/>
          <a:stretch/>
        </p:blipFill>
        <p:spPr>
          <a:xfrm>
            <a:off x="306977" y="3758022"/>
            <a:ext cx="232954" cy="232954"/>
          </a:xfrm>
          <a:prstGeom prst="rect">
            <a:avLst/>
          </a:prstGeom>
          <a:noFill/>
          <a:ln>
            <a:noFill/>
          </a:ln>
        </p:spPr>
      </p:pic>
      <p:pic>
        <p:nvPicPr>
          <p:cNvPr id="196" name="Google Shape;196;p8" descr="New logo September 2022">
            <a:hlinkClick r:id="rId4" action="ppaction://hlinksldjump"/>
          </p:cNvPr>
          <p:cNvPicPr preferRelativeResize="0"/>
          <p:nvPr/>
        </p:nvPicPr>
        <p:blipFill rotWithShape="1">
          <a:blip r:embed="rId5">
            <a:alphaModFix/>
          </a:blip>
          <a:srcRect/>
          <a:stretch/>
        </p:blipFill>
        <p:spPr>
          <a:xfrm>
            <a:off x="306977" y="3985319"/>
            <a:ext cx="232954" cy="23295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pic>
        <p:nvPicPr>
          <p:cNvPr id="201" name="Google Shape;201;p9" descr="https://lh7-rt.googleusercontent.com/slidesz/AGV_vUeV9czxh8FXisnLAPbtljPZtzvdsaLRCDcB6_SSFgOKWVcnqgvChRP5Af0JuPAGwqI7HYUxra9FpRm-9kYZaN3eSoUBadwPqXO9PTT19pZNZI74jiNQcLB3b_nSKwbESJBQ6CU_AuobhLJxaV9gRzID0MyAjsk=s2048?key=jAjleI3xgVtj_pcF1uZtlQ"/>
          <p:cNvPicPr preferRelativeResize="0"/>
          <p:nvPr/>
        </p:nvPicPr>
        <p:blipFill rotWithShape="1">
          <a:blip r:embed="rId3">
            <a:alphaModFix/>
          </a:blip>
          <a:srcRect/>
          <a:stretch/>
        </p:blipFill>
        <p:spPr>
          <a:xfrm rot="10800000">
            <a:off x="0" y="4883796"/>
            <a:ext cx="12192000" cy="1974203"/>
          </a:xfrm>
          <a:prstGeom prst="rect">
            <a:avLst/>
          </a:prstGeom>
          <a:noFill/>
          <a:ln>
            <a:noFill/>
          </a:ln>
        </p:spPr>
      </p:pic>
      <p:sp>
        <p:nvSpPr>
          <p:cNvPr id="202" name="Google Shape;202;p9"/>
          <p:cNvSpPr/>
          <p:nvPr/>
        </p:nvSpPr>
        <p:spPr>
          <a:xfrm>
            <a:off x="4886304" y="6222665"/>
            <a:ext cx="527580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dirty="0">
                <a:solidFill>
                  <a:srgbClr val="FF00FF"/>
                </a:solidFill>
                <a:latin typeface="Arial"/>
                <a:ea typeface="Arial"/>
                <a:cs typeface="Arial"/>
                <a:sym typeface="Arial"/>
              </a:rPr>
              <a:t>Empowering every child to thrive and flourish!</a:t>
            </a:r>
            <a:endParaRPr sz="1800" dirty="0">
              <a:solidFill>
                <a:schemeClr val="dk1"/>
              </a:solidFill>
              <a:latin typeface="Calibri"/>
              <a:ea typeface="Calibri"/>
              <a:cs typeface="Calibri"/>
              <a:sym typeface="Calibri"/>
            </a:endParaRPr>
          </a:p>
        </p:txBody>
      </p:sp>
      <p:sp>
        <p:nvSpPr>
          <p:cNvPr id="203" name="Google Shape;203;p9"/>
          <p:cNvSpPr txBox="1"/>
          <p:nvPr/>
        </p:nvSpPr>
        <p:spPr>
          <a:xfrm>
            <a:off x="322216" y="721139"/>
            <a:ext cx="11739155" cy="48320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On entry to Educational Diversity all students complete a thorough induction process including a meeting with the Lead Teacher and completion of a battery of assessments such as:</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Cognitive Ability Testing (CAT)</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Assessment of reading comprehension (New Group Reading Test)</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Pupil Attitudes to Self and School (PASS)</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Progress testing in English, Maths and Science (KS2/3)</a:t>
            </a:r>
            <a:endParaRPr dirty="0"/>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 BKSB assessment (KS4)</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The universal offer also entails, class staff conducting a Boxall profile assessment within the first half term of the students induction. </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All relevant staff are informed of the results of the assessments and the needs of each child and the </a:t>
            </a:r>
            <a:r>
              <a:rPr lang="en-GB" sz="1400" dirty="0">
                <a:solidFill>
                  <a:schemeClr val="dk1"/>
                </a:solidFill>
                <a:latin typeface="Comic Sans MS"/>
                <a:ea typeface="Comic Sans MS"/>
                <a:cs typeface="Comic Sans MS"/>
                <a:sym typeface="Comic Sans MS"/>
              </a:rPr>
              <a:t>SENDCo</a:t>
            </a:r>
            <a:r>
              <a:rPr lang="en-GB" sz="1400" dirty="0">
                <a:solidFill>
                  <a:schemeClr val="dk1"/>
                </a:solidFill>
                <a:latin typeface="Comic Sans MS"/>
                <a:ea typeface="Comic Sans MS"/>
                <a:cs typeface="Comic Sans MS"/>
                <a:sym typeface="Comic Sans MS"/>
              </a:rPr>
              <a:t> team is informed of any further investigation of need that may be required. Other assessments may be deemed necessary by the SENDC0 such as; </a:t>
            </a:r>
            <a:endParaRPr dirty="0"/>
          </a:p>
          <a:p>
            <a:pPr marL="285750" marR="0" lvl="0" indent="-285750" algn="l" rtl="0">
              <a:spcBef>
                <a:spcPts val="0"/>
              </a:spcBef>
              <a:spcAft>
                <a:spcPts val="0"/>
              </a:spcAft>
              <a:buClr>
                <a:schemeClr val="dk1"/>
              </a:buClr>
              <a:buSzPts val="1400"/>
              <a:buFont typeface="Arial"/>
              <a:buChar char="•"/>
            </a:pPr>
            <a:r>
              <a:rPr lang="en-GB" sz="1400" dirty="0">
                <a:solidFill>
                  <a:schemeClr val="dk1"/>
                </a:solidFill>
                <a:latin typeface="Comic Sans MS"/>
                <a:ea typeface="Comic Sans MS"/>
                <a:cs typeface="Comic Sans MS"/>
                <a:sym typeface="Comic Sans MS"/>
              </a:rPr>
              <a:t>Dyslexia screening</a:t>
            </a:r>
            <a:endParaRPr dirty="0"/>
          </a:p>
          <a:p>
            <a:pPr marL="285750" marR="0" lvl="0" indent="-285750" algn="l" rtl="0">
              <a:spcBef>
                <a:spcPts val="0"/>
              </a:spcBef>
              <a:spcAft>
                <a:spcPts val="0"/>
              </a:spcAft>
              <a:buClr>
                <a:schemeClr val="dk1"/>
              </a:buClr>
              <a:buSzPts val="1400"/>
              <a:buFont typeface="Arial"/>
              <a:buChar char="•"/>
            </a:pPr>
            <a:r>
              <a:rPr lang="en-GB" sz="1400" dirty="0">
                <a:solidFill>
                  <a:schemeClr val="dk1"/>
                </a:solidFill>
                <a:latin typeface="Comic Sans MS"/>
                <a:ea typeface="Comic Sans MS"/>
                <a:cs typeface="Comic Sans MS"/>
                <a:sym typeface="Comic Sans MS"/>
              </a:rPr>
              <a:t>Sensory Needs Assessment</a:t>
            </a:r>
            <a:endParaRPr dirty="0"/>
          </a:p>
          <a:p>
            <a:pPr marL="285750" marR="0" lvl="0" indent="-285750" algn="l" rtl="0">
              <a:spcBef>
                <a:spcPts val="0"/>
              </a:spcBef>
              <a:spcAft>
                <a:spcPts val="0"/>
              </a:spcAft>
              <a:buClr>
                <a:schemeClr val="dk1"/>
              </a:buClr>
              <a:buSzPts val="1400"/>
              <a:buFont typeface="Arial"/>
              <a:buChar char="•"/>
            </a:pPr>
            <a:r>
              <a:rPr lang="en-GB" sz="1400" dirty="0">
                <a:solidFill>
                  <a:schemeClr val="dk1"/>
                </a:solidFill>
                <a:latin typeface="Comic Sans MS"/>
                <a:ea typeface="Comic Sans MS"/>
                <a:cs typeface="Comic Sans MS"/>
                <a:sym typeface="Comic Sans MS"/>
              </a:rPr>
              <a:t>Communication Checklist </a:t>
            </a:r>
            <a:endParaRPr dirty="0"/>
          </a:p>
          <a:p>
            <a:pPr marL="285750" marR="0" lvl="0" indent="-285750" algn="l" rtl="0">
              <a:spcBef>
                <a:spcPts val="0"/>
              </a:spcBef>
              <a:spcAft>
                <a:spcPts val="0"/>
              </a:spcAft>
              <a:buClr>
                <a:schemeClr val="dk1"/>
              </a:buClr>
              <a:buSzPts val="1400"/>
              <a:buFont typeface="Arial"/>
              <a:buChar char="•"/>
            </a:pPr>
            <a:r>
              <a:rPr lang="en-GB" sz="1400" dirty="0">
                <a:solidFill>
                  <a:schemeClr val="dk1"/>
                </a:solidFill>
                <a:latin typeface="Comic Sans MS"/>
                <a:ea typeface="Comic Sans MS"/>
                <a:cs typeface="Comic Sans MS"/>
                <a:sym typeface="Comic Sans MS"/>
              </a:rPr>
              <a:t>Executive functioning audit</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Pupils who are identified as on Targeted support will have termly target reviews linked to their identified areas of need.  </a:t>
            </a: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1400" dirty="0">
                <a:solidFill>
                  <a:schemeClr val="dk1"/>
                </a:solidFill>
                <a:latin typeface="Comic Sans MS"/>
                <a:ea typeface="Comic Sans MS"/>
                <a:cs typeface="Comic Sans MS"/>
                <a:sym typeface="Comic Sans MS"/>
              </a:rPr>
              <a:t>Pupils who are identified as on Specialist support and have an Education Health Care plan (EHCP) have outcomes that are reviewed, by all stakeholders, at an annual review lead by the </a:t>
            </a:r>
            <a:r>
              <a:rPr lang="en-GB" sz="1400" dirty="0">
                <a:solidFill>
                  <a:schemeClr val="dk1"/>
                </a:solidFill>
                <a:latin typeface="Comic Sans MS"/>
                <a:ea typeface="Comic Sans MS"/>
                <a:cs typeface="Comic Sans MS"/>
                <a:sym typeface="Comic Sans MS"/>
              </a:rPr>
              <a:t>SENDCo</a:t>
            </a:r>
            <a:r>
              <a:rPr lang="en-GB" sz="1400" dirty="0">
                <a:solidFill>
                  <a:schemeClr val="dk1"/>
                </a:solidFill>
                <a:latin typeface="Comic Sans MS"/>
                <a:ea typeface="Comic Sans MS"/>
                <a:cs typeface="Comic Sans MS"/>
                <a:sym typeface="Comic Sans MS"/>
              </a:rPr>
              <a:t>. </a:t>
            </a:r>
            <a:endParaRPr dirty="0"/>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1400" dirty="0">
              <a:solidFill>
                <a:schemeClr val="dk1"/>
              </a:solidFill>
              <a:latin typeface="Comic Sans MS"/>
              <a:ea typeface="Comic Sans MS"/>
              <a:cs typeface="Comic Sans MS"/>
              <a:sym typeface="Comic Sans MS"/>
            </a:endParaRPr>
          </a:p>
        </p:txBody>
      </p:sp>
      <p:sp>
        <p:nvSpPr>
          <p:cNvPr id="204" name="Google Shape;204;p9"/>
          <p:cNvSpPr/>
          <p:nvPr/>
        </p:nvSpPr>
        <p:spPr>
          <a:xfrm>
            <a:off x="1947239" y="131970"/>
            <a:ext cx="7266430"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3600" dirty="0">
                <a:solidFill>
                  <a:schemeClr val="dk1"/>
                </a:solidFill>
                <a:latin typeface="Comic Sans MS"/>
                <a:ea typeface="Comic Sans MS"/>
                <a:cs typeface="Comic Sans MS"/>
                <a:sym typeface="Comic Sans MS"/>
              </a:rPr>
              <a:t>Assessments </a:t>
            </a:r>
            <a:endParaRPr sz="3600" b="0" cap="none" dirty="0">
              <a:solidFill>
                <a:schemeClr val="dk1"/>
              </a:solidFill>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3842</Words>
  <Application>Microsoft Office PowerPoint</Application>
  <PresentationFormat>Widescreen</PresentationFormat>
  <Paragraphs>407</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Heard</dc:creator>
  <cp:lastModifiedBy>Kathryn Bastow</cp:lastModifiedBy>
  <cp:revision>1</cp:revision>
  <dcterms:created xsi:type="dcterms:W3CDTF">2024-10-21T10:13:28Z</dcterms:created>
  <dcterms:modified xsi:type="dcterms:W3CDTF">2025-02-14T13:14:43Z</dcterms:modified>
</cp:coreProperties>
</file>