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3839F-1C9B-6CDD-7CCB-0C6505A2B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CEE98B-822C-C80E-3563-9AD0DFFEE6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D6401-6EC5-C50A-D546-756EE43D9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0D03-CB26-43EB-8511-AFEF42AC8E0C}" type="datetimeFigureOut">
              <a:rPr lang="en-GB" smtClean="0"/>
              <a:t>08/01/2025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3E907-C100-FAB3-8629-338DE86F0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AE30D-185E-88EC-914F-5172AC6A5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1900-866F-44A2-981A-E6F808B5C89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2196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BF74E-0AC4-82E8-A63C-711818458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AFC77E-1EEC-8C1D-01D8-58AA9F4B6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A3AAA-3786-4E91-BD3C-39BFA96AD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0D03-CB26-43EB-8511-AFEF42AC8E0C}" type="datetimeFigureOut">
              <a:rPr lang="en-GB" smtClean="0"/>
              <a:t>08/01/2025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EFCD0-CCD6-A246-FFAB-1057E85B8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4DF86-A6B5-6AE8-F96A-9FACD9100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1900-866F-44A2-981A-E6F808B5C89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2067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44B69A-5DE6-C08F-3F10-2337273FCE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AAD0E9-E68F-6409-D347-8897E6F8B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4244F-5EFB-D634-8EDB-B889F59E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0D03-CB26-43EB-8511-AFEF42AC8E0C}" type="datetimeFigureOut">
              <a:rPr lang="en-GB" smtClean="0"/>
              <a:t>08/01/2025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E5EBB-BE7B-47D2-00D5-CAC0C853B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11C63-D3E0-2FD7-546F-AAD89CEA4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1900-866F-44A2-981A-E6F808B5C89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0335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9ABAA-DE5F-DB62-6DAA-2B4CEDF12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9A707-980F-EED6-0625-67A66ACAE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4790D9-2E42-AC7F-9376-91F61CA36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0D03-CB26-43EB-8511-AFEF42AC8E0C}" type="datetimeFigureOut">
              <a:rPr lang="en-GB" smtClean="0"/>
              <a:t>08/01/2025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8673C-30D6-5EC2-A963-5E144A8E6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67A0E-E3B9-1B10-0616-5E43C1479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1900-866F-44A2-981A-E6F808B5C89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821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16ABF-DA1C-16AD-C057-67979CC5F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348CDA-D05B-46D7-43C3-1155A11D8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CE953-4470-9232-28BA-758A75FEA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0D03-CB26-43EB-8511-AFEF42AC8E0C}" type="datetimeFigureOut">
              <a:rPr lang="en-GB" smtClean="0"/>
              <a:t>08/01/2025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09319-8242-6428-B4B3-DE299BEF4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0C437-0A5D-9298-1B21-942232C75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1900-866F-44A2-981A-E6F808B5C89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47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D39A6-7108-7C63-CFC3-72C363B31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BAFBD-ECE1-F9BD-3F39-DE6349998A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8ABC39-062C-8F09-1FAD-E173883389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182810-EB36-F5C5-9F79-5B834662C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0D03-CB26-43EB-8511-AFEF42AC8E0C}" type="datetimeFigureOut">
              <a:rPr lang="en-GB" smtClean="0"/>
              <a:t>08/01/2025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DFF2A9-6428-30F1-2989-0D9A29D10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8B370A-C666-2D62-A7F0-8EB33C4CF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1900-866F-44A2-981A-E6F808B5C89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625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42CB1-4B79-15BE-6A36-F93AE8DB4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679BDF-9835-4427-13E8-879CAD742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7DB382-CB68-9044-5230-A02BDD97A7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E2F3AB-30FE-828E-0D1E-3BFD985113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EDAFAF-D06F-9CCA-D42C-ED821C2FB2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454DD3-D1D5-7D6F-E73F-923BF0979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0D03-CB26-43EB-8511-AFEF42AC8E0C}" type="datetimeFigureOut">
              <a:rPr lang="en-GB" smtClean="0"/>
              <a:t>08/01/2025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0A7FB7-3C76-7582-474E-239394860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234888-F5E3-6787-0B36-E5F6AC80F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1900-866F-44A2-981A-E6F808B5C89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071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15139-3BF4-1CE7-67E7-1D97C8FD9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58DF70-B890-F337-F368-21AAE4E2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0D03-CB26-43EB-8511-AFEF42AC8E0C}" type="datetimeFigureOut">
              <a:rPr lang="en-GB" smtClean="0"/>
              <a:t>08/01/2025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6C03F1-CB29-177B-58AA-96C32308D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26CB2-1EDF-390E-2A58-4B43AD030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1900-866F-44A2-981A-E6F808B5C89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8236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FC1D15-6D85-888E-DA6F-0DB62FD86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0D03-CB26-43EB-8511-AFEF42AC8E0C}" type="datetimeFigureOut">
              <a:rPr lang="en-GB" smtClean="0"/>
              <a:t>08/01/2025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681A3E-EB8E-9583-8D44-F7AB150F8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3DA415-BB3C-C47A-E5F2-BECD90A72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1900-866F-44A2-981A-E6F808B5C89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2165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7AE39-CCA5-D2A2-14DA-002F571C0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C7C4A-A541-72EF-0A72-513935617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C91B2B-22F1-08C6-EC4A-60C1A0BE14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BB86CE-BE73-A511-348F-D214E857F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0D03-CB26-43EB-8511-AFEF42AC8E0C}" type="datetimeFigureOut">
              <a:rPr lang="en-GB" smtClean="0"/>
              <a:t>08/01/2025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0FCCA6-6D59-CE25-29C5-942A98D25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186394-907A-9C55-1534-56C9DE1DE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1900-866F-44A2-981A-E6F808B5C89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9329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6EB7F-0326-CFB6-5E28-C2C5AE872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2766EB-AB7C-2AF4-F2D9-CDD514FAFC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36A92C-AF33-6000-63C4-1F619853AF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F70ADA-DDAD-CB74-F474-D8DDDA4F1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0D03-CB26-43EB-8511-AFEF42AC8E0C}" type="datetimeFigureOut">
              <a:rPr lang="en-GB" smtClean="0"/>
              <a:t>08/01/2025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38BF36-3FE5-24A5-A3A2-6520D9026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5F308E-C27D-9CE3-9D9C-B42DCC944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1900-866F-44A2-981A-E6F808B5C89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9350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B89E0A-89D8-9765-0065-52D02DD4A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AF05B9-C0DF-BC1F-6A69-84B5AB273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B115E-BF54-B8DE-B8A1-92B79AFE46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D0D03-CB26-43EB-8511-AFEF42AC8E0C}" type="datetimeFigureOut">
              <a:rPr lang="en-GB" smtClean="0"/>
              <a:t>08/01/2025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BA800-FF7E-80D9-D307-E09BD2B1DA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D7797-8C21-2201-97B9-559887BC79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71900-866F-44A2-981A-E6F808B5C89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567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178B7C5-35B8-6FF4-C494-0D8F816766AB}"/>
              </a:ext>
            </a:extLst>
          </p:cNvPr>
          <p:cNvSpPr/>
          <p:nvPr/>
        </p:nvSpPr>
        <p:spPr>
          <a:xfrm>
            <a:off x="-303769" y="-264886"/>
            <a:ext cx="3851225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Rivers</a:t>
            </a:r>
            <a:endParaRPr lang="en-US" sz="88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C4B93A9-550A-06C2-9CBE-741A8BCB64BB}"/>
              </a:ext>
            </a:extLst>
          </p:cNvPr>
          <p:cNvSpPr/>
          <p:nvPr/>
        </p:nvSpPr>
        <p:spPr>
          <a:xfrm>
            <a:off x="3093309" y="-34758"/>
            <a:ext cx="402546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Spring 1 2025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33863864-4224-0109-0579-4528352B1763}"/>
              </a:ext>
            </a:extLst>
          </p:cNvPr>
          <p:cNvSpPr/>
          <p:nvPr/>
        </p:nvSpPr>
        <p:spPr>
          <a:xfrm>
            <a:off x="197860" y="1140587"/>
            <a:ext cx="3212290" cy="2097223"/>
          </a:xfrm>
          <a:prstGeom prst="roundRect">
            <a:avLst/>
          </a:prstGeom>
          <a:solidFill>
            <a:srgbClr val="CCECFF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r>
              <a:rPr lang="en-GB" u="sng" dirty="0">
                <a:solidFill>
                  <a:schemeClr val="tx1"/>
                </a:solidFill>
                <a:latin typeface="OpenDyslexic" panose="00000500000000000000" pitchFamily="50" charset="0"/>
              </a:rPr>
              <a:t>Geography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  <a:latin typeface="+mj-lt"/>
              </a:rPr>
              <a:t>Know what a river is and locate the world’s longest on a map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  <a:latin typeface="+mj-lt"/>
              </a:rPr>
              <a:t>Know uses of rivers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  <a:latin typeface="+mj-lt"/>
              </a:rPr>
              <a:t>Understand the stages and features of a river.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  <a:latin typeface="+mj-lt"/>
              </a:rPr>
              <a:t>Look at the effect of human activity on rivers and the effects of flooding.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  <a:latin typeface="+mj-lt"/>
              </a:rPr>
              <a:t>Explore the world’s longest rivers. </a:t>
            </a: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1EAA8D0-9732-41FA-CFBD-0674EE7E0864}"/>
              </a:ext>
            </a:extLst>
          </p:cNvPr>
          <p:cNvSpPr/>
          <p:nvPr/>
        </p:nvSpPr>
        <p:spPr>
          <a:xfrm>
            <a:off x="6472575" y="4125789"/>
            <a:ext cx="2304254" cy="1077464"/>
          </a:xfrm>
          <a:prstGeom prst="roundRect">
            <a:avLst/>
          </a:prstGeom>
          <a:solidFill>
            <a:srgbClr val="CCECFF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1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r>
              <a:rPr lang="en-GB" u="sng" dirty="0">
                <a:solidFill>
                  <a:schemeClr val="tx1"/>
                </a:solidFill>
                <a:latin typeface="OpenDyslexic" panose="00000500000000000000" pitchFamily="50" charset="0"/>
              </a:rPr>
              <a:t>Maths</a:t>
            </a:r>
          </a:p>
          <a:p>
            <a:pPr algn="ctr"/>
            <a:r>
              <a:rPr lang="en-GB" sz="11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Further Multiplication and Division (continued), </a:t>
            </a:r>
            <a:br>
              <a:rPr lang="en-GB" sz="11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1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Graphs and Fractions</a:t>
            </a:r>
            <a:r>
              <a:rPr lang="en-GB" sz="11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AD4E758-2993-D372-274C-0AD8495F6071}"/>
              </a:ext>
            </a:extLst>
          </p:cNvPr>
          <p:cNvSpPr/>
          <p:nvPr/>
        </p:nvSpPr>
        <p:spPr>
          <a:xfrm>
            <a:off x="3529920" y="734683"/>
            <a:ext cx="3076033" cy="1953594"/>
          </a:xfrm>
          <a:prstGeom prst="roundRect">
            <a:avLst/>
          </a:prstGeom>
          <a:solidFill>
            <a:srgbClr val="CCECFF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r>
              <a:rPr lang="en-GB" u="sng" dirty="0">
                <a:solidFill>
                  <a:schemeClr val="tx1"/>
                </a:solidFill>
                <a:latin typeface="OpenDyslexic" panose="00000500000000000000" pitchFamily="50" charset="0"/>
              </a:rPr>
              <a:t>Science</a:t>
            </a:r>
          </a:p>
          <a:p>
            <a:pPr algn="ctr"/>
            <a:r>
              <a:rPr lang="en-GB" sz="1800" b="1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States of matter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Solid, liquids and gases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Melting</a:t>
            </a:r>
            <a:r>
              <a:rPr lang="en-GB" sz="1400" dirty="0">
                <a:solidFill>
                  <a:schemeClr val="tx1"/>
                </a:solidFill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, freezing and boiling points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Condensation and evapor</a:t>
            </a:r>
            <a:r>
              <a:rPr lang="en-GB" sz="1400" dirty="0">
                <a:solidFill>
                  <a:schemeClr val="tx1"/>
                </a:solidFill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The water cycle</a:t>
            </a:r>
          </a:p>
          <a:p>
            <a:pPr algn="ctr"/>
            <a:r>
              <a:rPr lang="en-GB" u="sng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1ED0677-5EFF-6647-42F9-2C9EA4FDAC49}"/>
              </a:ext>
            </a:extLst>
          </p:cNvPr>
          <p:cNvSpPr/>
          <p:nvPr/>
        </p:nvSpPr>
        <p:spPr>
          <a:xfrm>
            <a:off x="8906191" y="2573180"/>
            <a:ext cx="3049363" cy="2660341"/>
          </a:xfrm>
          <a:prstGeom prst="roundRect">
            <a:avLst/>
          </a:prstGeom>
          <a:solidFill>
            <a:srgbClr val="CCECFF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br>
              <a:rPr lang="en-GB" u="sng" dirty="0">
                <a:solidFill>
                  <a:schemeClr val="tx1"/>
                </a:solidFill>
                <a:latin typeface="OpenDyslexic" panose="00000500000000000000" pitchFamily="50" charset="0"/>
              </a:rPr>
            </a:br>
            <a:r>
              <a:rPr lang="en-GB" u="sng" dirty="0">
                <a:solidFill>
                  <a:schemeClr val="tx1"/>
                </a:solidFill>
                <a:latin typeface="OpenDyslexic" panose="00000500000000000000" pitchFamily="50" charset="0"/>
              </a:rPr>
              <a:t>English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+mj-lt"/>
              </a:rPr>
              <a:t>This half term, Year 4 will read the book ‘Escape from Pompeii’ by Christina </a:t>
            </a:r>
            <a:r>
              <a:rPr lang="en-GB" sz="1200" dirty="0" err="1">
                <a:solidFill>
                  <a:schemeClr val="tx1"/>
                </a:solidFill>
                <a:latin typeface="+mj-lt"/>
              </a:rPr>
              <a:t>Balit</a:t>
            </a:r>
            <a:r>
              <a:rPr lang="en-GB" sz="1200" dirty="0">
                <a:solidFill>
                  <a:schemeClr val="tx1"/>
                </a:solidFill>
                <a:latin typeface="+mj-lt"/>
              </a:rPr>
              <a:t>. During the half term, they will write a diary entry, a letter, a setting description and a story retelling the events of Mount Vesuvius in Pompeii. 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+mj-lt"/>
              </a:rPr>
              <a:t>The children will focus on using accurate speech punctuation, conjunctions, varied vocabulary and standard English. 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+mj-lt"/>
              </a:rPr>
              <a:t>Year 4 will continue to develop their reading skills through exploring a range of texts. 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A25F2339-13F9-05BA-8D98-9B22F3CAB1F2}"/>
              </a:ext>
            </a:extLst>
          </p:cNvPr>
          <p:cNvSpPr/>
          <p:nvPr/>
        </p:nvSpPr>
        <p:spPr>
          <a:xfrm>
            <a:off x="3692043" y="3716842"/>
            <a:ext cx="2630797" cy="1136265"/>
          </a:xfrm>
          <a:prstGeom prst="roundRect">
            <a:avLst/>
          </a:prstGeom>
          <a:solidFill>
            <a:srgbClr val="CCECFF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r>
              <a:rPr lang="en-GB" u="sng" dirty="0">
                <a:solidFill>
                  <a:schemeClr val="tx1"/>
                </a:solidFill>
                <a:latin typeface="OpenDyslexic" panose="00000500000000000000" pitchFamily="50" charset="0"/>
              </a:rPr>
              <a:t>Music</a:t>
            </a:r>
            <a:br>
              <a:rPr lang="en-GB" u="sng" dirty="0">
                <a:solidFill>
                  <a:schemeClr val="tx1"/>
                </a:solidFill>
                <a:latin typeface="OpenDyslexic" panose="00000500000000000000" pitchFamily="50" charset="0"/>
              </a:rPr>
            </a:br>
            <a:r>
              <a:rPr lang="en-GB" sz="1100" dirty="0">
                <a:solidFill>
                  <a:schemeClr val="tx1"/>
                </a:solidFill>
                <a:latin typeface="+mj-lt"/>
                <a:cs typeface="Calibri Light" panose="020F0302020204030204" pitchFamily="34" charset="0"/>
              </a:rPr>
              <a:t>History of Music: R</a:t>
            </a:r>
            <a:r>
              <a:rPr lang="en-GB" sz="11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ock ‘n’ Roll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Create a composition using 3 or more instruments. 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 using dot notation. </a:t>
            </a: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3BF70B9-C5AE-7F01-12FC-96845773407B}"/>
              </a:ext>
            </a:extLst>
          </p:cNvPr>
          <p:cNvSpPr/>
          <p:nvPr/>
        </p:nvSpPr>
        <p:spPr>
          <a:xfrm>
            <a:off x="8630400" y="5318279"/>
            <a:ext cx="3325897" cy="1330015"/>
          </a:xfrm>
          <a:prstGeom prst="roundRect">
            <a:avLst/>
          </a:prstGeom>
          <a:solidFill>
            <a:srgbClr val="CCECFF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r>
              <a:rPr lang="en-GB" u="sng" dirty="0">
                <a:solidFill>
                  <a:schemeClr val="tx1"/>
                </a:solidFill>
                <a:latin typeface="OpenDyslexic" panose="00000500000000000000" pitchFamily="50" charset="0"/>
              </a:rPr>
              <a:t>Computing</a:t>
            </a:r>
          </a:p>
          <a:p>
            <a:pPr algn="ctr"/>
            <a:r>
              <a:rPr lang="en-GB" sz="1400" b="1" u="sng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Spreadsheets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Add formula to a cell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Formatting cells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Interpret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Apply a spreadsheet to real-life situations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dirty="0"/>
          </a:p>
        </p:txBody>
      </p:sp>
      <p:sp>
        <p:nvSpPr>
          <p:cNvPr id="29" name="Rectangle 10">
            <a:extLst>
              <a:ext uri="{FF2B5EF4-FFF2-40B4-BE49-F238E27FC236}">
                <a16:creationId xmlns:a16="http://schemas.microsoft.com/office/drawing/2014/main" id="{FC15814D-D634-D551-9AF5-DD952C8C8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0814" y="2872583"/>
            <a:ext cx="290614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  <a:tab pos="8223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  <a:tab pos="8223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  <a:tab pos="8223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  <a:tab pos="8223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  <a:tab pos="8223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  <a:tab pos="8223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  <a:tab pos="8223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  <a:tab pos="8223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  <a:tab pos="8223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0" algn="l"/>
                <a:tab pos="822325" algn="ctr"/>
              </a:tabLst>
            </a:pPr>
            <a:r>
              <a:rPr kumimoji="0" lang="en-GB" altLang="zh-CN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Scientist: Bernard Palissy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0" algn="l"/>
                <a:tab pos="822325" algn="ctr"/>
              </a:tabLst>
            </a:pPr>
            <a:endParaRPr kumimoji="0" lang="en-GB" altLang="zh-CN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0" algn="l"/>
                <a:tab pos="822325" algn="ctr"/>
              </a:tabLst>
            </a:pPr>
            <a:r>
              <a:rPr lang="en-GB" altLang="zh-C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Artist: Morton Wayne Thiebaud.</a:t>
            </a:r>
            <a:endParaRPr kumimoji="0" lang="en-GB" altLang="zh-C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0" algn="l"/>
                <a:tab pos="822325" algn="ctr"/>
              </a:tabLst>
            </a:pP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3" name="Picture 20" descr="sai priya on Twitter: &amp;quot;It is not news that credit to scientific discovery  is highjacked by the west. But despite all the ancient evidence stacked  against them, guess who is credited? Frenchman">
            <a:extLst>
              <a:ext uri="{FF2B5EF4-FFF2-40B4-BE49-F238E27FC236}">
                <a16:creationId xmlns:a16="http://schemas.microsoft.com/office/drawing/2014/main" id="{9C3FB53B-39FA-241A-694E-7216A45E5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650" y="2434793"/>
            <a:ext cx="822717" cy="110331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See the source image">
            <a:extLst>
              <a:ext uri="{FF2B5EF4-FFF2-40B4-BE49-F238E27FC236}">
                <a16:creationId xmlns:a16="http://schemas.microsoft.com/office/drawing/2014/main" id="{753E2F9E-B4B7-440D-6FB1-F6F6DE3FA1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8612" y="4634608"/>
            <a:ext cx="521837" cy="760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See the source image">
            <a:extLst>
              <a:ext uri="{FF2B5EF4-FFF2-40B4-BE49-F238E27FC236}">
                <a16:creationId xmlns:a16="http://schemas.microsoft.com/office/drawing/2014/main" id="{02B661D2-546F-DED8-4777-F0C5B0CC6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2376" y="120042"/>
            <a:ext cx="521837" cy="760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See the source image">
            <a:extLst>
              <a:ext uri="{FF2B5EF4-FFF2-40B4-BE49-F238E27FC236}">
                <a16:creationId xmlns:a16="http://schemas.microsoft.com/office/drawing/2014/main" id="{06B50B2F-9E8B-6373-54C4-F3346CF1E8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011" y="116729"/>
            <a:ext cx="521837" cy="760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1B013F40-903F-0AFC-6B52-A5310EFD3C28}"/>
              </a:ext>
            </a:extLst>
          </p:cNvPr>
          <p:cNvSpPr/>
          <p:nvPr/>
        </p:nvSpPr>
        <p:spPr>
          <a:xfrm>
            <a:off x="405533" y="4536946"/>
            <a:ext cx="2822714" cy="996937"/>
          </a:xfrm>
          <a:prstGeom prst="roundRect">
            <a:avLst/>
          </a:prstGeom>
          <a:solidFill>
            <a:srgbClr val="CCECFF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r>
              <a:rPr lang="en-GB" u="sng" dirty="0">
                <a:solidFill>
                  <a:schemeClr val="tx1"/>
                </a:solidFill>
                <a:latin typeface="OpenDyslexic" panose="00000500000000000000" pitchFamily="50" charset="0"/>
              </a:rPr>
              <a:t>Spanish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  <a:latin typeface="OpenDyslexic"/>
                <a:ea typeface="Cambria"/>
                <a:cs typeface="Calibri Light"/>
              </a:rPr>
              <a:t>Talking about what we like an don't like to eat and drink</a:t>
            </a:r>
            <a:endParaRPr lang="en-GB" sz="1100">
              <a:solidFill>
                <a:schemeClr val="tx1"/>
              </a:solidFill>
              <a:latin typeface="OpenDyslexic"/>
              <a:ea typeface="Cambria" panose="02040503050406030204" pitchFamily="18" charset="0"/>
              <a:cs typeface="Calibri Light"/>
            </a:endParaRPr>
          </a:p>
          <a:p>
            <a:pPr algn="ctr"/>
            <a:endParaRPr lang="en-GB" sz="1100" dirty="0">
              <a:solidFill>
                <a:schemeClr val="tx1"/>
              </a:solidFill>
              <a:latin typeface="Calibri Light" panose="020F0302020204030204"/>
              <a:ea typeface="Cambria" panose="02040503050406030204" pitchFamily="18" charset="0"/>
              <a:cs typeface="Calibri Light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rgbClr val="000000"/>
              </a:solidFill>
              <a:latin typeface="OpenDyslexic" panose="00000500000000000000" pitchFamily="50" charset="0"/>
            </a:endParaRPr>
          </a:p>
          <a:p>
            <a:pPr algn="ctr"/>
            <a:endParaRPr lang="en-GB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D5B8387F-A828-A190-54A5-860AECC80C41}"/>
              </a:ext>
            </a:extLst>
          </p:cNvPr>
          <p:cNvSpPr/>
          <p:nvPr/>
        </p:nvSpPr>
        <p:spPr>
          <a:xfrm>
            <a:off x="5849868" y="5318279"/>
            <a:ext cx="2630797" cy="1330015"/>
          </a:xfrm>
          <a:prstGeom prst="roundRect">
            <a:avLst/>
          </a:prstGeom>
          <a:solidFill>
            <a:srgbClr val="CCECFF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sz="200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r>
              <a:rPr lang="en-GB" u="sng" dirty="0">
                <a:solidFill>
                  <a:schemeClr val="tx1"/>
                </a:solidFill>
                <a:latin typeface="OpenDyslexic" panose="00000500000000000000" pitchFamily="50" charset="0"/>
              </a:rPr>
              <a:t>Art and Design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4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Focus: </a:t>
            </a:r>
            <a:r>
              <a:rPr lang="en-GB" sz="1400" b="1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Drawing</a:t>
            </a:r>
            <a:br>
              <a:rPr lang="en-GB" sz="1400" b="1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1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Create a drawing in the style of Morton Wayne Thiebaud. </a:t>
            </a:r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dirty="0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D8721C34-EDDE-07FE-38CB-96C9677B4D9D}"/>
              </a:ext>
            </a:extLst>
          </p:cNvPr>
          <p:cNvSpPr/>
          <p:nvPr/>
        </p:nvSpPr>
        <p:spPr>
          <a:xfrm>
            <a:off x="401971" y="3528471"/>
            <a:ext cx="2825701" cy="858242"/>
          </a:xfrm>
          <a:prstGeom prst="roundRect">
            <a:avLst/>
          </a:prstGeom>
          <a:solidFill>
            <a:srgbClr val="CCECFF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r>
              <a:rPr lang="en-GB" u="sng" dirty="0">
                <a:solidFill>
                  <a:schemeClr val="tx1"/>
                </a:solidFill>
                <a:latin typeface="OpenDyslexic" panose="00000500000000000000" pitchFamily="50" charset="0"/>
              </a:rPr>
              <a:t>PE</a:t>
            </a:r>
          </a:p>
          <a:p>
            <a:pPr marL="171450" indent="-171450" algn="ctr">
              <a:buFont typeface="Arial"/>
              <a:buChar char="•"/>
            </a:pPr>
            <a:r>
              <a:rPr lang="en-GB" sz="1200" dirty="0">
                <a:solidFill>
                  <a:schemeClr val="tx1"/>
                </a:solidFill>
                <a:latin typeface="Cambria"/>
                <a:ea typeface="Cambria"/>
              </a:rPr>
              <a:t>Gymnastics: Monday and Friday</a:t>
            </a:r>
            <a:endParaRPr lang="en-GB" sz="1200" u="sng" dirty="0">
              <a:solidFill>
                <a:schemeClr val="tx1"/>
              </a:solidFill>
              <a:latin typeface="Cambria"/>
              <a:ea typeface="Cambria"/>
            </a:endParaRPr>
          </a:p>
          <a:p>
            <a:pPr marL="171450" indent="-171450" algn="ctr">
              <a:buFont typeface="Arial"/>
              <a:buChar char="•"/>
            </a:pPr>
            <a:r>
              <a:rPr lang="en-GB" sz="1200" dirty="0">
                <a:solidFill>
                  <a:schemeClr val="tx1"/>
                </a:solidFill>
                <a:latin typeface="Cambria"/>
                <a:ea typeface="Cambria"/>
              </a:rPr>
              <a:t>Swimming: Thursday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Cambria"/>
              <a:ea typeface="Cambria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rgbClr val="000000"/>
              </a:solidFill>
              <a:latin typeface="OpenDyslexic" panose="00000500000000000000" pitchFamily="50" charset="0"/>
            </a:endParaRPr>
          </a:p>
          <a:p>
            <a:pPr algn="ctr"/>
            <a:endParaRPr lang="en-GB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B1C3F90F-15EE-D1AF-FAFC-38622B34F6BF}"/>
              </a:ext>
            </a:extLst>
          </p:cNvPr>
          <p:cNvSpPr/>
          <p:nvPr/>
        </p:nvSpPr>
        <p:spPr>
          <a:xfrm>
            <a:off x="145722" y="5663718"/>
            <a:ext cx="4242310" cy="984576"/>
          </a:xfrm>
          <a:prstGeom prst="roundRect">
            <a:avLst/>
          </a:prstGeom>
          <a:solidFill>
            <a:srgbClr val="CCECFF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r>
              <a:rPr lang="en-GB" u="sng" dirty="0">
                <a:solidFill>
                  <a:schemeClr val="tx1"/>
                </a:solidFill>
                <a:latin typeface="OpenDyslexic" panose="00000500000000000000" pitchFamily="50" charset="0"/>
              </a:rPr>
              <a:t>.</a:t>
            </a:r>
          </a:p>
          <a:p>
            <a:pPr algn="ctr"/>
            <a:endParaRPr lang="en-GB" sz="1050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r>
              <a:rPr lang="en-GB" u="sng" dirty="0">
                <a:solidFill>
                  <a:schemeClr val="tx1"/>
                </a:solidFill>
                <a:latin typeface="OpenDyslexic" panose="00000500000000000000" pitchFamily="50" charset="0"/>
              </a:rPr>
              <a:t>PSHE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400" b="1" u="sng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Dreams and Goals</a:t>
            </a:r>
            <a:br>
              <a:rPr lang="en-GB" sz="1400" b="1" u="sng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2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Aspirations, how to achieve goals and understanding the emotions that go with this</a:t>
            </a:r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1600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445FEC1-943E-BEDF-6EAF-17F2B8F209A3}"/>
              </a:ext>
            </a:extLst>
          </p:cNvPr>
          <p:cNvSpPr txBox="1"/>
          <p:nvPr/>
        </p:nvSpPr>
        <p:spPr>
          <a:xfrm>
            <a:off x="8493447" y="106418"/>
            <a:ext cx="3414565" cy="2225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b="1" u="sng" dirty="0">
                <a:solidFill>
                  <a:srgbClr val="0070C0"/>
                </a:solidFill>
                <a:effectLst/>
              </a:rPr>
              <a:t>KEY QUESTIONS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1200" b="1" dirty="0">
                <a:solidFill>
                  <a:srgbClr val="0070C0"/>
                </a:solidFill>
                <a:effectLst/>
              </a:rPr>
              <a:t>What is the journey of a river and does it ever change? 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1200" b="1" dirty="0">
                <a:solidFill>
                  <a:srgbClr val="0070C0"/>
                </a:solidFill>
                <a:effectLst/>
              </a:rPr>
              <a:t>Are rivers important to humans and animals?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1200" b="1" dirty="0">
                <a:solidFill>
                  <a:srgbClr val="0070C0"/>
                </a:solidFill>
                <a:effectLst/>
              </a:rPr>
              <a:t>Is there a reason why rivers flood and do </a:t>
            </a:r>
            <a:r>
              <a:rPr lang="en-GB" sz="1200" b="1">
                <a:solidFill>
                  <a:srgbClr val="0070C0"/>
                </a:solidFill>
                <a:effectLst/>
              </a:rPr>
              <a:t>they flood </a:t>
            </a:r>
            <a:r>
              <a:rPr lang="en-GB" sz="1200" b="1" dirty="0">
                <a:solidFill>
                  <a:srgbClr val="0070C0"/>
                </a:solidFill>
                <a:effectLst/>
              </a:rPr>
              <a:t>in certain area more than others?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1200" b="1" dirty="0">
                <a:solidFill>
                  <a:srgbClr val="0070C0"/>
                </a:solidFill>
                <a:effectLst/>
              </a:rPr>
              <a:t>Why are some areas of the world without access to clean water?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200" b="1" dirty="0">
                <a:solidFill>
                  <a:srgbClr val="0070C0"/>
                </a:solidFill>
                <a:effectLst/>
              </a:rPr>
              <a:t>Are humans causing damage to rivers? </a:t>
            </a:r>
            <a:endParaRPr lang="en-GB" sz="1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4" name="Picture 2" descr="See the source image">
            <a:extLst>
              <a:ext uri="{FF2B5EF4-FFF2-40B4-BE49-F238E27FC236}">
                <a16:creationId xmlns:a16="http://schemas.microsoft.com/office/drawing/2014/main" id="{A4EFB5D1-194B-36E2-E2A4-7C288BB3A7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332" y="4265667"/>
            <a:ext cx="521837" cy="760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See the source image">
            <a:extLst>
              <a:ext uri="{FF2B5EF4-FFF2-40B4-BE49-F238E27FC236}">
                <a16:creationId xmlns:a16="http://schemas.microsoft.com/office/drawing/2014/main" id="{D75A0594-A344-21B8-60DB-783C5ECAE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452" y="681436"/>
            <a:ext cx="521837" cy="760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See the source image">
            <a:extLst>
              <a:ext uri="{FF2B5EF4-FFF2-40B4-BE49-F238E27FC236}">
                <a16:creationId xmlns:a16="http://schemas.microsoft.com/office/drawing/2014/main" id="{42F6A522-39E8-7D06-CF6E-D29A39DCF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89" y="5026834"/>
            <a:ext cx="521837" cy="760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See the source image">
            <a:extLst>
              <a:ext uri="{FF2B5EF4-FFF2-40B4-BE49-F238E27FC236}">
                <a16:creationId xmlns:a16="http://schemas.microsoft.com/office/drawing/2014/main" id="{9602A03F-6629-9A5D-281B-AFD9CDCA8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4598" y="2009275"/>
            <a:ext cx="521837" cy="760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See the source image">
            <a:extLst>
              <a:ext uri="{FF2B5EF4-FFF2-40B4-BE49-F238E27FC236}">
                <a16:creationId xmlns:a16="http://schemas.microsoft.com/office/drawing/2014/main" id="{B8304E5B-462F-EF19-2AAA-F7A58DB042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5247" y="6074648"/>
            <a:ext cx="521837" cy="760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See the source image">
            <a:extLst>
              <a:ext uri="{FF2B5EF4-FFF2-40B4-BE49-F238E27FC236}">
                <a16:creationId xmlns:a16="http://schemas.microsoft.com/office/drawing/2014/main" id="{BBF08EB3-AFF8-844C-3024-8D3E7B4F9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40" y="2964771"/>
            <a:ext cx="521837" cy="760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See the source image">
            <a:extLst>
              <a:ext uri="{FF2B5EF4-FFF2-40B4-BE49-F238E27FC236}">
                <a16:creationId xmlns:a16="http://schemas.microsoft.com/office/drawing/2014/main" id="{5BDE7D17-8DCD-AB18-5EC8-13C764132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485" y="4853107"/>
            <a:ext cx="521837" cy="760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See the source image">
            <a:extLst>
              <a:ext uri="{FF2B5EF4-FFF2-40B4-BE49-F238E27FC236}">
                <a16:creationId xmlns:a16="http://schemas.microsoft.com/office/drawing/2014/main" id="{337E9CEC-F814-705D-06C0-9CC65245A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2302" y="4773271"/>
            <a:ext cx="521837" cy="760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How to Draw a River - Really Easy Drawing Tutorial in 2023 | Drawing ...">
            <a:extLst>
              <a:ext uri="{FF2B5EF4-FFF2-40B4-BE49-F238E27FC236}">
                <a16:creationId xmlns:a16="http://schemas.microsoft.com/office/drawing/2014/main" id="{8556CDF0-FD68-BC7D-257F-33244A0C72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33"/>
          <a:stretch/>
        </p:blipFill>
        <p:spPr bwMode="auto">
          <a:xfrm>
            <a:off x="4484563" y="5047763"/>
            <a:ext cx="1244042" cy="16678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remium Vector | Water vector landscape background depicts a serene and ...">
            <a:extLst>
              <a:ext uri="{FF2B5EF4-FFF2-40B4-BE49-F238E27FC236}">
                <a16:creationId xmlns:a16="http://schemas.microsoft.com/office/drawing/2014/main" id="{D44CEF85-C7FB-C60E-3E00-B06CA6A251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7828" y="122147"/>
            <a:ext cx="1449418" cy="19305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D59D6730-B91A-8372-C37C-FDA649092A6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87369" y="2377132"/>
            <a:ext cx="1528409" cy="158131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7C0599BA-EACD-62F4-0D55-E8A9127871A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13477" y="2601148"/>
            <a:ext cx="830467" cy="98271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213164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346</Words>
  <Application>Microsoft Office PowerPoint</Application>
  <PresentationFormat>Widescreen</PresentationFormat>
  <Paragraphs>130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OpenDyslexic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Judith Capper</dc:creator>
  <cp:lastModifiedBy>Dominic Sedgwick</cp:lastModifiedBy>
  <cp:revision>42</cp:revision>
  <dcterms:created xsi:type="dcterms:W3CDTF">2022-12-25T20:16:59Z</dcterms:created>
  <dcterms:modified xsi:type="dcterms:W3CDTF">2025-01-08T15:28:52Z</dcterms:modified>
</cp:coreProperties>
</file>