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8" r:id="rId4"/>
  </p:sldMasterIdLst>
  <p:notesMasterIdLst>
    <p:notesMasterId r:id="rId27"/>
  </p:notesMasterIdLst>
  <p:sldIdLst>
    <p:sldId id="272" r:id="rId5"/>
    <p:sldId id="275" r:id="rId6"/>
    <p:sldId id="308" r:id="rId7"/>
    <p:sldId id="270" r:id="rId8"/>
    <p:sldId id="280" r:id="rId9"/>
    <p:sldId id="302" r:id="rId10"/>
    <p:sldId id="315" r:id="rId11"/>
    <p:sldId id="325" r:id="rId12"/>
    <p:sldId id="326" r:id="rId13"/>
    <p:sldId id="311" r:id="rId14"/>
    <p:sldId id="307" r:id="rId15"/>
    <p:sldId id="316" r:id="rId16"/>
    <p:sldId id="317" r:id="rId17"/>
    <p:sldId id="318" r:id="rId18"/>
    <p:sldId id="321" r:id="rId19"/>
    <p:sldId id="282" r:id="rId20"/>
    <p:sldId id="319" r:id="rId21"/>
    <p:sldId id="301" r:id="rId22"/>
    <p:sldId id="277" r:id="rId23"/>
    <p:sldId id="279" r:id="rId24"/>
    <p:sldId id="327" r:id="rId25"/>
    <p:sldId id="322"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FFCC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71" autoAdjust="0"/>
    <p:restoredTop sz="87544" autoAdjust="0"/>
  </p:normalViewPr>
  <p:slideViewPr>
    <p:cSldViewPr snapToGrid="0">
      <p:cViewPr varScale="1">
        <p:scale>
          <a:sx n="98" d="100"/>
          <a:sy n="98" d="100"/>
        </p:scale>
        <p:origin x="1074" y="7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F42B98-3873-42B8-9284-D716972EB695}" type="datetimeFigureOut">
              <a:rPr lang="en-GB" smtClean="0"/>
              <a:pPr/>
              <a:t>16/09/2026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83848C-84A7-4F18-8C8B-96E644C91540}" type="slidenum">
              <a:rPr lang="en-GB" smtClean="0"/>
              <a:pPr/>
              <a:t>‹#›</a:t>
            </a:fld>
            <a:endParaRPr lang="en-GB"/>
          </a:p>
        </p:txBody>
      </p:sp>
    </p:spTree>
    <p:extLst>
      <p:ext uri="{BB962C8B-B14F-4D97-AF65-F5344CB8AC3E}">
        <p14:creationId xmlns:p14="http://schemas.microsoft.com/office/powerpoint/2010/main" val="1272966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a:t>Brief</a:t>
            </a:r>
            <a:r>
              <a:rPr lang="en-GB" baseline="0" dirty="0"/>
              <a:t> introduction and explanation of roles with the children this year. </a:t>
            </a:r>
            <a:endParaRPr lang="en-GB" dirty="0"/>
          </a:p>
        </p:txBody>
      </p:sp>
      <p:sp>
        <p:nvSpPr>
          <p:cNvPr id="4" name="Slide Number Placeholder 3"/>
          <p:cNvSpPr>
            <a:spLocks noGrp="1"/>
          </p:cNvSpPr>
          <p:nvPr>
            <p:ph type="sldNum" sz="quarter" idx="10"/>
          </p:nvPr>
        </p:nvSpPr>
        <p:spPr/>
        <p:txBody>
          <a:bodyPr/>
          <a:lstStyle/>
          <a:p>
            <a:fld id="{C6D3D3FA-6E31-494F-B653-C029968C865F}" type="slidenum">
              <a:rPr lang="en-GB" smtClean="0"/>
              <a:pPr/>
              <a:t>2</a:t>
            </a:fld>
            <a:endParaRPr lang="en-GB"/>
          </a:p>
        </p:txBody>
      </p:sp>
    </p:spTree>
    <p:extLst>
      <p:ext uri="{BB962C8B-B14F-4D97-AF65-F5344CB8AC3E}">
        <p14:creationId xmlns:p14="http://schemas.microsoft.com/office/powerpoint/2010/main" val="28973700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6D3D3FA-6E31-494F-B653-C029968C865F}" type="slidenum">
              <a:rPr lang="en-GB" smtClean="0"/>
              <a:pPr/>
              <a:t>5</a:t>
            </a:fld>
            <a:endParaRPr lang="en-GB"/>
          </a:p>
        </p:txBody>
      </p:sp>
    </p:spTree>
    <p:extLst>
      <p:ext uri="{BB962C8B-B14F-4D97-AF65-F5344CB8AC3E}">
        <p14:creationId xmlns:p14="http://schemas.microsoft.com/office/powerpoint/2010/main" val="20745449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983848C-84A7-4F18-8C8B-96E644C91540}" type="slidenum">
              <a:rPr lang="en-GB" smtClean="0"/>
              <a:pPr/>
              <a:t>11</a:t>
            </a:fld>
            <a:endParaRPr lang="en-GB"/>
          </a:p>
        </p:txBody>
      </p:sp>
    </p:spTree>
    <p:extLst>
      <p:ext uri="{BB962C8B-B14F-4D97-AF65-F5344CB8AC3E}">
        <p14:creationId xmlns:p14="http://schemas.microsoft.com/office/powerpoint/2010/main" val="26601735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983848C-84A7-4F18-8C8B-96E644C91540}" type="slidenum">
              <a:rPr lang="en-GB" smtClean="0"/>
              <a:pPr/>
              <a:t>12</a:t>
            </a:fld>
            <a:endParaRPr lang="en-GB"/>
          </a:p>
        </p:txBody>
      </p:sp>
    </p:spTree>
    <p:extLst>
      <p:ext uri="{BB962C8B-B14F-4D97-AF65-F5344CB8AC3E}">
        <p14:creationId xmlns:p14="http://schemas.microsoft.com/office/powerpoint/2010/main" val="26723054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983848C-84A7-4F18-8C8B-96E644C91540}" type="slidenum">
              <a:rPr lang="en-GB" smtClean="0"/>
              <a:pPr/>
              <a:t>13</a:t>
            </a:fld>
            <a:endParaRPr lang="en-GB"/>
          </a:p>
        </p:txBody>
      </p:sp>
    </p:spTree>
    <p:extLst>
      <p:ext uri="{BB962C8B-B14F-4D97-AF65-F5344CB8AC3E}">
        <p14:creationId xmlns:p14="http://schemas.microsoft.com/office/powerpoint/2010/main" val="37117750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983848C-84A7-4F18-8C8B-96E644C91540}" type="slidenum">
              <a:rPr lang="en-GB" smtClean="0"/>
              <a:pPr/>
              <a:t>14</a:t>
            </a:fld>
            <a:endParaRPr lang="en-GB"/>
          </a:p>
        </p:txBody>
      </p:sp>
    </p:spTree>
    <p:extLst>
      <p:ext uri="{BB962C8B-B14F-4D97-AF65-F5344CB8AC3E}">
        <p14:creationId xmlns:p14="http://schemas.microsoft.com/office/powerpoint/2010/main" val="30724062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C6D3D3FA-6E31-494F-B653-C029968C865F}" type="slidenum">
              <a:rPr lang="en-GB" smtClean="0"/>
              <a:pPr/>
              <a:t>19</a:t>
            </a:fld>
            <a:endParaRPr lang="en-GB"/>
          </a:p>
        </p:txBody>
      </p:sp>
    </p:spTree>
    <p:extLst>
      <p:ext uri="{BB962C8B-B14F-4D97-AF65-F5344CB8AC3E}">
        <p14:creationId xmlns:p14="http://schemas.microsoft.com/office/powerpoint/2010/main" val="19178968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983848C-84A7-4F18-8C8B-96E644C91540}" type="slidenum">
              <a:rPr lang="en-GB" smtClean="0"/>
              <a:pPr/>
              <a:t>20</a:t>
            </a:fld>
            <a:endParaRPr lang="en-GB"/>
          </a:p>
        </p:txBody>
      </p:sp>
    </p:spTree>
    <p:extLst>
      <p:ext uri="{BB962C8B-B14F-4D97-AF65-F5344CB8AC3E}">
        <p14:creationId xmlns:p14="http://schemas.microsoft.com/office/powerpoint/2010/main" val="26079160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3FE6CE6-562A-46AD-8493-820F1B9C5D29}" type="datetime1">
              <a:rPr lang="en-US" smtClean="0"/>
              <a:pPr/>
              <a:t>9/16/2026</a:t>
            </a:fld>
            <a:endParaRPr lang="en-US" dirty="0"/>
          </a:p>
        </p:txBody>
      </p:sp>
      <p:sp>
        <p:nvSpPr>
          <p:cNvPr id="5" name="Footer Placeholder 4"/>
          <p:cNvSpPr>
            <a:spLocks noGrp="1"/>
          </p:cNvSpPr>
          <p:nvPr>
            <p:ph type="ftr" sz="quarter" idx="11"/>
          </p:nvPr>
        </p:nvSpPr>
        <p:spPr/>
        <p:txBody>
          <a:bodyPr/>
          <a:lstStyle/>
          <a:p>
            <a:r>
              <a:rPr lang="en-GB"/>
              <a:t>WIP September 2020 Year 6 Egerton Primary School</a:t>
            </a:r>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22166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237D70-6C3D-4714-9726-166E89833CED}" type="datetime1">
              <a:rPr lang="en-US" smtClean="0"/>
              <a:pPr/>
              <a:t>9/16/2026</a:t>
            </a:fld>
            <a:endParaRPr lang="en-US" dirty="0"/>
          </a:p>
        </p:txBody>
      </p:sp>
      <p:sp>
        <p:nvSpPr>
          <p:cNvPr id="5" name="Footer Placeholder 4"/>
          <p:cNvSpPr>
            <a:spLocks noGrp="1"/>
          </p:cNvSpPr>
          <p:nvPr>
            <p:ph type="ftr" sz="quarter" idx="11"/>
          </p:nvPr>
        </p:nvSpPr>
        <p:spPr/>
        <p:txBody>
          <a:bodyPr/>
          <a:lstStyle/>
          <a:p>
            <a:r>
              <a:rPr lang="en-GB"/>
              <a:t>WIP September 2020 Year 6 Egerton Primary School</a:t>
            </a:r>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smtClean="0"/>
              <a:pPr/>
              <a:t>‹#›</a:t>
            </a:fld>
            <a:endParaRPr lang="en-US" dirty="0"/>
          </a:p>
        </p:txBody>
      </p:sp>
    </p:spTree>
    <p:extLst>
      <p:ext uri="{BB962C8B-B14F-4D97-AF65-F5344CB8AC3E}">
        <p14:creationId xmlns:p14="http://schemas.microsoft.com/office/powerpoint/2010/main" val="24727044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49E79EC-FB8C-41E1-ABEC-1BA93FB05D8D}" type="datetime1">
              <a:rPr lang="en-US" smtClean="0"/>
              <a:pPr/>
              <a:t>9/16/2026</a:t>
            </a:fld>
            <a:endParaRPr lang="en-US" dirty="0"/>
          </a:p>
        </p:txBody>
      </p:sp>
      <p:sp>
        <p:nvSpPr>
          <p:cNvPr id="5" name="Footer Placeholder 4"/>
          <p:cNvSpPr>
            <a:spLocks noGrp="1"/>
          </p:cNvSpPr>
          <p:nvPr>
            <p:ph type="ftr" sz="quarter" idx="11"/>
          </p:nvPr>
        </p:nvSpPr>
        <p:spPr/>
        <p:txBody>
          <a:bodyPr/>
          <a:lstStyle/>
          <a:p>
            <a:r>
              <a:rPr lang="en-GB"/>
              <a:t>WIP September 2020 Year 6 Egerton Primary School</a:t>
            </a:r>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20137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E8E8977-3E46-44DA-B3E7-61BC5B003A04}" type="datetime1">
              <a:rPr lang="en-US" smtClean="0"/>
              <a:pPr/>
              <a:t>9/16/2026</a:t>
            </a:fld>
            <a:endParaRPr lang="en-US" dirty="0"/>
          </a:p>
        </p:txBody>
      </p:sp>
      <p:sp>
        <p:nvSpPr>
          <p:cNvPr id="6" name="Footer Placeholder 5"/>
          <p:cNvSpPr>
            <a:spLocks noGrp="1"/>
          </p:cNvSpPr>
          <p:nvPr>
            <p:ph type="ftr" sz="quarter" idx="11"/>
          </p:nvPr>
        </p:nvSpPr>
        <p:spPr/>
        <p:txBody>
          <a:bodyPr/>
          <a:lstStyle/>
          <a:p>
            <a:r>
              <a:rPr lang="en-GB"/>
              <a:t>WIP September 2020 Year 6 Egerton Primary School</a:t>
            </a:r>
            <a:endParaRPr lang="en-US" dirty="0"/>
          </a:p>
        </p:txBody>
      </p:sp>
      <p:sp>
        <p:nvSpPr>
          <p:cNvPr id="7" name="Slide Number Placeholder 6"/>
          <p:cNvSpPr>
            <a:spLocks noGrp="1"/>
          </p:cNvSpPr>
          <p:nvPr>
            <p:ph type="sldNum" sz="quarter" idx="12"/>
          </p:nvPr>
        </p:nvSpPr>
        <p:spPr/>
        <p:txBody>
          <a:bodyPr/>
          <a:lstStyle/>
          <a:p>
            <a:fld id="{71766878-3199-4EAB-94E7-2D6D11070E14}" type="slidenum">
              <a:rPr lang="en-US" smtClean="0"/>
              <a:pPr/>
              <a:t>‹#›</a:t>
            </a:fld>
            <a:endParaRPr lang="en-US" dirty="0"/>
          </a:p>
        </p:txBody>
      </p:sp>
    </p:spTree>
    <p:extLst>
      <p:ext uri="{BB962C8B-B14F-4D97-AF65-F5344CB8AC3E}">
        <p14:creationId xmlns:p14="http://schemas.microsoft.com/office/powerpoint/2010/main" val="25297635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376A18B-3ACF-475F-A5D0-25FE120E5610}" type="datetime1">
              <a:rPr lang="en-US" smtClean="0"/>
              <a:pPr/>
              <a:t>9/16/2026</a:t>
            </a:fld>
            <a:endParaRPr lang="en-US" dirty="0"/>
          </a:p>
        </p:txBody>
      </p:sp>
      <p:sp>
        <p:nvSpPr>
          <p:cNvPr id="8" name="Footer Placeholder 7"/>
          <p:cNvSpPr>
            <a:spLocks noGrp="1"/>
          </p:cNvSpPr>
          <p:nvPr>
            <p:ph type="ftr" sz="quarter" idx="11"/>
          </p:nvPr>
        </p:nvSpPr>
        <p:spPr/>
        <p:txBody>
          <a:bodyPr/>
          <a:lstStyle/>
          <a:p>
            <a:r>
              <a:rPr lang="en-GB"/>
              <a:t>WIP September 2020 Year 6 Egerton Primary School</a:t>
            </a:r>
            <a:endParaRPr lang="en-US" dirty="0"/>
          </a:p>
        </p:txBody>
      </p:sp>
      <p:sp>
        <p:nvSpPr>
          <p:cNvPr id="9" name="Slide Number Placeholder 8"/>
          <p:cNvSpPr>
            <a:spLocks noGrp="1"/>
          </p:cNvSpPr>
          <p:nvPr>
            <p:ph type="sldNum" sz="quarter" idx="12"/>
          </p:nvPr>
        </p:nvSpPr>
        <p:spPr/>
        <p:txBody>
          <a:bodyPr/>
          <a:lstStyle/>
          <a:p>
            <a:fld id="{71766878-3199-4EAB-94E7-2D6D11070E14}" type="slidenum">
              <a:rPr lang="en-US" smtClean="0"/>
              <a:pPr/>
              <a:t>‹#›</a:t>
            </a:fld>
            <a:endParaRPr lang="en-US" dirty="0"/>
          </a:p>
        </p:txBody>
      </p:sp>
    </p:spTree>
    <p:extLst>
      <p:ext uri="{BB962C8B-B14F-4D97-AF65-F5344CB8AC3E}">
        <p14:creationId xmlns:p14="http://schemas.microsoft.com/office/powerpoint/2010/main" val="4162448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4FC00EB-E67C-41FC-89C8-7E4536CF5E90}" type="datetime1">
              <a:rPr lang="en-US" smtClean="0"/>
              <a:pPr/>
              <a:t>9/16/2026</a:t>
            </a:fld>
            <a:endParaRPr lang="en-US" dirty="0"/>
          </a:p>
        </p:txBody>
      </p:sp>
      <p:sp>
        <p:nvSpPr>
          <p:cNvPr id="4" name="Footer Placeholder 3"/>
          <p:cNvSpPr>
            <a:spLocks noGrp="1"/>
          </p:cNvSpPr>
          <p:nvPr>
            <p:ph type="ftr" sz="quarter" idx="11"/>
          </p:nvPr>
        </p:nvSpPr>
        <p:spPr/>
        <p:txBody>
          <a:bodyPr/>
          <a:lstStyle/>
          <a:p>
            <a:r>
              <a:rPr lang="en-GB"/>
              <a:t>WIP September 2020 Year 6 Egerton Primary School</a:t>
            </a:r>
            <a:endParaRPr lang="en-US" dirty="0"/>
          </a:p>
        </p:txBody>
      </p:sp>
      <p:sp>
        <p:nvSpPr>
          <p:cNvPr id="5" name="Slide Number Placeholder 4"/>
          <p:cNvSpPr>
            <a:spLocks noGrp="1"/>
          </p:cNvSpPr>
          <p:nvPr>
            <p:ph type="sldNum" sz="quarter" idx="12"/>
          </p:nvPr>
        </p:nvSpPr>
        <p:spPr/>
        <p:txBody>
          <a:bodyPr/>
          <a:lstStyle/>
          <a:p>
            <a:fld id="{71766878-3199-4EAB-94E7-2D6D11070E14}" type="slidenum">
              <a:rPr lang="en-US" smtClean="0"/>
              <a:pPr/>
              <a:t>‹#›</a:t>
            </a:fld>
            <a:endParaRPr lang="en-US" dirty="0"/>
          </a:p>
        </p:txBody>
      </p:sp>
    </p:spTree>
    <p:extLst>
      <p:ext uri="{BB962C8B-B14F-4D97-AF65-F5344CB8AC3E}">
        <p14:creationId xmlns:p14="http://schemas.microsoft.com/office/powerpoint/2010/main" val="1711283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F8599831-C8CA-414D-8E33-BDCE591A4466}" type="datetime1">
              <a:rPr lang="en-US" smtClean="0"/>
              <a:pPr/>
              <a:t>9/16/2026</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r>
              <a:rPr lang="en-GB"/>
              <a:t>WIP September 2020 Year 6 Egerton Primary School</a:t>
            </a:r>
            <a:endParaRPr lang="en-US" dirty="0"/>
          </a:p>
        </p:txBody>
      </p:sp>
      <p:sp>
        <p:nvSpPr>
          <p:cNvPr id="9" name="Slide Number Placeholder 8"/>
          <p:cNvSpPr>
            <a:spLocks noGrp="1"/>
          </p:cNvSpPr>
          <p:nvPr>
            <p:ph type="sldNum" sz="quarter" idx="12"/>
          </p:nvPr>
        </p:nvSpPr>
        <p:spPr/>
        <p:txBody>
          <a:bodyPr/>
          <a:lstStyle/>
          <a:p>
            <a:fld id="{71766878-3199-4EAB-94E7-2D6D11070E14}" type="slidenum">
              <a:rPr lang="en-US" smtClean="0"/>
              <a:pPr/>
              <a:t>‹#›</a:t>
            </a:fld>
            <a:endParaRPr lang="en-US" dirty="0"/>
          </a:p>
        </p:txBody>
      </p:sp>
    </p:spTree>
    <p:extLst>
      <p:ext uri="{BB962C8B-B14F-4D97-AF65-F5344CB8AC3E}">
        <p14:creationId xmlns:p14="http://schemas.microsoft.com/office/powerpoint/2010/main" val="375257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12EEF8C4-676A-40F5-B021-ABC2F4C3CC75}" type="datetime1">
              <a:rPr lang="en-US" smtClean="0"/>
              <a:pPr/>
              <a:t>9/16/2026</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r>
              <a:rPr lang="en-GB"/>
              <a:t>WIP September 2020 Year 6 Egerton Primary School</a:t>
            </a:r>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71766878-3199-4EAB-94E7-2D6D11070E14}" type="slidenum">
              <a:rPr lang="en-US" smtClean="0"/>
              <a:pPr/>
              <a:t>‹#›</a:t>
            </a:fld>
            <a:endParaRPr lang="en-US" dirty="0"/>
          </a:p>
        </p:txBody>
      </p:sp>
    </p:spTree>
    <p:extLst>
      <p:ext uri="{BB962C8B-B14F-4D97-AF65-F5344CB8AC3E}">
        <p14:creationId xmlns:p14="http://schemas.microsoft.com/office/powerpoint/2010/main" val="25918406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618CF27-CA86-485C-A5E4-6F26F3C0F28C}" type="datetime1">
              <a:rPr lang="en-US" smtClean="0"/>
              <a:pPr/>
              <a:t>9/16/2026</a:t>
            </a:fld>
            <a:endParaRPr lang="en-US" dirty="0"/>
          </a:p>
        </p:txBody>
      </p:sp>
      <p:sp>
        <p:nvSpPr>
          <p:cNvPr id="6" name="Footer Placeholder 5"/>
          <p:cNvSpPr>
            <a:spLocks noGrp="1"/>
          </p:cNvSpPr>
          <p:nvPr>
            <p:ph type="ftr" sz="quarter" idx="11"/>
          </p:nvPr>
        </p:nvSpPr>
        <p:spPr/>
        <p:txBody>
          <a:bodyPr/>
          <a:lstStyle/>
          <a:p>
            <a:r>
              <a:rPr lang="en-GB"/>
              <a:t>WIP September 2020 Year 6 Egerton Primary School</a:t>
            </a:r>
            <a:endParaRPr lang="en-US" dirty="0"/>
          </a:p>
        </p:txBody>
      </p:sp>
      <p:sp>
        <p:nvSpPr>
          <p:cNvPr id="7" name="Slide Number Placeholder 6"/>
          <p:cNvSpPr>
            <a:spLocks noGrp="1"/>
          </p:cNvSpPr>
          <p:nvPr>
            <p:ph type="sldNum" sz="quarter" idx="12"/>
          </p:nvPr>
        </p:nvSpPr>
        <p:spPr/>
        <p:txBody>
          <a:bodyPr/>
          <a:lstStyle/>
          <a:p>
            <a:fld id="{71766878-3199-4EAB-94E7-2D6D11070E14}" type="slidenum">
              <a:rPr lang="en-US" smtClean="0"/>
              <a:pPr/>
              <a:t>‹#›</a:t>
            </a:fld>
            <a:endParaRPr lang="en-US" dirty="0"/>
          </a:p>
        </p:txBody>
      </p:sp>
    </p:spTree>
    <p:extLst>
      <p:ext uri="{BB962C8B-B14F-4D97-AF65-F5344CB8AC3E}">
        <p14:creationId xmlns:p14="http://schemas.microsoft.com/office/powerpoint/2010/main" val="2890778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5EB706-3117-4F72-B200-82372C3C1DF1}" type="datetime1">
              <a:rPr lang="en-US" smtClean="0"/>
              <a:pPr/>
              <a:t>9/16/2026</a:t>
            </a:fld>
            <a:endParaRPr lang="en-US" dirty="0"/>
          </a:p>
        </p:txBody>
      </p:sp>
      <p:sp>
        <p:nvSpPr>
          <p:cNvPr id="5" name="Footer Placeholder 4"/>
          <p:cNvSpPr>
            <a:spLocks noGrp="1"/>
          </p:cNvSpPr>
          <p:nvPr>
            <p:ph type="ftr" sz="quarter" idx="11"/>
          </p:nvPr>
        </p:nvSpPr>
        <p:spPr/>
        <p:txBody>
          <a:bodyPr/>
          <a:lstStyle/>
          <a:p>
            <a:r>
              <a:rPr lang="en-GB"/>
              <a:t>WIP September 2020 Year 6 Egerton Primary School</a:t>
            </a:r>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smtClean="0"/>
              <a:pPr/>
              <a:t>‹#›</a:t>
            </a:fld>
            <a:endParaRPr lang="en-US" dirty="0"/>
          </a:p>
        </p:txBody>
      </p:sp>
    </p:spTree>
    <p:extLst>
      <p:ext uri="{BB962C8B-B14F-4D97-AF65-F5344CB8AC3E}">
        <p14:creationId xmlns:p14="http://schemas.microsoft.com/office/powerpoint/2010/main" val="12920996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6C0CA69-1FC6-4A9F-A9C4-BFE5199234B3}" type="datetime1">
              <a:rPr lang="en-US" smtClean="0"/>
              <a:pPr/>
              <a:t>9/16/2026</a:t>
            </a:fld>
            <a:endParaRPr lang="en-US" dirty="0"/>
          </a:p>
        </p:txBody>
      </p:sp>
      <p:sp>
        <p:nvSpPr>
          <p:cNvPr id="5" name="Footer Placeholder 4"/>
          <p:cNvSpPr>
            <a:spLocks noGrp="1"/>
          </p:cNvSpPr>
          <p:nvPr>
            <p:ph type="ftr" sz="quarter" idx="11"/>
          </p:nvPr>
        </p:nvSpPr>
        <p:spPr/>
        <p:txBody>
          <a:bodyPr/>
          <a:lstStyle/>
          <a:p>
            <a:r>
              <a:rPr lang="en-GB"/>
              <a:t>WIP September 2020 Year 6 Egerton Primary School</a:t>
            </a:r>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smtClean="0"/>
              <a:pPr/>
              <a:t>‹#›</a:t>
            </a:fld>
            <a:endParaRPr lang="en-US" dirty="0"/>
          </a:p>
        </p:txBody>
      </p:sp>
    </p:spTree>
    <p:extLst>
      <p:ext uri="{BB962C8B-B14F-4D97-AF65-F5344CB8AC3E}">
        <p14:creationId xmlns:p14="http://schemas.microsoft.com/office/powerpoint/2010/main" val="4349114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7FEE9CA2-2C02-452A-986E-13AD0B27936D}" type="datetime1">
              <a:rPr lang="en-US" smtClean="0"/>
              <a:pPr/>
              <a:t>9/16/2026</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r>
              <a:rPr lang="en-GB"/>
              <a:t>WIP September 2020 Year 6 Egerton Primary School</a:t>
            </a:r>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71766878-3199-4EAB-94E7-2D6D11070E14}"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2182011"/>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hd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8.png"/><Relationship Id="rId12" Type="http://schemas.microsoft.com/office/2007/relationships/hdphoto" Target="../media/hdphoto5.wdp"/><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2.wdp"/><Relationship Id="rId11" Type="http://schemas.openxmlformats.org/officeDocument/2006/relationships/image" Target="../media/image10.png"/><Relationship Id="rId5" Type="http://schemas.openxmlformats.org/officeDocument/2006/relationships/image" Target="../media/image7.png"/><Relationship Id="rId15" Type="http://schemas.openxmlformats.org/officeDocument/2006/relationships/image" Target="../media/image12.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9.png"/><Relationship Id="rId14" Type="http://schemas.microsoft.com/office/2007/relationships/hdphoto" Target="../media/hdphoto6.wdp"/></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hyperlink" Target="https://mathsnoproblem.com/en/parent-videos/" TargetMode="External"/><Relationship Id="rId2" Type="http://schemas.openxmlformats.org/officeDocument/2006/relationships/hyperlink" Target="https://mathsnoproblem.com/en/programs/school-at-home/" TargetMode="External"/><Relationship Id="rId1" Type="http://schemas.openxmlformats.org/officeDocument/2006/relationships/slideLayout" Target="../slideLayouts/slideLayout1.xml"/><Relationship Id="rId4" Type="http://schemas.openxmlformats.org/officeDocument/2006/relationships/hyperlink" Target="https://mathsnoproblem.com/blog/teaching-tips/parents-can-encourage-everyday-maths-skills-kitchen/"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booksfortopics.com/booklists/recommended-reads/year-1/"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9.tiff"/><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tiff"/><Relationship Id="rId4" Type="http://schemas.openxmlformats.org/officeDocument/2006/relationships/image" Target="../media/image20.tiff"/></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hyperlink" Target="https://www.boomreader.co.uk/parents" TargetMode="External"/><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mailto:admin@egerton.cheshire.sch.uk"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hyperlink" Target="mailto:admin@egerton.cheshire.sch.uk" TargetMode="External"/><Relationship Id="rId1" Type="http://schemas.openxmlformats.org/officeDocument/2006/relationships/slideLayout" Target="../slideLayouts/slideLayout7.xml"/><Relationship Id="rId4" Type="http://schemas.microsoft.com/office/2007/relationships/hdphoto" Target="../media/hdphoto7.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36791" y="3300856"/>
            <a:ext cx="10318418" cy="1733550"/>
          </a:xfrm>
        </p:spPr>
        <p:txBody>
          <a:bodyPr>
            <a:normAutofit fontScale="90000"/>
          </a:bodyPr>
          <a:lstStyle/>
          <a:p>
            <a:pPr algn="ctr"/>
            <a:r>
              <a:rPr lang="pl-PL" sz="6000" u="sng" dirty="0"/>
              <a:t> </a:t>
            </a:r>
            <a:br>
              <a:rPr lang="pl-PL" sz="6000" u="sng" dirty="0"/>
            </a:br>
            <a:br>
              <a:rPr lang="pl-PL" sz="6000" u="sng" dirty="0"/>
            </a:br>
            <a:br>
              <a:rPr lang="pl-PL" sz="6000" u="sng" dirty="0"/>
            </a:br>
            <a:br>
              <a:rPr lang="pl-PL" sz="6000" u="sng" dirty="0"/>
            </a:br>
            <a:r>
              <a:rPr lang="en-GB" sz="6000" u="sng" dirty="0">
                <a:solidFill>
                  <a:schemeClr val="tx1"/>
                </a:solidFill>
              </a:rPr>
              <a:t>YEAR</a:t>
            </a:r>
            <a:r>
              <a:rPr lang="en-GB" sz="6000" u="sng" dirty="0"/>
              <a:t> 1</a:t>
            </a:r>
            <a:br>
              <a:rPr lang="en-GB" sz="6000" u="sng" dirty="0"/>
            </a:br>
            <a:br>
              <a:rPr lang="en-GB" sz="6000" dirty="0"/>
            </a:br>
            <a:r>
              <a:rPr lang="pl-PL" sz="6000" dirty="0">
                <a:solidFill>
                  <a:schemeClr val="tx1"/>
                </a:solidFill>
              </a:rPr>
              <a:t>    </a:t>
            </a:r>
            <a:r>
              <a:rPr lang="en-GB" sz="6000" dirty="0">
                <a:solidFill>
                  <a:schemeClr val="tx1"/>
                </a:solidFill>
              </a:rPr>
              <a:t>Working in </a:t>
            </a:r>
            <a:r>
              <a:rPr lang="pl-PL" sz="6000" dirty="0">
                <a:solidFill>
                  <a:schemeClr val="tx1"/>
                </a:solidFill>
              </a:rPr>
              <a:t>P</a:t>
            </a:r>
            <a:r>
              <a:rPr lang="en-GB" sz="6000" dirty="0">
                <a:solidFill>
                  <a:schemeClr val="tx1"/>
                </a:solidFill>
              </a:rPr>
              <a:t>artnership</a:t>
            </a:r>
            <a:r>
              <a:rPr lang="pl-PL" sz="6000" dirty="0">
                <a:solidFill>
                  <a:schemeClr val="tx1"/>
                </a:solidFill>
              </a:rPr>
              <a:t> Presentation</a:t>
            </a:r>
            <a:br>
              <a:rPr lang="en-GB" sz="6000" dirty="0">
                <a:solidFill>
                  <a:schemeClr val="tx1"/>
                </a:solidFill>
              </a:rPr>
            </a:br>
            <a:r>
              <a:rPr lang="en-GB" sz="6000" dirty="0">
                <a:solidFill>
                  <a:schemeClr val="tx1"/>
                </a:solidFill>
              </a:rPr>
              <a:t>2026-27</a:t>
            </a:r>
            <a:br>
              <a:rPr lang="en-GB" sz="6600" dirty="0"/>
            </a:br>
            <a:endParaRPr lang="en-GB" sz="6600" dirty="0"/>
          </a:p>
        </p:txBody>
      </p:sp>
      <p:sp>
        <p:nvSpPr>
          <p:cNvPr id="5" name="Slide Number Placeholder 4"/>
          <p:cNvSpPr>
            <a:spLocks noGrp="1"/>
          </p:cNvSpPr>
          <p:nvPr>
            <p:ph type="sldNum" sz="quarter" idx="12"/>
          </p:nvPr>
        </p:nvSpPr>
        <p:spPr/>
        <p:txBody>
          <a:bodyPr/>
          <a:lstStyle/>
          <a:p>
            <a:fld id="{71766878-3199-4EAB-94E7-2D6D11070E14}" type="slidenum">
              <a:rPr lang="en-US" smtClean="0"/>
              <a:pPr/>
              <a:t>1</a:t>
            </a:fld>
            <a:endParaRPr lang="en-US" dirty="0"/>
          </a:p>
        </p:txBody>
      </p:sp>
      <p:pic>
        <p:nvPicPr>
          <p:cNvPr id="4" name="Picture 3" descr="A picture containing clock, drawing&#10;&#10;Description automatically generated">
            <a:extLst>
              <a:ext uri="{FF2B5EF4-FFF2-40B4-BE49-F238E27FC236}">
                <a16:creationId xmlns:a16="http://schemas.microsoft.com/office/drawing/2014/main" id="{1A474038-A433-F28F-8BC9-8A580769E67B}"/>
              </a:ext>
            </a:extLst>
          </p:cNvPr>
          <p:cNvPicPr>
            <a:picLocks noChangeAspect="1"/>
          </p:cNvPicPr>
          <p:nvPr/>
        </p:nvPicPr>
        <p:blipFill>
          <a:blip r:embed="rId2"/>
          <a:stretch>
            <a:fillRect/>
          </a:stretch>
        </p:blipFill>
        <p:spPr>
          <a:xfrm>
            <a:off x="833159" y="5095875"/>
            <a:ext cx="809625" cy="1143000"/>
          </a:xfrm>
          <a:prstGeom prst="rect">
            <a:avLst/>
          </a:prstGeom>
        </p:spPr>
      </p:pic>
      <p:pic>
        <p:nvPicPr>
          <p:cNvPr id="8" name="Picture 7" descr="A picture containing clock, drawing&#10;&#10;Description automatically generated">
            <a:extLst>
              <a:ext uri="{FF2B5EF4-FFF2-40B4-BE49-F238E27FC236}">
                <a16:creationId xmlns:a16="http://schemas.microsoft.com/office/drawing/2014/main" id="{2C5ADFC6-E7D7-120A-1C64-DE49D5A3B3AD}"/>
              </a:ext>
            </a:extLst>
          </p:cNvPr>
          <p:cNvPicPr>
            <a:picLocks noChangeAspect="1"/>
          </p:cNvPicPr>
          <p:nvPr/>
        </p:nvPicPr>
        <p:blipFill>
          <a:blip r:embed="rId2"/>
          <a:stretch>
            <a:fillRect/>
          </a:stretch>
        </p:blipFill>
        <p:spPr>
          <a:xfrm>
            <a:off x="10556470" y="5193847"/>
            <a:ext cx="809625" cy="1143000"/>
          </a:xfrm>
          <a:prstGeom prst="rect">
            <a:avLst/>
          </a:prstGeom>
        </p:spPr>
      </p:pic>
    </p:spTree>
    <p:extLst>
      <p:ext uri="{BB962C8B-B14F-4D97-AF65-F5344CB8AC3E}">
        <p14:creationId xmlns:p14="http://schemas.microsoft.com/office/powerpoint/2010/main" val="5299205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1678" y="590287"/>
            <a:ext cx="8095383" cy="1143000"/>
          </a:xfrm>
        </p:spPr>
        <p:txBody>
          <a:bodyPr>
            <a:normAutofit fontScale="90000"/>
          </a:bodyPr>
          <a:lstStyle/>
          <a:p>
            <a:br>
              <a:rPr lang="en-GB" sz="5400" b="1" u="sng" dirty="0">
                <a:solidFill>
                  <a:schemeClr val="tx1"/>
                </a:solidFill>
                <a:latin typeface="+mn-lt"/>
              </a:rPr>
            </a:br>
            <a:br>
              <a:rPr lang="en-GB" sz="5400" b="1" u="sng" dirty="0">
                <a:solidFill>
                  <a:schemeClr val="tx1"/>
                </a:solidFill>
                <a:latin typeface="+mn-lt"/>
              </a:rPr>
            </a:br>
            <a:br>
              <a:rPr lang="en-GB" sz="5400" b="1" u="sng" dirty="0">
                <a:solidFill>
                  <a:schemeClr val="tx1"/>
                </a:solidFill>
                <a:latin typeface="+mn-lt"/>
              </a:rPr>
            </a:br>
            <a:r>
              <a:rPr lang="pl-PL" sz="5400" b="1" u="sng" dirty="0">
                <a:solidFill>
                  <a:schemeClr val="tx1"/>
                </a:solidFill>
              </a:rPr>
              <a:t>Meet the staff</a:t>
            </a:r>
            <a:endParaRPr lang="en-GB" sz="5400" b="1" u="sng" dirty="0">
              <a:solidFill>
                <a:schemeClr val="tx1"/>
              </a:solidFill>
            </a:endParaRPr>
          </a:p>
        </p:txBody>
      </p:sp>
      <p:sp>
        <p:nvSpPr>
          <p:cNvPr id="4" name="Slide Number Placeholder 3"/>
          <p:cNvSpPr>
            <a:spLocks noGrp="1"/>
          </p:cNvSpPr>
          <p:nvPr>
            <p:ph type="sldNum" sz="quarter" idx="12"/>
          </p:nvPr>
        </p:nvSpPr>
        <p:spPr/>
        <p:txBody>
          <a:bodyPr/>
          <a:lstStyle/>
          <a:p>
            <a:fld id="{71766878-3199-4EAB-94E7-2D6D11070E14}" type="slidenum">
              <a:rPr lang="en-US" smtClean="0"/>
              <a:pPr/>
              <a:t>2</a:t>
            </a:fld>
            <a:endParaRPr lang="en-US" dirty="0"/>
          </a:p>
        </p:txBody>
      </p:sp>
      <p:sp>
        <p:nvSpPr>
          <p:cNvPr id="7" name="TextBox 6"/>
          <p:cNvSpPr txBox="1"/>
          <p:nvPr/>
        </p:nvSpPr>
        <p:spPr>
          <a:xfrm>
            <a:off x="2238031" y="1953625"/>
            <a:ext cx="9776406" cy="2862322"/>
          </a:xfrm>
          <a:prstGeom prst="rect">
            <a:avLst/>
          </a:prstGeom>
          <a:noFill/>
        </p:spPr>
        <p:txBody>
          <a:bodyPr wrap="square" rtlCol="0">
            <a:spAutoFit/>
          </a:bodyPr>
          <a:lstStyle/>
          <a:p>
            <a:endParaRPr lang="en-GB" sz="3600" dirty="0">
              <a:latin typeface="+mj-lt"/>
            </a:endParaRPr>
          </a:p>
          <a:p>
            <a:r>
              <a:rPr lang="en-GB" sz="3600" dirty="0">
                <a:latin typeface="+mj-lt"/>
              </a:rPr>
              <a:t>Miss Thorpe – Class Teacher</a:t>
            </a:r>
          </a:p>
          <a:p>
            <a:r>
              <a:rPr lang="en-GB" sz="3600" dirty="0">
                <a:latin typeface="+mj-lt"/>
              </a:rPr>
              <a:t>Miss Whittington - Teaching Assistant </a:t>
            </a:r>
          </a:p>
          <a:p>
            <a:r>
              <a:rPr lang="pl-PL" sz="3600" dirty="0">
                <a:latin typeface="+mj-lt"/>
              </a:rPr>
              <a:t>Multiflex</a:t>
            </a:r>
            <a:r>
              <a:rPr lang="en-GB" sz="3600" dirty="0">
                <a:latin typeface="+mj-lt"/>
              </a:rPr>
              <a:t> Team - PE</a:t>
            </a:r>
          </a:p>
          <a:p>
            <a:endParaRPr lang="en-GB" sz="3600" dirty="0"/>
          </a:p>
        </p:txBody>
      </p:sp>
    </p:spTree>
    <p:extLst>
      <p:ext uri="{BB962C8B-B14F-4D97-AF65-F5344CB8AC3E}">
        <p14:creationId xmlns:p14="http://schemas.microsoft.com/office/powerpoint/2010/main" val="5817320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2251" y="305993"/>
            <a:ext cx="10515600" cy="921604"/>
          </a:xfrm>
        </p:spPr>
        <p:txBody>
          <a:bodyPr>
            <a:normAutofit/>
          </a:bodyPr>
          <a:lstStyle/>
          <a:p>
            <a:pPr algn="ctr"/>
            <a:r>
              <a:rPr lang="en-GB" sz="5400" dirty="0">
                <a:solidFill>
                  <a:schemeClr val="tx1"/>
                </a:solidFill>
              </a:rPr>
              <a:t>Growth Mindset</a:t>
            </a:r>
          </a:p>
        </p:txBody>
      </p:sp>
      <p:pic>
        <p:nvPicPr>
          <p:cNvPr id="4" name="Content Placeholder 3"/>
          <p:cNvPicPr>
            <a:picLocks noGrp="1" noChangeAspect="1"/>
          </p:cNvPicPr>
          <p:nvPr>
            <p:ph idx="1"/>
          </p:nvPr>
        </p:nvPicPr>
        <p:blipFill rotWithShape="1">
          <a:blip r:embed="rId2">
            <a:clrChange>
              <a:clrFrom>
                <a:srgbClr val="FEFEFE"/>
              </a:clrFrom>
              <a:clrTo>
                <a:srgbClr val="FEFEFE">
                  <a:alpha val="0"/>
                </a:srgbClr>
              </a:clrTo>
            </a:clrChange>
          </a:blip>
          <a:srcRect l="46623" t="20837" r="43870" b="43389"/>
          <a:stretch/>
        </p:blipFill>
        <p:spPr>
          <a:xfrm>
            <a:off x="4061734" y="2827156"/>
            <a:ext cx="1524000" cy="3226118"/>
          </a:xfrm>
          <a:prstGeom prst="rect">
            <a:avLst/>
          </a:prstGeom>
        </p:spPr>
      </p:pic>
      <p:sp>
        <p:nvSpPr>
          <p:cNvPr id="13" name="Slide Number Placeholder 12"/>
          <p:cNvSpPr>
            <a:spLocks noGrp="1"/>
          </p:cNvSpPr>
          <p:nvPr>
            <p:ph type="sldNum" sz="quarter" idx="12"/>
          </p:nvPr>
        </p:nvSpPr>
        <p:spPr/>
        <p:txBody>
          <a:bodyPr/>
          <a:lstStyle/>
          <a:p>
            <a:fld id="{71766878-3199-4EAB-94E7-2D6D11070E14}" type="slidenum">
              <a:rPr lang="en-US" smtClean="0"/>
              <a:pPr/>
              <a:t>3</a:t>
            </a:fld>
            <a:endParaRPr lang="en-US" dirty="0"/>
          </a:p>
        </p:txBody>
      </p:sp>
      <p:pic>
        <p:nvPicPr>
          <p:cNvPr id="5" name="Content Placeholder 3"/>
          <p:cNvPicPr>
            <a:picLocks noChangeAspect="1"/>
          </p:cNvPicPr>
          <p:nvPr/>
        </p:nvPicPr>
        <p:blipFill rotWithShape="1">
          <a:blip r:embed="rId2">
            <a:clrChange>
              <a:clrFrom>
                <a:srgbClr val="FEFEFE"/>
              </a:clrFrom>
              <a:clrTo>
                <a:srgbClr val="FEFEFE">
                  <a:alpha val="0"/>
                </a:srgbClr>
              </a:clrTo>
            </a:clrChange>
          </a:blip>
          <a:srcRect l="41686" t="57862" r="49803" b="5754"/>
          <a:stretch/>
        </p:blipFill>
        <p:spPr>
          <a:xfrm>
            <a:off x="5966433" y="2754902"/>
            <a:ext cx="1371600" cy="3298372"/>
          </a:xfrm>
          <a:prstGeom prst="rect">
            <a:avLst/>
          </a:prstGeom>
        </p:spPr>
      </p:pic>
      <p:sp>
        <p:nvSpPr>
          <p:cNvPr id="6" name="TextBox 5"/>
          <p:cNvSpPr txBox="1"/>
          <p:nvPr/>
        </p:nvSpPr>
        <p:spPr>
          <a:xfrm>
            <a:off x="155575" y="1347644"/>
            <a:ext cx="11621716" cy="707886"/>
          </a:xfrm>
          <a:prstGeom prst="rect">
            <a:avLst/>
          </a:prstGeom>
          <a:noFill/>
        </p:spPr>
        <p:txBody>
          <a:bodyPr wrap="square" rtlCol="0">
            <a:spAutoFit/>
          </a:bodyPr>
          <a:lstStyle/>
          <a:p>
            <a:pPr algn="ctr"/>
            <a:r>
              <a:rPr lang="en-GB" sz="2000" b="1" dirty="0">
                <a:latin typeface="+mj-lt"/>
              </a:rPr>
              <a:t>To ensure children are practicing a growth mindset we have several strategies in place to help them believe they can do anything they put their mind to! </a:t>
            </a:r>
          </a:p>
        </p:txBody>
      </p:sp>
      <p:sp>
        <p:nvSpPr>
          <p:cNvPr id="9" name="TextBox 8"/>
          <p:cNvSpPr txBox="1"/>
          <p:nvPr/>
        </p:nvSpPr>
        <p:spPr>
          <a:xfrm>
            <a:off x="327934" y="2587062"/>
            <a:ext cx="3733800" cy="461665"/>
          </a:xfrm>
          <a:prstGeom prst="rect">
            <a:avLst/>
          </a:prstGeom>
          <a:noFill/>
        </p:spPr>
        <p:txBody>
          <a:bodyPr wrap="square" rtlCol="0">
            <a:spAutoFit/>
          </a:bodyPr>
          <a:lstStyle/>
          <a:p>
            <a:r>
              <a:rPr lang="en-GB" sz="2400" dirty="0">
                <a:latin typeface="+mj-lt"/>
              </a:rPr>
              <a:t>Mixed talk partners</a:t>
            </a:r>
          </a:p>
        </p:txBody>
      </p:sp>
      <p:sp>
        <p:nvSpPr>
          <p:cNvPr id="3" name="AutoShape 2" descr="Image result for planet cartoo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TextBox 6">
            <a:extLst>
              <a:ext uri="{FF2B5EF4-FFF2-40B4-BE49-F238E27FC236}">
                <a16:creationId xmlns:a16="http://schemas.microsoft.com/office/drawing/2014/main" id="{95DF09A4-B0F3-49CB-A2B2-9A5B03713082}"/>
              </a:ext>
            </a:extLst>
          </p:cNvPr>
          <p:cNvSpPr txBox="1"/>
          <p:nvPr/>
        </p:nvSpPr>
        <p:spPr>
          <a:xfrm>
            <a:off x="307975" y="3580259"/>
            <a:ext cx="3733800" cy="1569660"/>
          </a:xfrm>
          <a:prstGeom prst="rect">
            <a:avLst/>
          </a:prstGeom>
          <a:noFill/>
        </p:spPr>
        <p:txBody>
          <a:bodyPr wrap="square" rtlCol="0">
            <a:spAutoFit/>
          </a:bodyPr>
          <a:lstStyle/>
          <a:p>
            <a:r>
              <a:rPr lang="en-GB" sz="2400" dirty="0">
                <a:latin typeface="+mj-lt"/>
              </a:rPr>
              <a:t>No hands up (to encourage everyone to talk confidently) during some activities</a:t>
            </a:r>
          </a:p>
        </p:txBody>
      </p:sp>
      <p:sp>
        <p:nvSpPr>
          <p:cNvPr id="12" name="TextBox 11">
            <a:extLst>
              <a:ext uri="{FF2B5EF4-FFF2-40B4-BE49-F238E27FC236}">
                <a16:creationId xmlns:a16="http://schemas.microsoft.com/office/drawing/2014/main" id="{4F6B5F4B-196F-427F-8024-3F8B62B0BC79}"/>
              </a:ext>
            </a:extLst>
          </p:cNvPr>
          <p:cNvSpPr txBox="1"/>
          <p:nvPr/>
        </p:nvSpPr>
        <p:spPr>
          <a:xfrm>
            <a:off x="690859" y="5576220"/>
            <a:ext cx="3733800" cy="954107"/>
          </a:xfrm>
          <a:prstGeom prst="rect">
            <a:avLst/>
          </a:prstGeom>
          <a:noFill/>
        </p:spPr>
        <p:txBody>
          <a:bodyPr wrap="square" rtlCol="0">
            <a:spAutoFit/>
          </a:bodyPr>
          <a:lstStyle/>
          <a:p>
            <a:r>
              <a:rPr lang="en-GB" sz="2400" dirty="0">
                <a:latin typeface="+mj-lt"/>
              </a:rPr>
              <a:t>Partner discussion</a:t>
            </a:r>
          </a:p>
          <a:p>
            <a:endParaRPr lang="en-GB" sz="3200" dirty="0">
              <a:latin typeface="+mj-lt"/>
            </a:endParaRPr>
          </a:p>
        </p:txBody>
      </p:sp>
      <p:sp>
        <p:nvSpPr>
          <p:cNvPr id="14" name="TextBox 13">
            <a:extLst>
              <a:ext uri="{FF2B5EF4-FFF2-40B4-BE49-F238E27FC236}">
                <a16:creationId xmlns:a16="http://schemas.microsoft.com/office/drawing/2014/main" id="{9879CDD0-C4D2-48FC-874F-7B6532127387}"/>
              </a:ext>
            </a:extLst>
          </p:cNvPr>
          <p:cNvSpPr txBox="1"/>
          <p:nvPr/>
        </p:nvSpPr>
        <p:spPr>
          <a:xfrm>
            <a:off x="7922930" y="4890125"/>
            <a:ext cx="3733800" cy="1569660"/>
          </a:xfrm>
          <a:prstGeom prst="rect">
            <a:avLst/>
          </a:prstGeom>
          <a:noFill/>
        </p:spPr>
        <p:txBody>
          <a:bodyPr wrap="square" rtlCol="0">
            <a:spAutoFit/>
          </a:bodyPr>
          <a:lstStyle/>
          <a:p>
            <a:r>
              <a:rPr lang="en-GB" sz="2400" dirty="0">
                <a:latin typeface="+mj-lt"/>
              </a:rPr>
              <a:t>Allowing children to understand that </a:t>
            </a:r>
            <a:r>
              <a:rPr lang="en-US" sz="2400" dirty="0">
                <a:latin typeface="+mj-lt"/>
              </a:rPr>
              <a:t>m</a:t>
            </a:r>
            <a:r>
              <a:rPr lang="en-US" altLang="en-US" sz="2400" dirty="0">
                <a:latin typeface="+mj-lt"/>
              </a:rPr>
              <a:t>istakes are opportunities to learn</a:t>
            </a:r>
          </a:p>
          <a:p>
            <a:endParaRPr lang="en-GB" sz="2400" dirty="0"/>
          </a:p>
        </p:txBody>
      </p:sp>
      <p:sp>
        <p:nvSpPr>
          <p:cNvPr id="15" name="Rectangle 2">
            <a:extLst>
              <a:ext uri="{FF2B5EF4-FFF2-40B4-BE49-F238E27FC236}">
                <a16:creationId xmlns:a16="http://schemas.microsoft.com/office/drawing/2014/main" id="{E85E48E4-790C-8E27-5564-EF048523E0B1}"/>
              </a:ext>
            </a:extLst>
          </p:cNvPr>
          <p:cNvSpPr>
            <a:spLocks noChangeArrowheads="1"/>
          </p:cNvSpPr>
          <p:nvPr/>
        </p:nvSpPr>
        <p:spPr bwMode="auto">
          <a:xfrm>
            <a:off x="7467495" y="3573091"/>
            <a:ext cx="4644669"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en-US" altLang="en-US" sz="2400" b="0" i="0" u="none" strike="noStrike" cap="none" normalizeH="0" baseline="0" dirty="0">
                <a:ln>
                  <a:noFill/>
                </a:ln>
                <a:solidFill>
                  <a:schemeClr val="tx1"/>
                </a:solidFill>
                <a:effectLst/>
                <a:latin typeface="+mj-lt"/>
              </a:rPr>
              <a:t>Belief that abilities can grow with </a:t>
            </a:r>
          </a:p>
          <a:p>
            <a:pPr marL="0" marR="0" lvl="0" indent="0" algn="l" defTabSz="914400" rtl="0" eaLnBrk="0" fontAlgn="base" latinLnBrk="0" hangingPunct="0">
              <a:lnSpc>
                <a:spcPct val="100000"/>
              </a:lnSpc>
              <a:spcBef>
                <a:spcPct val="0"/>
              </a:spcBef>
              <a:spcAft>
                <a:spcPct val="0"/>
              </a:spcAft>
              <a:buClrTx/>
              <a:buSzTx/>
              <a:tabLst/>
            </a:pPr>
            <a:r>
              <a:rPr kumimoji="0" lang="en-US" altLang="en-US" sz="2400" b="0" i="0" u="none" strike="noStrike" cap="none" normalizeH="0" baseline="0" dirty="0">
                <a:ln>
                  <a:noFill/>
                </a:ln>
                <a:solidFill>
                  <a:schemeClr val="tx1"/>
                </a:solidFill>
                <a:effectLst/>
                <a:latin typeface="+mj-lt"/>
              </a:rPr>
              <a:t>effort, practice, and support</a:t>
            </a:r>
          </a:p>
        </p:txBody>
      </p:sp>
      <p:sp>
        <p:nvSpPr>
          <p:cNvPr id="16" name="TextBox 15">
            <a:extLst>
              <a:ext uri="{FF2B5EF4-FFF2-40B4-BE49-F238E27FC236}">
                <a16:creationId xmlns:a16="http://schemas.microsoft.com/office/drawing/2014/main" id="{785B68C8-B4CB-332E-C5B0-BBCECFA9FB89}"/>
              </a:ext>
            </a:extLst>
          </p:cNvPr>
          <p:cNvSpPr txBox="1"/>
          <p:nvPr/>
        </p:nvSpPr>
        <p:spPr>
          <a:xfrm>
            <a:off x="7922930" y="2673750"/>
            <a:ext cx="3955055" cy="738664"/>
          </a:xfrm>
          <a:prstGeom prst="rect">
            <a:avLst/>
          </a:prstGeom>
          <a:noFill/>
        </p:spPr>
        <p:txBody>
          <a:bodyPr wrap="square" rtlCol="0">
            <a:spAutoFit/>
          </a:bodyPr>
          <a:lstStyle/>
          <a:p>
            <a:r>
              <a:rPr lang="en-US" altLang="en-US" sz="2400" dirty="0">
                <a:latin typeface="+mj-lt"/>
              </a:rPr>
              <a:t>Effort and strategies matter </a:t>
            </a:r>
          </a:p>
          <a:p>
            <a:endParaRPr lang="en-GB" dirty="0"/>
          </a:p>
        </p:txBody>
      </p:sp>
    </p:spTree>
    <p:extLst>
      <p:ext uri="{BB962C8B-B14F-4D97-AF65-F5344CB8AC3E}">
        <p14:creationId xmlns:p14="http://schemas.microsoft.com/office/powerpoint/2010/main" val="954868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20278164">
            <a:off x="8488984" y="356004"/>
            <a:ext cx="3835717" cy="2703966"/>
          </a:xfrm>
          <a:custGeom>
            <a:avLst/>
            <a:gdLst/>
            <a:ahLst/>
            <a:cxnLst/>
            <a:rect l="l" t="t" r="r" b="b"/>
            <a:pathLst>
              <a:path w="7742255" h="6559801">
                <a:moveTo>
                  <a:pt x="0" y="0"/>
                </a:moveTo>
                <a:lnTo>
                  <a:pt x="7742255" y="0"/>
                </a:lnTo>
                <a:lnTo>
                  <a:pt x="7742255" y="6559801"/>
                </a:lnTo>
                <a:lnTo>
                  <a:pt x="0" y="655980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4" name="Freeform 4"/>
          <p:cNvSpPr/>
          <p:nvPr/>
        </p:nvSpPr>
        <p:spPr>
          <a:xfrm>
            <a:off x="0" y="1070875"/>
            <a:ext cx="9992299" cy="2234186"/>
          </a:xfrm>
          <a:custGeom>
            <a:avLst/>
            <a:gdLst/>
            <a:ahLst/>
            <a:cxnLst/>
            <a:rect l="l" t="t" r="r" b="b"/>
            <a:pathLst>
              <a:path w="17330775" h="4202713">
                <a:moveTo>
                  <a:pt x="0" y="0"/>
                </a:moveTo>
                <a:lnTo>
                  <a:pt x="17330775" y="0"/>
                </a:lnTo>
                <a:lnTo>
                  <a:pt x="17330775" y="4202713"/>
                </a:lnTo>
                <a:lnTo>
                  <a:pt x="0" y="4202713"/>
                </a:lnTo>
                <a:lnTo>
                  <a:pt x="0" y="0"/>
                </a:lnTo>
                <a:close/>
              </a:path>
            </a:pathLst>
          </a:custGeom>
          <a:blipFill>
            <a:blip r:embed="rId3"/>
            <a:stretch>
              <a:fillRect/>
            </a:stretch>
          </a:blipFill>
        </p:spPr>
        <p:txBody>
          <a:bodyPr/>
          <a:lstStyle/>
          <a:p>
            <a:endParaRPr lang="en-GB"/>
          </a:p>
        </p:txBody>
      </p:sp>
      <p:sp>
        <p:nvSpPr>
          <p:cNvPr id="6" name="Freeform 6"/>
          <p:cNvSpPr/>
          <p:nvPr/>
        </p:nvSpPr>
        <p:spPr>
          <a:xfrm>
            <a:off x="111095" y="3305061"/>
            <a:ext cx="6505801" cy="2128240"/>
          </a:xfrm>
          <a:custGeom>
            <a:avLst/>
            <a:gdLst/>
            <a:ahLst/>
            <a:cxnLst/>
            <a:rect l="l" t="t" r="r" b="b"/>
            <a:pathLst>
              <a:path w="10927970" h="3817632">
                <a:moveTo>
                  <a:pt x="0" y="0"/>
                </a:moveTo>
                <a:lnTo>
                  <a:pt x="10927970" y="0"/>
                </a:lnTo>
                <a:lnTo>
                  <a:pt x="10927970" y="3817631"/>
                </a:lnTo>
                <a:lnTo>
                  <a:pt x="0" y="3817631"/>
                </a:lnTo>
                <a:lnTo>
                  <a:pt x="0" y="0"/>
                </a:lnTo>
                <a:close/>
              </a:path>
            </a:pathLst>
          </a:custGeom>
          <a:blipFill>
            <a:blip r:embed="rId4"/>
            <a:stretch>
              <a:fillRect/>
            </a:stretch>
          </a:blipFill>
        </p:spPr>
        <p:txBody>
          <a:bodyPr/>
          <a:lstStyle/>
          <a:p>
            <a:endParaRPr lang="en-GB"/>
          </a:p>
        </p:txBody>
      </p:sp>
      <p:sp>
        <p:nvSpPr>
          <p:cNvPr id="7" name="TextBox 7"/>
          <p:cNvSpPr txBox="1"/>
          <p:nvPr/>
        </p:nvSpPr>
        <p:spPr>
          <a:xfrm>
            <a:off x="492317" y="222251"/>
            <a:ext cx="10407606" cy="924869"/>
          </a:xfrm>
          <a:prstGeom prst="rect">
            <a:avLst/>
          </a:prstGeom>
        </p:spPr>
        <p:txBody>
          <a:bodyPr lIns="0" tIns="0" rIns="0" bIns="0" rtlCol="0" anchor="t">
            <a:spAutoFit/>
          </a:bodyPr>
          <a:lstStyle/>
          <a:p>
            <a:pPr>
              <a:lnSpc>
                <a:spcPts val="7240"/>
              </a:lnSpc>
            </a:pPr>
            <a:r>
              <a:rPr lang="en-US" sz="7956" dirty="0">
                <a:solidFill>
                  <a:srgbClr val="122D2E"/>
                </a:solidFill>
                <a:latin typeface="Darumadrop One"/>
                <a:ea typeface="Darumadrop One"/>
                <a:cs typeface="Darumadrop One"/>
                <a:sym typeface="Darumadrop One"/>
              </a:rPr>
              <a:t>5Rs Posters: </a:t>
            </a:r>
          </a:p>
        </p:txBody>
      </p:sp>
      <p:sp>
        <p:nvSpPr>
          <p:cNvPr id="12" name="TextBox 11">
            <a:extLst>
              <a:ext uri="{FF2B5EF4-FFF2-40B4-BE49-F238E27FC236}">
                <a16:creationId xmlns:a16="http://schemas.microsoft.com/office/drawing/2014/main" id="{8DD656D4-9DF4-8892-4C74-E61420626AE9}"/>
              </a:ext>
            </a:extLst>
          </p:cNvPr>
          <p:cNvSpPr txBox="1"/>
          <p:nvPr/>
        </p:nvSpPr>
        <p:spPr>
          <a:xfrm>
            <a:off x="6510970" y="3190442"/>
            <a:ext cx="5569936" cy="3016210"/>
          </a:xfrm>
          <a:prstGeom prst="rect">
            <a:avLst/>
          </a:prstGeom>
          <a:noFill/>
        </p:spPr>
        <p:txBody>
          <a:bodyPr wrap="square">
            <a:spAutoFit/>
          </a:bodyPr>
          <a:lstStyle/>
          <a:p>
            <a:pPr>
              <a:buNone/>
            </a:pPr>
            <a:r>
              <a:rPr lang="en-US" sz="1400" dirty="0">
                <a:effectLst/>
                <a:latin typeface="Cambria" panose="02040503050406030204" pitchFamily="18" charset="0"/>
                <a:ea typeface="MS Mincho" panose="02020609040205080304" pitchFamily="49" charset="-128"/>
                <a:cs typeface="Times New Roman" panose="02020603050405020304" pitchFamily="18" charset="0"/>
              </a:rPr>
              <a:t> </a:t>
            </a:r>
            <a:endParaRPr lang="en-GB" sz="14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buFont typeface="Symbol" panose="05050102010706020507" pitchFamily="18" charset="2"/>
              <a:buChar char=""/>
            </a:pPr>
            <a:r>
              <a:rPr lang="en-US" sz="1600" b="1" dirty="0">
                <a:effectLst/>
                <a:latin typeface="Cambria" panose="02040503050406030204" pitchFamily="18" charset="0"/>
                <a:ea typeface="MS Mincho" panose="02020609040205080304" pitchFamily="49" charset="-128"/>
                <a:cs typeface="Times New Roman" panose="02020603050405020304" pitchFamily="18" charset="0"/>
              </a:rPr>
              <a:t>Classroom &amp; Hall Display: </a:t>
            </a:r>
            <a:r>
              <a:rPr lang="en-US" sz="1600" dirty="0">
                <a:effectLst/>
                <a:latin typeface="Cambria" panose="02040503050406030204" pitchFamily="18" charset="0"/>
                <a:ea typeface="MS Mincho" panose="02020609040205080304" pitchFamily="49" charset="-128"/>
                <a:cs typeface="Times New Roman" panose="02020603050405020304" pitchFamily="18" charset="0"/>
              </a:rPr>
              <a:t>Posters visible at all times as visual reminders.</a:t>
            </a:r>
            <a:endParaRPr lang="en-GB" sz="16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buFont typeface="Symbol" panose="05050102010706020507" pitchFamily="18" charset="2"/>
              <a:buChar char=""/>
            </a:pPr>
            <a:r>
              <a:rPr lang="en-US" sz="1600" b="1" dirty="0">
                <a:effectLst/>
                <a:latin typeface="Cambria" panose="02040503050406030204" pitchFamily="18" charset="0"/>
                <a:ea typeface="MS Mincho" panose="02020609040205080304" pitchFamily="49" charset="-128"/>
                <a:cs typeface="Times New Roman" panose="02020603050405020304" pitchFamily="18" charset="0"/>
              </a:rPr>
              <a:t>Celebration Assemblies: </a:t>
            </a:r>
            <a:r>
              <a:rPr lang="en-US" sz="1600" dirty="0">
                <a:effectLst/>
                <a:latin typeface="Cambria" panose="02040503050406030204" pitchFamily="18" charset="0"/>
                <a:ea typeface="MS Mincho" panose="02020609040205080304" pitchFamily="49" charset="-128"/>
                <a:cs typeface="Times New Roman" panose="02020603050405020304" pitchFamily="18" charset="0"/>
              </a:rPr>
              <a:t>Link weekly awards, certificates, or praise to the 5Rs.</a:t>
            </a:r>
            <a:endParaRPr lang="en-GB" sz="16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buFont typeface="Symbol" panose="05050102010706020507" pitchFamily="18" charset="2"/>
              <a:buChar char=""/>
            </a:pPr>
            <a:r>
              <a:rPr lang="en-US" sz="1600" b="1" dirty="0">
                <a:effectLst/>
                <a:latin typeface="Cambria" panose="02040503050406030204" pitchFamily="18" charset="0"/>
                <a:ea typeface="MS Mincho" panose="02020609040205080304" pitchFamily="49" charset="-128"/>
                <a:cs typeface="Times New Roman" panose="02020603050405020304" pitchFamily="18" charset="0"/>
              </a:rPr>
              <a:t>Lesson Integration: </a:t>
            </a:r>
            <a:r>
              <a:rPr lang="en-US" sz="1600" dirty="0">
                <a:effectLst/>
                <a:latin typeface="Cambria" panose="02040503050406030204" pitchFamily="18" charset="0"/>
                <a:ea typeface="MS Mincho" panose="02020609040205080304" pitchFamily="49" charset="-128"/>
                <a:cs typeface="Times New Roman" panose="02020603050405020304" pitchFamily="18" charset="0"/>
              </a:rPr>
              <a:t>Refer to the 5Rs in lessons so children understand and use the vocabulary.</a:t>
            </a:r>
            <a:endParaRPr lang="en-GB" sz="16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buFont typeface="Symbol" panose="05050102010706020507" pitchFamily="18" charset="2"/>
              <a:buChar char=""/>
            </a:pPr>
            <a:r>
              <a:rPr lang="en-US" sz="1600" b="1" dirty="0">
                <a:effectLst/>
                <a:latin typeface="Cambria" panose="02040503050406030204" pitchFamily="18" charset="0"/>
                <a:ea typeface="MS Mincho" panose="02020609040205080304" pitchFamily="49" charset="-128"/>
                <a:cs typeface="Times New Roman" panose="02020603050405020304" pitchFamily="18" charset="0"/>
              </a:rPr>
              <a:t>Monthly Assemblies: </a:t>
            </a:r>
            <a:r>
              <a:rPr lang="en-US" sz="1600" dirty="0">
                <a:effectLst/>
                <a:latin typeface="Cambria" panose="02040503050406030204" pitchFamily="18" charset="0"/>
                <a:ea typeface="MS Mincho" panose="02020609040205080304" pitchFamily="49" charset="-128"/>
                <a:cs typeface="Times New Roman" panose="02020603050405020304" pitchFamily="18" charset="0"/>
              </a:rPr>
              <a:t>Focus on one or two Rs each month with stories, examples, or activities.</a:t>
            </a:r>
            <a:endParaRPr lang="en-GB" sz="16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lvl="0" indent="-342900">
              <a:buFont typeface="Symbol" panose="05050102010706020507" pitchFamily="18" charset="2"/>
              <a:buChar char=""/>
            </a:pPr>
            <a:r>
              <a:rPr lang="en-US" sz="1600" b="1" dirty="0">
                <a:effectLst/>
                <a:latin typeface="Cambria" panose="02040503050406030204" pitchFamily="18" charset="0"/>
                <a:ea typeface="MS Mincho" panose="02020609040205080304" pitchFamily="49" charset="-128"/>
                <a:cs typeface="Times New Roman" panose="02020603050405020304" pitchFamily="18" charset="0"/>
              </a:rPr>
              <a:t>Behaviour &amp; Reflection: </a:t>
            </a:r>
            <a:r>
              <a:rPr lang="en-US" sz="1600" dirty="0">
                <a:effectLst/>
                <a:latin typeface="Cambria" panose="02040503050406030204" pitchFamily="18" charset="0"/>
                <a:ea typeface="MS Mincho" panose="02020609040205080304" pitchFamily="49" charset="-128"/>
                <a:cs typeface="Times New Roman" panose="02020603050405020304" pitchFamily="18" charset="0"/>
              </a:rPr>
              <a:t>Encourage children to identify which R they have demonstrated when discussing behaviour or achievements</a:t>
            </a:r>
            <a:endParaRPr lang="en-GB" sz="1600" dirty="0">
              <a:effectLst/>
              <a:latin typeface="Cambria" panose="02040503050406030204" pitchFamily="18" charset="0"/>
              <a:ea typeface="MS Mincho" panose="02020609040205080304" pitchFamily="49" charset="-128"/>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5362" y="-520409"/>
            <a:ext cx="10515600" cy="1325563"/>
          </a:xfrm>
        </p:spPr>
        <p:txBody>
          <a:bodyPr>
            <a:normAutofit/>
          </a:bodyPr>
          <a:lstStyle/>
          <a:p>
            <a:pPr algn="ctr"/>
            <a:r>
              <a:rPr lang="en-GB" sz="5400" u="sng" dirty="0">
                <a:solidFill>
                  <a:schemeClr val="tx1"/>
                </a:solidFill>
              </a:rPr>
              <a:t>Themes </a:t>
            </a:r>
            <a:r>
              <a:rPr lang="pl-PL" sz="5400" u="sng" dirty="0">
                <a:solidFill>
                  <a:schemeClr val="tx1"/>
                </a:solidFill>
              </a:rPr>
              <a:t>in Year </a:t>
            </a:r>
            <a:r>
              <a:rPr lang="en-GB" sz="5400" u="sng" dirty="0">
                <a:solidFill>
                  <a:schemeClr val="tx1"/>
                </a:solidFill>
              </a:rPr>
              <a:t>1 </a:t>
            </a:r>
          </a:p>
        </p:txBody>
      </p:sp>
      <p:sp>
        <p:nvSpPr>
          <p:cNvPr id="4" name="Slide Number Placeholder 3"/>
          <p:cNvSpPr>
            <a:spLocks noGrp="1"/>
          </p:cNvSpPr>
          <p:nvPr>
            <p:ph type="sldNum" sz="quarter" idx="12"/>
          </p:nvPr>
        </p:nvSpPr>
        <p:spPr/>
        <p:txBody>
          <a:bodyPr/>
          <a:lstStyle/>
          <a:p>
            <a:fld id="{71766878-3199-4EAB-94E7-2D6D11070E14}" type="slidenum">
              <a:rPr lang="en-US" smtClean="0"/>
              <a:pPr/>
              <a:t>5</a:t>
            </a:fld>
            <a:endParaRPr lang="en-US" dirty="0"/>
          </a:p>
        </p:txBody>
      </p:sp>
      <p:sp>
        <p:nvSpPr>
          <p:cNvPr id="7" name="TextBox 6"/>
          <p:cNvSpPr txBox="1"/>
          <p:nvPr/>
        </p:nvSpPr>
        <p:spPr>
          <a:xfrm>
            <a:off x="7796270" y="878919"/>
            <a:ext cx="4572000" cy="461665"/>
          </a:xfrm>
          <a:prstGeom prst="rect">
            <a:avLst/>
          </a:prstGeom>
          <a:noFill/>
        </p:spPr>
        <p:txBody>
          <a:bodyPr wrap="square" rtlCol="0">
            <a:spAutoFit/>
          </a:bodyPr>
          <a:lstStyle/>
          <a:p>
            <a:pPr algn="ctr"/>
            <a:r>
              <a:rPr lang="en-GB" sz="2400" b="1" dirty="0">
                <a:solidFill>
                  <a:schemeClr val="tx1">
                    <a:lumMod val="65000"/>
                    <a:lumOff val="35000"/>
                  </a:schemeClr>
                </a:solidFill>
              </a:rPr>
              <a:t>My Town. My School. My Road</a:t>
            </a:r>
          </a:p>
        </p:txBody>
      </p:sp>
      <p:sp>
        <p:nvSpPr>
          <p:cNvPr id="8" name="TextBox 7"/>
          <p:cNvSpPr txBox="1"/>
          <p:nvPr/>
        </p:nvSpPr>
        <p:spPr>
          <a:xfrm>
            <a:off x="3810000" y="885256"/>
            <a:ext cx="4572000" cy="523220"/>
          </a:xfrm>
          <a:prstGeom prst="rect">
            <a:avLst/>
          </a:prstGeom>
          <a:noFill/>
        </p:spPr>
        <p:txBody>
          <a:bodyPr wrap="square" rtlCol="0">
            <a:spAutoFit/>
          </a:bodyPr>
          <a:lstStyle/>
          <a:p>
            <a:pPr algn="ctr"/>
            <a:r>
              <a:rPr lang="en-GB" sz="2800" b="1" dirty="0">
                <a:solidFill>
                  <a:schemeClr val="accent2">
                    <a:lumMod val="60000"/>
                    <a:lumOff val="40000"/>
                  </a:schemeClr>
                </a:solidFill>
              </a:rPr>
              <a:t>Weather</a:t>
            </a:r>
          </a:p>
        </p:txBody>
      </p:sp>
      <p:sp>
        <p:nvSpPr>
          <p:cNvPr id="9" name="TextBox 8"/>
          <p:cNvSpPr txBox="1"/>
          <p:nvPr/>
        </p:nvSpPr>
        <p:spPr>
          <a:xfrm>
            <a:off x="-176270" y="3781056"/>
            <a:ext cx="4572000" cy="523220"/>
          </a:xfrm>
          <a:prstGeom prst="rect">
            <a:avLst/>
          </a:prstGeom>
          <a:noFill/>
        </p:spPr>
        <p:txBody>
          <a:bodyPr wrap="square" rtlCol="0">
            <a:spAutoFit/>
          </a:bodyPr>
          <a:lstStyle/>
          <a:p>
            <a:pPr algn="ctr"/>
            <a:r>
              <a:rPr lang="en-GB" sz="2800" b="1" dirty="0">
                <a:solidFill>
                  <a:srgbClr val="FF9900"/>
                </a:solidFill>
              </a:rPr>
              <a:t>Paws, Claws and Whiskers </a:t>
            </a:r>
          </a:p>
        </p:txBody>
      </p:sp>
      <p:sp>
        <p:nvSpPr>
          <p:cNvPr id="11" name="TextBox 10"/>
          <p:cNvSpPr txBox="1"/>
          <p:nvPr/>
        </p:nvSpPr>
        <p:spPr>
          <a:xfrm>
            <a:off x="7614458" y="3751123"/>
            <a:ext cx="4572000" cy="523220"/>
          </a:xfrm>
          <a:prstGeom prst="rect">
            <a:avLst/>
          </a:prstGeom>
          <a:noFill/>
        </p:spPr>
        <p:txBody>
          <a:bodyPr wrap="square" rtlCol="0">
            <a:spAutoFit/>
          </a:bodyPr>
          <a:lstStyle/>
          <a:p>
            <a:pPr algn="ctr"/>
            <a:r>
              <a:rPr lang="en-GB" sz="2800" b="1" dirty="0">
                <a:solidFill>
                  <a:schemeClr val="accent3">
                    <a:lumMod val="75000"/>
                  </a:schemeClr>
                </a:solidFill>
              </a:rPr>
              <a:t>Seaside Holidays</a:t>
            </a:r>
          </a:p>
        </p:txBody>
      </p:sp>
      <p:sp>
        <p:nvSpPr>
          <p:cNvPr id="12" name="TextBox 11"/>
          <p:cNvSpPr txBox="1"/>
          <p:nvPr/>
        </p:nvSpPr>
        <p:spPr>
          <a:xfrm>
            <a:off x="3810000" y="3732494"/>
            <a:ext cx="4572000" cy="523220"/>
          </a:xfrm>
          <a:prstGeom prst="rect">
            <a:avLst/>
          </a:prstGeom>
          <a:noFill/>
        </p:spPr>
        <p:txBody>
          <a:bodyPr wrap="square" rtlCol="0">
            <a:spAutoFit/>
          </a:bodyPr>
          <a:lstStyle/>
          <a:p>
            <a:pPr algn="ctr"/>
            <a:r>
              <a:rPr lang="en-GB" sz="2800" b="1" dirty="0">
                <a:solidFill>
                  <a:schemeClr val="tx2">
                    <a:lumMod val="75000"/>
                  </a:schemeClr>
                </a:solidFill>
              </a:rPr>
              <a:t>Kenya: </a:t>
            </a:r>
            <a:r>
              <a:rPr lang="en-GB" sz="2800" b="1" dirty="0" err="1">
                <a:solidFill>
                  <a:schemeClr val="tx2">
                    <a:lumMod val="75000"/>
                  </a:schemeClr>
                </a:solidFill>
              </a:rPr>
              <a:t>Njoro</a:t>
            </a:r>
            <a:endParaRPr lang="en-GB" sz="2800" b="1" dirty="0">
              <a:solidFill>
                <a:schemeClr val="tx2">
                  <a:lumMod val="75000"/>
                </a:schemeClr>
              </a:solidFill>
            </a:endParaRPr>
          </a:p>
        </p:txBody>
      </p:sp>
      <p:sp>
        <p:nvSpPr>
          <p:cNvPr id="29706" name="AutoShape 10" descr="Brazil: Exports of wood-based products up 21.6% in November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6" name="TextBox 5">
            <a:extLst>
              <a:ext uri="{FF2B5EF4-FFF2-40B4-BE49-F238E27FC236}">
                <a16:creationId xmlns:a16="http://schemas.microsoft.com/office/drawing/2014/main" id="{DE44683A-C37E-3E22-CBCD-B8600DBA43AC}"/>
              </a:ext>
            </a:extLst>
          </p:cNvPr>
          <p:cNvSpPr txBox="1"/>
          <p:nvPr/>
        </p:nvSpPr>
        <p:spPr>
          <a:xfrm>
            <a:off x="-176270" y="891593"/>
            <a:ext cx="4572000" cy="523220"/>
          </a:xfrm>
          <a:prstGeom prst="rect">
            <a:avLst/>
          </a:prstGeom>
          <a:noFill/>
        </p:spPr>
        <p:txBody>
          <a:bodyPr wrap="square" rtlCol="0">
            <a:spAutoFit/>
          </a:bodyPr>
          <a:lstStyle/>
          <a:p>
            <a:pPr algn="ctr"/>
            <a:r>
              <a:rPr lang="en-GB" sz="2800" b="1" dirty="0">
                <a:solidFill>
                  <a:schemeClr val="accent5">
                    <a:lumMod val="75000"/>
                  </a:schemeClr>
                </a:solidFill>
              </a:rPr>
              <a:t>Toys</a:t>
            </a:r>
          </a:p>
        </p:txBody>
      </p:sp>
      <p:pic>
        <p:nvPicPr>
          <p:cNvPr id="19" name="Picture 18"/>
          <p:cNvPicPr>
            <a:picLocks noChangeAspect="1"/>
          </p:cNvPicPr>
          <p:nvPr/>
        </p:nvPicPr>
        <p:blipFill rotWithShape="1">
          <a:blip r:embed="rId3">
            <a:extLst>
              <a:ext uri="{BEBA8EAE-BF5A-486C-A8C5-ECC9F3942E4B}">
                <a14:imgProps xmlns:a14="http://schemas.microsoft.com/office/drawing/2010/main">
                  <a14:imgLayer r:embed="rId4">
                    <a14:imgEffect>
                      <a14:backgroundRemoval t="9836" b="100000" l="9818" r="89818">
                        <a14:foregroundMark x1="19273" y1="84699" x2="19636" y2="98361"/>
                        <a14:foregroundMark x1="73455" y1="82514" x2="75273" y2="98361"/>
                        <a14:foregroundMark x1="72727" y1="28415" x2="72727" y2="28415"/>
                        <a14:foregroundMark x1="21091" y1="30055" x2="21091" y2="30055"/>
                        <a14:foregroundMark x1="19636" y1="34426" x2="20000" y2="28415"/>
                      </a14:backgroundRemoval>
                    </a14:imgEffect>
                  </a14:imgLayer>
                </a14:imgProps>
              </a:ext>
            </a:extLst>
          </a:blip>
          <a:srcRect l="8645" t="8443" r="14773"/>
          <a:stretch/>
        </p:blipFill>
        <p:spPr>
          <a:xfrm>
            <a:off x="8798231" y="1225095"/>
            <a:ext cx="2708770" cy="2155053"/>
          </a:xfrm>
          <a:prstGeom prst="rect">
            <a:avLst/>
          </a:prstGeom>
        </p:spPr>
      </p:pic>
      <p:grpSp>
        <p:nvGrpSpPr>
          <p:cNvPr id="21" name="Group 20"/>
          <p:cNvGrpSpPr/>
          <p:nvPr/>
        </p:nvGrpSpPr>
        <p:grpSpPr>
          <a:xfrm>
            <a:off x="945788" y="1554079"/>
            <a:ext cx="2327883" cy="1993758"/>
            <a:chOff x="4404538" y="4420811"/>
            <a:chExt cx="1505264" cy="1418015"/>
          </a:xfrm>
        </p:grpSpPr>
        <p:pic>
          <p:nvPicPr>
            <p:cNvPr id="22" name="Picture 21"/>
            <p:cNvPicPr>
              <a:picLocks noChangeAspect="1"/>
            </p:cNvPicPr>
            <p:nvPr/>
          </p:nvPicPr>
          <p:blipFill>
            <a:blip r:embed="rId5">
              <a:extLst>
                <a:ext uri="{BEBA8EAE-BF5A-486C-A8C5-ECC9F3942E4B}">
                  <a14:imgProps xmlns:a14="http://schemas.microsoft.com/office/drawing/2010/main">
                    <a14:imgLayer r:embed="rId6">
                      <a14:imgEffect>
                        <a14:backgroundRemoval t="0" b="100000" l="0" r="100000"/>
                      </a14:imgEffect>
                    </a14:imgLayer>
                  </a14:imgProps>
                </a:ext>
              </a:extLst>
            </a:blip>
            <a:stretch>
              <a:fillRect/>
            </a:stretch>
          </p:blipFill>
          <p:spPr>
            <a:xfrm>
              <a:off x="4404538" y="4420811"/>
              <a:ext cx="980640" cy="1418015"/>
            </a:xfrm>
            <a:prstGeom prst="rect">
              <a:avLst/>
            </a:prstGeom>
          </p:spPr>
        </p:pic>
        <p:pic>
          <p:nvPicPr>
            <p:cNvPr id="23" name="Picture 22"/>
            <p:cNvPicPr>
              <a:picLocks noChangeAspect="1"/>
            </p:cNvPicPr>
            <p:nvPr/>
          </p:nvPicPr>
          <p:blipFill>
            <a:blip r:embed="rId7">
              <a:extLst>
                <a:ext uri="{BEBA8EAE-BF5A-486C-A8C5-ECC9F3942E4B}">
                  <a14:imgProps xmlns:a14="http://schemas.microsoft.com/office/drawing/2010/main">
                    <a14:imgLayer r:embed="rId8">
                      <a14:imgEffect>
                        <a14:backgroundRemoval t="0" b="100000" l="0" r="100000"/>
                      </a14:imgEffect>
                    </a14:imgLayer>
                  </a14:imgProps>
                </a:ext>
              </a:extLst>
            </a:blip>
            <a:stretch>
              <a:fillRect/>
            </a:stretch>
          </p:blipFill>
          <p:spPr>
            <a:xfrm>
              <a:off x="4955183" y="5001761"/>
              <a:ext cx="954619" cy="797107"/>
            </a:xfrm>
            <a:prstGeom prst="rect">
              <a:avLst/>
            </a:prstGeom>
          </p:spPr>
        </p:pic>
      </p:grpSp>
      <p:pic>
        <p:nvPicPr>
          <p:cNvPr id="24" name="Picture 23"/>
          <p:cNvPicPr>
            <a:picLocks noChangeAspect="1"/>
          </p:cNvPicPr>
          <p:nvPr/>
        </p:nvPicPr>
        <p:blipFill rotWithShape="1">
          <a:blip r:embed="rId9">
            <a:extLst>
              <a:ext uri="{BEBA8EAE-BF5A-486C-A8C5-ECC9F3942E4B}">
                <a14:imgProps xmlns:a14="http://schemas.microsoft.com/office/drawing/2010/main">
                  <a14:imgLayer r:embed="rId10">
                    <a14:imgEffect>
                      <a14:backgroundRemoval t="15847" b="79235" l="0" r="98545">
                        <a14:backgroundMark x1="48000" y1="51913" x2="48000" y2="62295"/>
                        <a14:backgroundMark x1="17818" y1="69945" x2="22182" y2="56831"/>
                        <a14:backgroundMark x1="62909" y1="62842" x2="62909" y2="62842"/>
                      </a14:backgroundRemoval>
                    </a14:imgEffect>
                  </a14:imgLayer>
                </a14:imgProps>
              </a:ext>
            </a:extLst>
          </a:blip>
          <a:srcRect l="4085" t="17774" r="34861" b="17156"/>
          <a:stretch/>
        </p:blipFill>
        <p:spPr>
          <a:xfrm>
            <a:off x="829560" y="4352838"/>
            <a:ext cx="2724794" cy="1932485"/>
          </a:xfrm>
          <a:prstGeom prst="rect">
            <a:avLst/>
          </a:prstGeom>
        </p:spPr>
      </p:pic>
      <p:pic>
        <p:nvPicPr>
          <p:cNvPr id="25" name="Picture 24"/>
          <p:cNvPicPr>
            <a:picLocks noChangeAspect="1"/>
          </p:cNvPicPr>
          <p:nvPr/>
        </p:nvPicPr>
        <p:blipFill rotWithShape="1">
          <a:blip r:embed="rId11">
            <a:extLst>
              <a:ext uri="{BEBA8EAE-BF5A-486C-A8C5-ECC9F3942E4B}">
                <a14:imgProps xmlns:a14="http://schemas.microsoft.com/office/drawing/2010/main">
                  <a14:imgLayer r:embed="rId12">
                    <a14:imgEffect>
                      <a14:backgroundRemoval t="8904" b="89041" l="23478" r="76522"/>
                    </a14:imgEffect>
                  </a14:imgLayer>
                </a14:imgProps>
              </a:ext>
            </a:extLst>
          </a:blip>
          <a:srcRect l="26905" t="13671" r="24956" b="6767"/>
          <a:stretch/>
        </p:blipFill>
        <p:spPr>
          <a:xfrm>
            <a:off x="4996291" y="4352838"/>
            <a:ext cx="2199417" cy="1865354"/>
          </a:xfrm>
          <a:prstGeom prst="rect">
            <a:avLst/>
          </a:prstGeom>
        </p:spPr>
      </p:pic>
      <p:pic>
        <p:nvPicPr>
          <p:cNvPr id="26" name="Picture 25"/>
          <p:cNvPicPr>
            <a:picLocks noChangeAspect="1"/>
          </p:cNvPicPr>
          <p:nvPr/>
        </p:nvPicPr>
        <p:blipFill>
          <a:blip r:embed="rId13">
            <a:extLst>
              <a:ext uri="{BEBA8EAE-BF5A-486C-A8C5-ECC9F3942E4B}">
                <a14:imgProps xmlns:a14="http://schemas.microsoft.com/office/drawing/2010/main">
                  <a14:imgLayer r:embed="rId14">
                    <a14:imgEffect>
                      <a14:backgroundRemoval t="2031" b="93555" l="2227" r="96250">
                        <a14:foregroundMark x1="29570" y1="58320" x2="44961" y2="50156"/>
                        <a14:foregroundMark x1="49688" y1="43164" x2="61445" y2="16719"/>
                        <a14:foregroundMark x1="39531" y1="58984" x2="61445" y2="33438"/>
                        <a14:foregroundMark x1="60781" y1="29141" x2="66406" y2="22383"/>
                        <a14:foregroundMark x1="46523" y1="57383" x2="60078" y2="58516"/>
                        <a14:foregroundMark x1="63711" y1="28477" x2="78633" y2="28711"/>
                        <a14:foregroundMark x1="68906" y1="20547" x2="80898" y2="21484"/>
                        <a14:foregroundMark x1="73438" y1="14219" x2="75469" y2="14922"/>
                        <a14:foregroundMark x1="80000" y1="14688" x2="78398" y2="20352"/>
                        <a14:foregroundMark x1="66211" y1="13789" x2="66211" y2="13789"/>
                        <a14:foregroundMark x1="62109" y1="12188" x2="62109" y2="14453"/>
                        <a14:foregroundMark x1="66211" y1="16289" x2="56016" y2="39336"/>
                        <a14:foregroundMark x1="70703" y1="12891" x2="56016" y2="47695"/>
                        <a14:foregroundMark x1="76602" y1="23047" x2="69805" y2="40234"/>
                        <a14:foregroundMark x1="63008" y1="38633" x2="58320" y2="47227"/>
                        <a14:foregroundMark x1="69492" y1="30000" x2="67227" y2="34063"/>
                        <a14:foregroundMark x1="70859" y1="32422" x2="73711" y2="24414"/>
                        <a14:foregroundMark x1="66797" y1="34766" x2="54453" y2="56055"/>
                        <a14:foregroundMark x1="50859" y1="58555" x2="47422" y2="60977"/>
                        <a14:foregroundMark x1="55508" y1="58828" x2="51367" y2="62148"/>
                        <a14:foregroundMark x1="82266" y1="19727" x2="83281" y2="14766"/>
                        <a14:foregroundMark x1="66680" y1="11523" x2="64883" y2="13320"/>
                        <a14:foregroundMark x1="63359" y1="11367" x2="63359" y2="13047"/>
                        <a14:foregroundMark x1="70859" y1="11797" x2="71914" y2="13047"/>
                        <a14:foregroundMark x1="75703" y1="12617" x2="77227" y2="12969"/>
                        <a14:foregroundMark x1="79766" y1="12891" x2="82188" y2="13242"/>
                        <a14:foregroundMark x1="67422" y1="11719" x2="68125" y2="11250"/>
                        <a14:foregroundMark x1="85703" y1="28125" x2="85703" y2="28125"/>
                        <a14:foregroundMark x1="14297" y1="55156" x2="15625" y2="56016"/>
                        <a14:foregroundMark x1="18281" y1="56992" x2="19766" y2="57148"/>
                        <a14:foregroundMark x1="22617" y1="57656" x2="22773" y2="59492"/>
                        <a14:foregroundMark x1="27617" y1="58828" x2="27461" y2="60820"/>
                        <a14:foregroundMark x1="31445" y1="60156" x2="31445" y2="60156"/>
                        <a14:backgroundMark x1="33281" y1="54180" x2="29961" y2="55664"/>
                        <a14:backgroundMark x1="31797" y1="60664" x2="32930" y2="62656"/>
                      </a14:backgroundRemoval>
                    </a14:imgEffect>
                  </a14:imgLayer>
                </a14:imgProps>
              </a:ext>
            </a:extLst>
          </a:blip>
          <a:stretch>
            <a:fillRect/>
          </a:stretch>
        </p:blipFill>
        <p:spPr>
          <a:xfrm>
            <a:off x="8830030" y="4215087"/>
            <a:ext cx="2140855" cy="2140855"/>
          </a:xfrm>
          <a:prstGeom prst="rect">
            <a:avLst/>
          </a:prstGeom>
        </p:spPr>
      </p:pic>
      <p:pic>
        <p:nvPicPr>
          <p:cNvPr id="14" name="Picture 13"/>
          <p:cNvPicPr>
            <a:picLocks noChangeAspect="1"/>
          </p:cNvPicPr>
          <p:nvPr/>
        </p:nvPicPr>
        <p:blipFill>
          <a:blip r:embed="rId15"/>
          <a:stretch>
            <a:fillRect/>
          </a:stretch>
        </p:blipFill>
        <p:spPr>
          <a:xfrm>
            <a:off x="4968379" y="1671032"/>
            <a:ext cx="2894671" cy="1851602"/>
          </a:xfrm>
          <a:prstGeom prst="rect">
            <a:avLst/>
          </a:prstGeom>
        </p:spPr>
      </p:pic>
    </p:spTree>
    <p:extLst>
      <p:ext uri="{BB962C8B-B14F-4D97-AF65-F5344CB8AC3E}">
        <p14:creationId xmlns:p14="http://schemas.microsoft.com/office/powerpoint/2010/main" val="1345237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1766878-3199-4EAB-94E7-2D6D11070E14}" type="slidenum">
              <a:rPr lang="en-US" smtClean="0"/>
              <a:pPr/>
              <a:t>6</a:t>
            </a:fld>
            <a:endParaRPr lang="en-US" dirty="0"/>
          </a:p>
        </p:txBody>
      </p:sp>
      <p:sp>
        <p:nvSpPr>
          <p:cNvPr id="6" name="Title 5">
            <a:extLst>
              <a:ext uri="{FF2B5EF4-FFF2-40B4-BE49-F238E27FC236}">
                <a16:creationId xmlns:a16="http://schemas.microsoft.com/office/drawing/2014/main" id="{5BC43C6F-1B35-BECC-48ED-B663C82D6B30}"/>
              </a:ext>
            </a:extLst>
          </p:cNvPr>
          <p:cNvSpPr>
            <a:spLocks noGrp="1"/>
          </p:cNvSpPr>
          <p:nvPr>
            <p:ph type="title"/>
          </p:nvPr>
        </p:nvSpPr>
        <p:spPr>
          <a:xfrm>
            <a:off x="1066800" y="121351"/>
            <a:ext cx="10058400" cy="1450757"/>
          </a:xfrm>
        </p:spPr>
        <p:txBody>
          <a:bodyPr/>
          <a:lstStyle/>
          <a:p>
            <a:r>
              <a:rPr lang="en-GB" dirty="0"/>
              <a:t>Trips and Visits</a:t>
            </a:r>
          </a:p>
        </p:txBody>
      </p:sp>
      <p:sp>
        <p:nvSpPr>
          <p:cNvPr id="8" name="TextBox 7">
            <a:extLst>
              <a:ext uri="{FF2B5EF4-FFF2-40B4-BE49-F238E27FC236}">
                <a16:creationId xmlns:a16="http://schemas.microsoft.com/office/drawing/2014/main" id="{68698CA7-087D-60F3-9AB2-1AF42A4356D6}"/>
              </a:ext>
            </a:extLst>
          </p:cNvPr>
          <p:cNvSpPr txBox="1"/>
          <p:nvPr/>
        </p:nvSpPr>
        <p:spPr>
          <a:xfrm>
            <a:off x="1154083" y="2295819"/>
            <a:ext cx="10058400" cy="1815882"/>
          </a:xfrm>
          <a:prstGeom prst="rect">
            <a:avLst/>
          </a:prstGeom>
          <a:noFill/>
        </p:spPr>
        <p:txBody>
          <a:bodyPr wrap="square" rtlCol="0">
            <a:spAutoFit/>
          </a:bodyPr>
          <a:lstStyle/>
          <a:p>
            <a:endParaRPr lang="en-GB" sz="2800" dirty="0">
              <a:latin typeface="+mj-lt"/>
            </a:endParaRPr>
          </a:p>
          <a:p>
            <a:pPr marL="285750" indent="-285750">
              <a:buFont typeface="Wingdings" panose="05000000000000000000" pitchFamily="2" charset="2"/>
              <a:buChar char="q"/>
            </a:pPr>
            <a:r>
              <a:rPr lang="en-GB" sz="2800" dirty="0">
                <a:latin typeface="+mj-lt"/>
              </a:rPr>
              <a:t> Tatton Park – Victorian Living History Day in the Mansion – Wednesday 10</a:t>
            </a:r>
            <a:r>
              <a:rPr lang="en-GB" sz="2800" baseline="30000" dirty="0">
                <a:latin typeface="+mj-lt"/>
              </a:rPr>
              <a:t>th</a:t>
            </a:r>
            <a:r>
              <a:rPr lang="en-GB" sz="2800" dirty="0">
                <a:latin typeface="+mj-lt"/>
              </a:rPr>
              <a:t> February  2027.  </a:t>
            </a:r>
          </a:p>
          <a:p>
            <a:pPr marL="285750" indent="-285750">
              <a:buFont typeface="Wingdings" panose="05000000000000000000" pitchFamily="2" charset="2"/>
              <a:buChar char="q"/>
            </a:pPr>
            <a:r>
              <a:rPr lang="en-GB" sz="2800" dirty="0">
                <a:latin typeface="+mj-lt"/>
              </a:rPr>
              <a:t> Paws, Claws and Whiskers Animal Workshop - TBC</a:t>
            </a:r>
          </a:p>
        </p:txBody>
      </p:sp>
    </p:spTree>
    <p:extLst>
      <p:ext uri="{BB962C8B-B14F-4D97-AF65-F5344CB8AC3E}">
        <p14:creationId xmlns:p14="http://schemas.microsoft.com/office/powerpoint/2010/main" val="3910731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853E59-4876-46D3-6FA5-105819A39D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91484B-746B-C147-E0C5-76C0F6EC2728}"/>
              </a:ext>
            </a:extLst>
          </p:cNvPr>
          <p:cNvSpPr>
            <a:spLocks noGrp="1"/>
          </p:cNvSpPr>
          <p:nvPr>
            <p:ph type="title"/>
          </p:nvPr>
        </p:nvSpPr>
        <p:spPr>
          <a:xfrm>
            <a:off x="-847101" y="2488046"/>
            <a:ext cx="8063772" cy="2219045"/>
          </a:xfrm>
        </p:spPr>
        <p:txBody>
          <a:bodyPr>
            <a:normAutofit fontScale="90000"/>
          </a:bodyPr>
          <a:lstStyle/>
          <a:p>
            <a:pPr algn="ctr"/>
            <a:br>
              <a:rPr lang="en-GB" dirty="0">
                <a:solidFill>
                  <a:schemeClr val="tx1"/>
                </a:solidFill>
              </a:rPr>
            </a:br>
            <a:r>
              <a:rPr lang="en-GB" sz="4400" dirty="0">
                <a:solidFill>
                  <a:schemeClr val="tx1"/>
                </a:solidFill>
              </a:rPr>
              <a:t>Monday and Thursday </a:t>
            </a:r>
            <a:r>
              <a:rPr lang="pl-PL" sz="4400" dirty="0">
                <a:solidFill>
                  <a:schemeClr val="tx1"/>
                </a:solidFill>
              </a:rPr>
              <a:t>– PE</a:t>
            </a:r>
            <a:br>
              <a:rPr lang="pl-PL" dirty="0">
                <a:solidFill>
                  <a:schemeClr val="tx1"/>
                </a:solidFill>
              </a:rPr>
            </a:br>
            <a:br>
              <a:rPr lang="pl-PL" dirty="0">
                <a:solidFill>
                  <a:schemeClr val="tx1"/>
                </a:solidFill>
              </a:rPr>
            </a:br>
            <a:endParaRPr lang="en-GB" dirty="0">
              <a:solidFill>
                <a:schemeClr val="tx1"/>
              </a:solidFill>
            </a:endParaRPr>
          </a:p>
        </p:txBody>
      </p:sp>
      <p:sp>
        <p:nvSpPr>
          <p:cNvPr id="4" name="Slide Number Placeholder 3">
            <a:extLst>
              <a:ext uri="{FF2B5EF4-FFF2-40B4-BE49-F238E27FC236}">
                <a16:creationId xmlns:a16="http://schemas.microsoft.com/office/drawing/2014/main" id="{D4A6DF87-6152-703B-7A60-6396519B0269}"/>
              </a:ext>
            </a:extLst>
          </p:cNvPr>
          <p:cNvSpPr>
            <a:spLocks noGrp="1"/>
          </p:cNvSpPr>
          <p:nvPr>
            <p:ph type="sldNum" sz="quarter" idx="12"/>
          </p:nvPr>
        </p:nvSpPr>
        <p:spPr/>
        <p:txBody>
          <a:bodyPr/>
          <a:lstStyle/>
          <a:p>
            <a:fld id="{71766878-3199-4EAB-94E7-2D6D11070E14}" type="slidenum">
              <a:rPr lang="en-US" smtClean="0"/>
              <a:pPr/>
              <a:t>7</a:t>
            </a:fld>
            <a:endParaRPr lang="en-US" dirty="0"/>
          </a:p>
        </p:txBody>
      </p:sp>
      <p:sp>
        <p:nvSpPr>
          <p:cNvPr id="5" name="Title 1">
            <a:extLst>
              <a:ext uri="{FF2B5EF4-FFF2-40B4-BE49-F238E27FC236}">
                <a16:creationId xmlns:a16="http://schemas.microsoft.com/office/drawing/2014/main" id="{7285425E-ED89-8674-2A0F-24899ADD3786}"/>
              </a:ext>
            </a:extLst>
          </p:cNvPr>
          <p:cNvSpPr txBox="1">
            <a:spLocks/>
          </p:cNvSpPr>
          <p:nvPr/>
        </p:nvSpPr>
        <p:spPr>
          <a:xfrm>
            <a:off x="-2533940" y="247651"/>
            <a:ext cx="10515600" cy="1325563"/>
          </a:xfrm>
          <a:prstGeom prst="rect">
            <a:avLst/>
          </a:prstGeom>
        </p:spPr>
        <p:txBody>
          <a:bodyPr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pl-PL" sz="6000" b="1" dirty="0">
                <a:solidFill>
                  <a:schemeClr val="tx2">
                    <a:lumMod val="90000"/>
                    <a:lumOff val="10000"/>
                  </a:schemeClr>
                </a:solidFill>
                <a:effectLst>
                  <a:outerShdw blurRad="50000" dist="30000" dir="5400000" algn="tl" rotWithShape="0">
                    <a:srgbClr val="000000">
                      <a:alpha val="30000"/>
                    </a:srgbClr>
                  </a:outerShdw>
                </a:effectLst>
                <a:latin typeface="+mj-lt"/>
                <a:ea typeface="+mj-ea"/>
                <a:cs typeface="+mj-cs"/>
              </a:rPr>
              <a:t>      </a:t>
            </a:r>
            <a:r>
              <a:rPr lang="pl-PL" sz="4800" b="1" u="sng" dirty="0">
                <a:effectLst>
                  <a:outerShdw blurRad="50000" dist="30000" dir="5400000" algn="tl" rotWithShape="0">
                    <a:srgbClr val="000000">
                      <a:alpha val="30000"/>
                    </a:srgbClr>
                  </a:outerShdw>
                </a:effectLst>
                <a:latin typeface="+mj-lt"/>
                <a:ea typeface="+mj-ea"/>
                <a:cs typeface="+mj-cs"/>
              </a:rPr>
              <a:t>Weekly activities</a:t>
            </a:r>
            <a:r>
              <a:rPr kumimoji="0" lang="en-GB" sz="4800" b="1" i="0" u="sng" strike="noStrike" kern="1200" cap="none" spc="0" normalizeH="0" baseline="0" noProof="0" dirty="0">
                <a:ln>
                  <a:noFill/>
                </a:ln>
                <a:effectLst>
                  <a:outerShdw blurRad="50000" dist="30000" dir="5400000" algn="tl" rotWithShape="0">
                    <a:srgbClr val="000000">
                      <a:alpha val="30000"/>
                    </a:srgbClr>
                  </a:outerShdw>
                </a:effectLst>
                <a:uLnTx/>
                <a:uFillTx/>
                <a:latin typeface="+mj-lt"/>
                <a:ea typeface="+mj-ea"/>
                <a:cs typeface="+mj-cs"/>
              </a:rPr>
              <a:t> </a:t>
            </a:r>
          </a:p>
        </p:txBody>
      </p:sp>
      <p:sp>
        <p:nvSpPr>
          <p:cNvPr id="7" name="TextBox 6">
            <a:extLst>
              <a:ext uri="{FF2B5EF4-FFF2-40B4-BE49-F238E27FC236}">
                <a16:creationId xmlns:a16="http://schemas.microsoft.com/office/drawing/2014/main" id="{E0D2BA9E-EEF4-2904-A918-405B621E2210}"/>
              </a:ext>
            </a:extLst>
          </p:cNvPr>
          <p:cNvSpPr txBox="1"/>
          <p:nvPr/>
        </p:nvSpPr>
        <p:spPr>
          <a:xfrm>
            <a:off x="6434983" y="1757650"/>
            <a:ext cx="6134100" cy="4401205"/>
          </a:xfrm>
          <a:prstGeom prst="rect">
            <a:avLst/>
          </a:prstGeom>
          <a:noFill/>
        </p:spPr>
        <p:txBody>
          <a:bodyPr wrap="square" rtlCol="0">
            <a:spAutoFit/>
          </a:bodyPr>
          <a:lstStyle/>
          <a:p>
            <a:r>
              <a:rPr lang="en-GB" sz="4800" b="1" u="sng" dirty="0">
                <a:latin typeface="+mj-lt"/>
              </a:rPr>
              <a:t>PE</a:t>
            </a:r>
          </a:p>
          <a:p>
            <a:endParaRPr lang="en-GB" dirty="0"/>
          </a:p>
          <a:p>
            <a:pPr marL="457200" indent="-457200">
              <a:buFont typeface="Wingdings" panose="05000000000000000000" pitchFamily="2" charset="2"/>
              <a:buChar char="q"/>
            </a:pPr>
            <a:r>
              <a:rPr lang="en-GB" sz="2800" dirty="0">
                <a:latin typeface="+mj-lt"/>
              </a:rPr>
              <a:t>All children need an </a:t>
            </a:r>
            <a:r>
              <a:rPr lang="en-GB" sz="2800" dirty="0" err="1">
                <a:latin typeface="+mj-lt"/>
              </a:rPr>
              <a:t>Egerton</a:t>
            </a:r>
            <a:r>
              <a:rPr lang="en-GB" sz="2800" dirty="0">
                <a:latin typeface="+mj-lt"/>
              </a:rPr>
              <a:t> PE kit.</a:t>
            </a:r>
          </a:p>
          <a:p>
            <a:pPr marL="457200" indent="-457200">
              <a:buFont typeface="Wingdings" panose="05000000000000000000" pitchFamily="2" charset="2"/>
              <a:buChar char="q"/>
            </a:pPr>
            <a:r>
              <a:rPr lang="en-GB" sz="2800" dirty="0">
                <a:latin typeface="+mj-lt"/>
              </a:rPr>
              <a:t>Pumps for indoors.</a:t>
            </a:r>
          </a:p>
          <a:p>
            <a:pPr marL="457200" indent="-457200">
              <a:buFont typeface="Wingdings" panose="05000000000000000000" pitchFamily="2" charset="2"/>
              <a:buChar char="q"/>
            </a:pPr>
            <a:r>
              <a:rPr lang="en-GB" sz="2800" dirty="0">
                <a:latin typeface="+mj-lt"/>
              </a:rPr>
              <a:t>Trainers for outdoor activities</a:t>
            </a:r>
          </a:p>
          <a:p>
            <a:pPr marL="457200" indent="-457200">
              <a:buFont typeface="Wingdings" panose="05000000000000000000" pitchFamily="2" charset="2"/>
              <a:buChar char="q"/>
            </a:pPr>
            <a:r>
              <a:rPr lang="en-GB" sz="2800" dirty="0">
                <a:latin typeface="+mj-lt"/>
                <a:sym typeface="Wingdings" pitchFamily="2" charset="2"/>
              </a:rPr>
              <a:t>No jewellery.</a:t>
            </a:r>
          </a:p>
          <a:p>
            <a:pPr marL="457200" indent="-457200">
              <a:buFont typeface="Wingdings" panose="05000000000000000000" pitchFamily="2" charset="2"/>
              <a:buChar char="q"/>
            </a:pPr>
            <a:r>
              <a:rPr lang="en-GB" sz="2800" dirty="0">
                <a:latin typeface="+mj-lt"/>
                <a:sym typeface="Wingdings" pitchFamily="2" charset="2"/>
              </a:rPr>
              <a:t>No nail varnish.</a:t>
            </a:r>
          </a:p>
          <a:p>
            <a:pPr marL="457200" indent="-457200">
              <a:buFont typeface="Wingdings" panose="05000000000000000000" pitchFamily="2" charset="2"/>
              <a:buChar char="q"/>
            </a:pPr>
            <a:r>
              <a:rPr lang="en-GB" sz="2800" dirty="0">
                <a:latin typeface="+mj-lt"/>
                <a:sym typeface="Wingdings" pitchFamily="2" charset="2"/>
              </a:rPr>
              <a:t>Hair tied up. </a:t>
            </a:r>
          </a:p>
          <a:p>
            <a:pPr marL="457200" indent="-457200">
              <a:buFont typeface="Wingdings" panose="05000000000000000000" pitchFamily="2" charset="2"/>
              <a:buChar char="q"/>
            </a:pPr>
            <a:r>
              <a:rPr lang="en-GB" sz="2800" dirty="0">
                <a:latin typeface="+mj-lt"/>
                <a:sym typeface="Wingdings" pitchFamily="2" charset="2"/>
              </a:rPr>
              <a:t>Earrings – only studs. </a:t>
            </a:r>
          </a:p>
          <a:p>
            <a:endParaRPr lang="en-GB" dirty="0"/>
          </a:p>
        </p:txBody>
      </p:sp>
    </p:spTree>
    <p:extLst>
      <p:ext uri="{BB962C8B-B14F-4D97-AF65-F5344CB8AC3E}">
        <p14:creationId xmlns:p14="http://schemas.microsoft.com/office/powerpoint/2010/main" val="571476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1766878-3199-4EAB-94E7-2D6D11070E14}" type="slidenum">
              <a:rPr lang="en-US" smtClean="0"/>
              <a:pPr/>
              <a:t>8</a:t>
            </a:fld>
            <a:endParaRPr lang="en-US" dirty="0"/>
          </a:p>
        </p:txBody>
      </p:sp>
      <p:sp>
        <p:nvSpPr>
          <p:cNvPr id="6" name="Title 5">
            <a:extLst>
              <a:ext uri="{FF2B5EF4-FFF2-40B4-BE49-F238E27FC236}">
                <a16:creationId xmlns:a16="http://schemas.microsoft.com/office/drawing/2014/main" id="{5BC43C6F-1B35-BECC-48ED-B663C82D6B30}"/>
              </a:ext>
            </a:extLst>
          </p:cNvPr>
          <p:cNvSpPr>
            <a:spLocks noGrp="1"/>
          </p:cNvSpPr>
          <p:nvPr>
            <p:ph type="title"/>
          </p:nvPr>
        </p:nvSpPr>
        <p:spPr>
          <a:xfrm>
            <a:off x="1066800" y="121351"/>
            <a:ext cx="10058400" cy="1450757"/>
          </a:xfrm>
        </p:spPr>
        <p:txBody>
          <a:bodyPr/>
          <a:lstStyle/>
          <a:p>
            <a:r>
              <a:rPr lang="en-GB" dirty="0"/>
              <a:t>Continuous Provision</a:t>
            </a:r>
          </a:p>
        </p:txBody>
      </p:sp>
      <p:sp>
        <p:nvSpPr>
          <p:cNvPr id="8" name="TextBox 7">
            <a:extLst>
              <a:ext uri="{FF2B5EF4-FFF2-40B4-BE49-F238E27FC236}">
                <a16:creationId xmlns:a16="http://schemas.microsoft.com/office/drawing/2014/main" id="{68698CA7-087D-60F3-9AB2-1AF42A4356D6}"/>
              </a:ext>
            </a:extLst>
          </p:cNvPr>
          <p:cNvSpPr txBox="1"/>
          <p:nvPr/>
        </p:nvSpPr>
        <p:spPr>
          <a:xfrm>
            <a:off x="498070" y="1384457"/>
            <a:ext cx="10058400" cy="4278094"/>
          </a:xfrm>
          <a:prstGeom prst="rect">
            <a:avLst/>
          </a:prstGeom>
          <a:noFill/>
        </p:spPr>
        <p:txBody>
          <a:bodyPr wrap="square" rtlCol="0">
            <a:spAutoFit/>
          </a:bodyPr>
          <a:lstStyle/>
          <a:p>
            <a:endParaRPr lang="en-GB" sz="3200" dirty="0"/>
          </a:p>
          <a:p>
            <a:pPr marL="285750" indent="-285750">
              <a:buFont typeface="Wingdings" panose="05000000000000000000" pitchFamily="2" charset="2"/>
              <a:buChar char="q"/>
            </a:pPr>
            <a:r>
              <a:rPr lang="en-US" sz="2400" dirty="0">
                <a:latin typeface="+mj-lt"/>
              </a:rPr>
              <a:t>In Year 1 we begin with a continuous provision approach to ensure a smooth transition from EYFS, supporting learning through purposeful play. The classroom will be set up with carefully chosen resources that children can access independently, helping them to apply knowledge in a way that matches their learning style and stage of development. Continuous provision is not an extra – it is the curriculum – and play has a vital role in developing both cognitive and physical skills. This exciting stage allows children to revisit, practice and embed their learning while continuing to build strong learning behaviours as they progress through Year 1.</a:t>
            </a:r>
            <a:endParaRPr lang="en-GB" sz="2400" dirty="0">
              <a:latin typeface="+mj-lt"/>
            </a:endParaRPr>
          </a:p>
        </p:txBody>
      </p:sp>
    </p:spTree>
    <p:extLst>
      <p:ext uri="{BB962C8B-B14F-4D97-AF65-F5344CB8AC3E}">
        <p14:creationId xmlns:p14="http://schemas.microsoft.com/office/powerpoint/2010/main" val="39973617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1766878-3199-4EAB-94E7-2D6D11070E14}" type="slidenum">
              <a:rPr lang="en-US" smtClean="0"/>
              <a:pPr/>
              <a:t>9</a:t>
            </a:fld>
            <a:endParaRPr lang="en-US" dirty="0"/>
          </a:p>
        </p:txBody>
      </p:sp>
      <p:sp>
        <p:nvSpPr>
          <p:cNvPr id="6" name="Title 5">
            <a:extLst>
              <a:ext uri="{FF2B5EF4-FFF2-40B4-BE49-F238E27FC236}">
                <a16:creationId xmlns:a16="http://schemas.microsoft.com/office/drawing/2014/main" id="{5BC43C6F-1B35-BECC-48ED-B663C82D6B30}"/>
              </a:ext>
            </a:extLst>
          </p:cNvPr>
          <p:cNvSpPr>
            <a:spLocks noGrp="1"/>
          </p:cNvSpPr>
          <p:nvPr>
            <p:ph type="title"/>
          </p:nvPr>
        </p:nvSpPr>
        <p:spPr>
          <a:xfrm>
            <a:off x="1066800" y="121351"/>
            <a:ext cx="10058400" cy="1450757"/>
          </a:xfrm>
        </p:spPr>
        <p:txBody>
          <a:bodyPr/>
          <a:lstStyle/>
          <a:p>
            <a:r>
              <a:rPr lang="en-GB" dirty="0"/>
              <a:t>Continuous Provision</a:t>
            </a:r>
          </a:p>
        </p:txBody>
      </p:sp>
      <p:pic>
        <p:nvPicPr>
          <p:cNvPr id="8" name="Picture 7"/>
          <p:cNvPicPr>
            <a:picLocks noChangeAspect="1"/>
          </p:cNvPicPr>
          <p:nvPr/>
        </p:nvPicPr>
        <p:blipFill>
          <a:blip r:embed="rId2"/>
          <a:stretch>
            <a:fillRect/>
          </a:stretch>
        </p:blipFill>
        <p:spPr>
          <a:xfrm>
            <a:off x="4558110" y="2285889"/>
            <a:ext cx="3351384" cy="3243275"/>
          </a:xfrm>
          <a:prstGeom prst="rect">
            <a:avLst/>
          </a:prstGeom>
        </p:spPr>
      </p:pic>
      <p:pic>
        <p:nvPicPr>
          <p:cNvPr id="9" name="Picture 8"/>
          <p:cNvPicPr>
            <a:picLocks noChangeAspect="1"/>
          </p:cNvPicPr>
          <p:nvPr/>
        </p:nvPicPr>
        <p:blipFill>
          <a:blip r:embed="rId3"/>
          <a:stretch>
            <a:fillRect/>
          </a:stretch>
        </p:blipFill>
        <p:spPr>
          <a:xfrm>
            <a:off x="8760308" y="2270808"/>
            <a:ext cx="2639875" cy="3243275"/>
          </a:xfrm>
          <a:prstGeom prst="rect">
            <a:avLst/>
          </a:prstGeom>
        </p:spPr>
      </p:pic>
      <p:pic>
        <p:nvPicPr>
          <p:cNvPr id="10" name="Picture 9"/>
          <p:cNvPicPr>
            <a:picLocks noChangeAspect="1"/>
          </p:cNvPicPr>
          <p:nvPr/>
        </p:nvPicPr>
        <p:blipFill>
          <a:blip r:embed="rId4"/>
          <a:stretch>
            <a:fillRect/>
          </a:stretch>
        </p:blipFill>
        <p:spPr>
          <a:xfrm>
            <a:off x="1357520" y="2270808"/>
            <a:ext cx="2349776" cy="3258356"/>
          </a:xfrm>
          <a:prstGeom prst="rect">
            <a:avLst/>
          </a:prstGeom>
        </p:spPr>
      </p:pic>
    </p:spTree>
    <p:extLst>
      <p:ext uri="{BB962C8B-B14F-4D97-AF65-F5344CB8AC3E}">
        <p14:creationId xmlns:p14="http://schemas.microsoft.com/office/powerpoint/2010/main" val="39061307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71766878-3199-4EAB-94E7-2D6D11070E14}" type="slidenum">
              <a:rPr lang="en-US" smtClean="0"/>
              <a:pPr/>
              <a:t>10</a:t>
            </a:fld>
            <a:endParaRPr lang="en-US" dirty="0"/>
          </a:p>
        </p:txBody>
      </p:sp>
      <p:sp>
        <p:nvSpPr>
          <p:cNvPr id="6" name="Title 1"/>
          <p:cNvSpPr txBox="1">
            <a:spLocks/>
          </p:cNvSpPr>
          <p:nvPr/>
        </p:nvSpPr>
        <p:spPr>
          <a:xfrm>
            <a:off x="2593975" y="114300"/>
            <a:ext cx="6054725" cy="838567"/>
          </a:xfrm>
          <a:prstGeom prst="rect">
            <a:avLst/>
          </a:prstGeom>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2700000" scaled="1"/>
            <a:tileRect/>
          </a:gradFill>
        </p:spPr>
        <p:txBody>
          <a:bodyPr vert="horz" anchor="b">
            <a:normAutofit/>
            <a:scene3d>
              <a:camera prst="orthographicFront"/>
              <a:lightRig rig="soft" dir="t"/>
            </a:scene3d>
            <a:sp3d prstMaterial="softEdge">
              <a:bevelT w="25400" h="25400"/>
            </a:sp3d>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4800" b="1" i="0" u="none" strike="noStrike" kern="1200" cap="none" spc="0" normalizeH="0" baseline="0" noProof="0">
                <a:ln>
                  <a:noFill/>
                </a:ln>
                <a:solidFill>
                  <a:schemeClr val="tx2"/>
                </a:solidFill>
                <a:effectLst>
                  <a:outerShdw blurRad="31750" dist="25400" dir="5400000" algn="tl" rotWithShape="0">
                    <a:srgbClr val="000000">
                      <a:alpha val="25000"/>
                    </a:srgbClr>
                  </a:outerShdw>
                </a:effectLst>
                <a:uLnTx/>
                <a:uFillTx/>
                <a:latin typeface="+mj-lt"/>
                <a:ea typeface="+mj-ea"/>
                <a:cs typeface="+mj-cs"/>
              </a:rPr>
              <a:t>Maths No Problem!</a:t>
            </a:r>
            <a:endParaRPr kumimoji="0" lang="en-GB" sz="4800" b="1" i="0" u="none" strike="noStrike" kern="1200" cap="none" spc="0" normalizeH="0" baseline="0" noProof="0" dirty="0">
              <a:ln>
                <a:noFill/>
              </a:ln>
              <a:solidFill>
                <a:schemeClr val="tx2"/>
              </a:solidFill>
              <a:effectLst>
                <a:outerShdw blurRad="31750" dist="25400" dir="5400000" algn="tl" rotWithShape="0">
                  <a:srgbClr val="000000">
                    <a:alpha val="25000"/>
                  </a:srgbClr>
                </a:outerShdw>
              </a:effectLst>
              <a:uLnTx/>
              <a:uFillTx/>
              <a:latin typeface="+mj-lt"/>
              <a:ea typeface="+mj-ea"/>
              <a:cs typeface="+mj-cs"/>
            </a:endParaRPr>
          </a:p>
        </p:txBody>
      </p:sp>
      <p:sp>
        <p:nvSpPr>
          <p:cNvPr id="7" name="Rectangle 6"/>
          <p:cNvSpPr/>
          <p:nvPr/>
        </p:nvSpPr>
        <p:spPr>
          <a:xfrm>
            <a:off x="0" y="1772335"/>
            <a:ext cx="11430000" cy="2308324"/>
          </a:xfrm>
          <a:prstGeom prst="rect">
            <a:avLst/>
          </a:prstGeom>
        </p:spPr>
        <p:txBody>
          <a:bodyPr wrap="square">
            <a:spAutoFit/>
          </a:bodyPr>
          <a:lstStyle/>
          <a:p>
            <a:r>
              <a:rPr lang="en-GB" sz="2400" dirty="0">
                <a:hlinkClick r:id="rId2"/>
              </a:rPr>
              <a:t>https://mathsnoproblem.com/en/programs/school-at-home/</a:t>
            </a:r>
            <a:endParaRPr lang="pl-PL" sz="2400" dirty="0"/>
          </a:p>
          <a:p>
            <a:endParaRPr lang="pl-PL" sz="2400" dirty="0"/>
          </a:p>
          <a:p>
            <a:r>
              <a:rPr lang="en-GB" sz="2400" dirty="0">
                <a:hlinkClick r:id="rId3"/>
              </a:rPr>
              <a:t>https://mathsnoproblem.com/en/parent-videos/</a:t>
            </a:r>
            <a:endParaRPr lang="pl-PL" sz="2400" dirty="0"/>
          </a:p>
          <a:p>
            <a:endParaRPr lang="pl-PL" sz="2400" dirty="0"/>
          </a:p>
          <a:p>
            <a:r>
              <a:rPr lang="en-GB" sz="2400" dirty="0">
                <a:hlinkClick r:id="rId4"/>
              </a:rPr>
              <a:t>https://mathsnoproblem.com/blog/teaching-tips/parents-can-encourage-everyday-maths-skills-kitchen/</a:t>
            </a:r>
            <a:endParaRPr lang="en-GB" sz="2400" dirty="0"/>
          </a:p>
        </p:txBody>
      </p:sp>
      <p:sp>
        <p:nvSpPr>
          <p:cNvPr id="8" name="TextBox 7"/>
          <p:cNvSpPr txBox="1"/>
          <p:nvPr/>
        </p:nvSpPr>
        <p:spPr>
          <a:xfrm>
            <a:off x="323850" y="1276350"/>
            <a:ext cx="6515100" cy="461665"/>
          </a:xfrm>
          <a:prstGeom prst="rect">
            <a:avLst/>
          </a:prstGeom>
          <a:noFill/>
        </p:spPr>
        <p:txBody>
          <a:bodyPr wrap="square" rtlCol="0">
            <a:spAutoFit/>
          </a:bodyPr>
          <a:lstStyle/>
          <a:p>
            <a:r>
              <a:rPr lang="pl-PL" sz="2400" dirty="0"/>
              <a:t>Useful website with parent videos: </a:t>
            </a:r>
            <a:endParaRPr lang="en-GB" sz="2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71766878-3199-4EAB-94E7-2D6D11070E14}" type="slidenum">
              <a:rPr lang="en-US" smtClean="0"/>
              <a:pPr/>
              <a:t>11</a:t>
            </a:fld>
            <a:endParaRPr lang="en-US" dirty="0"/>
          </a:p>
        </p:txBody>
      </p:sp>
      <p:sp>
        <p:nvSpPr>
          <p:cNvPr id="6" name="Title 1"/>
          <p:cNvSpPr txBox="1">
            <a:spLocks/>
          </p:cNvSpPr>
          <p:nvPr/>
        </p:nvSpPr>
        <p:spPr>
          <a:xfrm>
            <a:off x="341004" y="57151"/>
            <a:ext cx="10515600" cy="1325563"/>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pl-PL" sz="4800" b="1" u="sng" dirty="0">
                <a:effectLst>
                  <a:outerShdw blurRad="31750" dist="25400" dir="5400000" algn="tl" rotWithShape="0">
                    <a:srgbClr val="000000">
                      <a:alpha val="25000"/>
                    </a:srgbClr>
                  </a:outerShdw>
                </a:effectLst>
                <a:latin typeface="+mj-lt"/>
                <a:ea typeface="+mj-ea"/>
                <a:cs typeface="+mj-cs"/>
              </a:rPr>
              <a:t>Reading</a:t>
            </a:r>
            <a:r>
              <a:rPr lang="en-GB" sz="4800" b="1" u="sng" dirty="0">
                <a:effectLst>
                  <a:outerShdw blurRad="31750" dist="25400" dir="5400000" algn="tl" rotWithShape="0">
                    <a:srgbClr val="000000">
                      <a:alpha val="25000"/>
                    </a:srgbClr>
                  </a:outerShdw>
                </a:effectLst>
                <a:latin typeface="+mj-lt"/>
                <a:ea typeface="+mj-ea"/>
                <a:cs typeface="+mj-cs"/>
              </a:rPr>
              <a:t>/Spelling</a:t>
            </a:r>
            <a:r>
              <a:rPr kumimoji="0" lang="en-GB" sz="4800" b="1" i="0" u="sng" strike="noStrike" kern="1200" cap="none" spc="0" normalizeH="0" baseline="0" noProof="0" dirty="0">
                <a:ln>
                  <a:noFill/>
                </a:ln>
                <a:solidFill>
                  <a:schemeClr val="tx1"/>
                </a:solidFill>
                <a:effectLst>
                  <a:outerShdw blurRad="31750" dist="25400" dir="5400000" algn="tl" rotWithShape="0">
                    <a:srgbClr val="000000">
                      <a:alpha val="25000"/>
                    </a:srgbClr>
                  </a:outerShdw>
                </a:effectLst>
                <a:uLnTx/>
                <a:uFillTx/>
                <a:latin typeface="+mj-lt"/>
                <a:ea typeface="+mj-ea"/>
                <a:cs typeface="+mj-cs"/>
              </a:rPr>
              <a:t> </a:t>
            </a:r>
          </a:p>
        </p:txBody>
      </p:sp>
      <p:sp>
        <p:nvSpPr>
          <p:cNvPr id="7" name="Rectangle 6"/>
          <p:cNvSpPr/>
          <p:nvPr/>
        </p:nvSpPr>
        <p:spPr>
          <a:xfrm>
            <a:off x="7334915" y="843805"/>
            <a:ext cx="4905343" cy="830997"/>
          </a:xfrm>
          <a:prstGeom prst="rect">
            <a:avLst/>
          </a:prstGeom>
        </p:spPr>
        <p:txBody>
          <a:bodyPr wrap="square">
            <a:spAutoFit/>
          </a:bodyPr>
          <a:lstStyle/>
          <a:p>
            <a:r>
              <a:rPr lang="en-US" sz="2400" dirty="0">
                <a:hlinkClick r:id="rId3"/>
              </a:rPr>
              <a:t>Best Books for Year 1: Recommended Booklist for Ages 5-6</a:t>
            </a:r>
            <a:endParaRPr lang="en-GB" sz="2400" dirty="0"/>
          </a:p>
        </p:txBody>
      </p:sp>
      <p:sp>
        <p:nvSpPr>
          <p:cNvPr id="8" name="TextBox 7"/>
          <p:cNvSpPr txBox="1"/>
          <p:nvPr/>
        </p:nvSpPr>
        <p:spPr>
          <a:xfrm>
            <a:off x="401748" y="1118427"/>
            <a:ext cx="6300415" cy="4524315"/>
          </a:xfrm>
          <a:prstGeom prst="rect">
            <a:avLst/>
          </a:prstGeom>
          <a:noFill/>
        </p:spPr>
        <p:txBody>
          <a:bodyPr wrap="square" rtlCol="0">
            <a:spAutoFit/>
          </a:bodyPr>
          <a:lstStyle/>
          <a:p>
            <a:pPr marL="342900" indent="-342900">
              <a:buFont typeface="Wingdings" panose="05000000000000000000" pitchFamily="2" charset="2"/>
              <a:buChar char="q"/>
            </a:pPr>
            <a:r>
              <a:rPr lang="en-US" sz="2400" dirty="0">
                <a:latin typeface="+mj-lt"/>
              </a:rPr>
              <a:t>Little Wandle</a:t>
            </a:r>
          </a:p>
          <a:p>
            <a:pPr marL="342900" indent="-342900">
              <a:buFont typeface="Wingdings" panose="05000000000000000000" pitchFamily="2" charset="2"/>
              <a:buChar char="q"/>
            </a:pPr>
            <a:r>
              <a:rPr lang="en-US" sz="2400" dirty="0">
                <a:latin typeface="+mj-lt"/>
              </a:rPr>
              <a:t>Same structure as Reception</a:t>
            </a:r>
          </a:p>
          <a:p>
            <a:pPr marL="342900" indent="-342900">
              <a:buFont typeface="Wingdings" panose="05000000000000000000" pitchFamily="2" charset="2"/>
              <a:buChar char="q"/>
            </a:pPr>
            <a:r>
              <a:rPr lang="en-US" sz="2400" dirty="0">
                <a:latin typeface="+mj-lt"/>
              </a:rPr>
              <a:t>4 new GPCs per week, Friday review</a:t>
            </a:r>
          </a:p>
          <a:p>
            <a:pPr marL="342900" indent="-342900">
              <a:buFont typeface="Wingdings" panose="05000000000000000000" pitchFamily="2" charset="2"/>
              <a:buChar char="q"/>
            </a:pPr>
            <a:r>
              <a:rPr lang="en-US" sz="2400" dirty="0">
                <a:latin typeface="+mj-lt"/>
              </a:rPr>
              <a:t>Main focus of Year 1 – learn graphemes that can have different sounds and sounds that can be made with different letters. </a:t>
            </a:r>
          </a:p>
          <a:p>
            <a:pPr marL="342900" indent="-342900">
              <a:buFont typeface="Wingdings" panose="05000000000000000000" pitchFamily="2" charset="2"/>
              <a:buChar char="q"/>
            </a:pPr>
            <a:r>
              <a:rPr lang="en-US" sz="2400" dirty="0">
                <a:latin typeface="+mj-lt"/>
              </a:rPr>
              <a:t>Independent review end of each half term (informs reading groups)</a:t>
            </a:r>
          </a:p>
          <a:p>
            <a:pPr marL="342900" indent="-342900">
              <a:buFont typeface="Wingdings" panose="05000000000000000000" pitchFamily="2" charset="2"/>
              <a:buChar char="q"/>
            </a:pPr>
            <a:endParaRPr lang="en-GB" sz="2400" dirty="0"/>
          </a:p>
          <a:p>
            <a:endParaRPr lang="pl-PL" sz="2400" dirty="0"/>
          </a:p>
          <a:p>
            <a:pPr>
              <a:buFont typeface="Arial" pitchFamily="34" charset="0"/>
              <a:buChar char="•"/>
            </a:pPr>
            <a:endParaRPr lang="pl-PL" sz="2400" dirty="0"/>
          </a:p>
          <a:p>
            <a:r>
              <a:rPr lang="pl-PL" sz="2400" i="1" u="sng" dirty="0"/>
              <a:t>Autumn 1 Class Book</a:t>
            </a:r>
          </a:p>
        </p:txBody>
      </p:sp>
      <p:sp>
        <p:nvSpPr>
          <p:cNvPr id="9" name="TextBox 8">
            <a:extLst>
              <a:ext uri="{FF2B5EF4-FFF2-40B4-BE49-F238E27FC236}">
                <a16:creationId xmlns:a16="http://schemas.microsoft.com/office/drawing/2014/main" id="{CB6EDA98-69B9-AE38-B39C-C4957538ECD6}"/>
              </a:ext>
            </a:extLst>
          </p:cNvPr>
          <p:cNvSpPr txBox="1"/>
          <p:nvPr/>
        </p:nvSpPr>
        <p:spPr>
          <a:xfrm>
            <a:off x="5241274" y="5134011"/>
            <a:ext cx="6097836" cy="461665"/>
          </a:xfrm>
          <a:prstGeom prst="rect">
            <a:avLst/>
          </a:prstGeom>
          <a:noFill/>
        </p:spPr>
        <p:txBody>
          <a:bodyPr wrap="square">
            <a:spAutoFit/>
          </a:bodyPr>
          <a:lstStyle/>
          <a:p>
            <a:r>
              <a:rPr lang="pl-PL" sz="2400" i="1" u="sng" dirty="0"/>
              <a:t>Autumn </a:t>
            </a:r>
            <a:r>
              <a:rPr lang="en-GB" sz="2400" i="1" u="sng" dirty="0"/>
              <a:t>2 </a:t>
            </a:r>
            <a:r>
              <a:rPr lang="pl-PL" sz="2400" i="1" u="sng" dirty="0"/>
              <a:t>Class Book</a:t>
            </a:r>
          </a:p>
        </p:txBody>
      </p:sp>
      <p:pic>
        <p:nvPicPr>
          <p:cNvPr id="10" name="Picture 9"/>
          <p:cNvPicPr>
            <a:picLocks noChangeAspect="1"/>
          </p:cNvPicPr>
          <p:nvPr/>
        </p:nvPicPr>
        <p:blipFill>
          <a:blip r:embed="rId4"/>
          <a:stretch>
            <a:fillRect/>
          </a:stretch>
        </p:blipFill>
        <p:spPr>
          <a:xfrm>
            <a:off x="3314906" y="4770443"/>
            <a:ext cx="1685925" cy="1933575"/>
          </a:xfrm>
          <a:prstGeom prst="rect">
            <a:avLst/>
          </a:prstGeom>
        </p:spPr>
      </p:pic>
      <p:pic>
        <p:nvPicPr>
          <p:cNvPr id="12" name="Picture 11"/>
          <p:cNvPicPr>
            <a:picLocks noChangeAspect="1"/>
          </p:cNvPicPr>
          <p:nvPr/>
        </p:nvPicPr>
        <p:blipFill>
          <a:blip r:embed="rId5"/>
          <a:stretch>
            <a:fillRect/>
          </a:stretch>
        </p:blipFill>
        <p:spPr>
          <a:xfrm>
            <a:off x="8265844" y="4737933"/>
            <a:ext cx="2095660" cy="1841771"/>
          </a:xfrm>
          <a:prstGeom prst="rect">
            <a:avLst/>
          </a:prstGeom>
        </p:spPr>
      </p:pic>
      <p:pic>
        <p:nvPicPr>
          <p:cNvPr id="13" name="Picture 12"/>
          <p:cNvPicPr>
            <a:picLocks noChangeAspect="1"/>
          </p:cNvPicPr>
          <p:nvPr/>
        </p:nvPicPr>
        <p:blipFill>
          <a:blip r:embed="rId6"/>
          <a:stretch>
            <a:fillRect/>
          </a:stretch>
        </p:blipFill>
        <p:spPr>
          <a:xfrm>
            <a:off x="7357475" y="1875943"/>
            <a:ext cx="4515691" cy="28945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71766878-3199-4EAB-94E7-2D6D11070E14}" type="slidenum">
              <a:rPr lang="en-US" smtClean="0"/>
              <a:pPr/>
              <a:t>12</a:t>
            </a:fld>
            <a:endParaRPr lang="en-US" dirty="0"/>
          </a:p>
        </p:txBody>
      </p:sp>
      <p:sp>
        <p:nvSpPr>
          <p:cNvPr id="6" name="Title 1"/>
          <p:cNvSpPr txBox="1">
            <a:spLocks/>
          </p:cNvSpPr>
          <p:nvPr/>
        </p:nvSpPr>
        <p:spPr>
          <a:xfrm>
            <a:off x="341004" y="57151"/>
            <a:ext cx="10515600" cy="1325563"/>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pl-PL" sz="5400" b="1" u="sng" dirty="0">
                <a:effectLst>
                  <a:outerShdw blurRad="31750" dist="25400" dir="5400000" algn="tl" rotWithShape="0">
                    <a:srgbClr val="000000">
                      <a:alpha val="25000"/>
                    </a:srgbClr>
                  </a:outerShdw>
                </a:effectLst>
                <a:latin typeface="+mj-lt"/>
                <a:ea typeface="+mj-ea"/>
                <a:cs typeface="+mj-cs"/>
              </a:rPr>
              <a:t>Reading</a:t>
            </a:r>
            <a:r>
              <a:rPr kumimoji="0" lang="en-GB" sz="5400" b="1" i="0" u="sng" strike="noStrike" kern="1200" cap="none" spc="0" normalizeH="0" baseline="0" noProof="0" dirty="0">
                <a:ln>
                  <a:noFill/>
                </a:ln>
                <a:solidFill>
                  <a:schemeClr val="tx1"/>
                </a:solidFill>
                <a:effectLst>
                  <a:outerShdw blurRad="31750" dist="25400" dir="5400000" algn="tl" rotWithShape="0">
                    <a:srgbClr val="000000">
                      <a:alpha val="25000"/>
                    </a:srgbClr>
                  </a:outerShdw>
                </a:effectLst>
                <a:uLnTx/>
                <a:uFillTx/>
                <a:latin typeface="+mj-lt"/>
                <a:ea typeface="+mj-ea"/>
                <a:cs typeface="+mj-cs"/>
              </a:rPr>
              <a:t> </a:t>
            </a:r>
          </a:p>
        </p:txBody>
      </p:sp>
      <p:sp>
        <p:nvSpPr>
          <p:cNvPr id="8" name="TextBox 7"/>
          <p:cNvSpPr txBox="1"/>
          <p:nvPr/>
        </p:nvSpPr>
        <p:spPr>
          <a:xfrm>
            <a:off x="290734" y="1118427"/>
            <a:ext cx="6414688" cy="1446550"/>
          </a:xfrm>
          <a:prstGeom prst="rect">
            <a:avLst/>
          </a:prstGeom>
          <a:noFill/>
        </p:spPr>
        <p:txBody>
          <a:bodyPr wrap="square" rtlCol="0">
            <a:spAutoFit/>
          </a:bodyPr>
          <a:lstStyle/>
          <a:p>
            <a:r>
              <a:rPr lang="en-US" sz="2200" b="1" dirty="0">
                <a:latin typeface="+mj-lt"/>
              </a:rPr>
              <a:t>Reading practice sessions are: </a:t>
            </a:r>
          </a:p>
          <a:p>
            <a:pPr marL="342900" indent="-342900">
              <a:buFont typeface="Wingdings" panose="05000000000000000000" pitchFamily="2" charset="2"/>
              <a:buChar char="q"/>
            </a:pPr>
            <a:r>
              <a:rPr lang="en-US" sz="2200" dirty="0">
                <a:latin typeface="+mj-lt"/>
              </a:rPr>
              <a:t>Timetabled three times a week.</a:t>
            </a:r>
          </a:p>
          <a:p>
            <a:pPr marL="342900" indent="-342900">
              <a:buFont typeface="Wingdings" panose="05000000000000000000" pitchFamily="2" charset="2"/>
              <a:buChar char="q"/>
            </a:pPr>
            <a:r>
              <a:rPr lang="en-US" sz="2200" dirty="0">
                <a:latin typeface="+mj-lt"/>
              </a:rPr>
              <a:t>Taught by a trained teacher/teaching assistant.</a:t>
            </a:r>
          </a:p>
          <a:p>
            <a:pPr marL="342900" indent="-342900">
              <a:buFont typeface="Wingdings" panose="05000000000000000000" pitchFamily="2" charset="2"/>
              <a:buChar char="q"/>
            </a:pPr>
            <a:r>
              <a:rPr lang="en-US" sz="2200" dirty="0">
                <a:latin typeface="+mj-lt"/>
              </a:rPr>
              <a:t>Taught in small groups.</a:t>
            </a:r>
          </a:p>
        </p:txBody>
      </p:sp>
      <p:grpSp>
        <p:nvGrpSpPr>
          <p:cNvPr id="11" name="Group 10"/>
          <p:cNvGrpSpPr/>
          <p:nvPr/>
        </p:nvGrpSpPr>
        <p:grpSpPr>
          <a:xfrm>
            <a:off x="6705422" y="1118427"/>
            <a:ext cx="5115053" cy="4735456"/>
            <a:chOff x="6456040" y="1717880"/>
            <a:chExt cx="5115053" cy="4735456"/>
          </a:xfrm>
        </p:grpSpPr>
        <p:pic>
          <p:nvPicPr>
            <p:cNvPr id="14" name="Picture 13">
              <a:extLst>
                <a:ext uri="{FF2B5EF4-FFF2-40B4-BE49-F238E27FC236}">
                  <a16:creationId xmlns:a16="http://schemas.microsoft.com/office/drawing/2014/main" id="{77B147FC-1694-9447-A316-7C4CB62A97E3}"/>
                </a:ext>
              </a:extLst>
            </p:cNvPr>
            <p:cNvPicPr>
              <a:picLocks noChangeAspect="1"/>
            </p:cNvPicPr>
            <p:nvPr/>
          </p:nvPicPr>
          <p:blipFill>
            <a:blip r:embed="rId3"/>
            <a:stretch>
              <a:fillRect/>
            </a:stretch>
          </p:blipFill>
          <p:spPr>
            <a:xfrm>
              <a:off x="6456040" y="1717880"/>
              <a:ext cx="2402504" cy="2287184"/>
            </a:xfrm>
            <a:prstGeom prst="rect">
              <a:avLst/>
            </a:prstGeom>
            <a:effectLst>
              <a:glow rad="127000">
                <a:schemeClr val="tx1">
                  <a:alpha val="4000"/>
                </a:schemeClr>
              </a:glow>
            </a:effectLst>
          </p:spPr>
        </p:pic>
        <p:pic>
          <p:nvPicPr>
            <p:cNvPr id="15" name="Picture 14">
              <a:extLst>
                <a:ext uri="{FF2B5EF4-FFF2-40B4-BE49-F238E27FC236}">
                  <a16:creationId xmlns:a16="http://schemas.microsoft.com/office/drawing/2014/main" id="{067C3C28-D01B-D74A-94F9-1B7CEC780EA9}"/>
                </a:ext>
              </a:extLst>
            </p:cNvPr>
            <p:cNvPicPr>
              <a:picLocks noChangeAspect="1"/>
            </p:cNvPicPr>
            <p:nvPr/>
          </p:nvPicPr>
          <p:blipFill>
            <a:blip r:embed="rId4"/>
            <a:stretch>
              <a:fillRect/>
            </a:stretch>
          </p:blipFill>
          <p:spPr>
            <a:xfrm>
              <a:off x="6456040" y="4166152"/>
              <a:ext cx="2402504" cy="2287184"/>
            </a:xfrm>
            <a:prstGeom prst="rect">
              <a:avLst/>
            </a:prstGeom>
            <a:effectLst>
              <a:glow rad="127000">
                <a:schemeClr val="tx1">
                  <a:alpha val="4000"/>
                </a:schemeClr>
              </a:glow>
            </a:effectLst>
          </p:spPr>
        </p:pic>
        <p:pic>
          <p:nvPicPr>
            <p:cNvPr id="16" name="Picture 15">
              <a:extLst>
                <a:ext uri="{FF2B5EF4-FFF2-40B4-BE49-F238E27FC236}">
                  <a16:creationId xmlns:a16="http://schemas.microsoft.com/office/drawing/2014/main" id="{E0D0F2AB-F254-3144-A68D-A0290C5B4D35}"/>
                </a:ext>
              </a:extLst>
            </p:cNvPr>
            <p:cNvPicPr>
              <a:picLocks noChangeAspect="1"/>
            </p:cNvPicPr>
            <p:nvPr/>
          </p:nvPicPr>
          <p:blipFill>
            <a:blip r:embed="rId5"/>
            <a:stretch>
              <a:fillRect/>
            </a:stretch>
          </p:blipFill>
          <p:spPr>
            <a:xfrm>
              <a:off x="9066955" y="2556242"/>
              <a:ext cx="2504138" cy="3085098"/>
            </a:xfrm>
            <a:prstGeom prst="rect">
              <a:avLst/>
            </a:prstGeom>
            <a:effectLst>
              <a:glow rad="127000">
                <a:schemeClr val="tx1">
                  <a:alpha val="4000"/>
                </a:schemeClr>
              </a:glow>
            </a:effectLst>
          </p:spPr>
        </p:pic>
      </p:grpSp>
      <p:pic>
        <p:nvPicPr>
          <p:cNvPr id="2" name="Picture 1"/>
          <p:cNvPicPr>
            <a:picLocks noChangeAspect="1"/>
          </p:cNvPicPr>
          <p:nvPr/>
        </p:nvPicPr>
        <p:blipFill>
          <a:blip r:embed="rId6"/>
          <a:stretch>
            <a:fillRect/>
          </a:stretch>
        </p:blipFill>
        <p:spPr>
          <a:xfrm>
            <a:off x="568187" y="2949964"/>
            <a:ext cx="5256143" cy="2903919"/>
          </a:xfrm>
          <a:prstGeom prst="rect">
            <a:avLst/>
          </a:prstGeom>
        </p:spPr>
      </p:pic>
    </p:spTree>
    <p:extLst>
      <p:ext uri="{BB962C8B-B14F-4D97-AF65-F5344CB8AC3E}">
        <p14:creationId xmlns:p14="http://schemas.microsoft.com/office/powerpoint/2010/main" val="9366634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71766878-3199-4EAB-94E7-2D6D11070E14}" type="slidenum">
              <a:rPr lang="en-US" smtClean="0"/>
              <a:pPr/>
              <a:t>13</a:t>
            </a:fld>
            <a:endParaRPr lang="en-US" dirty="0"/>
          </a:p>
        </p:txBody>
      </p:sp>
      <p:sp>
        <p:nvSpPr>
          <p:cNvPr id="6" name="Title 1"/>
          <p:cNvSpPr txBox="1">
            <a:spLocks/>
          </p:cNvSpPr>
          <p:nvPr/>
        </p:nvSpPr>
        <p:spPr>
          <a:xfrm>
            <a:off x="341004" y="57151"/>
            <a:ext cx="10515600" cy="1325563"/>
          </a:xfrm>
          <a:prstGeom prst="rect">
            <a:avLst/>
          </a:prstGeom>
        </p:spPr>
        <p:txBody>
          <a:bodyPr>
            <a:normAutofit/>
          </a:bodyPr>
          <a:lstStyle/>
          <a:p>
            <a:pPr lvl="0" algn="ctr" defTabSz="914400">
              <a:spcBef>
                <a:spcPct val="0"/>
              </a:spcBef>
              <a:defRPr/>
            </a:pPr>
            <a:r>
              <a:rPr lang="en-US" sz="5400" b="1" u="sng" dirty="0">
                <a:effectLst>
                  <a:outerShdw blurRad="31750" dist="25400" dir="5400000" algn="tl" rotWithShape="0">
                    <a:srgbClr val="000000">
                      <a:alpha val="25000"/>
                    </a:srgbClr>
                  </a:outerShdw>
                </a:effectLst>
                <a:latin typeface="+mj-lt"/>
                <a:ea typeface="+mj-ea"/>
                <a:cs typeface="+mj-cs"/>
              </a:rPr>
              <a:t>Reading a book at the right level</a:t>
            </a:r>
            <a:endParaRPr kumimoji="0" lang="en-GB" sz="5400" b="1" i="0" u="sng" strike="noStrike" kern="1200" cap="none" spc="0" normalizeH="0" baseline="0" noProof="0" dirty="0">
              <a:ln>
                <a:noFill/>
              </a:ln>
              <a:solidFill>
                <a:schemeClr val="tx1"/>
              </a:solidFill>
              <a:effectLst>
                <a:outerShdw blurRad="31750" dist="25400" dir="5400000" algn="tl" rotWithShape="0">
                  <a:srgbClr val="000000">
                    <a:alpha val="25000"/>
                  </a:srgbClr>
                </a:outerShdw>
              </a:effectLst>
              <a:uLnTx/>
              <a:uFillTx/>
              <a:latin typeface="+mj-lt"/>
              <a:ea typeface="+mj-ea"/>
              <a:cs typeface="+mj-cs"/>
            </a:endParaRPr>
          </a:p>
        </p:txBody>
      </p:sp>
      <p:sp>
        <p:nvSpPr>
          <p:cNvPr id="8" name="TextBox 7"/>
          <p:cNvSpPr txBox="1"/>
          <p:nvPr/>
        </p:nvSpPr>
        <p:spPr>
          <a:xfrm>
            <a:off x="92525" y="1516584"/>
            <a:ext cx="6414688" cy="4238083"/>
          </a:xfrm>
          <a:prstGeom prst="rect">
            <a:avLst/>
          </a:prstGeom>
          <a:noFill/>
        </p:spPr>
        <p:txBody>
          <a:bodyPr wrap="square" rtlCol="0">
            <a:spAutoFit/>
          </a:bodyPr>
          <a:lstStyle/>
          <a:p>
            <a:pPr lvl="0">
              <a:spcBef>
                <a:spcPct val="20000"/>
              </a:spcBef>
              <a:spcAft>
                <a:spcPts val="600"/>
              </a:spcAft>
              <a:buClr>
                <a:srgbClr val="83992A"/>
              </a:buClr>
              <a:buSzPct val="115000"/>
            </a:pPr>
            <a:r>
              <a:rPr lang="en-US" sz="2400" b="1" dirty="0">
                <a:solidFill>
                  <a:prstClr val="black"/>
                </a:solidFill>
                <a:latin typeface="+mj-lt"/>
              </a:rPr>
              <a:t>This means that your child should: </a:t>
            </a:r>
          </a:p>
          <a:p>
            <a:pPr marL="285750" lvl="0" indent="-285750">
              <a:spcBef>
                <a:spcPct val="20000"/>
              </a:spcBef>
              <a:spcAft>
                <a:spcPts val="600"/>
              </a:spcAft>
              <a:buClr>
                <a:srgbClr val="83992A"/>
              </a:buClr>
              <a:buSzPct val="115000"/>
              <a:buFont typeface="Arial"/>
              <a:buChar char="•"/>
            </a:pPr>
            <a:r>
              <a:rPr lang="en-US" sz="2400" dirty="0">
                <a:solidFill>
                  <a:prstClr val="black"/>
                </a:solidFill>
                <a:latin typeface="+mj-lt"/>
              </a:rPr>
              <a:t>Know all the sounds and tricky words in their phonics book well.</a:t>
            </a:r>
          </a:p>
          <a:p>
            <a:pPr marL="285750" lvl="0" indent="-285750">
              <a:spcBef>
                <a:spcPct val="20000"/>
              </a:spcBef>
              <a:spcAft>
                <a:spcPts val="600"/>
              </a:spcAft>
              <a:buClr>
                <a:srgbClr val="83992A"/>
              </a:buClr>
              <a:buSzPct val="115000"/>
              <a:buFont typeface="Arial"/>
              <a:buChar char="•"/>
            </a:pPr>
            <a:r>
              <a:rPr lang="en-US" sz="2400" dirty="0">
                <a:solidFill>
                  <a:prstClr val="black"/>
                </a:solidFill>
                <a:latin typeface="+mj-lt"/>
              </a:rPr>
              <a:t>Read many of the words by silent blending (in their head) – their reading will be automatic.</a:t>
            </a:r>
          </a:p>
          <a:p>
            <a:pPr marL="285750" lvl="0" indent="-285750">
              <a:spcBef>
                <a:spcPct val="20000"/>
              </a:spcBef>
              <a:spcAft>
                <a:spcPts val="600"/>
              </a:spcAft>
              <a:buClr>
                <a:srgbClr val="83992A"/>
              </a:buClr>
              <a:buSzPct val="115000"/>
              <a:buFont typeface="Arial"/>
              <a:buChar char="•"/>
            </a:pPr>
            <a:r>
              <a:rPr lang="en-US" sz="2400" dirty="0">
                <a:solidFill>
                  <a:prstClr val="black"/>
                </a:solidFill>
                <a:latin typeface="+mj-lt"/>
              </a:rPr>
              <a:t>Only need to stop and sound out about 5% of the words by the time they bring the book home – but they should be able to do this on their own.</a:t>
            </a:r>
          </a:p>
        </p:txBody>
      </p:sp>
      <p:pic>
        <p:nvPicPr>
          <p:cNvPr id="9" name="Picture 8" descr="A child writing on a piece of paper&#10;&#10;Description automatically generated with medium confidence">
            <a:extLst>
              <a:ext uri="{FF2B5EF4-FFF2-40B4-BE49-F238E27FC236}">
                <a16:creationId xmlns:a16="http://schemas.microsoft.com/office/drawing/2014/main" id="{D6DFDD0E-EB92-DD41-92A6-796144DC9035}"/>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6589643" y="1611549"/>
            <a:ext cx="5222371" cy="3543752"/>
          </a:xfrm>
          <a:prstGeom prst="roundRect">
            <a:avLst>
              <a:gd name="adj" fmla="val 4317"/>
            </a:avLst>
          </a:prstGeom>
        </p:spPr>
      </p:pic>
    </p:spTree>
    <p:extLst>
      <p:ext uri="{BB962C8B-B14F-4D97-AF65-F5344CB8AC3E}">
        <p14:creationId xmlns:p14="http://schemas.microsoft.com/office/powerpoint/2010/main" val="35834961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71766878-3199-4EAB-94E7-2D6D11070E14}" type="slidenum">
              <a:rPr lang="en-US" smtClean="0"/>
              <a:pPr/>
              <a:t>14</a:t>
            </a:fld>
            <a:endParaRPr lang="en-US" dirty="0"/>
          </a:p>
        </p:txBody>
      </p:sp>
      <p:pic>
        <p:nvPicPr>
          <p:cNvPr id="7" name="Picture 6">
            <a:extLst>
              <a:ext uri="{FF2B5EF4-FFF2-40B4-BE49-F238E27FC236}">
                <a16:creationId xmlns:a16="http://schemas.microsoft.com/office/drawing/2014/main" id="{C94C7683-39CB-9745-BD8A-F78647576499}"/>
              </a:ext>
            </a:extLst>
          </p:cNvPr>
          <p:cNvPicPr>
            <a:picLocks noChangeAspect="1"/>
          </p:cNvPicPr>
          <p:nvPr/>
        </p:nvPicPr>
        <p:blipFill>
          <a:blip r:embed="rId3"/>
          <a:stretch>
            <a:fillRect/>
          </a:stretch>
        </p:blipFill>
        <p:spPr>
          <a:xfrm>
            <a:off x="5201916" y="1178128"/>
            <a:ext cx="7950429" cy="4914993"/>
          </a:xfrm>
          <a:prstGeom prst="rect">
            <a:avLst/>
          </a:prstGeom>
        </p:spPr>
      </p:pic>
      <p:sp>
        <p:nvSpPr>
          <p:cNvPr id="10" name="TextBox 9"/>
          <p:cNvSpPr txBox="1"/>
          <p:nvPr/>
        </p:nvSpPr>
        <p:spPr>
          <a:xfrm>
            <a:off x="341004" y="2262019"/>
            <a:ext cx="6414688" cy="3046988"/>
          </a:xfrm>
          <a:prstGeom prst="rect">
            <a:avLst/>
          </a:prstGeom>
          <a:noFill/>
        </p:spPr>
        <p:txBody>
          <a:bodyPr wrap="square" rtlCol="0">
            <a:spAutoFit/>
          </a:bodyPr>
          <a:lstStyle/>
          <a:p>
            <a:r>
              <a:rPr lang="en-US" sz="2400" b="1" dirty="0">
                <a:latin typeface="+mj-lt"/>
              </a:rPr>
              <a:t>Reading books at home:</a:t>
            </a:r>
          </a:p>
          <a:p>
            <a:pPr marL="342900" indent="-342900">
              <a:buFont typeface="Arial" panose="020B0604020202020204" pitchFamily="34" charset="0"/>
              <a:buChar char="•"/>
            </a:pPr>
            <a:r>
              <a:rPr lang="en-US" sz="2400" dirty="0">
                <a:latin typeface="+mj-lt"/>
              </a:rPr>
              <a:t>Reading books will go home on a Friday.</a:t>
            </a:r>
          </a:p>
          <a:p>
            <a:pPr marL="342900" indent="-342900">
              <a:buFont typeface="Arial" panose="020B0604020202020204" pitchFamily="34" charset="0"/>
              <a:buChar char="•"/>
            </a:pPr>
            <a:r>
              <a:rPr lang="en-US" sz="2400" dirty="0">
                <a:latin typeface="+mj-lt"/>
              </a:rPr>
              <a:t>They need to be returned the following Thursday.</a:t>
            </a:r>
          </a:p>
          <a:p>
            <a:pPr marL="342900" indent="-342900">
              <a:buFont typeface="Arial" panose="020B0604020202020204" pitchFamily="34" charset="0"/>
              <a:buChar char="•"/>
            </a:pPr>
            <a:r>
              <a:rPr lang="en-US" sz="2400" dirty="0">
                <a:latin typeface="+mj-lt"/>
              </a:rPr>
              <a:t>Your child will have their own reading folder with their book inside. Please return books in their reading folder so we can prepare their new book. </a:t>
            </a:r>
          </a:p>
        </p:txBody>
      </p:sp>
    </p:spTree>
    <p:extLst>
      <p:ext uri="{BB962C8B-B14F-4D97-AF65-F5344CB8AC3E}">
        <p14:creationId xmlns:p14="http://schemas.microsoft.com/office/powerpoint/2010/main" val="16521720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8539298">
            <a:off x="-2005659" y="-588587"/>
            <a:ext cx="6092692" cy="7136389"/>
          </a:xfrm>
          <a:custGeom>
            <a:avLst/>
            <a:gdLst/>
            <a:ahLst/>
            <a:cxnLst/>
            <a:rect l="l" t="t" r="r" b="b"/>
            <a:pathLst>
              <a:path w="9139038" h="10704583">
                <a:moveTo>
                  <a:pt x="0" y="0"/>
                </a:moveTo>
                <a:lnTo>
                  <a:pt x="9139038" y="0"/>
                </a:lnTo>
                <a:lnTo>
                  <a:pt x="9139038" y="10704583"/>
                </a:lnTo>
                <a:lnTo>
                  <a:pt x="0" y="10704583"/>
                </a:lnTo>
                <a:lnTo>
                  <a:pt x="0" y="0"/>
                </a:lnTo>
                <a:close/>
              </a:path>
            </a:pathLst>
          </a:custGeom>
          <a:blipFill>
            <a:blip r:embed="rId2">
              <a:alphaModFix amt="77000"/>
            </a:blip>
            <a:stretch>
              <a:fillRect/>
            </a:stretch>
          </a:blipFill>
        </p:spPr>
        <p:txBody>
          <a:bodyPr/>
          <a:lstStyle/>
          <a:p>
            <a:endParaRPr lang="en-GB"/>
          </a:p>
        </p:txBody>
      </p:sp>
      <p:sp>
        <p:nvSpPr>
          <p:cNvPr id="3" name="Freeform 3"/>
          <p:cNvSpPr/>
          <p:nvPr/>
        </p:nvSpPr>
        <p:spPr>
          <a:xfrm>
            <a:off x="557527" y="153275"/>
            <a:ext cx="4073056" cy="1490143"/>
          </a:xfrm>
          <a:custGeom>
            <a:avLst/>
            <a:gdLst/>
            <a:ahLst/>
            <a:cxnLst/>
            <a:rect l="l" t="t" r="r" b="b"/>
            <a:pathLst>
              <a:path w="6109584" h="2235214">
                <a:moveTo>
                  <a:pt x="0" y="0"/>
                </a:moveTo>
                <a:lnTo>
                  <a:pt x="6109584" y="0"/>
                </a:lnTo>
                <a:lnTo>
                  <a:pt x="6109584" y="2235214"/>
                </a:lnTo>
                <a:lnTo>
                  <a:pt x="0" y="2235214"/>
                </a:lnTo>
                <a:lnTo>
                  <a:pt x="0" y="0"/>
                </a:lnTo>
                <a:close/>
              </a:path>
            </a:pathLst>
          </a:custGeom>
          <a:blipFill>
            <a:blip r:embed="rId3"/>
            <a:stretch>
              <a:fillRect/>
            </a:stretch>
          </a:blipFill>
        </p:spPr>
        <p:txBody>
          <a:bodyPr/>
          <a:lstStyle/>
          <a:p>
            <a:endParaRPr lang="en-GB"/>
          </a:p>
        </p:txBody>
      </p:sp>
      <p:sp>
        <p:nvSpPr>
          <p:cNvPr id="4" name="Freeform 4"/>
          <p:cNvSpPr/>
          <p:nvPr/>
        </p:nvSpPr>
        <p:spPr>
          <a:xfrm>
            <a:off x="8451282" y="3057799"/>
            <a:ext cx="3933981" cy="4607884"/>
          </a:xfrm>
          <a:custGeom>
            <a:avLst/>
            <a:gdLst/>
            <a:ahLst/>
            <a:cxnLst/>
            <a:rect l="l" t="t" r="r" b="b"/>
            <a:pathLst>
              <a:path w="5900971" h="6911826">
                <a:moveTo>
                  <a:pt x="0" y="0"/>
                </a:moveTo>
                <a:lnTo>
                  <a:pt x="5900971" y="0"/>
                </a:lnTo>
                <a:lnTo>
                  <a:pt x="5900971" y="6911826"/>
                </a:lnTo>
                <a:lnTo>
                  <a:pt x="0" y="6911826"/>
                </a:lnTo>
                <a:lnTo>
                  <a:pt x="0" y="0"/>
                </a:lnTo>
                <a:close/>
              </a:path>
            </a:pathLst>
          </a:custGeom>
          <a:blipFill>
            <a:blip r:embed="rId4">
              <a:alphaModFix amt="51000"/>
            </a:blip>
            <a:stretch>
              <a:fillRect/>
            </a:stretch>
          </a:blipFill>
        </p:spPr>
        <p:txBody>
          <a:bodyPr/>
          <a:lstStyle/>
          <a:p>
            <a:endParaRPr lang="en-GB"/>
          </a:p>
        </p:txBody>
      </p:sp>
      <p:sp>
        <p:nvSpPr>
          <p:cNvPr id="5" name="Freeform 5"/>
          <p:cNvSpPr/>
          <p:nvPr/>
        </p:nvSpPr>
        <p:spPr>
          <a:xfrm>
            <a:off x="5342820" y="1118383"/>
            <a:ext cx="6519623" cy="2371513"/>
          </a:xfrm>
          <a:custGeom>
            <a:avLst/>
            <a:gdLst/>
            <a:ahLst/>
            <a:cxnLst/>
            <a:rect l="l" t="t" r="r" b="b"/>
            <a:pathLst>
              <a:path w="9779435" h="3557269">
                <a:moveTo>
                  <a:pt x="0" y="0"/>
                </a:moveTo>
                <a:lnTo>
                  <a:pt x="9779435" y="0"/>
                </a:lnTo>
                <a:lnTo>
                  <a:pt x="9779435" y="3557270"/>
                </a:lnTo>
                <a:lnTo>
                  <a:pt x="0" y="3557270"/>
                </a:lnTo>
                <a:lnTo>
                  <a:pt x="0" y="0"/>
                </a:lnTo>
                <a:close/>
              </a:path>
            </a:pathLst>
          </a:custGeom>
          <a:blipFill>
            <a:blip r:embed="rId5"/>
            <a:stretch>
              <a:fillRect/>
            </a:stretch>
          </a:blipFill>
        </p:spPr>
        <p:txBody>
          <a:bodyPr/>
          <a:lstStyle/>
          <a:p>
            <a:endParaRPr lang="en-GB"/>
          </a:p>
        </p:txBody>
      </p:sp>
      <p:sp>
        <p:nvSpPr>
          <p:cNvPr id="6" name="Freeform 6"/>
          <p:cNvSpPr/>
          <p:nvPr/>
        </p:nvSpPr>
        <p:spPr>
          <a:xfrm>
            <a:off x="6695764" y="4239104"/>
            <a:ext cx="3813735" cy="2179277"/>
          </a:xfrm>
          <a:custGeom>
            <a:avLst/>
            <a:gdLst/>
            <a:ahLst/>
            <a:cxnLst/>
            <a:rect l="l" t="t" r="r" b="b"/>
            <a:pathLst>
              <a:path w="5720603" h="3268916">
                <a:moveTo>
                  <a:pt x="0" y="0"/>
                </a:moveTo>
                <a:lnTo>
                  <a:pt x="5720603" y="0"/>
                </a:lnTo>
                <a:lnTo>
                  <a:pt x="5720603" y="3268916"/>
                </a:lnTo>
                <a:lnTo>
                  <a:pt x="0" y="3268916"/>
                </a:lnTo>
                <a:lnTo>
                  <a:pt x="0" y="0"/>
                </a:lnTo>
                <a:close/>
              </a:path>
            </a:pathLst>
          </a:custGeom>
          <a:blipFill>
            <a:blip r:embed="rId6"/>
            <a:stretch>
              <a:fillRect/>
            </a:stretch>
          </a:blipFill>
        </p:spPr>
        <p:txBody>
          <a:bodyPr/>
          <a:lstStyle/>
          <a:p>
            <a:endParaRPr lang="en-GB"/>
          </a:p>
        </p:txBody>
      </p:sp>
      <p:sp>
        <p:nvSpPr>
          <p:cNvPr id="7" name="Freeform 7"/>
          <p:cNvSpPr/>
          <p:nvPr/>
        </p:nvSpPr>
        <p:spPr>
          <a:xfrm>
            <a:off x="10330" y="5676921"/>
            <a:ext cx="6561547" cy="1181079"/>
          </a:xfrm>
          <a:custGeom>
            <a:avLst/>
            <a:gdLst/>
            <a:ahLst/>
            <a:cxnLst/>
            <a:rect l="l" t="t" r="r" b="b"/>
            <a:pathLst>
              <a:path w="9842321" h="1771618">
                <a:moveTo>
                  <a:pt x="0" y="0"/>
                </a:moveTo>
                <a:lnTo>
                  <a:pt x="9842321" y="0"/>
                </a:lnTo>
                <a:lnTo>
                  <a:pt x="9842321" y="1771618"/>
                </a:lnTo>
                <a:lnTo>
                  <a:pt x="0" y="1771618"/>
                </a:lnTo>
                <a:lnTo>
                  <a:pt x="0" y="0"/>
                </a:lnTo>
                <a:close/>
              </a:path>
            </a:pathLst>
          </a:custGeom>
          <a:blipFill>
            <a:blip r:embed="rId7"/>
            <a:stretch>
              <a:fillRect/>
            </a:stretch>
          </a:blipFill>
        </p:spPr>
        <p:txBody>
          <a:bodyPr/>
          <a:lstStyle/>
          <a:p>
            <a:endParaRPr lang="en-GB"/>
          </a:p>
        </p:txBody>
      </p:sp>
      <p:sp>
        <p:nvSpPr>
          <p:cNvPr id="8" name="TextBox 8"/>
          <p:cNvSpPr txBox="1"/>
          <p:nvPr/>
        </p:nvSpPr>
        <p:spPr>
          <a:xfrm>
            <a:off x="557527" y="1649575"/>
            <a:ext cx="4329603" cy="4067267"/>
          </a:xfrm>
          <a:prstGeom prst="rect">
            <a:avLst/>
          </a:prstGeom>
        </p:spPr>
        <p:txBody>
          <a:bodyPr lIns="0" tIns="0" rIns="0" bIns="0" rtlCol="0" anchor="t">
            <a:spAutoFit/>
          </a:bodyPr>
          <a:lstStyle/>
          <a:p>
            <a:pPr algn="ctr">
              <a:lnSpc>
                <a:spcPts val="3173"/>
              </a:lnSpc>
            </a:pPr>
            <a:r>
              <a:rPr lang="en-US" sz="2267" dirty="0">
                <a:latin typeface="+mj-lt"/>
                <a:ea typeface="Canva Sans"/>
                <a:cs typeface="Canva Sans"/>
                <a:sym typeface="Canva Sans"/>
              </a:rPr>
              <a:t>Boom reader is a digital reading record designed to make logging reading quick and easy whilst providing teachers with reading insights.</a:t>
            </a:r>
          </a:p>
          <a:p>
            <a:pPr algn="ctr">
              <a:lnSpc>
                <a:spcPts val="3173"/>
              </a:lnSpc>
            </a:pPr>
            <a:r>
              <a:rPr lang="en-US" sz="2267" dirty="0">
                <a:latin typeface="+mj-lt"/>
                <a:ea typeface="Canva Sans"/>
                <a:cs typeface="Canva Sans"/>
                <a:sym typeface="Canva Sans"/>
              </a:rPr>
              <a:t>Your child's record builds over time and provides a full, meaningful picture of their reading all the way through school.</a:t>
            </a:r>
          </a:p>
          <a:p>
            <a:pPr algn="ctr">
              <a:lnSpc>
                <a:spcPts val="3173"/>
              </a:lnSpc>
            </a:pPr>
            <a:endParaRPr lang="en-US" sz="2267" dirty="0">
              <a:latin typeface="Canva Sans"/>
              <a:ea typeface="Canva Sans"/>
              <a:cs typeface="Canva Sans"/>
              <a:sym typeface="Canva Sans"/>
            </a:endParaRPr>
          </a:p>
        </p:txBody>
      </p:sp>
      <p:sp>
        <p:nvSpPr>
          <p:cNvPr id="9" name="TextBox 9"/>
          <p:cNvSpPr txBox="1"/>
          <p:nvPr/>
        </p:nvSpPr>
        <p:spPr>
          <a:xfrm>
            <a:off x="5817407" y="108826"/>
            <a:ext cx="5570449" cy="808683"/>
          </a:xfrm>
          <a:prstGeom prst="rect">
            <a:avLst/>
          </a:prstGeom>
        </p:spPr>
        <p:txBody>
          <a:bodyPr lIns="0" tIns="0" rIns="0" bIns="0" rtlCol="0" anchor="t">
            <a:spAutoFit/>
          </a:bodyPr>
          <a:lstStyle/>
          <a:p>
            <a:pPr algn="ctr">
              <a:lnSpc>
                <a:spcPts val="3267"/>
              </a:lnSpc>
            </a:pPr>
            <a:r>
              <a:rPr lang="en-US" sz="2333" dirty="0">
                <a:latin typeface="+mj-lt"/>
                <a:ea typeface="Canva Sans"/>
                <a:cs typeface="Canva Sans"/>
                <a:sym typeface="Canva Sans"/>
              </a:rPr>
              <a:t>You will receive a letter home with your child’s log in information </a:t>
            </a:r>
          </a:p>
        </p:txBody>
      </p:sp>
      <p:sp>
        <p:nvSpPr>
          <p:cNvPr id="10" name="TextBox 10"/>
          <p:cNvSpPr txBox="1"/>
          <p:nvPr/>
        </p:nvSpPr>
        <p:spPr>
          <a:xfrm>
            <a:off x="5817407" y="3644322"/>
            <a:ext cx="5541863" cy="423193"/>
          </a:xfrm>
          <a:prstGeom prst="rect">
            <a:avLst/>
          </a:prstGeom>
        </p:spPr>
        <p:txBody>
          <a:bodyPr lIns="0" tIns="0" rIns="0" bIns="0" rtlCol="0" anchor="t">
            <a:spAutoFit/>
          </a:bodyPr>
          <a:lstStyle/>
          <a:p>
            <a:pPr algn="ctr">
              <a:lnSpc>
                <a:spcPts val="3267"/>
              </a:lnSpc>
              <a:spcBef>
                <a:spcPct val="0"/>
              </a:spcBef>
            </a:pPr>
            <a:r>
              <a:rPr lang="en-US" sz="2333" u="sng">
                <a:solidFill>
                  <a:srgbClr val="000000"/>
                </a:solidFill>
                <a:latin typeface="Canva Sans"/>
                <a:ea typeface="Canva Sans"/>
                <a:cs typeface="Canva Sans"/>
                <a:sym typeface="Canva Sans"/>
                <a:hlinkClick r:id="rId8" tooltip="https://www.boomreader.co.uk/parents"/>
              </a:rPr>
              <a:t>https://www.boomreader.co.uk/parents</a:t>
            </a:r>
          </a:p>
        </p:txBody>
      </p:sp>
    </p:spTree>
    <p:extLst>
      <p:ext uri="{BB962C8B-B14F-4D97-AF65-F5344CB8AC3E}">
        <p14:creationId xmlns:p14="http://schemas.microsoft.com/office/powerpoint/2010/main" val="33659629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5962" y="1759062"/>
            <a:ext cx="11552811" cy="5463413"/>
          </a:xfrm>
        </p:spPr>
        <p:txBody>
          <a:bodyPr>
            <a:normAutofit/>
          </a:bodyPr>
          <a:lstStyle/>
          <a:p>
            <a:pPr>
              <a:buFont typeface="Wingdings" panose="05000000000000000000" pitchFamily="2" charset="2"/>
              <a:buChar char="q"/>
            </a:pPr>
            <a:r>
              <a:rPr lang="en-GB" sz="2400" dirty="0">
                <a:latin typeface="+mj-lt"/>
              </a:rPr>
              <a:t>English and Maths key skills homework to be given out on a Friday and handed in the following Thursday. </a:t>
            </a:r>
          </a:p>
          <a:p>
            <a:pPr>
              <a:buFont typeface="Wingdings" panose="05000000000000000000" pitchFamily="2" charset="2"/>
              <a:buChar char="q"/>
            </a:pPr>
            <a:r>
              <a:rPr lang="en-GB" sz="2400" dirty="0">
                <a:latin typeface="+mj-lt"/>
              </a:rPr>
              <a:t>Reading – 10-15 minutes every day and recorded on Boom Reader. </a:t>
            </a:r>
          </a:p>
          <a:p>
            <a:pPr>
              <a:buFont typeface="Wingdings" panose="05000000000000000000" pitchFamily="2" charset="2"/>
              <a:buChar char="q"/>
            </a:pPr>
            <a:r>
              <a:rPr lang="en-GB" sz="2400" dirty="0">
                <a:latin typeface="+mj-lt"/>
              </a:rPr>
              <a:t>Sometimes Maths will be set on Maths.co.uk. Each child will receive their own login which will be sent home. </a:t>
            </a:r>
          </a:p>
          <a:p>
            <a:pPr marL="0" indent="0">
              <a:buNone/>
            </a:pPr>
            <a:r>
              <a:rPr lang="en-GB" sz="2400" b="1" dirty="0">
                <a:latin typeface="+mj-lt"/>
              </a:rPr>
              <a:t>Support at home</a:t>
            </a:r>
            <a:r>
              <a:rPr lang="pl-PL" sz="2400" b="1" dirty="0">
                <a:latin typeface="+mj-lt"/>
              </a:rPr>
              <a:t>:</a:t>
            </a:r>
            <a:r>
              <a:rPr lang="en-GB" sz="2400" b="1" dirty="0">
                <a:latin typeface="+mj-lt"/>
              </a:rPr>
              <a:t> </a:t>
            </a:r>
          </a:p>
          <a:p>
            <a:pPr>
              <a:buFont typeface="Wingdings" panose="05000000000000000000" pitchFamily="2" charset="2"/>
              <a:buChar char="q"/>
            </a:pPr>
            <a:r>
              <a:rPr lang="en-GB" sz="2400" b="1" dirty="0">
                <a:latin typeface="+mj-lt"/>
              </a:rPr>
              <a:t>Reading </a:t>
            </a:r>
          </a:p>
          <a:p>
            <a:pPr>
              <a:buFont typeface="Wingdings" panose="05000000000000000000" pitchFamily="2" charset="2"/>
              <a:buChar char="q"/>
            </a:pPr>
            <a:r>
              <a:rPr lang="en-GB" sz="2400" b="1" dirty="0">
                <a:latin typeface="+mj-lt"/>
              </a:rPr>
              <a:t>Discuss weekly homework and ensure it is completed mostly independently.</a:t>
            </a:r>
          </a:p>
          <a:p>
            <a:pPr>
              <a:buFont typeface="Wingdings" panose="05000000000000000000" pitchFamily="2" charset="2"/>
              <a:buChar char="q"/>
            </a:pPr>
            <a:r>
              <a:rPr lang="en-GB" sz="2400" b="1" dirty="0">
                <a:latin typeface="+mj-lt"/>
              </a:rPr>
              <a:t>Have a go at any corrections/2</a:t>
            </a:r>
            <a:r>
              <a:rPr lang="en-GB" sz="2400" b="1" baseline="30000" dirty="0">
                <a:latin typeface="+mj-lt"/>
              </a:rPr>
              <a:t>nd</a:t>
            </a:r>
            <a:r>
              <a:rPr lang="en-GB" sz="2400" b="1" dirty="0">
                <a:latin typeface="+mj-lt"/>
              </a:rPr>
              <a:t> attempts in a different colour.</a:t>
            </a:r>
          </a:p>
        </p:txBody>
      </p:sp>
      <p:sp>
        <p:nvSpPr>
          <p:cNvPr id="5" name="Slide Number Placeholder 4"/>
          <p:cNvSpPr>
            <a:spLocks noGrp="1"/>
          </p:cNvSpPr>
          <p:nvPr>
            <p:ph type="sldNum" sz="quarter" idx="12"/>
          </p:nvPr>
        </p:nvSpPr>
        <p:spPr/>
        <p:txBody>
          <a:bodyPr/>
          <a:lstStyle/>
          <a:p>
            <a:fld id="{71766878-3199-4EAB-94E7-2D6D11070E14}" type="slidenum">
              <a:rPr lang="en-US" smtClean="0"/>
              <a:pPr/>
              <a:t>16</a:t>
            </a:fld>
            <a:endParaRPr lang="en-US" dirty="0"/>
          </a:p>
        </p:txBody>
      </p:sp>
      <p:sp>
        <p:nvSpPr>
          <p:cNvPr id="4" name="Title 1"/>
          <p:cNvSpPr txBox="1">
            <a:spLocks/>
          </p:cNvSpPr>
          <p:nvPr/>
        </p:nvSpPr>
        <p:spPr>
          <a:xfrm>
            <a:off x="695968" y="36240"/>
            <a:ext cx="10972800" cy="1143000"/>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4800" b="1" dirty="0">
                <a:solidFill>
                  <a:schemeClr val="tx1"/>
                </a:solidFill>
              </a:rPr>
              <a:t>     Homework</a:t>
            </a:r>
          </a:p>
        </p:txBody>
      </p:sp>
    </p:spTree>
    <p:extLst>
      <p:ext uri="{BB962C8B-B14F-4D97-AF65-F5344CB8AC3E}">
        <p14:creationId xmlns:p14="http://schemas.microsoft.com/office/powerpoint/2010/main" val="33866464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71766878-3199-4EAB-94E7-2D6D11070E14}" type="slidenum">
              <a:rPr lang="en-US" smtClean="0"/>
              <a:pPr/>
              <a:t>17</a:t>
            </a:fld>
            <a:endParaRPr lang="en-US" dirty="0"/>
          </a:p>
        </p:txBody>
      </p:sp>
      <p:pic>
        <p:nvPicPr>
          <p:cNvPr id="5" name="Picture 4"/>
          <p:cNvPicPr>
            <a:picLocks noChangeAspect="1"/>
          </p:cNvPicPr>
          <p:nvPr/>
        </p:nvPicPr>
        <p:blipFill>
          <a:blip r:embed="rId2"/>
          <a:stretch>
            <a:fillRect/>
          </a:stretch>
        </p:blipFill>
        <p:spPr>
          <a:xfrm>
            <a:off x="0" y="495236"/>
            <a:ext cx="6500137" cy="3319894"/>
          </a:xfrm>
          <a:prstGeom prst="rect">
            <a:avLst/>
          </a:prstGeom>
        </p:spPr>
      </p:pic>
      <p:sp>
        <p:nvSpPr>
          <p:cNvPr id="6" name="Title 1">
            <a:extLst>
              <a:ext uri="{FF2B5EF4-FFF2-40B4-BE49-F238E27FC236}">
                <a16:creationId xmlns:a16="http://schemas.microsoft.com/office/drawing/2014/main" id="{465E1C53-D230-0607-025C-4893B540CB52}"/>
              </a:ext>
            </a:extLst>
          </p:cNvPr>
          <p:cNvSpPr txBox="1">
            <a:spLocks/>
          </p:cNvSpPr>
          <p:nvPr/>
        </p:nvSpPr>
        <p:spPr>
          <a:xfrm>
            <a:off x="1153168" y="-10391"/>
            <a:ext cx="9204490" cy="550353"/>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3600" b="1" dirty="0">
                <a:solidFill>
                  <a:schemeClr val="tx1"/>
                </a:solidFill>
              </a:rPr>
              <a:t>     PSHE KAPOW</a:t>
            </a:r>
          </a:p>
        </p:txBody>
      </p:sp>
      <p:pic>
        <p:nvPicPr>
          <p:cNvPr id="9" name="Picture 8"/>
          <p:cNvPicPr>
            <a:picLocks noChangeAspect="1"/>
          </p:cNvPicPr>
          <p:nvPr/>
        </p:nvPicPr>
        <p:blipFill>
          <a:blip r:embed="rId3"/>
          <a:stretch>
            <a:fillRect/>
          </a:stretch>
        </p:blipFill>
        <p:spPr>
          <a:xfrm>
            <a:off x="5536005" y="3543259"/>
            <a:ext cx="6216159" cy="3099088"/>
          </a:xfrm>
          <a:prstGeom prst="rect">
            <a:avLst/>
          </a:prstGeom>
        </p:spPr>
      </p:pic>
    </p:spTree>
    <p:extLst>
      <p:ext uri="{BB962C8B-B14F-4D97-AF65-F5344CB8AC3E}">
        <p14:creationId xmlns:p14="http://schemas.microsoft.com/office/powerpoint/2010/main" val="42838943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solidFill>
                  <a:schemeClr val="tx1"/>
                </a:solidFill>
              </a:rPr>
              <a:t>SeeSaw</a:t>
            </a:r>
          </a:p>
        </p:txBody>
      </p:sp>
      <p:sp>
        <p:nvSpPr>
          <p:cNvPr id="3" name="Content Placeholder 2"/>
          <p:cNvSpPr>
            <a:spLocks noGrp="1"/>
          </p:cNvSpPr>
          <p:nvPr>
            <p:ph idx="1"/>
          </p:nvPr>
        </p:nvSpPr>
        <p:spPr>
          <a:xfrm>
            <a:off x="400050" y="1800940"/>
            <a:ext cx="11168934" cy="2604707"/>
          </a:xfrm>
        </p:spPr>
        <p:txBody>
          <a:bodyPr>
            <a:noAutofit/>
          </a:bodyPr>
          <a:lstStyle/>
          <a:p>
            <a:pPr>
              <a:buFont typeface="Wingdings" panose="05000000000000000000" pitchFamily="2" charset="2"/>
              <a:buChar char="q"/>
            </a:pPr>
            <a:r>
              <a:rPr lang="en-GB" sz="3600" dirty="0">
                <a:latin typeface="+mj-lt"/>
              </a:rPr>
              <a:t>Each child has an individual code.</a:t>
            </a:r>
          </a:p>
          <a:p>
            <a:pPr>
              <a:buFont typeface="Wingdings" panose="05000000000000000000" pitchFamily="2" charset="2"/>
              <a:buChar char="q"/>
            </a:pPr>
            <a:r>
              <a:rPr lang="en-GB" sz="3600" dirty="0">
                <a:latin typeface="+mj-lt"/>
              </a:rPr>
              <a:t>Online learning journey through photos and videos.</a:t>
            </a:r>
          </a:p>
          <a:p>
            <a:pPr>
              <a:buFont typeface="Wingdings" panose="05000000000000000000" pitchFamily="2" charset="2"/>
              <a:buChar char="q"/>
            </a:pPr>
            <a:r>
              <a:rPr lang="en-GB" sz="3600" dirty="0">
                <a:latin typeface="+mj-lt"/>
              </a:rPr>
              <a:t>Children’s work will be shared on the app.</a:t>
            </a:r>
          </a:p>
          <a:p>
            <a:pPr>
              <a:buFont typeface="Wingdings" panose="05000000000000000000" pitchFamily="2" charset="2"/>
              <a:buChar char="q"/>
            </a:pPr>
            <a:r>
              <a:rPr lang="en-GB" sz="3600" dirty="0">
                <a:latin typeface="+mj-lt"/>
              </a:rPr>
              <a:t>Please like and comment. </a:t>
            </a:r>
          </a:p>
        </p:txBody>
      </p:sp>
      <p:sp>
        <p:nvSpPr>
          <p:cNvPr id="5" name="Slide Number Placeholder 4"/>
          <p:cNvSpPr>
            <a:spLocks noGrp="1"/>
          </p:cNvSpPr>
          <p:nvPr>
            <p:ph type="sldNum" sz="quarter" idx="12"/>
          </p:nvPr>
        </p:nvSpPr>
        <p:spPr/>
        <p:txBody>
          <a:bodyPr/>
          <a:lstStyle/>
          <a:p>
            <a:fld id="{71766878-3199-4EAB-94E7-2D6D11070E14}" type="slidenum">
              <a:rPr lang="en-US" smtClean="0"/>
              <a:pPr/>
              <a:t>18</a:t>
            </a:fld>
            <a:endParaRPr lang="en-US" dirty="0"/>
          </a:p>
        </p:txBody>
      </p:sp>
      <p:pic>
        <p:nvPicPr>
          <p:cNvPr id="2050" name="Picture 2" descr="seesa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53709" y="3887757"/>
            <a:ext cx="2896718" cy="16252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09642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56791" y="334852"/>
            <a:ext cx="7269034" cy="1325563"/>
          </a:xfrm>
        </p:spPr>
        <p:txBody>
          <a:bodyPr>
            <a:normAutofit/>
          </a:bodyPr>
          <a:lstStyle/>
          <a:p>
            <a:r>
              <a:rPr lang="en-GB" sz="7200" b="1" dirty="0">
                <a:solidFill>
                  <a:schemeClr val="tx1"/>
                </a:solidFill>
              </a:rPr>
              <a:t>Communication</a:t>
            </a:r>
          </a:p>
        </p:txBody>
      </p:sp>
      <p:sp>
        <p:nvSpPr>
          <p:cNvPr id="3" name="Content Placeholder 2"/>
          <p:cNvSpPr>
            <a:spLocks noGrp="1"/>
          </p:cNvSpPr>
          <p:nvPr>
            <p:ph idx="1"/>
          </p:nvPr>
        </p:nvSpPr>
        <p:spPr>
          <a:xfrm>
            <a:off x="620486" y="1996413"/>
            <a:ext cx="11348542" cy="3506316"/>
          </a:xfrm>
        </p:spPr>
        <p:txBody>
          <a:bodyPr>
            <a:normAutofit fontScale="85000" lnSpcReduction="20000"/>
          </a:bodyPr>
          <a:lstStyle/>
          <a:p>
            <a:pPr>
              <a:buFont typeface="Wingdings" panose="05000000000000000000" pitchFamily="2" charset="2"/>
              <a:buChar char="q"/>
            </a:pPr>
            <a:r>
              <a:rPr lang="en-GB" sz="3500" dirty="0">
                <a:latin typeface="+mj-lt"/>
              </a:rPr>
              <a:t>On our Year 1 school webpage, you can find:</a:t>
            </a:r>
          </a:p>
          <a:p>
            <a:r>
              <a:rPr lang="en-GB" sz="3500" dirty="0">
                <a:latin typeface="+mj-lt"/>
              </a:rPr>
              <a:t>Our </a:t>
            </a:r>
            <a:r>
              <a:rPr lang="en-GB" sz="3500" b="1" dirty="0">
                <a:latin typeface="+mj-lt"/>
              </a:rPr>
              <a:t>curriculum map</a:t>
            </a:r>
            <a:r>
              <a:rPr lang="en-GB" sz="3500" dirty="0">
                <a:latin typeface="+mj-lt"/>
              </a:rPr>
              <a:t> and key documents.</a:t>
            </a:r>
          </a:p>
          <a:p>
            <a:pPr>
              <a:buFont typeface="Wingdings" panose="05000000000000000000" pitchFamily="2" charset="2"/>
              <a:buChar char="q"/>
            </a:pPr>
            <a:r>
              <a:rPr lang="en-GB" sz="3500" dirty="0">
                <a:latin typeface="+mj-lt"/>
              </a:rPr>
              <a:t>Updates and news via our </a:t>
            </a:r>
            <a:r>
              <a:rPr lang="en-GB" sz="3500" b="1" dirty="0">
                <a:latin typeface="+mj-lt"/>
              </a:rPr>
              <a:t>School Twitter.</a:t>
            </a:r>
            <a:endParaRPr lang="en-GB" sz="3500" dirty="0">
              <a:latin typeface="+mj-lt"/>
            </a:endParaRPr>
          </a:p>
          <a:p>
            <a:pPr>
              <a:buFont typeface="Wingdings" panose="05000000000000000000" pitchFamily="2" charset="2"/>
              <a:buChar char="q"/>
            </a:pPr>
            <a:r>
              <a:rPr lang="en-GB" sz="3500" dirty="0">
                <a:latin typeface="+mj-lt"/>
              </a:rPr>
              <a:t>Learning updates and messages through </a:t>
            </a:r>
            <a:r>
              <a:rPr lang="en-GB" sz="3500" b="1" dirty="0">
                <a:latin typeface="+mj-lt"/>
              </a:rPr>
              <a:t>Seesaw.</a:t>
            </a:r>
            <a:endParaRPr lang="en-GB" sz="3500" dirty="0">
              <a:latin typeface="+mj-lt"/>
            </a:endParaRPr>
          </a:p>
          <a:p>
            <a:pPr marL="0" indent="0">
              <a:buNone/>
            </a:pPr>
            <a:r>
              <a:rPr lang="en-GB" sz="3500" dirty="0">
                <a:latin typeface="+mj-lt"/>
              </a:rPr>
              <a:t>📩 To book an appointment with a teacher or for general enquiries, please contact the school office:</a:t>
            </a:r>
            <a:br>
              <a:rPr lang="en-GB" sz="2800" dirty="0"/>
            </a:br>
            <a:endParaRPr lang="en-GB" sz="2800" dirty="0"/>
          </a:p>
          <a:p>
            <a:r>
              <a:rPr lang="pl-PL" sz="2800" dirty="0">
                <a:hlinkClick r:id="rId3"/>
              </a:rPr>
              <a:t>admin@egerton.cheshire.sch.uk</a:t>
            </a:r>
            <a:r>
              <a:rPr lang="pl-PL" sz="2800" dirty="0"/>
              <a:t> </a:t>
            </a:r>
            <a:endParaRPr lang="en-GB" sz="2800" dirty="0"/>
          </a:p>
        </p:txBody>
      </p:sp>
      <p:sp>
        <p:nvSpPr>
          <p:cNvPr id="4" name="Slide Number Placeholder 3"/>
          <p:cNvSpPr>
            <a:spLocks noGrp="1"/>
          </p:cNvSpPr>
          <p:nvPr>
            <p:ph type="sldNum" sz="quarter" idx="12"/>
          </p:nvPr>
        </p:nvSpPr>
        <p:spPr/>
        <p:txBody>
          <a:bodyPr/>
          <a:lstStyle/>
          <a:p>
            <a:fld id="{71766878-3199-4EAB-94E7-2D6D11070E14}" type="slidenum">
              <a:rPr lang="en-US" smtClean="0"/>
              <a:pPr/>
              <a:t>19</a:t>
            </a:fld>
            <a:endParaRPr lang="en-US" dirty="0"/>
          </a:p>
        </p:txBody>
      </p:sp>
    </p:spTree>
    <p:extLst>
      <p:ext uri="{BB962C8B-B14F-4D97-AF65-F5344CB8AC3E}">
        <p14:creationId xmlns:p14="http://schemas.microsoft.com/office/powerpoint/2010/main" val="7010148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83499" y="116633"/>
            <a:ext cx="9064979" cy="1303867"/>
          </a:xfrm>
        </p:spPr>
        <p:txBody>
          <a:bodyPr>
            <a:normAutofit/>
          </a:bodyPr>
          <a:lstStyle/>
          <a:p>
            <a:pPr algn="ctr"/>
            <a:r>
              <a:rPr lang="en-GB" sz="4400" b="1" dirty="0">
                <a:solidFill>
                  <a:schemeClr val="tx1"/>
                </a:solidFill>
              </a:rPr>
              <a:t>IMPORTANT THINGS TO REMEMBER </a:t>
            </a:r>
            <a:endParaRPr lang="en-GB" sz="4400" dirty="0">
              <a:solidFill>
                <a:schemeClr val="tx1"/>
              </a:solidFill>
            </a:endParaRPr>
          </a:p>
        </p:txBody>
      </p:sp>
      <p:sp>
        <p:nvSpPr>
          <p:cNvPr id="3" name="Content Placeholder 2"/>
          <p:cNvSpPr>
            <a:spLocks noGrp="1"/>
          </p:cNvSpPr>
          <p:nvPr>
            <p:ph idx="1"/>
          </p:nvPr>
        </p:nvSpPr>
        <p:spPr>
          <a:xfrm>
            <a:off x="293918" y="1961827"/>
            <a:ext cx="11644140" cy="4680520"/>
          </a:xfrm>
        </p:spPr>
        <p:txBody>
          <a:bodyPr>
            <a:noAutofit/>
          </a:bodyPr>
          <a:lstStyle/>
          <a:p>
            <a:pPr>
              <a:buFont typeface="Wingdings" panose="05000000000000000000" pitchFamily="2" charset="2"/>
              <a:buChar char="q"/>
            </a:pPr>
            <a:r>
              <a:rPr lang="en-GB" sz="3200" dirty="0">
                <a:latin typeface="+mj-lt"/>
              </a:rPr>
              <a:t>Children to be in school at </a:t>
            </a:r>
            <a:r>
              <a:rPr lang="en-GB" sz="3200" b="1" u="sng" dirty="0">
                <a:latin typeface="+mj-lt"/>
              </a:rPr>
              <a:t>8:45am</a:t>
            </a:r>
            <a:r>
              <a:rPr lang="en-GB" sz="3200" dirty="0">
                <a:latin typeface="+mj-lt"/>
              </a:rPr>
              <a:t> to complete a morning challenge and be ready for their lessons. </a:t>
            </a:r>
          </a:p>
          <a:p>
            <a:pPr>
              <a:buFont typeface="Wingdings" panose="05000000000000000000" pitchFamily="2" charset="2"/>
              <a:buChar char="q"/>
            </a:pPr>
            <a:r>
              <a:rPr lang="en-GB" sz="3200" dirty="0">
                <a:latin typeface="+mj-lt"/>
              </a:rPr>
              <a:t>All jumpers clearly labelled.</a:t>
            </a:r>
            <a:endParaRPr lang="pl-PL" sz="3200" dirty="0">
              <a:latin typeface="+mj-lt"/>
            </a:endParaRPr>
          </a:p>
          <a:p>
            <a:pPr>
              <a:buFont typeface="Wingdings" panose="05000000000000000000" pitchFamily="2" charset="2"/>
              <a:buChar char="q"/>
            </a:pPr>
            <a:r>
              <a:rPr lang="pl-PL" sz="3200" dirty="0">
                <a:latin typeface="+mj-lt"/>
              </a:rPr>
              <a:t>Children bring t</a:t>
            </a:r>
            <a:r>
              <a:rPr lang="en-GB" sz="3200" dirty="0">
                <a:latin typeface="+mj-lt"/>
              </a:rPr>
              <a:t>he minimum to school. </a:t>
            </a:r>
            <a:endParaRPr lang="pl-PL" sz="3200" dirty="0">
              <a:latin typeface="+mj-lt"/>
            </a:endParaRPr>
          </a:p>
          <a:p>
            <a:pPr>
              <a:buFont typeface="Wingdings" panose="05000000000000000000" pitchFamily="2" charset="2"/>
              <a:buChar char="q"/>
            </a:pPr>
            <a:r>
              <a:rPr lang="pl-PL" sz="3200" dirty="0">
                <a:latin typeface="+mj-lt"/>
              </a:rPr>
              <a:t>On </a:t>
            </a:r>
            <a:r>
              <a:rPr lang="en-GB" sz="3200" dirty="0">
                <a:latin typeface="+mj-lt"/>
              </a:rPr>
              <a:t>Monday and Thursday - </a:t>
            </a:r>
            <a:r>
              <a:rPr lang="pl-PL" sz="3200" dirty="0">
                <a:latin typeface="+mj-lt"/>
              </a:rPr>
              <a:t>our PE day</a:t>
            </a:r>
            <a:r>
              <a:rPr lang="en-GB" sz="3200" dirty="0">
                <a:latin typeface="+mj-lt"/>
              </a:rPr>
              <a:t>s</a:t>
            </a:r>
            <a:r>
              <a:rPr lang="pl-PL" sz="3200" dirty="0">
                <a:latin typeface="+mj-lt"/>
              </a:rPr>
              <a:t>, children come wearing PE kit</a:t>
            </a:r>
            <a:r>
              <a:rPr lang="en-GB" sz="3200" dirty="0">
                <a:latin typeface="+mj-lt"/>
              </a:rPr>
              <a:t>.</a:t>
            </a:r>
          </a:p>
        </p:txBody>
      </p:sp>
      <p:sp>
        <p:nvSpPr>
          <p:cNvPr id="4" name="Slide Number Placeholder 3"/>
          <p:cNvSpPr>
            <a:spLocks noGrp="1"/>
          </p:cNvSpPr>
          <p:nvPr>
            <p:ph type="sldNum" sz="quarter" idx="12"/>
          </p:nvPr>
        </p:nvSpPr>
        <p:spPr/>
        <p:txBody>
          <a:bodyPr/>
          <a:lstStyle/>
          <a:p>
            <a:fld id="{71766878-3199-4EAB-94E7-2D6D11070E14}" type="slidenum">
              <a:rPr lang="en-US" smtClean="0"/>
              <a:pPr/>
              <a:t>20</a:t>
            </a:fld>
            <a:endParaRPr lang="en-US" dirty="0"/>
          </a:p>
        </p:txBody>
      </p:sp>
    </p:spTree>
    <p:extLst>
      <p:ext uri="{BB962C8B-B14F-4D97-AF65-F5344CB8AC3E}">
        <p14:creationId xmlns:p14="http://schemas.microsoft.com/office/powerpoint/2010/main" val="1340217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1D4D7B-C697-FB38-FFAF-757CCF45A585}"/>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EC4EA4E-8F1E-E7DF-BDA7-637E81602A0D}"/>
              </a:ext>
            </a:extLst>
          </p:cNvPr>
          <p:cNvSpPr>
            <a:spLocks noGrp="1"/>
          </p:cNvSpPr>
          <p:nvPr>
            <p:ph type="sldNum" sz="quarter" idx="12"/>
          </p:nvPr>
        </p:nvSpPr>
        <p:spPr/>
        <p:txBody>
          <a:bodyPr/>
          <a:lstStyle/>
          <a:p>
            <a:fld id="{71766878-3199-4EAB-94E7-2D6D11070E14}" type="slidenum">
              <a:rPr lang="en-US" smtClean="0"/>
              <a:pPr/>
              <a:t>21</a:t>
            </a:fld>
            <a:endParaRPr lang="en-US" dirty="0"/>
          </a:p>
        </p:txBody>
      </p:sp>
      <p:sp>
        <p:nvSpPr>
          <p:cNvPr id="4" name="Title 1">
            <a:extLst>
              <a:ext uri="{FF2B5EF4-FFF2-40B4-BE49-F238E27FC236}">
                <a16:creationId xmlns:a16="http://schemas.microsoft.com/office/drawing/2014/main" id="{C5D69026-3039-8C6E-BF5F-24C2C05EF8F5}"/>
              </a:ext>
            </a:extLst>
          </p:cNvPr>
          <p:cNvSpPr txBox="1">
            <a:spLocks/>
          </p:cNvSpPr>
          <p:nvPr/>
        </p:nvSpPr>
        <p:spPr>
          <a:xfrm>
            <a:off x="239683" y="611491"/>
            <a:ext cx="10972800" cy="1143000"/>
          </a:xfrm>
          <a:prstGeom prst="rect">
            <a:avLst/>
          </a:prstGeom>
          <a:effectLst/>
        </p:spPr>
        <p:txBody>
          <a:bodyPr vert="horz" lIns="91440" tIns="45720" rIns="91440" bIns="45720" rtlCol="0" anchor="ctr">
            <a:normAutofit fontScale="85000" lnSpcReduction="20000"/>
          </a:bodyPr>
          <a:lst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4800" b="1" dirty="0">
                <a:solidFill>
                  <a:schemeClr val="tx1"/>
                </a:solidFill>
              </a:rPr>
              <a:t>     </a:t>
            </a:r>
            <a:r>
              <a:rPr lang="en-GB" sz="4700" b="1" dirty="0"/>
              <a:t>Could you share your world of work with our children?</a:t>
            </a:r>
          </a:p>
          <a:p>
            <a:endParaRPr lang="en-GB" sz="4800" b="1" dirty="0">
              <a:solidFill>
                <a:schemeClr val="tx1"/>
              </a:solidFill>
            </a:endParaRPr>
          </a:p>
        </p:txBody>
      </p:sp>
      <p:sp>
        <p:nvSpPr>
          <p:cNvPr id="3" name="TextBox 2">
            <a:extLst>
              <a:ext uri="{FF2B5EF4-FFF2-40B4-BE49-F238E27FC236}">
                <a16:creationId xmlns:a16="http://schemas.microsoft.com/office/drawing/2014/main" id="{22847639-2EF3-27E4-3400-7185E7024247}"/>
              </a:ext>
            </a:extLst>
          </p:cNvPr>
          <p:cNvSpPr txBox="1"/>
          <p:nvPr/>
        </p:nvSpPr>
        <p:spPr>
          <a:xfrm>
            <a:off x="479658" y="1102369"/>
            <a:ext cx="11308884" cy="5170646"/>
          </a:xfrm>
          <a:prstGeom prst="rect">
            <a:avLst/>
          </a:prstGeom>
          <a:noFill/>
        </p:spPr>
        <p:txBody>
          <a:bodyPr wrap="square">
            <a:spAutoFit/>
          </a:bodyPr>
          <a:lstStyle/>
          <a:p>
            <a:pPr>
              <a:buNone/>
            </a:pPr>
            <a:endParaRPr lang="en-GB" b="1" dirty="0"/>
          </a:p>
          <a:p>
            <a:pPr>
              <a:buNone/>
            </a:pPr>
            <a:r>
              <a:rPr lang="en-GB" sz="2400" dirty="0"/>
              <a:t>We are keen to build strong partnerships with our families and help our children learn about the many different jobs, careers and opportunities that exist beyond school.</a:t>
            </a:r>
          </a:p>
          <a:p>
            <a:pPr>
              <a:buNone/>
            </a:pPr>
            <a:endParaRPr lang="en-GB" sz="2400" dirty="0"/>
          </a:p>
          <a:p>
            <a:pPr>
              <a:buNone/>
            </a:pPr>
            <a:r>
              <a:rPr lang="en-GB" sz="2400" dirty="0"/>
              <a:t>If you would be happy to come into school for a short session, we would love you to:</a:t>
            </a:r>
          </a:p>
          <a:p>
            <a:pPr>
              <a:buFont typeface="Arial" panose="020B0604020202020204" pitchFamily="34" charset="0"/>
              <a:buChar char="•"/>
            </a:pPr>
            <a:r>
              <a:rPr lang="en-GB" sz="2400" dirty="0"/>
              <a:t>👩‍⚕️ Tell us about your job or career.</a:t>
            </a:r>
          </a:p>
          <a:p>
            <a:pPr>
              <a:buFont typeface="Arial" panose="020B0604020202020204" pitchFamily="34" charset="0"/>
              <a:buChar char="•"/>
            </a:pPr>
            <a:r>
              <a:rPr lang="en-GB" sz="2400" dirty="0"/>
              <a:t>🛠️ Share what you do and what skills you use.</a:t>
            </a:r>
          </a:p>
          <a:p>
            <a:pPr>
              <a:buFont typeface="Arial" panose="020B0604020202020204" pitchFamily="34" charset="0"/>
              <a:buChar char="•"/>
            </a:pPr>
            <a:r>
              <a:rPr lang="en-GB" sz="2400" dirty="0"/>
              <a:t>💡 Explain what you enjoy about your work.</a:t>
            </a:r>
          </a:p>
          <a:p>
            <a:pPr>
              <a:buFont typeface="Arial" panose="020B0604020202020204" pitchFamily="34" charset="0"/>
              <a:buChar char="•"/>
            </a:pPr>
            <a:r>
              <a:rPr lang="en-GB" sz="2400" dirty="0"/>
              <a:t>🎓 Tell children about the skills, qualifications or experiences that helped you get there.</a:t>
            </a:r>
          </a:p>
          <a:p>
            <a:pPr>
              <a:buFont typeface="Arial" panose="020B0604020202020204" pitchFamily="34" charset="0"/>
              <a:buChar char="•"/>
            </a:pPr>
            <a:r>
              <a:rPr lang="en-GB" sz="2400" dirty="0"/>
              <a:t>🌍 Help children understand how different jobs contribute to our community and wider world.</a:t>
            </a:r>
            <a:br>
              <a:rPr lang="en-GB" sz="2400" dirty="0"/>
            </a:br>
            <a:r>
              <a:rPr lang="en-GB" sz="2400" dirty="0"/>
              <a:t>A short, informal talk, demonstration, question-and-answer session or practical activity would be fantastic.</a:t>
            </a:r>
          </a:p>
          <a:p>
            <a:pPr>
              <a:buNone/>
            </a:pPr>
            <a:r>
              <a:rPr lang="en-GB" sz="2400" dirty="0"/>
              <a:t>Could you help inspire our children by sharing what you do?</a:t>
            </a:r>
          </a:p>
        </p:txBody>
      </p:sp>
    </p:spTree>
    <p:extLst>
      <p:ext uri="{BB962C8B-B14F-4D97-AF65-F5344CB8AC3E}">
        <p14:creationId xmlns:p14="http://schemas.microsoft.com/office/powerpoint/2010/main" val="29820765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71766878-3199-4EAB-94E7-2D6D11070E14}" type="slidenum">
              <a:rPr lang="en-US" smtClean="0"/>
              <a:pPr/>
              <a:t>22</a:t>
            </a:fld>
            <a:endParaRPr lang="en-US" dirty="0"/>
          </a:p>
        </p:txBody>
      </p:sp>
      <p:sp>
        <p:nvSpPr>
          <p:cNvPr id="6" name="Rectangle 5"/>
          <p:cNvSpPr/>
          <p:nvPr/>
        </p:nvSpPr>
        <p:spPr>
          <a:xfrm>
            <a:off x="2541104" y="1506932"/>
            <a:ext cx="7447722" cy="2677656"/>
          </a:xfrm>
          <a:prstGeom prst="rect">
            <a:avLst/>
          </a:prstGeom>
        </p:spPr>
        <p:txBody>
          <a:bodyPr wrap="square">
            <a:spAutoFit/>
          </a:bodyPr>
          <a:lstStyle/>
          <a:p>
            <a:pPr algn="ctr"/>
            <a:r>
              <a:rPr lang="en-US" sz="2800" dirty="0">
                <a:latin typeface="+mj-lt"/>
                <a:ea typeface="Twinkl Thin" charset="0"/>
                <a:cs typeface="Twinkl Thin" charset="0"/>
              </a:rPr>
              <a:t>I hope you found this presentation helpful.</a:t>
            </a:r>
          </a:p>
          <a:p>
            <a:pPr algn="ctr"/>
            <a:endParaRPr lang="en-US" sz="2800" dirty="0">
              <a:latin typeface="+mj-lt"/>
              <a:ea typeface="Twinkl Thin" charset="0"/>
              <a:cs typeface="Twinkl Thin" charset="0"/>
            </a:endParaRPr>
          </a:p>
          <a:p>
            <a:pPr algn="ctr"/>
            <a:r>
              <a:rPr lang="en-US" sz="2800" dirty="0">
                <a:latin typeface="+mj-lt"/>
                <a:ea typeface="Twinkl Thin" charset="0"/>
                <a:cs typeface="Twinkl Thin" charset="0"/>
              </a:rPr>
              <a:t>If you have any questions, please don’t hesitate to contact me through </a:t>
            </a:r>
            <a:r>
              <a:rPr lang="en-US" sz="2800" dirty="0">
                <a:latin typeface="+mj-lt"/>
                <a:ea typeface="Twinkl Thin" charset="0"/>
                <a:cs typeface="Twinkl Thin" charset="0"/>
                <a:hlinkClick r:id="rId2"/>
              </a:rPr>
              <a:t>admin@egerton.cheshire.sch.uk</a:t>
            </a:r>
            <a:r>
              <a:rPr lang="en-US" sz="2800" dirty="0">
                <a:latin typeface="+mj-lt"/>
                <a:ea typeface="Twinkl Thin" charset="0"/>
                <a:cs typeface="Twinkl Thin" charset="0"/>
              </a:rPr>
              <a:t> or catch me on the door at drop off and pick up!</a:t>
            </a:r>
          </a:p>
        </p:txBody>
      </p:sp>
      <p:pic>
        <p:nvPicPr>
          <p:cNvPr id="7" name="Picture 6"/>
          <p:cNvPicPr>
            <a:picLocks noChangeAspect="1"/>
          </p:cNvPicPr>
          <p:nvPr/>
        </p:nvPicPr>
        <p:blipFill>
          <a:blip r:embed="rId3">
            <a:extLst>
              <a:ext uri="{BEBA8EAE-BF5A-486C-A8C5-ECC9F3942E4B}">
                <a14:imgProps xmlns:a14="http://schemas.microsoft.com/office/drawing/2010/main">
                  <a14:imgLayer r:embed="rId4">
                    <a14:imgEffect>
                      <a14:backgroundRemoval t="0" b="100000" l="0" r="100000">
                        <a14:foregroundMark x1="31271" y1="33526" x2="1031" y2="34104"/>
                        <a14:foregroundMark x1="37113" y1="58382" x2="35052" y2="77457"/>
                      </a14:backgroundRemoval>
                    </a14:imgEffect>
                  </a14:imgLayer>
                </a14:imgProps>
              </a:ext>
            </a:extLst>
          </a:blip>
          <a:stretch>
            <a:fillRect/>
          </a:stretch>
        </p:blipFill>
        <p:spPr>
          <a:xfrm>
            <a:off x="4214518" y="4322064"/>
            <a:ext cx="3765929" cy="1977137"/>
          </a:xfrm>
          <a:prstGeom prst="rect">
            <a:avLst/>
          </a:prstGeom>
        </p:spPr>
      </p:pic>
    </p:spTree>
    <p:extLst>
      <p:ext uri="{BB962C8B-B14F-4D97-AF65-F5344CB8AC3E}">
        <p14:creationId xmlns:p14="http://schemas.microsoft.com/office/powerpoint/2010/main" val="821620331"/>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Cambria-Calibri">
      <a:majorFont>
        <a:latin typeface="Cambria" panose="02040503050406030204"/>
        <a:ea typeface=""/>
        <a:cs typeface=""/>
        <a:font script="Jpan" typeface="ＭＳ Ｐ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FC40E376EB1BF4C8F56F27DDB2D183D" ma:contentTypeVersion="14" ma:contentTypeDescription="Create a new document." ma:contentTypeScope="" ma:versionID="2e11cad0e65251e9b4246581030b23c0">
  <xsd:schema xmlns:xsd="http://www.w3.org/2001/XMLSchema" xmlns:xs="http://www.w3.org/2001/XMLSchema" xmlns:p="http://schemas.microsoft.com/office/2006/metadata/properties" xmlns:ns2="3240d40e-44a3-4536-bf99-44c25c08d834" xmlns:ns3="5b7b5483-1b2e-458e-90bb-abb8e41849fd" targetNamespace="http://schemas.microsoft.com/office/2006/metadata/properties" ma:root="true" ma:fieldsID="dbe7591da7d15bdd8f025f68925e7e4e" ns2:_="" ns3:_="">
    <xsd:import namespace="3240d40e-44a3-4536-bf99-44c25c08d834"/>
    <xsd:import namespace="5b7b5483-1b2e-458e-90bb-abb8e41849f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3:TaxCatchAll" minOccurs="0"/>
                <xsd:element ref="ns2:MediaServiceOCR"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240d40e-44a3-4536-bf99-44c25c08d83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5c78dfe1-7d11-4394-84e8-fb37b55cc5a3"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b7b5483-1b2e-458e-90bb-abb8e41849fd"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7a59ff8a-5bc4-40de-8fd6-228128aceebb}" ma:internalName="TaxCatchAll" ma:showField="CatchAllData" ma:web="5b7b5483-1b2e-458e-90bb-abb8e41849f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240d40e-44a3-4536-bf99-44c25c08d834">
      <Terms xmlns="http://schemas.microsoft.com/office/infopath/2007/PartnerControls"/>
    </lcf76f155ced4ddcb4097134ff3c332f>
    <TaxCatchAll xmlns="5b7b5483-1b2e-458e-90bb-abb8e41849fd" xsi:nil="true"/>
  </documentManagement>
</p:properties>
</file>

<file path=customXml/itemProps1.xml><?xml version="1.0" encoding="utf-8"?>
<ds:datastoreItem xmlns:ds="http://schemas.openxmlformats.org/officeDocument/2006/customXml" ds:itemID="{369BABAF-F741-47C2-8607-82A1D57730C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240d40e-44a3-4536-bf99-44c25c08d834"/>
    <ds:schemaRef ds:uri="5b7b5483-1b2e-458e-90bb-abb8e41849f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99B2A0D-9A1B-47D0-A38B-AAF85C0BC1B1}">
  <ds:schemaRefs>
    <ds:schemaRef ds:uri="http://schemas.microsoft.com/sharepoint/v3/contenttype/forms"/>
  </ds:schemaRefs>
</ds:datastoreItem>
</file>

<file path=customXml/itemProps3.xml><?xml version="1.0" encoding="utf-8"?>
<ds:datastoreItem xmlns:ds="http://schemas.openxmlformats.org/officeDocument/2006/customXml" ds:itemID="{DE7A1286-E12C-4BB7-B8C1-F66E15E65705}">
  <ds:schemaRefs>
    <ds:schemaRef ds:uri="http://schemas.microsoft.com/office/2006/metadata/properties"/>
    <ds:schemaRef ds:uri="http://purl.org/dc/terms/"/>
    <ds:schemaRef ds:uri="5b7b5483-1b2e-458e-90bb-abb8e41849fd"/>
    <ds:schemaRef ds:uri="http://schemas.microsoft.com/office/2006/documentManagement/types"/>
    <ds:schemaRef ds:uri="http://schemas.openxmlformats.org/package/2006/metadata/core-properties"/>
    <ds:schemaRef ds:uri="http://purl.org/dc/elements/1.1/"/>
    <ds:schemaRef ds:uri="http://schemas.microsoft.com/office/infopath/2007/PartnerControls"/>
    <ds:schemaRef ds:uri="3240d40e-44a3-4536-bf99-44c25c08d834"/>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Retrospect</Template>
  <TotalTime>1368</TotalTime>
  <Words>1224</Words>
  <Application>Microsoft Office PowerPoint</Application>
  <PresentationFormat>Widescreen</PresentationFormat>
  <Paragraphs>154</Paragraphs>
  <Slides>22</Slides>
  <Notes>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Arial</vt:lpstr>
      <vt:lpstr>Calibri</vt:lpstr>
      <vt:lpstr>Cambria</vt:lpstr>
      <vt:lpstr>Canva Sans</vt:lpstr>
      <vt:lpstr>Darumadrop One</vt:lpstr>
      <vt:lpstr>Symbol</vt:lpstr>
      <vt:lpstr>Wingdings</vt:lpstr>
      <vt:lpstr>Retrospect</vt:lpstr>
      <vt:lpstr>     YEAR 1      Working in Partnership Presentation 2026-27 </vt:lpstr>
      <vt:lpstr>   Meet the staff</vt:lpstr>
      <vt:lpstr>Growth Mindset</vt:lpstr>
      <vt:lpstr>PowerPoint Presentation</vt:lpstr>
      <vt:lpstr>Themes in Year 1 </vt:lpstr>
      <vt:lpstr>Trips and Visits</vt:lpstr>
      <vt:lpstr> Monday and Thursday – PE  </vt:lpstr>
      <vt:lpstr>Continuous Provision</vt:lpstr>
      <vt:lpstr>Continuous Provision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SeeSaw</vt:lpstr>
      <vt:lpstr>Communication</vt:lpstr>
      <vt:lpstr>IMPORTANT THINGS TO REMEMBER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reflection</dc:title>
  <dc:creator>Harriet Gill</dc:creator>
  <cp:lastModifiedBy>Jessica Healey</cp:lastModifiedBy>
  <cp:revision>62</cp:revision>
  <dcterms:created xsi:type="dcterms:W3CDTF">2017-04-16T20:07:46Z</dcterms:created>
  <dcterms:modified xsi:type="dcterms:W3CDTF">2026-09-16T10:43:56Z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0x0101009FC40E376EB1BF4C8F56F27DDB2D183D</vt:lpwstr>
  </property>
  <property fmtid="{D5CDD505-2E9C-101B-9397-08002B2CF9AE}" pid="3" name="MediaServiceImageTags">
    <vt:lpwstr/>
  </property>
</Properties>
</file>