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190D30-948A-4FB0-A91D-2CCB887BA050}" v="26" dt="2025-08-22T10:01:23.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383D65-F6A0-4CB8-B2D5-CA2E3455011A}"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637C7-E923-4683-B1CC-841141641955}" type="slidenum">
              <a:rPr lang="en-GB" smtClean="0"/>
              <a:t>‹#›</a:t>
            </a:fld>
            <a:endParaRPr lang="en-GB"/>
          </a:p>
        </p:txBody>
      </p:sp>
    </p:spTree>
    <p:extLst>
      <p:ext uri="{BB962C8B-B14F-4D97-AF65-F5344CB8AC3E}">
        <p14:creationId xmlns:p14="http://schemas.microsoft.com/office/powerpoint/2010/main" val="3271510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49637C7-E923-4683-B1CC-841141641955}" type="slidenum">
              <a:rPr lang="en-GB" smtClean="0"/>
              <a:t>1</a:t>
            </a:fld>
            <a:endParaRPr lang="en-GB"/>
          </a:p>
        </p:txBody>
      </p:sp>
    </p:spTree>
    <p:extLst>
      <p:ext uri="{BB962C8B-B14F-4D97-AF65-F5344CB8AC3E}">
        <p14:creationId xmlns:p14="http://schemas.microsoft.com/office/powerpoint/2010/main" val="89979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4E5EA-7C62-CF41-3A68-F47CF70880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4E13B0-D5AE-3069-867A-884CF6EAFD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2A0EF6-E9D8-DABD-D98E-00843B890D9B}"/>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8EE888FC-CCDA-8E4C-A73E-45B4FEC4BB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01E8C4-560C-A447-E286-6A8058E39B53}"/>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109475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AB30F-1CA3-2FF0-DAB3-D86470B142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AE8764-FE3E-CD3C-A915-70E58F5F33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9503C4-C806-68F9-6B47-F5D8A6B84D49}"/>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301EE6EB-2610-10EB-290F-91271946C7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E51B51-F9B8-BFCA-479D-C63F79AFACB3}"/>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635284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A78B8-5686-ADAA-7F95-8A00D9EB4F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8BBC9A3-85FF-8F8A-A9F0-73253EC395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3A672C-12F7-BB02-50E1-855B36C5321E}"/>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97DB8A08-3B80-CEC9-B89B-13287D7048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36CCDD-201C-B81D-7E6E-B24A562E505E}"/>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904167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B25DC-CA1D-A8C5-27DA-179EF15FA0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106016-27D9-D661-CED5-3073619584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DF85536-0155-AF5B-4C12-8DC9984662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71AC27-FA95-0BF9-3CFD-5A5C4C377DB7}"/>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6" name="Footer Placeholder 5">
            <a:extLst>
              <a:ext uri="{FF2B5EF4-FFF2-40B4-BE49-F238E27FC236}">
                <a16:creationId xmlns:a16="http://schemas.microsoft.com/office/drawing/2014/main" id="{2F5416D2-34E2-45AB-86BF-486FFE71FB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549CF2-BD72-D1A9-8EEE-BBE6FE3130D3}"/>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2184999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DA1A6-6E12-CA73-BE8A-BDA37422155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E0DE256-B483-3CC9-A81A-89C90C8A89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DDFB67-AD6D-0AE3-3D51-CB8548DB61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7385BD2-E591-CCF7-9057-8A0CB21684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352EC6-DE70-B641-1037-1244C33485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B6EA3B-68BC-C26C-43E3-F85F9E296C4B}"/>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8" name="Footer Placeholder 7">
            <a:extLst>
              <a:ext uri="{FF2B5EF4-FFF2-40B4-BE49-F238E27FC236}">
                <a16:creationId xmlns:a16="http://schemas.microsoft.com/office/drawing/2014/main" id="{F3332911-C29C-1ACD-5B0A-80A8D08D511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A8DC76-B0E0-3CA5-74FF-A6CAFE2217EF}"/>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1709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783AC-23FF-43E1-9869-E30F4112D92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2928FCD-F7D8-D921-CCC4-EE2012884DD7}"/>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4" name="Footer Placeholder 3">
            <a:extLst>
              <a:ext uri="{FF2B5EF4-FFF2-40B4-BE49-F238E27FC236}">
                <a16:creationId xmlns:a16="http://schemas.microsoft.com/office/drawing/2014/main" id="{A8A58F74-CF24-AD7E-C0A6-5BDB79C6016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515475-FA48-9F4E-A65E-BA165D48264B}"/>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4170686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75D889-EFF6-ECEB-0697-B41FAD75DDB3}"/>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3" name="Footer Placeholder 2">
            <a:extLst>
              <a:ext uri="{FF2B5EF4-FFF2-40B4-BE49-F238E27FC236}">
                <a16:creationId xmlns:a16="http://schemas.microsoft.com/office/drawing/2014/main" id="{C9F89B3C-1256-7241-0706-5E41C5CF7E7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10842A5-D182-6855-13C2-A0638FFB6BCD}"/>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2266937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820A-CCAB-461B-AF15-98460F4038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237820-E5CE-73FB-E4C5-D38F39EFBE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DA9DEF1-93F3-94AD-2373-D1CB2C301B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EB2075-83FC-7E48-9653-913FB72829C1}"/>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6" name="Footer Placeholder 5">
            <a:extLst>
              <a:ext uri="{FF2B5EF4-FFF2-40B4-BE49-F238E27FC236}">
                <a16:creationId xmlns:a16="http://schemas.microsoft.com/office/drawing/2014/main" id="{CBBC6D23-6A50-3274-1055-E1B31AABC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1554F1-5C4C-9E0B-CAA6-F03FB71BD78F}"/>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4078504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37073-5CA1-8157-3977-132823F04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97086FD-6B60-8666-EC43-5C88EE7965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E51681F-F95B-F1DF-9F24-5F09A0321F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E4298-7FC7-C727-E6FA-1544F2D35583}"/>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6" name="Footer Placeholder 5">
            <a:extLst>
              <a:ext uri="{FF2B5EF4-FFF2-40B4-BE49-F238E27FC236}">
                <a16:creationId xmlns:a16="http://schemas.microsoft.com/office/drawing/2014/main" id="{5F655320-D490-498F-41A8-61AB5F61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321EB6-3852-B51C-F314-94733686DE77}"/>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277319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44BED-883C-4FFA-9015-106DCCFB545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059D96-9823-E21E-B64B-CB71D527E3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6504C7-587B-573A-2362-805B6E3A4429}"/>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B496261F-7D6E-F844-DD8E-18C6349910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9AAFC2-B85C-D8D2-CACC-F68BB04F9B3D}"/>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3853469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5E1455-9DAC-F56A-4414-B31B03B19B9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24C6A3-7BA7-6F9E-29EA-28A905D9CF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24096F-D8FF-314A-1636-166E151B49B1}"/>
              </a:ext>
            </a:extLst>
          </p:cNvPr>
          <p:cNvSpPr>
            <a:spLocks noGrp="1"/>
          </p:cNvSpPr>
          <p:nvPr>
            <p:ph type="dt" sz="half" idx="10"/>
          </p:nvPr>
        </p:nvSpPr>
        <p:spPr/>
        <p:txBody>
          <a:body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F48EDD42-AB82-5BC1-0980-C39CE17EA2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792024-6B4F-6DD5-FB4E-308D41B7264A}"/>
              </a:ext>
            </a:extLst>
          </p:cNvPr>
          <p:cNvSpPr>
            <a:spLocks noGrp="1"/>
          </p:cNvSpPr>
          <p:nvPr>
            <p:ph type="sldNum" sz="quarter" idx="12"/>
          </p:nvPr>
        </p:nvSpPr>
        <p:spPr/>
        <p:txBody>
          <a:bodyPr/>
          <a:lstStyle/>
          <a:p>
            <a:fld id="{65C0C46D-F1AB-4D49-9DD6-FD6FFD3F3E87}" type="slidenum">
              <a:rPr lang="en-GB" smtClean="0"/>
              <a:t>‹#›</a:t>
            </a:fld>
            <a:endParaRPr lang="en-GB"/>
          </a:p>
        </p:txBody>
      </p:sp>
    </p:spTree>
    <p:extLst>
      <p:ext uri="{BB962C8B-B14F-4D97-AF65-F5344CB8AC3E}">
        <p14:creationId xmlns:p14="http://schemas.microsoft.com/office/powerpoint/2010/main" val="297657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EF4708-B623-7CCB-85AD-4EE38F4141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372714F-6168-5BC0-07D4-BF565E84E2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8F8D5B-0AA6-8A2B-886E-0DE8A39C05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14D794-12B9-4F80-85D7-F289BA929A9E}" type="datetimeFigureOut">
              <a:rPr lang="en-GB" smtClean="0"/>
              <a:t>16/09/2026</a:t>
            </a:fld>
            <a:endParaRPr lang="en-GB"/>
          </a:p>
        </p:txBody>
      </p:sp>
      <p:sp>
        <p:nvSpPr>
          <p:cNvPr id="5" name="Footer Placeholder 4">
            <a:extLst>
              <a:ext uri="{FF2B5EF4-FFF2-40B4-BE49-F238E27FC236}">
                <a16:creationId xmlns:a16="http://schemas.microsoft.com/office/drawing/2014/main" id="{F240ED40-4EB4-73F8-04D9-0D0081A2F2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5A7750F-AAC6-2281-AB0B-FE6DE0CB9D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C0C46D-F1AB-4D49-9DD6-FD6FFD3F3E87}" type="slidenum">
              <a:rPr lang="en-GB" smtClean="0"/>
              <a:t>‹#›</a:t>
            </a:fld>
            <a:endParaRPr lang="en-GB"/>
          </a:p>
        </p:txBody>
      </p:sp>
    </p:spTree>
    <p:extLst>
      <p:ext uri="{BB962C8B-B14F-4D97-AF65-F5344CB8AC3E}">
        <p14:creationId xmlns:p14="http://schemas.microsoft.com/office/powerpoint/2010/main" val="1334914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7.jpg"/><Relationship Id="rId5" Type="http://schemas.openxmlformats.org/officeDocument/2006/relationships/image" Target="../media/image3.jpeg"/><Relationship Id="rId15" Type="http://schemas.openxmlformats.org/officeDocument/2006/relationships/image" Target="../media/image11.jpeg"/><Relationship Id="rId10" Type="http://schemas.microsoft.com/office/2007/relationships/hdphoto" Target="../media/hdphoto2.wdp"/><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CEF0AA00-7CFB-0C87-9418-8CD8D9C76B9D}"/>
              </a:ext>
            </a:extLst>
          </p:cNvPr>
          <p:cNvSpPr txBox="1"/>
          <p:nvPr/>
        </p:nvSpPr>
        <p:spPr>
          <a:xfrm>
            <a:off x="174931" y="5355711"/>
            <a:ext cx="4788813" cy="1384995"/>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D&amp;T:</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The focus of the children’s design &amp; technology project this </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half term is food technology. The children will begin by exploring where food comes from and be able to sort foods into the 5 main food groups. They will then learn about their chef, Mary Berry. The children will design their own healthy sandwich and label the ingredients and equipment they will need to bake the recipe, before creating their sandwiches. </a:t>
            </a:r>
          </a:p>
        </p:txBody>
      </p:sp>
      <p:sp>
        <p:nvSpPr>
          <p:cNvPr id="13" name="TextBox 12">
            <a:extLst>
              <a:ext uri="{FF2B5EF4-FFF2-40B4-BE49-F238E27FC236}">
                <a16:creationId xmlns:a16="http://schemas.microsoft.com/office/drawing/2014/main" id="{54EE1103-6B55-81D5-DA8D-9A508660D4BF}"/>
              </a:ext>
            </a:extLst>
          </p:cNvPr>
          <p:cNvSpPr txBox="1"/>
          <p:nvPr/>
        </p:nvSpPr>
        <p:spPr>
          <a:xfrm>
            <a:off x="7323296" y="2507837"/>
            <a:ext cx="4788813" cy="1569660"/>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Geography – Magical Mapping:</a:t>
            </a:r>
          </a:p>
          <a:p>
            <a:r>
              <a:rPr lang="en-GB" sz="1200" dirty="0">
                <a:latin typeface="Calibri Light" panose="020F0302020204030204" pitchFamily="34" charset="0"/>
                <a:ea typeface="Calibri Light" panose="020F0302020204030204" pitchFamily="34" charset="0"/>
                <a:cs typeface="Calibri Light" panose="020F0302020204030204" pitchFamily="34" charset="0"/>
              </a:rPr>
              <a:t>This half term, the children will explore a range of maps at a local, national and global level, developing their understanding of how to navigate an online mapping service to find key locations. They will also devise their own maps and plan routes, building their geographical skills through digital tools and practical activities.</a:t>
            </a:r>
            <a:r>
              <a:rPr lang="en-US" sz="1200" dirty="0">
                <a:latin typeface="Calibri Light" panose="020F0302020204030204" pitchFamily="34" charset="0"/>
                <a:ea typeface="Calibri Light" panose="020F0302020204030204" pitchFamily="34" charset="0"/>
                <a:cs typeface="Calibri Light" panose="020F0302020204030204" pitchFamily="34" charset="0"/>
              </a:rPr>
              <a:t>. They will look at aerial photographs to spot human and physical features, understand simple map symbols and compass directions. </a:t>
            </a:r>
            <a:endParaRPr lang="en-GB" sz="12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2B1F882A-E62F-B05F-14C1-4DB6386B12A2}"/>
              </a:ext>
            </a:extLst>
          </p:cNvPr>
          <p:cNvSpPr txBox="1"/>
          <p:nvPr/>
        </p:nvSpPr>
        <p:spPr>
          <a:xfrm>
            <a:off x="190935" y="2862721"/>
            <a:ext cx="4217575" cy="2308324"/>
          </a:xfrm>
          <a:prstGeom prst="rect">
            <a:avLst/>
          </a:prstGeom>
          <a:noFill/>
          <a:ln w="25400">
            <a:solidFill>
              <a:schemeClr val="tx1"/>
            </a:solidFill>
          </a:ln>
        </p:spPr>
        <p:txBody>
          <a:bodyPr wrap="square" rtlCol="0">
            <a:spAutoFit/>
          </a:bodyPr>
          <a:lstStyle/>
          <a:p>
            <a:r>
              <a:rPr lang="en-US" sz="1200" b="1" u="sng" dirty="0" err="1">
                <a:latin typeface="Calibri Light" panose="020F0302020204030204" pitchFamily="34" charset="0"/>
                <a:ea typeface="Calibri Light" panose="020F0302020204030204" pitchFamily="34" charset="0"/>
                <a:cs typeface="Calibri Light" panose="020F0302020204030204" pitchFamily="34" charset="0"/>
              </a:rPr>
              <a:t>Maths</a:t>
            </a:r>
            <a:r>
              <a:rPr lang="en-US" sz="1200" b="1" u="sng" dirty="0">
                <a:latin typeface="Calibri Light" panose="020F0302020204030204" pitchFamily="34" charset="0"/>
                <a:ea typeface="Calibri Light" panose="020F0302020204030204" pitchFamily="34" charset="0"/>
                <a:cs typeface="Calibri Light" panose="020F0302020204030204" pitchFamily="34" charset="0"/>
              </a:rPr>
              <a:t>:</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This half term the children will be learning to: </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Count in steps of 2, 3, and 5 from 0, and in tens from any number, forward and backwards. </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Recognise the place value of each digit in a two-digit number.</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Identify, represent and estimate numbers using different representations, including the number line. </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Compare and order numbers from 0 up to 100 using &lt;, &gt; &amp; = signs.</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Read and write numbers to at least 100 in numerals and in words.</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Use place value and number facts to solve problems. </a:t>
            </a:r>
            <a:endParaRPr lang="en-GB" sz="12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C31AAF39-9250-76E3-D5A9-BC4D47ED114D}"/>
              </a:ext>
            </a:extLst>
          </p:cNvPr>
          <p:cNvSpPr txBox="1"/>
          <p:nvPr/>
        </p:nvSpPr>
        <p:spPr>
          <a:xfrm>
            <a:off x="168933" y="1193030"/>
            <a:ext cx="4551819" cy="1569660"/>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Science:</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This half term the children will be learning to: </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Notice that animals, including humans, have offspring which grow into adults.</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Find out about and describe the basic needs of animals, including humans, for survival (water, food and air).</a:t>
            </a:r>
          </a:p>
          <a:p>
            <a:pPr marL="285750" indent="-2857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Describe the importance for humans of exercise, eating the right amounts of different types of food, and hygiene.</a:t>
            </a:r>
            <a:endParaRPr lang="en-GB" sz="12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Rectangle 7">
            <a:extLst>
              <a:ext uri="{FF2B5EF4-FFF2-40B4-BE49-F238E27FC236}">
                <a16:creationId xmlns:a16="http://schemas.microsoft.com/office/drawing/2014/main" id="{A5D5B7B8-E36B-D679-C134-CDF1F251AB2F}"/>
              </a:ext>
            </a:extLst>
          </p:cNvPr>
          <p:cNvSpPr/>
          <p:nvPr/>
        </p:nvSpPr>
        <p:spPr>
          <a:xfrm>
            <a:off x="4603703" y="-46570"/>
            <a:ext cx="2819298" cy="769441"/>
          </a:xfrm>
          <a:prstGeom prst="rect">
            <a:avLst/>
          </a:prstGeom>
          <a:noFill/>
        </p:spPr>
        <p:txBody>
          <a:bodyPr wrap="none" lIns="91440" tIns="45720" rIns="91440" bIns="45720">
            <a:spAutoFit/>
          </a:bodyPr>
          <a:lstStyle/>
          <a:p>
            <a:pPr algn="ctr"/>
            <a:r>
              <a:rPr lang="en-US" sz="4400" b="1" cap="none" spc="0" dirty="0">
                <a:ln w="0"/>
                <a:solidFill>
                  <a:schemeClr val="tx1"/>
                </a:solidFill>
                <a:effectLst>
                  <a:outerShdw blurRad="38100" dist="19050" dir="2700000" algn="tl" rotWithShape="0">
                    <a:schemeClr val="dk1">
                      <a:alpha val="40000"/>
                    </a:schemeClr>
                  </a:outerShdw>
                </a:effectLst>
                <a:latin typeface="Calibri Light" panose="020F0302020204030204" pitchFamily="34" charset="0"/>
                <a:ea typeface="Calibri Light" panose="020F0302020204030204" pitchFamily="34" charset="0"/>
                <a:cs typeface="Calibri Light" panose="020F0302020204030204" pitchFamily="34" charset="0"/>
              </a:rPr>
              <a:t>Fighting Fit!</a:t>
            </a:r>
          </a:p>
        </p:txBody>
      </p:sp>
      <p:pic>
        <p:nvPicPr>
          <p:cNvPr id="1028" name="Picture 4" descr="What is an Eatwell Plate | Eating Well Guide | Twinkl">
            <a:extLst>
              <a:ext uri="{FF2B5EF4-FFF2-40B4-BE49-F238E27FC236}">
                <a16:creationId xmlns:a16="http://schemas.microsoft.com/office/drawing/2014/main" id="{E35CA223-EA62-67BD-608B-B03260F8C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659" y="2126132"/>
            <a:ext cx="879044" cy="620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2" name="Picture 8" descr="Partitioning into tens and ones - Maths - Learning with BBC Bitesize - BBC  Bitesize">
            <a:extLst>
              <a:ext uri="{FF2B5EF4-FFF2-40B4-BE49-F238E27FC236}">
                <a16:creationId xmlns:a16="http://schemas.microsoft.com/office/drawing/2014/main" id="{F614F45B-6D5D-90E1-8942-2716DC95A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723" y="2646199"/>
            <a:ext cx="953482" cy="5363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Vector Illustration Map City Gps Style Stock Vector (Royalty Free)  334438847 | Shutterstock">
            <a:extLst>
              <a:ext uri="{FF2B5EF4-FFF2-40B4-BE49-F238E27FC236}">
                <a16:creationId xmlns:a16="http://schemas.microsoft.com/office/drawing/2014/main" id="{FB413201-E19E-9A1E-616A-483A98A3CB7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225"/>
          <a:stretch/>
        </p:blipFill>
        <p:spPr bwMode="auto">
          <a:xfrm>
            <a:off x="10433732" y="3862497"/>
            <a:ext cx="1229360" cy="7835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7DB2DA3-871B-34DE-70FA-20ADF2A136AB}"/>
              </a:ext>
            </a:extLst>
          </p:cNvPr>
          <p:cNvSpPr txBox="1"/>
          <p:nvPr/>
        </p:nvSpPr>
        <p:spPr>
          <a:xfrm>
            <a:off x="7418337" y="923330"/>
            <a:ext cx="4598732" cy="1015663"/>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Computing:</a:t>
            </a:r>
          </a:p>
          <a:p>
            <a:r>
              <a:rPr lang="en-GB" sz="1200" dirty="0">
                <a:latin typeface="Calibri Light" panose="020F0302020204030204" pitchFamily="34" charset="0"/>
                <a:cs typeface="Calibri Light" panose="020F0302020204030204" pitchFamily="34" charset="0"/>
              </a:rPr>
              <a:t>This half term in Computing, the children will explore how information technology (IT) is used to improve our everyday lives. They will learn about the different ways technology helps people at home and in the wider community, including in shops, libraries, and hospitals.</a:t>
            </a:r>
          </a:p>
        </p:txBody>
      </p:sp>
      <p:sp>
        <p:nvSpPr>
          <p:cNvPr id="12" name="TextBox 11">
            <a:extLst>
              <a:ext uri="{FF2B5EF4-FFF2-40B4-BE49-F238E27FC236}">
                <a16:creationId xmlns:a16="http://schemas.microsoft.com/office/drawing/2014/main" id="{602399A5-EE03-D9DE-38F8-01C6DAF2207A}"/>
              </a:ext>
            </a:extLst>
          </p:cNvPr>
          <p:cNvSpPr txBox="1"/>
          <p:nvPr/>
        </p:nvSpPr>
        <p:spPr>
          <a:xfrm>
            <a:off x="4509974" y="2830865"/>
            <a:ext cx="2716117" cy="1015663"/>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R.E.  - Christianity:</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They will be exploring the main features of a church, the types of worship that happens there and why churches are so important to Christians.</a:t>
            </a:r>
            <a:endParaRPr lang="en-GB" sz="12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14" name="TextBox 13">
            <a:extLst>
              <a:ext uri="{FF2B5EF4-FFF2-40B4-BE49-F238E27FC236}">
                <a16:creationId xmlns:a16="http://schemas.microsoft.com/office/drawing/2014/main" id="{5B7A6AA6-B5A9-1C2F-28B8-0F9F9A85AD4F}"/>
              </a:ext>
            </a:extLst>
          </p:cNvPr>
          <p:cNvSpPr txBox="1"/>
          <p:nvPr/>
        </p:nvSpPr>
        <p:spPr>
          <a:xfrm>
            <a:off x="1996525" y="260282"/>
            <a:ext cx="2228159" cy="461665"/>
          </a:xfrm>
          <a:prstGeom prst="rect">
            <a:avLst/>
          </a:prstGeom>
          <a:noFill/>
          <a:ln w="25400">
            <a:solidFill>
              <a:schemeClr val="tx1"/>
            </a:solidFill>
          </a:ln>
        </p:spPr>
        <p:txBody>
          <a:bodyPr wrap="square" rtlCol="0">
            <a:spAutoFit/>
          </a:bodyPr>
          <a:lstStyle/>
          <a:p>
            <a:r>
              <a:rPr lang="en-GB" sz="1200" b="1" u="sng" dirty="0">
                <a:latin typeface="Calibri Light" panose="020F0302020204030204" pitchFamily="34" charset="0"/>
                <a:ea typeface="Calibri Light" panose="020F0302020204030204" pitchFamily="34" charset="0"/>
                <a:cs typeface="Calibri Light" panose="020F0302020204030204" pitchFamily="34" charset="0"/>
              </a:rPr>
              <a:t>PSHE:</a:t>
            </a:r>
          </a:p>
          <a:p>
            <a:r>
              <a:rPr lang="en-GB" sz="1200" dirty="0">
                <a:latin typeface="Calibri Light" panose="020F0302020204030204" pitchFamily="34" charset="0"/>
                <a:ea typeface="Calibri Light" panose="020F0302020204030204" pitchFamily="34" charset="0"/>
                <a:cs typeface="Calibri Light" panose="020F0302020204030204" pitchFamily="34" charset="0"/>
              </a:rPr>
              <a:t>Families and Relationships</a:t>
            </a:r>
          </a:p>
        </p:txBody>
      </p:sp>
      <p:sp>
        <p:nvSpPr>
          <p:cNvPr id="15" name="TextBox 14">
            <a:extLst>
              <a:ext uri="{FF2B5EF4-FFF2-40B4-BE49-F238E27FC236}">
                <a16:creationId xmlns:a16="http://schemas.microsoft.com/office/drawing/2014/main" id="{EA6181DA-E107-8824-A623-1257FC96B98D}"/>
              </a:ext>
            </a:extLst>
          </p:cNvPr>
          <p:cNvSpPr txBox="1"/>
          <p:nvPr/>
        </p:nvSpPr>
        <p:spPr>
          <a:xfrm>
            <a:off x="7802020" y="109677"/>
            <a:ext cx="2671051" cy="461665"/>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PE:</a:t>
            </a:r>
          </a:p>
          <a:p>
            <a:r>
              <a:rPr lang="en-GB" sz="1200" dirty="0">
                <a:latin typeface="Calibri Light" panose="020F0302020204030204" pitchFamily="34" charset="0"/>
                <a:ea typeface="Calibri Light" panose="020F0302020204030204" pitchFamily="34" charset="0"/>
                <a:cs typeface="Calibri Light" panose="020F0302020204030204" pitchFamily="34" charset="0"/>
              </a:rPr>
              <a:t>Invasion Games (Tuesdays and Fridays). </a:t>
            </a:r>
          </a:p>
        </p:txBody>
      </p:sp>
      <p:pic>
        <p:nvPicPr>
          <p:cNvPr id="1040" name="Picture 16" descr="Sustainable Development Goal 3 - Wikipedia">
            <a:extLst>
              <a:ext uri="{FF2B5EF4-FFF2-40B4-BE49-F238E27FC236}">
                <a16:creationId xmlns:a16="http://schemas.microsoft.com/office/drawing/2014/main" id="{112DBBC3-3A10-12A9-95CA-A05F839E56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8911" y="181486"/>
            <a:ext cx="779743" cy="7797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42" name="Picture 18" descr="1,200+ Netball Stock Illustrations, Royalty-Free Vector Graphics &amp; Clip Art  - iStock | Netball game, Indoor netball, Netball court">
            <a:extLst>
              <a:ext uri="{FF2B5EF4-FFF2-40B4-BE49-F238E27FC236}">
                <a16:creationId xmlns:a16="http://schemas.microsoft.com/office/drawing/2014/main" id="{8868A00A-6530-94B2-C513-964102DD6DE2}"/>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51471" y1="41434" x2="51471" y2="41434"/>
                      </a14:backgroundRemoval>
                    </a14:imgEffect>
                  </a14:imgLayer>
                </a14:imgProps>
              </a:ext>
              <a:ext uri="{28A0092B-C50C-407E-A947-70E740481C1C}">
                <a14:useLocalDpi xmlns:a14="http://schemas.microsoft.com/office/drawing/2010/main" val="0"/>
              </a:ext>
            </a:extLst>
          </a:blip>
          <a:srcRect l="22792" t="21416" r="23525" b="24125"/>
          <a:stretch/>
        </p:blipFill>
        <p:spPr bwMode="auto">
          <a:xfrm>
            <a:off x="10268050" y="18718"/>
            <a:ext cx="710612" cy="67377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FEC91E69-5A42-AC8E-172C-0CE53C0A9BB1}"/>
              </a:ext>
            </a:extLst>
          </p:cNvPr>
          <p:cNvSpPr txBox="1"/>
          <p:nvPr/>
        </p:nvSpPr>
        <p:spPr>
          <a:xfrm>
            <a:off x="5547714" y="4138214"/>
            <a:ext cx="4788813" cy="1015663"/>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Music</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The children are going to explore the skills of finding the pulse and pitch in different songs this half term. They will practice identifying high and low pitches and clapping out the pulse in a familiar song. They will also work in groups to compose their own piece using crochets and quavers. </a:t>
            </a:r>
          </a:p>
        </p:txBody>
      </p:sp>
      <p:pic>
        <p:nvPicPr>
          <p:cNvPr id="19" name="Picture 18">
            <a:extLst>
              <a:ext uri="{FF2B5EF4-FFF2-40B4-BE49-F238E27FC236}">
                <a16:creationId xmlns:a16="http://schemas.microsoft.com/office/drawing/2014/main" id="{2AF77A8E-4FD9-EE5D-C335-4A2A26926028}"/>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402" b="92735" l="4605" r="89803">
                        <a14:foregroundMark x1="8553" y1="93162" x2="8553" y2="93162"/>
                        <a14:foregroundMark x1="43092" y1="93162" x2="43092" y2="93162"/>
                        <a14:foregroundMark x1="81908" y1="92735" x2="81908" y2="92735"/>
                        <a14:foregroundMark x1="4605" y1="86325" x2="4605" y2="86325"/>
                      </a14:backgroundRemoval>
                    </a14:imgEffect>
                  </a14:imgLayer>
                </a14:imgProps>
              </a:ext>
            </a:extLst>
          </a:blip>
          <a:stretch>
            <a:fillRect/>
          </a:stretch>
        </p:blipFill>
        <p:spPr>
          <a:xfrm rot="20831297">
            <a:off x="4594996" y="4066853"/>
            <a:ext cx="814984" cy="627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0" name="TextBox 19">
            <a:extLst>
              <a:ext uri="{FF2B5EF4-FFF2-40B4-BE49-F238E27FC236}">
                <a16:creationId xmlns:a16="http://schemas.microsoft.com/office/drawing/2014/main" id="{B1554A34-4988-A219-4CB0-23B9A7CFDDFC}"/>
              </a:ext>
            </a:extLst>
          </p:cNvPr>
          <p:cNvSpPr txBox="1"/>
          <p:nvPr/>
        </p:nvSpPr>
        <p:spPr>
          <a:xfrm>
            <a:off x="5407613" y="5252805"/>
            <a:ext cx="5571049" cy="1384995"/>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English:</a:t>
            </a:r>
          </a:p>
          <a:p>
            <a:r>
              <a:rPr lang="en-US" sz="1200" dirty="0">
                <a:latin typeface="Calibri Light" panose="020F0302020204030204" pitchFamily="34" charset="0"/>
                <a:ea typeface="Calibri Light" panose="020F0302020204030204" pitchFamily="34" charset="0"/>
                <a:cs typeface="Calibri Light" panose="020F0302020204030204" pitchFamily="34" charset="0"/>
              </a:rPr>
              <a:t>In English, the children will be exploring ‘Troll Swap’ as their key text. They will be working hard to include their mastery keys in their writing, which are as follows: </a:t>
            </a:r>
          </a:p>
          <a:p>
            <a:pPr marL="171450" indent="-1714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Use punctuation correctly – full stops, capital letters.</a:t>
            </a:r>
          </a:p>
          <a:p>
            <a:pPr marL="171450" indent="-1714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Use expanded noun phrases to describe and specify.</a:t>
            </a:r>
          </a:p>
          <a:p>
            <a:pPr marL="171450" indent="-171450">
              <a:buFont typeface="Arial" panose="020B0604020202020204" pitchFamily="34" charset="0"/>
              <a:buChar char="•"/>
            </a:pPr>
            <a:r>
              <a:rPr lang="en-US" sz="1200" dirty="0">
                <a:latin typeface="Calibri Light" panose="020F0302020204030204" pitchFamily="34" charset="0"/>
                <a:ea typeface="Calibri Light" panose="020F0302020204030204" pitchFamily="34" charset="0"/>
                <a:cs typeface="Calibri Light" panose="020F0302020204030204" pitchFamily="34" charset="0"/>
              </a:rPr>
              <a:t>Use subordination (because) and coordination (and).</a:t>
            </a:r>
          </a:p>
          <a:p>
            <a:endParaRPr lang="en-US" sz="12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22" name="Picture 21" descr="A red cover with a cartoon character and text&#10;&#10;Description automatically generated">
            <a:extLst>
              <a:ext uri="{FF2B5EF4-FFF2-40B4-BE49-F238E27FC236}">
                <a16:creationId xmlns:a16="http://schemas.microsoft.com/office/drawing/2014/main" id="{84452B08-402C-D22A-FD68-8CEDC0BAE0B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23356" y="4878521"/>
            <a:ext cx="1267529" cy="1586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3" name="TextBox 22">
            <a:extLst>
              <a:ext uri="{FF2B5EF4-FFF2-40B4-BE49-F238E27FC236}">
                <a16:creationId xmlns:a16="http://schemas.microsoft.com/office/drawing/2014/main" id="{3272D300-D75F-B1C3-22E7-2A3D477EBF8D}"/>
              </a:ext>
            </a:extLst>
          </p:cNvPr>
          <p:cNvSpPr txBox="1"/>
          <p:nvPr/>
        </p:nvSpPr>
        <p:spPr>
          <a:xfrm>
            <a:off x="5455238" y="771334"/>
            <a:ext cx="1876895" cy="830997"/>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Spanish:</a:t>
            </a:r>
          </a:p>
          <a:p>
            <a:r>
              <a:rPr lang="en-GB" sz="1200" i="1" dirty="0">
                <a:latin typeface="Calibri Light" panose="020F0302020204030204" pitchFamily="34" charset="0"/>
                <a:ea typeface="Calibri Light" panose="020F0302020204030204" pitchFamily="34" charset="0"/>
                <a:cs typeface="Calibri Light" panose="020F0302020204030204" pitchFamily="34" charset="0"/>
              </a:rPr>
              <a:t>La </a:t>
            </a:r>
            <a:r>
              <a:rPr lang="en-GB" sz="1200" i="1" dirty="0" err="1">
                <a:latin typeface="Calibri Light" panose="020F0302020204030204" pitchFamily="34" charset="0"/>
                <a:ea typeface="Calibri Light" panose="020F0302020204030204" pitchFamily="34" charset="0"/>
                <a:cs typeface="Calibri Light" panose="020F0302020204030204" pitchFamily="34" charset="0"/>
              </a:rPr>
              <a:t>Oruga</a:t>
            </a:r>
            <a:r>
              <a:rPr lang="en-GB" sz="1200" i="1" dirty="0">
                <a:latin typeface="Calibri Light" panose="020F0302020204030204" pitchFamily="34" charset="0"/>
                <a:ea typeface="Calibri Light" panose="020F0302020204030204" pitchFamily="34" charset="0"/>
                <a:cs typeface="Calibri Light" panose="020F0302020204030204" pitchFamily="34" charset="0"/>
              </a:rPr>
              <a:t> Muy </a:t>
            </a:r>
            <a:r>
              <a:rPr lang="en-GB" sz="1200" i="1" dirty="0" err="1">
                <a:latin typeface="Calibri Light" panose="020F0302020204030204" pitchFamily="34" charset="0"/>
                <a:ea typeface="Calibri Light" panose="020F0302020204030204" pitchFamily="34" charset="0"/>
                <a:cs typeface="Calibri Light" panose="020F0302020204030204" pitchFamily="34" charset="0"/>
              </a:rPr>
              <a:t>Hambrienta</a:t>
            </a:r>
            <a:endParaRPr lang="en-GB" sz="1200" i="1" dirty="0">
              <a:latin typeface="Calibri Light" panose="020F0302020204030204" pitchFamily="34" charset="0"/>
              <a:ea typeface="Calibri Light" panose="020F0302020204030204" pitchFamily="34" charset="0"/>
              <a:cs typeface="Calibri Light" panose="020F0302020204030204" pitchFamily="34" charset="0"/>
            </a:endParaRPr>
          </a:p>
          <a:p>
            <a:r>
              <a:rPr lang="en-GB" sz="1200" dirty="0">
                <a:latin typeface="Calibri Light" panose="020F0302020204030204" pitchFamily="34" charset="0"/>
                <a:ea typeface="Calibri Light" panose="020F0302020204030204" pitchFamily="34" charset="0"/>
                <a:cs typeface="Calibri Light" panose="020F0302020204030204" pitchFamily="34" charset="0"/>
              </a:rPr>
              <a:t>The Very Hungry Caterpillar. </a:t>
            </a:r>
          </a:p>
        </p:txBody>
      </p:sp>
      <p:pic>
        <p:nvPicPr>
          <p:cNvPr id="25" name="Picture 24">
            <a:extLst>
              <a:ext uri="{FF2B5EF4-FFF2-40B4-BE49-F238E27FC236}">
                <a16:creationId xmlns:a16="http://schemas.microsoft.com/office/drawing/2014/main" id="{9AC101DC-FA16-2F67-54F1-238091AE9539}"/>
              </a:ext>
            </a:extLst>
          </p:cNvPr>
          <p:cNvPicPr>
            <a:picLocks noChangeAspect="1"/>
          </p:cNvPicPr>
          <p:nvPr/>
        </p:nvPicPr>
        <p:blipFill>
          <a:blip r:embed="rId12"/>
          <a:stretch>
            <a:fillRect/>
          </a:stretch>
        </p:blipFill>
        <p:spPr>
          <a:xfrm>
            <a:off x="6622986" y="593492"/>
            <a:ext cx="533758" cy="355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The Very Hungry Caterpillar - NB: July ...">
            <a:extLst>
              <a:ext uri="{FF2B5EF4-FFF2-40B4-BE49-F238E27FC236}">
                <a16:creationId xmlns:a16="http://schemas.microsoft.com/office/drawing/2014/main" id="{42AA2E10-88F1-C315-CA07-FBA381121A3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77269" y="1473131"/>
            <a:ext cx="1014237" cy="7835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1589F79-C1EE-0251-298F-8B9A7AEA4CC9}"/>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819608" y="1243390"/>
            <a:ext cx="631484" cy="9694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95F30523-B572-B734-D8EB-1791D5813B36}"/>
              </a:ext>
            </a:extLst>
          </p:cNvPr>
          <p:cNvSpPr txBox="1"/>
          <p:nvPr/>
        </p:nvSpPr>
        <p:spPr>
          <a:xfrm>
            <a:off x="1934171" y="821799"/>
            <a:ext cx="3434863" cy="276999"/>
          </a:xfrm>
          <a:prstGeom prst="rect">
            <a:avLst/>
          </a:prstGeom>
          <a:noFill/>
          <a:ln w="25400">
            <a:solidFill>
              <a:schemeClr val="tx1"/>
            </a:solidFill>
          </a:ln>
        </p:spPr>
        <p:txBody>
          <a:bodyPr wrap="square" rtlCol="0">
            <a:spAutoFit/>
          </a:bodyPr>
          <a:lstStyle/>
          <a:p>
            <a:r>
              <a:rPr lang="en-US" sz="1200" b="1" u="sng" dirty="0">
                <a:latin typeface="Calibri Light" panose="020F0302020204030204" pitchFamily="34" charset="0"/>
                <a:ea typeface="Calibri Light" panose="020F0302020204030204" pitchFamily="34" charset="0"/>
                <a:cs typeface="Calibri Light" panose="020F0302020204030204" pitchFamily="34" charset="0"/>
              </a:rPr>
              <a:t>Class Novel: </a:t>
            </a:r>
            <a:r>
              <a:rPr lang="en-US" sz="1200" dirty="0">
                <a:latin typeface="Calibri Light" panose="020F0302020204030204" pitchFamily="34" charset="0"/>
                <a:ea typeface="Calibri Light" panose="020F0302020204030204" pitchFamily="34" charset="0"/>
                <a:cs typeface="Calibri Light" panose="020F0302020204030204" pitchFamily="34" charset="0"/>
              </a:rPr>
              <a:t>The Naughtiest Unicorn by Pip Bird</a:t>
            </a:r>
            <a:endParaRPr lang="en-GB" sz="1200" dirty="0">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477E4E39-F5EE-3E70-F113-C9A8D2179179}"/>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8933" y="109677"/>
            <a:ext cx="683260" cy="9067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0545CDB9-0EE4-C3E6-4978-B1A762497856}"/>
              </a:ext>
            </a:extLst>
          </p:cNvPr>
          <p:cNvPicPr>
            <a:picLocks noChangeAspect="1"/>
          </p:cNvPicPr>
          <p:nvPr/>
        </p:nvPicPr>
        <p:blipFill>
          <a:blip r:embed="rId16"/>
          <a:stretch>
            <a:fillRect/>
          </a:stretch>
        </p:blipFill>
        <p:spPr>
          <a:xfrm>
            <a:off x="4001343" y="4818914"/>
            <a:ext cx="1162050" cy="669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59693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240d40e-44a3-4536-bf99-44c25c08d834">
      <Terms xmlns="http://schemas.microsoft.com/office/infopath/2007/PartnerControls"/>
    </lcf76f155ced4ddcb4097134ff3c332f>
    <TaxCatchAll xmlns="5b7b5483-1b2e-458e-90bb-abb8e41849f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C40E376EB1BF4C8F56F27DDB2D183D" ma:contentTypeVersion="14" ma:contentTypeDescription="Create a new document." ma:contentTypeScope="" ma:versionID="40b073c79e4e2e54d5ba158186856dab">
  <xsd:schema xmlns:xsd="http://www.w3.org/2001/XMLSchema" xmlns:xs="http://www.w3.org/2001/XMLSchema" xmlns:p="http://schemas.microsoft.com/office/2006/metadata/properties" xmlns:ns2="3240d40e-44a3-4536-bf99-44c25c08d834" xmlns:ns3="5b7b5483-1b2e-458e-90bb-abb8e41849fd" targetNamespace="http://schemas.microsoft.com/office/2006/metadata/properties" ma:root="true" ma:fieldsID="f5af53fe4999c925ed2ecc6b518c4be1" ns2:_="" ns3:_="">
    <xsd:import namespace="3240d40e-44a3-4536-bf99-44c25c08d834"/>
    <xsd:import namespace="5b7b5483-1b2e-458e-90bb-abb8e41849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40d40e-44a3-4536-bf99-44c25c08d8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c78dfe1-7d11-4394-84e8-fb37b55cc5a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7b5483-1b2e-458e-90bb-abb8e41849f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a59ff8a-5bc4-40de-8fd6-228128aceebb}" ma:internalName="TaxCatchAll" ma:showField="CatchAllData" ma:web="5b7b5483-1b2e-458e-90bb-abb8e41849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FC1FC74-1B19-401C-8C0B-957B3BEDF6E5}">
  <ds:schemaRefs>
    <ds:schemaRef ds:uri="http://schemas.microsoft.com/office/2006/metadata/properties"/>
    <ds:schemaRef ds:uri="http://schemas.microsoft.com/office/infopath/2007/PartnerControls"/>
    <ds:schemaRef ds:uri="3240d40e-44a3-4536-bf99-44c25c08d834"/>
    <ds:schemaRef ds:uri="5b7b5483-1b2e-458e-90bb-abb8e41849fd"/>
  </ds:schemaRefs>
</ds:datastoreItem>
</file>

<file path=customXml/itemProps2.xml><?xml version="1.0" encoding="utf-8"?>
<ds:datastoreItem xmlns:ds="http://schemas.openxmlformats.org/officeDocument/2006/customXml" ds:itemID="{A70B017C-DB26-4FD0-846B-18F2D04C45AB}">
  <ds:schemaRefs>
    <ds:schemaRef ds:uri="http://schemas.microsoft.com/sharepoint/v3/contenttype/forms"/>
  </ds:schemaRefs>
</ds:datastoreItem>
</file>

<file path=customXml/itemProps3.xml><?xml version="1.0" encoding="utf-8"?>
<ds:datastoreItem xmlns:ds="http://schemas.openxmlformats.org/officeDocument/2006/customXml" ds:itemID="{7E7FA5DA-FDBF-4EA7-9A1C-31F6C719F0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40d40e-44a3-4536-bf99-44c25c08d834"/>
    <ds:schemaRef ds:uri="5b7b5483-1b2e-458e-90bb-abb8e41849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63</TotalTime>
  <Words>588</Words>
  <Application>Microsoft Office PowerPoint</Application>
  <PresentationFormat>Widescreen</PresentationFormat>
  <Paragraphs>39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Lee</dc:creator>
  <cp:lastModifiedBy>Jessica Healey</cp:lastModifiedBy>
  <cp:revision>4</cp:revision>
  <dcterms:created xsi:type="dcterms:W3CDTF">2024-09-08T21:12:56Z</dcterms:created>
  <dcterms:modified xsi:type="dcterms:W3CDTF">2026-09-16T13:11:18Z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0x0101009FC40E376EB1BF4C8F56F27DDB2D183D</vt:lpwstr>
  </property>
</Properties>
</file>