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  <a:srgbClr val="9A5A00"/>
    <a:srgbClr val="DB0000"/>
    <a:srgbClr val="910000"/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D1EB-B716-C276-CAA2-7234F4522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8C149-4D29-D9BF-2274-36FE4A760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AD866-00CA-AAA6-D5C5-DDBC7F4FD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73A1D-08B1-53BA-D548-CD806305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98C04-04EF-A797-CEEF-FA00EA99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0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A1DD9-070D-3000-8443-8402672F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8B953-6397-4B9F-2316-928A99F3B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BEE5-2E98-FDF1-305D-99544BC9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22AC1-3E42-3BFF-6C4A-7713BC0D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A32A1-E414-D774-4F27-79418FFD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11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5C5A7-13EA-60B1-D863-531C0631E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EE148-5BD5-411B-F329-D4E1E8A6A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D8DAC-B584-F487-77E0-217F83FD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72603-5301-3433-82E7-D416DAD9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8D5E0-C8A4-BF11-7C13-47241CC2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14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81069-1D48-86EA-92E1-A53AB6BE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47829-2385-1C32-763B-49965F8C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F01C4-6288-E2F8-EAAD-F98AA3A45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C404-4E40-140D-853E-47E8292D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24639-08BC-0A51-4F10-815A5081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2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BE80-904E-1A9B-2D1F-BEF64223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91E1E-EA26-2E4A-6397-0A4D2A261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75DC6-2DBF-3B29-303C-28BC24CA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B2AD3-314F-8838-91E0-36D54DFE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17A70-39A0-F28B-794B-EE3431C6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536E-C1E4-6BEF-E480-AF689E08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3064F-151C-4819-EF01-10F440CDD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91327-2EAC-6B46-732B-2F79EA0BF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C4067-FC85-C9B3-0760-E862CC6C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6BA8E-3F9D-AF3B-0DE1-8414ECF0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36BF4-96B4-FC16-8DEA-A3E1C74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08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D9AD-0141-9F80-5B50-3F5354779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5BD7C-A587-8311-3DA1-0D31157F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4AFF6-07A6-79F7-875E-1C43FAD30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E2F3A-3D26-E8EA-821E-1BBF42899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C63F8-D30C-DD98-B3A9-CC82A0EAD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B5A2E-D20E-5CCC-F5D9-279E120A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8042C-2E1D-3A4C-191B-C4C411DF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00D3D-6CE5-B971-944E-CEBB69FB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5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8F7F-AC99-FF47-EAFF-239FC9C8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18AF8-B340-C28B-B682-0CF42B1A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E4EEE-B2B4-8560-5F0A-2642F66C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D7106-7531-6838-A8AD-012E54DE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48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BECB7-C9A2-3FE6-FBFB-F216624D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11714-0E8C-AEA2-EA0A-0080CD84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8ACF7-0339-6302-1CA3-B1E62BF0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15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A585C-F57C-48DB-4E7A-A5799468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82A1-FAAB-3356-682F-105A65347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AAF51-226A-41DF-11E6-D268CF628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5FF3D-EC79-C083-772E-B9724457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5F3D5-0592-C6ED-5010-892B388F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E32D9-32D2-154E-5529-A939A344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50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9E7D-2312-A331-3353-74D57006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802C4-2234-BD50-1F67-E2F6BF322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4D154-46D8-F804-7673-79CAB3FD2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13EB7-24B1-1B21-8D3F-120E909D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4856E-4D49-9B6E-EEBD-F866E975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4375-62FD-C9F5-814D-532E8EF5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88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9D010-6F02-445B-9523-094FC8FB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A8B7D-18DF-9ACB-645D-8BFA566DE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6A74F-3B5D-883C-D743-F04979636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6247-0E8E-4482-9F83-1FD90C34F96D}" type="datetimeFigureOut">
              <a:rPr lang="en-GB" smtClean="0"/>
              <a:t>03/06/2025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D2E5-F779-A44B-D14E-B26ECBE87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458B7-C1E9-DF5E-3AE7-F2A848B4A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0576-C8F4-4375-A57D-66FFB72A1F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8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.jpeg"/><Relationship Id="rId5" Type="http://schemas.openxmlformats.org/officeDocument/2006/relationships/image" Target="../media/image10.jp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here do sound waves end up? | BBC Science Focus Magazine">
            <a:extLst>
              <a:ext uri="{FF2B5EF4-FFF2-40B4-BE49-F238E27FC236}">
                <a16:creationId xmlns:a16="http://schemas.microsoft.com/office/drawing/2014/main" id="{D8FE5262-A328-7238-D217-3571997E0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86" y="-26504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Where do sound waves end up? | BBC Science Focus Magazine">
            <a:extLst>
              <a:ext uri="{FF2B5EF4-FFF2-40B4-BE49-F238E27FC236}">
                <a16:creationId xmlns:a16="http://schemas.microsoft.com/office/drawing/2014/main" id="{2E458434-9267-A2B7-12EA-860ABC3D8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56" y="-26504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Where do sound waves end up? | BBC Science Focus Magazine">
            <a:extLst>
              <a:ext uri="{FF2B5EF4-FFF2-40B4-BE49-F238E27FC236}">
                <a16:creationId xmlns:a16="http://schemas.microsoft.com/office/drawing/2014/main" id="{360E460E-3E72-90D4-46B1-A28C20FF9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28" y="-27429"/>
            <a:ext cx="1828800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Where do sound waves end up? | BBC Science Focus Magazine">
            <a:extLst>
              <a:ext uri="{FF2B5EF4-FFF2-40B4-BE49-F238E27FC236}">
                <a16:creationId xmlns:a16="http://schemas.microsoft.com/office/drawing/2014/main" id="{ED713689-2C1D-6A24-8F71-E63F23ADF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28" y="-23652"/>
            <a:ext cx="1828800" cy="39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here do sound waves end up? | BBC Science Focus Magazine">
            <a:extLst>
              <a:ext uri="{FF2B5EF4-FFF2-40B4-BE49-F238E27FC236}">
                <a16:creationId xmlns:a16="http://schemas.microsoft.com/office/drawing/2014/main" id="{4D810F67-A337-1319-6A92-5E4A0FA59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52" y="-26504"/>
            <a:ext cx="1828800" cy="40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Where do sound waves end up? | BBC Science Focus Magazine">
            <a:extLst>
              <a:ext uri="{FF2B5EF4-FFF2-40B4-BE49-F238E27FC236}">
                <a16:creationId xmlns:a16="http://schemas.microsoft.com/office/drawing/2014/main" id="{5751B4B5-E39C-4FC0-6D7F-E3B6256E0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-27428"/>
            <a:ext cx="1828800" cy="39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E957F13-D6BF-2AA1-4BD0-6958F11F0077}"/>
              </a:ext>
            </a:extLst>
          </p:cNvPr>
          <p:cNvSpPr/>
          <p:nvPr/>
        </p:nvSpPr>
        <p:spPr>
          <a:xfrm>
            <a:off x="239072" y="2109262"/>
            <a:ext cx="4591311" cy="4270884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sz="12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sz="12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sz="12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English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 the next few weeks, we’re going to be doing lots of exciting writing based on the story of Julius Caesar.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will have the chance to write: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playscript – just like a scene from the play!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diary entry – from the point of view of one of the characters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recount – telling what happened in the story in your own words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formal letter – writing in a clear and serious way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Mastery Keys: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Writing longer, more interesting sentences using conjunctions like when, if, because, and although</a:t>
            </a:r>
            <a:endParaRPr lang="en-US" altLang="en-US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5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Organising</a:t>
            </a: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writing into clear paragraphs with one main idea in each</a:t>
            </a:r>
            <a:endParaRPr lang="en-US" altLang="en-US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Using rich and varied vocabulary to make writing more powerful and exciting</a:t>
            </a:r>
            <a:endParaRPr lang="en-US" altLang="en-US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Using the correct tenses, including: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past tense (e.g. "He marched into the city.")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present perfect (e.g. "He has made a big decision.")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progressive form (e.g. "They were planning the attack.")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OpenDyslexic" panose="00000500000000000000" pitchFamily="50" charset="0"/>
              </a:rPr>
              <a:t/>
            </a:r>
            <a:br>
              <a:rPr lang="en-GB" sz="1000" dirty="0">
                <a:solidFill>
                  <a:schemeClr val="tx1"/>
                </a:solidFill>
                <a:latin typeface="OpenDyslexic" panose="00000500000000000000" pitchFamily="50" charset="0"/>
              </a:rPr>
            </a:br>
            <a:endParaRPr lang="en-GB" sz="900" dirty="0">
              <a:solidFill>
                <a:schemeClr val="tx1"/>
              </a:solidFill>
              <a:latin typeface="OpenDyslexic" panose="00000500000000000000" pitchFamily="50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9B85A-1F6C-0F89-9636-CBD03342C8EE}"/>
              </a:ext>
            </a:extLst>
          </p:cNvPr>
          <p:cNvSpPr/>
          <p:nvPr/>
        </p:nvSpPr>
        <p:spPr>
          <a:xfrm>
            <a:off x="8587408" y="2677576"/>
            <a:ext cx="3365519" cy="2201026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sz="12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Science – Study of Sound.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OpenDyslexic" panose="00000500000000000000" pitchFamily="50" charset="0"/>
              </a:rPr>
              <a:t>Identify how sounds are made.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OpenDyslexic" panose="00000500000000000000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Explore</a:t>
            </a:r>
            <a:r>
              <a:rPr lang="en-GB" sz="1100" b="1" dirty="0">
                <a:solidFill>
                  <a:schemeClr val="tx1"/>
                </a:solidFill>
                <a:effectLst/>
                <a:latin typeface="OpenDyslexic" panose="00000500000000000000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 patterns between the pitch of a sound and features of the object that produced it.</a:t>
            </a:r>
            <a:endParaRPr lang="en-GB" sz="1100" b="1" dirty="0">
              <a:solidFill>
                <a:schemeClr val="tx1"/>
              </a:solidFill>
              <a:latin typeface="OpenDyslexic" panose="00000500000000000000" pitchFamily="50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OpenDyslexic" panose="00000500000000000000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GB" sz="1100" b="1" dirty="0">
                <a:solidFill>
                  <a:schemeClr val="tx1"/>
                </a:solidFill>
                <a:effectLst/>
                <a:latin typeface="OpenDyslexic" panose="00000500000000000000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ind patterns between the volume of a sound and the strength of the vibrations that produced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OpenDyslexic" panose="00000500000000000000" pitchFamily="50" charset="0"/>
                <a:ea typeface="Cambria" panose="02040503050406030204" pitchFamily="18" charset="0"/>
              </a:rPr>
              <a:t>R</a:t>
            </a:r>
            <a:r>
              <a:rPr lang="en-GB" sz="1100" b="1" dirty="0">
                <a:solidFill>
                  <a:schemeClr val="tx1"/>
                </a:solidFill>
                <a:effectLst/>
                <a:latin typeface="OpenDyslexic" panose="00000500000000000000" pitchFamily="50" charset="0"/>
                <a:ea typeface="Cambria" panose="02040503050406030204" pitchFamily="18" charset="0"/>
              </a:rPr>
              <a:t>ecognise that sounds get fainter as the distance from the sound source increases.</a:t>
            </a:r>
          </a:p>
          <a:p>
            <a:endParaRPr lang="en-GB" sz="1100" dirty="0">
              <a:solidFill>
                <a:schemeClr val="tx1"/>
              </a:solidFill>
              <a:effectLst/>
              <a:latin typeface="OpenDyslexic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2" descr="Where do sound waves end up? | BBC Science Focus Magazine">
            <a:extLst>
              <a:ext uri="{FF2B5EF4-FFF2-40B4-BE49-F238E27FC236}">
                <a16:creationId xmlns:a16="http://schemas.microsoft.com/office/drawing/2014/main" id="{ED80DC87-FF76-B730-2213-7D9948A32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2" y="-23419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Where do sound waves end up? | BBC Science Focus Magazine">
            <a:extLst>
              <a:ext uri="{FF2B5EF4-FFF2-40B4-BE49-F238E27FC236}">
                <a16:creationId xmlns:a16="http://schemas.microsoft.com/office/drawing/2014/main" id="{8E5DC9F3-1975-AD32-4766-D047E6988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463290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Where do sound waves end up? | BBC Science Focus Magazine">
            <a:extLst>
              <a:ext uri="{FF2B5EF4-FFF2-40B4-BE49-F238E27FC236}">
                <a16:creationId xmlns:a16="http://schemas.microsoft.com/office/drawing/2014/main" id="{BEF75FFC-C9C0-C0A8-23AB-3F31AC3D8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904" y="6470844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Where do sound waves end up? | BBC Science Focus Magazine">
            <a:extLst>
              <a:ext uri="{FF2B5EF4-FFF2-40B4-BE49-F238E27FC236}">
                <a16:creationId xmlns:a16="http://schemas.microsoft.com/office/drawing/2014/main" id="{10661791-6DFE-CE0A-B47D-C96E68442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08" y="6470843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Where do sound waves end up? | BBC Science Focus Magazine">
            <a:extLst>
              <a:ext uri="{FF2B5EF4-FFF2-40B4-BE49-F238E27FC236}">
                <a16:creationId xmlns:a16="http://schemas.microsoft.com/office/drawing/2014/main" id="{8F84FCD1-8C90-EDE8-3F52-88E76000E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12" y="6470842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Where do sound waves end up? | BBC Science Focus Magazine">
            <a:extLst>
              <a:ext uri="{FF2B5EF4-FFF2-40B4-BE49-F238E27FC236}">
                <a16:creationId xmlns:a16="http://schemas.microsoft.com/office/drawing/2014/main" id="{0D4DF6E4-AE65-85BD-F527-97095E3AF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86" y="6467071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Where do sound waves end up? | BBC Science Focus Magazine">
            <a:extLst>
              <a:ext uri="{FF2B5EF4-FFF2-40B4-BE49-F238E27FC236}">
                <a16:creationId xmlns:a16="http://schemas.microsoft.com/office/drawing/2014/main" id="{90720E9C-3838-4479-A50A-A7F4FB550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38" y="6470841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Where do sound waves end up? | BBC Science Focus Magazine">
            <a:extLst>
              <a:ext uri="{FF2B5EF4-FFF2-40B4-BE49-F238E27FC236}">
                <a16:creationId xmlns:a16="http://schemas.microsoft.com/office/drawing/2014/main" id="{9D3EBE9D-F992-F110-7E1B-AF9411463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" y="6470840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9918F0FB-6130-4C79-AD64-1B95082B5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3" y="363823"/>
            <a:ext cx="2808570" cy="174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7E8A277A-8F7E-6003-0D1F-A4FFDCAB131D}"/>
              </a:ext>
            </a:extLst>
          </p:cNvPr>
          <p:cNvSpPr/>
          <p:nvPr/>
        </p:nvSpPr>
        <p:spPr>
          <a:xfrm>
            <a:off x="4976185" y="583972"/>
            <a:ext cx="7081709" cy="1924558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u="sng" dirty="0">
                <a:solidFill>
                  <a:schemeClr val="tx1"/>
                </a:solidFill>
                <a:effectLst/>
                <a:latin typeface="OpenDyslexic" panose="00000500000000000000" pitchFamily="50" charset="0"/>
              </a:rPr>
              <a:t>Key Questions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it inside my ears that allow me to hear sound?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does sound travel from an object to my ear?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can stop us from hearing sounds?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does a bell feel like its buzzing when it rings?</a:t>
            </a:r>
            <a:endParaRPr lang="en-GB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does my friend in the distance sound so quiet when I know he’s shouting so loudly?</a:t>
            </a:r>
            <a:endParaRPr lang="en-GB" sz="1400" dirty="0">
              <a:solidFill>
                <a:schemeClr val="tx1"/>
              </a:solidFill>
              <a:effectLst/>
              <a:latin typeface="OpenDyslexic" panose="00000500000000000000" pitchFamily="50" charset="0"/>
            </a:endParaRPr>
          </a:p>
        </p:txBody>
      </p:sp>
      <p:pic>
        <p:nvPicPr>
          <p:cNvPr id="1028" name="Picture 4" descr="Image result for Musical notes. Size: 150 x 132. Source: pngimg.com">
            <a:extLst>
              <a:ext uri="{FF2B5EF4-FFF2-40B4-BE49-F238E27FC236}">
                <a16:creationId xmlns:a16="http://schemas.microsoft.com/office/drawing/2014/main" id="{ACDF153C-22EC-2419-5FF2-82A637431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19" y="736114"/>
            <a:ext cx="1217900" cy="107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A329AE4C-8039-62EE-A4A0-99593747630B}"/>
              </a:ext>
            </a:extLst>
          </p:cNvPr>
          <p:cNvSpPr/>
          <p:nvPr/>
        </p:nvSpPr>
        <p:spPr>
          <a:xfrm>
            <a:off x="6428230" y="3808017"/>
            <a:ext cx="1675037" cy="1668052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Class book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1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Julius Caesar – by William Shakespeare​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1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Edited by Angela McAllister​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Stage Full of Shakespeare Stories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102B58-9C76-6815-2114-E5A324DFD2A7}"/>
              </a:ext>
            </a:extLst>
          </p:cNvPr>
          <p:cNvSpPr/>
          <p:nvPr/>
        </p:nvSpPr>
        <p:spPr>
          <a:xfrm>
            <a:off x="4976185" y="2650772"/>
            <a:ext cx="3449865" cy="1008121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414141"/>
                </a:solidFill>
                <a:latin typeface="OpenDyslexic" panose="00000500000000000000" pitchFamily="50" charset="0"/>
              </a:rPr>
              <a:t>Mass, Volume and Length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414141"/>
                </a:solidFill>
                <a:latin typeface="OpenDyslexic" panose="00000500000000000000" pitchFamily="50" charset="0"/>
              </a:rPr>
              <a:t>Area of 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414141"/>
                </a:solidFill>
                <a:latin typeface="OpenDyslexic" panose="00000500000000000000" pitchFamily="50" charset="0"/>
              </a:rPr>
              <a:t>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414141"/>
                </a:solidFill>
                <a:latin typeface="OpenDyslexic" panose="00000500000000000000" pitchFamily="50" charset="0"/>
              </a:rPr>
              <a:t>Position and Movement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0A97C1-7F7D-38B5-9895-74C93D63922C}"/>
              </a:ext>
            </a:extLst>
          </p:cNvPr>
          <p:cNvSpPr/>
          <p:nvPr/>
        </p:nvSpPr>
        <p:spPr>
          <a:xfrm>
            <a:off x="2109810" y="541263"/>
            <a:ext cx="31117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Year 4 </a:t>
            </a:r>
            <a:b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Summer 2</a:t>
            </a:r>
            <a:endParaRPr lang="en-GB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F2DE9A6E-333F-457A-99C3-D10D15C34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28" y="5722348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See the source image">
            <a:extLst>
              <a:ext uri="{FF2B5EF4-FFF2-40B4-BE49-F238E27FC236}">
                <a16:creationId xmlns:a16="http://schemas.microsoft.com/office/drawing/2014/main" id="{C485D272-AC10-B1CE-EC0B-FE8518BD3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129" y="689269"/>
            <a:ext cx="397566" cy="397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0" descr="See the source image">
            <a:extLst>
              <a:ext uri="{FF2B5EF4-FFF2-40B4-BE49-F238E27FC236}">
                <a16:creationId xmlns:a16="http://schemas.microsoft.com/office/drawing/2014/main" id="{B5F39038-51CF-618E-632F-0909D8AC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3" y="562605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0" descr="See the source image">
            <a:extLst>
              <a:ext uri="{FF2B5EF4-FFF2-40B4-BE49-F238E27FC236}">
                <a16:creationId xmlns:a16="http://schemas.microsoft.com/office/drawing/2014/main" id="{45FE18EE-973E-74EF-5C2F-62D8DBC75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361" y="768400"/>
            <a:ext cx="397566" cy="397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0" descr="See the source image">
            <a:extLst>
              <a:ext uri="{FF2B5EF4-FFF2-40B4-BE49-F238E27FC236}">
                <a16:creationId xmlns:a16="http://schemas.microsoft.com/office/drawing/2014/main" id="{3D070C02-1EF8-FF3D-265C-9780A311F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842" y="4053671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0" descr="See the source image">
            <a:extLst>
              <a:ext uri="{FF2B5EF4-FFF2-40B4-BE49-F238E27FC236}">
                <a16:creationId xmlns:a16="http://schemas.microsoft.com/office/drawing/2014/main" id="{167F3BA6-9F32-52F8-80DA-19A30CE50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645" y="1591598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0" descr="See the source image">
            <a:extLst>
              <a:ext uri="{FF2B5EF4-FFF2-40B4-BE49-F238E27FC236}">
                <a16:creationId xmlns:a16="http://schemas.microsoft.com/office/drawing/2014/main" id="{C2A2CDAC-55BB-844A-7407-BA60A8210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408" y="5828661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0" descr="See the source image">
            <a:extLst>
              <a:ext uri="{FF2B5EF4-FFF2-40B4-BE49-F238E27FC236}">
                <a16:creationId xmlns:a16="http://schemas.microsoft.com/office/drawing/2014/main" id="{0E455278-A98B-8135-54F7-0002D5CCD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362" y="66354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See the source image">
            <a:extLst>
              <a:ext uri="{FF2B5EF4-FFF2-40B4-BE49-F238E27FC236}">
                <a16:creationId xmlns:a16="http://schemas.microsoft.com/office/drawing/2014/main" id="{1E3A62E1-D2F8-E8C3-7391-09790D211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68" y="5722348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See the source image">
            <a:extLst>
              <a:ext uri="{FF2B5EF4-FFF2-40B4-BE49-F238E27FC236}">
                <a16:creationId xmlns:a16="http://schemas.microsoft.com/office/drawing/2014/main" id="{D1040996-02B4-B51A-8AF1-D8A25B8FE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842" y="3304521"/>
            <a:ext cx="397566" cy="397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0" descr="See the source image">
            <a:extLst>
              <a:ext uri="{FF2B5EF4-FFF2-40B4-BE49-F238E27FC236}">
                <a16:creationId xmlns:a16="http://schemas.microsoft.com/office/drawing/2014/main" id="{E6175C51-22BD-C6F6-BD8C-C83D2EFF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41" y="5758924"/>
            <a:ext cx="397566" cy="397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See the source image">
            <a:extLst>
              <a:ext uri="{FF2B5EF4-FFF2-40B4-BE49-F238E27FC236}">
                <a16:creationId xmlns:a16="http://schemas.microsoft.com/office/drawing/2014/main" id="{95F9E1BD-6BC5-8E2D-007F-A2FF89212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132" y="153821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0" descr="See the source image">
            <a:extLst>
              <a:ext uri="{FF2B5EF4-FFF2-40B4-BE49-F238E27FC236}">
                <a16:creationId xmlns:a16="http://schemas.microsoft.com/office/drawing/2014/main" id="{ECF5E6D8-1B7D-D32E-BF54-698E48733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451" y="2923277"/>
            <a:ext cx="397566" cy="397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0" descr="See the source image">
            <a:extLst>
              <a:ext uri="{FF2B5EF4-FFF2-40B4-BE49-F238E27FC236}">
                <a16:creationId xmlns:a16="http://schemas.microsoft.com/office/drawing/2014/main" id="{9A48DB42-5BE4-BE47-69BA-8CBE4A546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242" y="1566838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Stage Full of Shakespeare Stories: 12 Tales from the world&amp;#39;s most famous  playwright: 3 (World Full of...): Amazon.co.uk: McAllister, Angela,  Lindstrom, Alice: 9781786031143: Books">
            <a:extLst>
              <a:ext uri="{FF2B5EF4-FFF2-40B4-BE49-F238E27FC236}">
                <a16:creationId xmlns:a16="http://schemas.microsoft.com/office/drawing/2014/main" id="{AFF87ECE-8DFF-8D18-77AA-0A47E3CB3D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667" y="3754127"/>
            <a:ext cx="1837262" cy="2606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hristian Doppler: Life, Research, Doppler Effect">
            <a:extLst>
              <a:ext uri="{FF2B5EF4-FFF2-40B4-BE49-F238E27FC236}">
                <a16:creationId xmlns:a16="http://schemas.microsoft.com/office/drawing/2014/main" id="{710D722A-9AAD-F771-9C3A-53401937CEA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14" y="4738094"/>
            <a:ext cx="1546471" cy="1128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E06047-FD31-085C-5AEA-D5CEC42A85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5261" y="5962973"/>
            <a:ext cx="1171575" cy="676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ectangle 5">
            <a:extLst>
              <a:ext uri="{FF2B5EF4-FFF2-40B4-BE49-F238E27FC236}">
                <a16:creationId xmlns:a16="http://schemas.microsoft.com/office/drawing/2014/main" id="{FCE6BB92-00BD-B867-78A1-70791895A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1EA1D19-831E-ACA3-14C3-AFB26C94A6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11521" y="4991638"/>
            <a:ext cx="2286477" cy="123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8085D7-7D50-DC2E-8ACD-BED778232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here do sound waves end up? | BBC Science Focus Magazine">
            <a:extLst>
              <a:ext uri="{FF2B5EF4-FFF2-40B4-BE49-F238E27FC236}">
                <a16:creationId xmlns:a16="http://schemas.microsoft.com/office/drawing/2014/main" id="{88359DD6-FD5D-45C7-3401-EB7AA5DA0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86" y="-26504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Where do sound waves end up? | BBC Science Focus Magazine">
            <a:extLst>
              <a:ext uri="{FF2B5EF4-FFF2-40B4-BE49-F238E27FC236}">
                <a16:creationId xmlns:a16="http://schemas.microsoft.com/office/drawing/2014/main" id="{CA14ABCB-9BEE-5466-DB2D-F50ABC0AE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56" y="-26504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Where do sound waves end up? | BBC Science Focus Magazine">
            <a:extLst>
              <a:ext uri="{FF2B5EF4-FFF2-40B4-BE49-F238E27FC236}">
                <a16:creationId xmlns:a16="http://schemas.microsoft.com/office/drawing/2014/main" id="{C6313D02-32AA-ED2F-89AF-302676409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28" y="-27429"/>
            <a:ext cx="1828800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Where do sound waves end up? | BBC Science Focus Magazine">
            <a:extLst>
              <a:ext uri="{FF2B5EF4-FFF2-40B4-BE49-F238E27FC236}">
                <a16:creationId xmlns:a16="http://schemas.microsoft.com/office/drawing/2014/main" id="{0DA897C1-7551-C9F5-73B5-21E956C89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28" y="-23652"/>
            <a:ext cx="1828800" cy="39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here do sound waves end up? | BBC Science Focus Magazine">
            <a:extLst>
              <a:ext uri="{FF2B5EF4-FFF2-40B4-BE49-F238E27FC236}">
                <a16:creationId xmlns:a16="http://schemas.microsoft.com/office/drawing/2014/main" id="{FF58414F-B79C-3F49-E3A6-1164C76FA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52" y="-26504"/>
            <a:ext cx="1828800" cy="40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Where do sound waves end up? | BBC Science Focus Magazine">
            <a:extLst>
              <a:ext uri="{FF2B5EF4-FFF2-40B4-BE49-F238E27FC236}">
                <a16:creationId xmlns:a16="http://schemas.microsoft.com/office/drawing/2014/main" id="{5A1688A2-B1B2-A9D6-1A63-E798870DF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-27428"/>
            <a:ext cx="1828800" cy="39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Where do sound waves end up? | BBC Science Focus Magazine">
            <a:extLst>
              <a:ext uri="{FF2B5EF4-FFF2-40B4-BE49-F238E27FC236}">
                <a16:creationId xmlns:a16="http://schemas.microsoft.com/office/drawing/2014/main" id="{27926953-FDED-6BF8-3ACB-227A7F038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2" y="-23419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Where do sound waves end up? | BBC Science Focus Magazine">
            <a:extLst>
              <a:ext uri="{FF2B5EF4-FFF2-40B4-BE49-F238E27FC236}">
                <a16:creationId xmlns:a16="http://schemas.microsoft.com/office/drawing/2014/main" id="{0D30A5A4-128F-AAFB-F4A4-CC776DFEC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463290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Where do sound waves end up? | BBC Science Focus Magazine">
            <a:extLst>
              <a:ext uri="{FF2B5EF4-FFF2-40B4-BE49-F238E27FC236}">
                <a16:creationId xmlns:a16="http://schemas.microsoft.com/office/drawing/2014/main" id="{F46700CD-09E6-11B5-1EC5-D0FFDBC49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904" y="6470844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Where do sound waves end up? | BBC Science Focus Magazine">
            <a:extLst>
              <a:ext uri="{FF2B5EF4-FFF2-40B4-BE49-F238E27FC236}">
                <a16:creationId xmlns:a16="http://schemas.microsoft.com/office/drawing/2014/main" id="{1377166C-0691-F70F-AE5F-61087349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08" y="6470843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Where do sound waves end up? | BBC Science Focus Magazine">
            <a:extLst>
              <a:ext uri="{FF2B5EF4-FFF2-40B4-BE49-F238E27FC236}">
                <a16:creationId xmlns:a16="http://schemas.microsoft.com/office/drawing/2014/main" id="{86A07AD2-A7AE-8A8E-D697-085E5D058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12" y="6470842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Where do sound waves end up? | BBC Science Focus Magazine">
            <a:extLst>
              <a:ext uri="{FF2B5EF4-FFF2-40B4-BE49-F238E27FC236}">
                <a16:creationId xmlns:a16="http://schemas.microsoft.com/office/drawing/2014/main" id="{48487D52-F2BB-81B7-03CD-AAFF21D09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86" y="6467071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Where do sound waves end up? | BBC Science Focus Magazine">
            <a:extLst>
              <a:ext uri="{FF2B5EF4-FFF2-40B4-BE49-F238E27FC236}">
                <a16:creationId xmlns:a16="http://schemas.microsoft.com/office/drawing/2014/main" id="{BCF9ED17-E596-7D8A-2E71-40E69C541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38" y="6470841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Where do sound waves end up? | BBC Science Focus Magazine">
            <a:extLst>
              <a:ext uri="{FF2B5EF4-FFF2-40B4-BE49-F238E27FC236}">
                <a16:creationId xmlns:a16="http://schemas.microsoft.com/office/drawing/2014/main" id="{51F4BA1B-A592-91D9-C2BA-30CCA38AC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" y="6470840"/>
            <a:ext cx="1828800" cy="39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93688D7-7AC2-022F-326A-1B4ABB88EFC9}"/>
              </a:ext>
            </a:extLst>
          </p:cNvPr>
          <p:cNvSpPr/>
          <p:nvPr/>
        </p:nvSpPr>
        <p:spPr>
          <a:xfrm>
            <a:off x="143654" y="3275618"/>
            <a:ext cx="2612732" cy="879775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sz="11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sz="11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Art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Painting</a:t>
            </a:r>
            <a:r>
              <a:rPr lang="en-GB" b="1" dirty="0"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b="1" dirty="0"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000000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Katsushika Hokusai</a:t>
            </a:r>
            <a:endParaRPr lang="en-GB" sz="11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endParaRPr lang="en-GB" sz="1400" dirty="0">
              <a:solidFill>
                <a:schemeClr val="tx1"/>
              </a:solidFill>
              <a:latin typeface="OpenDyslexic" panose="00000500000000000000" pitchFamily="50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80B7B5-1E99-8A4B-700E-45BC0E742D13}"/>
              </a:ext>
            </a:extLst>
          </p:cNvPr>
          <p:cNvSpPr/>
          <p:nvPr/>
        </p:nvSpPr>
        <p:spPr>
          <a:xfrm>
            <a:off x="580838" y="511237"/>
            <a:ext cx="1591664" cy="1237961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Geography</a:t>
            </a:r>
          </a:p>
          <a:p>
            <a:pPr algn="ctr"/>
            <a:r>
              <a:rPr lang="en-GB" sz="1600" dirty="0">
                <a:solidFill>
                  <a:srgbClr val="414141"/>
                </a:solidFill>
                <a:latin typeface="OpenDyslexic" panose="00000500000000000000" pitchFamily="50" charset="0"/>
              </a:rPr>
              <a:t>Earning a living – </a:t>
            </a:r>
            <a:r>
              <a:rPr lang="en-GB" sz="1100" i="1" dirty="0">
                <a:solidFill>
                  <a:srgbClr val="414141"/>
                </a:solidFill>
                <a:latin typeface="OpenDyslexic" panose="00000500000000000000" pitchFamily="50" charset="0"/>
              </a:rPr>
              <a:t>Exploring different jobs and industries</a:t>
            </a:r>
            <a:endParaRPr lang="en-GB" sz="1600" i="1" dirty="0">
              <a:solidFill>
                <a:srgbClr val="414141"/>
              </a:solidFill>
              <a:latin typeface="OpenDyslexic" panose="00000500000000000000" pitchFamily="50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D1A0E60-34E5-88A8-8D0B-AF4ADEE9B383}"/>
              </a:ext>
            </a:extLst>
          </p:cNvPr>
          <p:cNvSpPr/>
          <p:nvPr/>
        </p:nvSpPr>
        <p:spPr>
          <a:xfrm>
            <a:off x="4187695" y="5098983"/>
            <a:ext cx="1828800" cy="1237960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>
                <a:solidFill>
                  <a:schemeClr val="tx1"/>
                </a:solidFill>
                <a:latin typeface="OpenDyslexic" panose="00000500000000000000" pitchFamily="50" charset="0"/>
              </a:rPr>
              <a:t>History </a:t>
            </a:r>
          </a:p>
          <a:p>
            <a:pPr algn="ctr"/>
            <a:r>
              <a:rPr lang="en-GB" sz="1600" dirty="0">
                <a:solidFill>
                  <a:srgbClr val="414141"/>
                </a:solidFill>
                <a:latin typeface="OpenDyslexic" panose="00000500000000000000" pitchFamily="50" charset="0"/>
              </a:rPr>
              <a:t>The Indus Valley continued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9C21BB-AF7E-46F1-4838-C3E436EAC56A}"/>
              </a:ext>
            </a:extLst>
          </p:cNvPr>
          <p:cNvSpPr/>
          <p:nvPr/>
        </p:nvSpPr>
        <p:spPr>
          <a:xfrm>
            <a:off x="2376930" y="522050"/>
            <a:ext cx="1913078" cy="1488210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Computing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</a:rPr>
              <a:t>Effective Searching &amp; Artificial Intelligence</a:t>
            </a:r>
            <a:endParaRPr lang="en-GB" sz="11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0853AA6-8947-CF35-F934-A4578B90A03B}"/>
              </a:ext>
            </a:extLst>
          </p:cNvPr>
          <p:cNvSpPr/>
          <p:nvPr/>
        </p:nvSpPr>
        <p:spPr>
          <a:xfrm>
            <a:off x="6678820" y="4565095"/>
            <a:ext cx="2214139" cy="1769932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Design and Technology</a:t>
            </a:r>
            <a:r>
              <a:rPr lang="en-GB" sz="1800" b="1" dirty="0">
                <a:solidFill>
                  <a:srgbClr val="000000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</a:rPr>
              <a:t>Mechanisms (Levers &amp; Linkages)</a:t>
            </a:r>
          </a:p>
          <a:p>
            <a:pPr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</a:rPr>
              <a:t>Pop-Up/Slider Books</a:t>
            </a:r>
            <a:endParaRPr lang="en-GB" sz="11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sz="1100" b="1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32370E2-A75C-EDF5-798A-2A87BD7280DA}"/>
              </a:ext>
            </a:extLst>
          </p:cNvPr>
          <p:cNvSpPr/>
          <p:nvPr/>
        </p:nvSpPr>
        <p:spPr>
          <a:xfrm>
            <a:off x="9421951" y="3193729"/>
            <a:ext cx="2688703" cy="3145521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Jigsaw / PSHE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Changing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Coping positively with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Reproduction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Puberty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Periods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Understanding changes out of our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OpenDyslexic" panose="00000500000000000000" pitchFamily="50" charset="0"/>
              </a:rPr>
              <a:t>Moving into Year 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8F610BE-B4A1-982A-C7EA-C587F40CDD30}"/>
              </a:ext>
            </a:extLst>
          </p:cNvPr>
          <p:cNvSpPr/>
          <p:nvPr/>
        </p:nvSpPr>
        <p:spPr>
          <a:xfrm>
            <a:off x="7555537" y="2250085"/>
            <a:ext cx="1677946" cy="1232804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PE</a:t>
            </a:r>
          </a:p>
          <a:p>
            <a:pPr algn="ctr"/>
            <a:r>
              <a:rPr lang="en-GB" sz="1600" dirty="0">
                <a:solidFill>
                  <a:srgbClr val="414141"/>
                </a:solidFill>
                <a:latin typeface="OpenDyslexic" panose="00000500000000000000" pitchFamily="50" charset="0"/>
              </a:rPr>
              <a:t>Striking and fielding</a:t>
            </a:r>
          </a:p>
          <a:p>
            <a:pPr algn="ctr"/>
            <a:r>
              <a:rPr lang="en-GB" sz="1600" dirty="0">
                <a:solidFill>
                  <a:srgbClr val="414141"/>
                </a:solidFill>
                <a:latin typeface="OpenDyslexic" panose="00000500000000000000" pitchFamily="50" charset="0"/>
              </a:rPr>
              <a:t>Athletics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F6160C-5695-62E3-4802-2A1B83F6F363}"/>
              </a:ext>
            </a:extLst>
          </p:cNvPr>
          <p:cNvSpPr/>
          <p:nvPr/>
        </p:nvSpPr>
        <p:spPr>
          <a:xfrm>
            <a:off x="7242145" y="506055"/>
            <a:ext cx="1991338" cy="919522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Music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OpenDyslexic" panose="00000500000000000000" pitchFamily="50" charset="0"/>
              </a:rPr>
              <a:t>PBUZZ lessons with Love Music Trust</a:t>
            </a:r>
          </a:p>
        </p:txBody>
      </p:sp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0914C3C3-47D6-F3EB-470F-9B3810469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020" y="5866225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0" descr="See the source image">
            <a:extLst>
              <a:ext uri="{FF2B5EF4-FFF2-40B4-BE49-F238E27FC236}">
                <a16:creationId xmlns:a16="http://schemas.microsoft.com/office/drawing/2014/main" id="{F89F17AD-7401-0546-8871-4DC1C8296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197" y="213480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See the source image">
            <a:extLst>
              <a:ext uri="{FF2B5EF4-FFF2-40B4-BE49-F238E27FC236}">
                <a16:creationId xmlns:a16="http://schemas.microsoft.com/office/drawing/2014/main" id="{01EE7D5D-556E-069E-357F-537250481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359" y="646554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0" descr="See the source image">
            <a:extLst>
              <a:ext uri="{FF2B5EF4-FFF2-40B4-BE49-F238E27FC236}">
                <a16:creationId xmlns:a16="http://schemas.microsoft.com/office/drawing/2014/main" id="{86FDE105-9A99-3331-912E-A3CECFD29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3" y="562605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0" descr="See the source image">
            <a:extLst>
              <a:ext uri="{FF2B5EF4-FFF2-40B4-BE49-F238E27FC236}">
                <a16:creationId xmlns:a16="http://schemas.microsoft.com/office/drawing/2014/main" id="{BFFA854A-B2B1-8D7C-3D49-4E019699D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917" y="1699028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0" descr="See the source image">
            <a:extLst>
              <a:ext uri="{FF2B5EF4-FFF2-40B4-BE49-F238E27FC236}">
                <a16:creationId xmlns:a16="http://schemas.microsoft.com/office/drawing/2014/main" id="{1A409498-57F6-F1A1-4669-80F50E17E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472" y="5646819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0" descr="See the source image">
            <a:extLst>
              <a:ext uri="{FF2B5EF4-FFF2-40B4-BE49-F238E27FC236}">
                <a16:creationId xmlns:a16="http://schemas.microsoft.com/office/drawing/2014/main" id="{AB12E3BC-D994-6ACD-5470-A900D1DA0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156" y="383447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0" descr="See the source image">
            <a:extLst>
              <a:ext uri="{FF2B5EF4-FFF2-40B4-BE49-F238E27FC236}">
                <a16:creationId xmlns:a16="http://schemas.microsoft.com/office/drawing/2014/main" id="{0AAB1EDF-AA47-3920-90AD-33E3996C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51" y="364680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0" descr="See the source image">
            <a:extLst>
              <a:ext uri="{FF2B5EF4-FFF2-40B4-BE49-F238E27FC236}">
                <a16:creationId xmlns:a16="http://schemas.microsoft.com/office/drawing/2014/main" id="{1356DCAA-F7CC-B17B-B546-8D534927D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36" y="1852519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See the source image">
            <a:extLst>
              <a:ext uri="{FF2B5EF4-FFF2-40B4-BE49-F238E27FC236}">
                <a16:creationId xmlns:a16="http://schemas.microsoft.com/office/drawing/2014/main" id="{24842FD7-D80A-A0F7-3A9F-9D34FD19D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232" y="2285202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0" descr="See the source image">
            <a:extLst>
              <a:ext uri="{FF2B5EF4-FFF2-40B4-BE49-F238E27FC236}">
                <a16:creationId xmlns:a16="http://schemas.microsoft.com/office/drawing/2014/main" id="{41952A05-828D-3B9B-FC35-69605ABA5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724" y="4384570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See the source image">
            <a:extLst>
              <a:ext uri="{FF2B5EF4-FFF2-40B4-BE49-F238E27FC236}">
                <a16:creationId xmlns:a16="http://schemas.microsoft.com/office/drawing/2014/main" id="{72AFD19B-9447-B3E7-C0C4-8C7DE0926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998" y="558549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See the source image">
            <a:extLst>
              <a:ext uri="{FF2B5EF4-FFF2-40B4-BE49-F238E27FC236}">
                <a16:creationId xmlns:a16="http://schemas.microsoft.com/office/drawing/2014/main" id="{4A351E6A-2CA9-8259-01C5-714275E75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73" y="270896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0" descr="See the source image">
            <a:extLst>
              <a:ext uri="{FF2B5EF4-FFF2-40B4-BE49-F238E27FC236}">
                <a16:creationId xmlns:a16="http://schemas.microsoft.com/office/drawing/2014/main" id="{B74E46E4-60E7-4E5A-CDBC-81F96E937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5" y="1606703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BDA87F-2A69-1309-A400-A1C168F85E1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918"/>
          <a:stretch/>
        </p:blipFill>
        <p:spPr>
          <a:xfrm>
            <a:off x="9269041" y="545802"/>
            <a:ext cx="2857347" cy="1343025"/>
          </a:xfrm>
          <a:prstGeom prst="rect">
            <a:avLst/>
          </a:prstGeom>
        </p:spPr>
      </p:pic>
      <p:pic>
        <p:nvPicPr>
          <p:cNvPr id="74" name="Picture 10" descr="See the source image">
            <a:extLst>
              <a:ext uri="{FF2B5EF4-FFF2-40B4-BE49-F238E27FC236}">
                <a16:creationId xmlns:a16="http://schemas.microsoft.com/office/drawing/2014/main" id="{6237CA6E-182D-E6A9-B5AC-ED533FDCD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51" y="5845602"/>
            <a:ext cx="397566" cy="39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See the source image">
            <a:extLst>
              <a:ext uri="{FF2B5EF4-FFF2-40B4-BE49-F238E27FC236}">
                <a16:creationId xmlns:a16="http://schemas.microsoft.com/office/drawing/2014/main" id="{3C5024D9-A716-147B-C51B-127660D748DD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332" y="4306382"/>
            <a:ext cx="3289461" cy="1936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07627D-9709-2465-EE1F-E638F134A8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115" y="1687519"/>
            <a:ext cx="1460853" cy="14882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9330B4D-93D6-0C75-8EC5-6A6C3CE77E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688" y="1827205"/>
            <a:ext cx="1313559" cy="1313559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0760B7-2A73-BCFD-E3F6-5582388CFD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6917" y="1572611"/>
            <a:ext cx="1110240" cy="1497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1EC1E0E-1B1B-2DDC-F2B3-4D7D751F44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25304" y="494990"/>
            <a:ext cx="1591664" cy="1237961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88BE731B-B3B7-30E8-2B7E-419F88A63C7D}"/>
              </a:ext>
            </a:extLst>
          </p:cNvPr>
          <p:cNvSpPr/>
          <p:nvPr/>
        </p:nvSpPr>
        <p:spPr>
          <a:xfrm>
            <a:off x="5250807" y="1550429"/>
            <a:ext cx="1991338" cy="856841"/>
          </a:xfrm>
          <a:prstGeom prst="rect">
            <a:avLst/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  <a:latin typeface="OpenDyslexic" panose="00000500000000000000" pitchFamily="50" charset="0"/>
              </a:rPr>
              <a:t>Spanish</a:t>
            </a:r>
          </a:p>
          <a:p>
            <a:r>
              <a:rPr lang="en-GB" dirty="0">
                <a:solidFill>
                  <a:schemeClr val="tx1"/>
                </a:solidFill>
                <a:latin typeface="OpenDyslexic" panose="00000500000000000000" pitchFamily="50" charset="0"/>
              </a:rPr>
              <a:t>My free time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FB44C34-E2AA-5528-5381-A7D89266CA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70023" y="2123531"/>
            <a:ext cx="1460853" cy="1985262"/>
          </a:xfrm>
          <a:prstGeom prst="rect">
            <a:avLst/>
          </a:prstGeom>
        </p:spPr>
      </p:pic>
      <p:pic>
        <p:nvPicPr>
          <p:cNvPr id="23" name="Picture 2" descr="See the source image">
            <a:extLst>
              <a:ext uri="{FF2B5EF4-FFF2-40B4-BE49-F238E27FC236}">
                <a16:creationId xmlns:a16="http://schemas.microsoft.com/office/drawing/2014/main" id="{49469DA0-76F3-68C3-E153-3E0BB4A5F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876" y="2543085"/>
            <a:ext cx="2808570" cy="174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676E52F-A731-18D3-0C4B-571E877C724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90002" y="4328594"/>
            <a:ext cx="1230407" cy="69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25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412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OpenDyslexic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Capper</dc:creator>
  <cp:lastModifiedBy>sca8752258</cp:lastModifiedBy>
  <cp:revision>11</cp:revision>
  <dcterms:created xsi:type="dcterms:W3CDTF">2022-05-28T18:15:12Z</dcterms:created>
  <dcterms:modified xsi:type="dcterms:W3CDTF">2025-06-03T11:17:13Z</dcterms:modified>
</cp:coreProperties>
</file>