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4141"/>
    <a:srgbClr val="9A5A00"/>
    <a:srgbClr val="DB0000"/>
    <a:srgbClr val="910000"/>
    <a:srgbClr val="FFE7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7D1EB-B716-C276-CAA2-7234F4522B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E8C149-4D29-D9BF-2274-36FE4A7607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8AD866-00CA-AAA6-D5C5-DDBC7F4FD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E6247-0E8E-4482-9F83-1FD90C34F96D}" type="datetimeFigureOut">
              <a:rPr lang="en-GB" smtClean="0"/>
              <a:t>03/06/2025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73A1D-08B1-53BA-D548-CD8063051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998C04-04EF-A797-CEEF-FA00EA994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50576-C8F4-4375-A57D-66FFB72A1F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030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A1DD9-070D-3000-8443-8402672F0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C8B953-6397-4B9F-2316-928A99F3B3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26BEE5-2E98-FDF1-305D-99544BC9C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E6247-0E8E-4482-9F83-1FD90C34F96D}" type="datetimeFigureOut">
              <a:rPr lang="en-GB" smtClean="0"/>
              <a:t>03/06/2025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B22AC1-3E42-3BFF-6C4A-7713BC0DB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7A32A1-E414-D774-4F27-79418FFD9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50576-C8F4-4375-A57D-66FFB72A1F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2115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85C5A7-13EA-60B1-D863-531C0631EB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BEE148-5BD5-411B-F329-D4E1E8A6A5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D8DAC-B584-F487-77E0-217F83FD8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E6247-0E8E-4482-9F83-1FD90C34F96D}" type="datetimeFigureOut">
              <a:rPr lang="en-GB" smtClean="0"/>
              <a:t>03/06/2025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72603-5301-3433-82E7-D416DAD97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B8D5E0-C8A4-BF11-7C13-47241CC2F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50576-C8F4-4375-A57D-66FFB72A1F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7142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81069-1D48-86EA-92E1-A53AB6BEC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47829-2385-1C32-763B-49965F8C2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1F01C4-6288-E2F8-EAAD-F98AA3A45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E6247-0E8E-4482-9F83-1FD90C34F96D}" type="datetimeFigureOut">
              <a:rPr lang="en-GB" smtClean="0"/>
              <a:t>03/06/2025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CC404-4E40-140D-853E-47E8292DB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624639-08BC-0A51-4F10-815A5081B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50576-C8F4-4375-A57D-66FFB72A1F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3827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FBE80-904E-1A9B-2D1F-BEF642233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B91E1E-EA26-2E4A-6397-0A4D2A261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075DC6-2DBF-3B29-303C-28BC24CAD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E6247-0E8E-4482-9F83-1FD90C34F96D}" type="datetimeFigureOut">
              <a:rPr lang="en-GB" smtClean="0"/>
              <a:t>03/06/2025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6B2AD3-314F-8838-91E0-36D54DFE7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017A70-39A0-F28B-794B-EE3431C64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50576-C8F4-4375-A57D-66FFB72A1F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67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D536E-C1E4-6BEF-E480-AF689E086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3064F-151C-4819-EF01-10F440CDD1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391327-2EAC-6B46-732B-2F79EA0BFD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EC4067-FC85-C9B3-0760-E862CC6C5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E6247-0E8E-4482-9F83-1FD90C34F96D}" type="datetimeFigureOut">
              <a:rPr lang="en-GB" smtClean="0"/>
              <a:t>03/06/2025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96BA8E-3F9D-AF3B-0DE1-8414ECF0F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636BF4-96B4-FC16-8DEA-A3E1C74BF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50576-C8F4-4375-A57D-66FFB72A1F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4087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ED9AD-0141-9F80-5B50-3F5354779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C5BD7C-A587-8311-3DA1-0D31157FC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44AFF6-07A6-79F7-875E-1C43FAD302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3E2F3A-3D26-E8EA-821E-1BBF428992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DC63F8-D30C-DD98-B3A9-CC82A0EADD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6B5A2E-D20E-5CCC-F5D9-279E120A0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E6247-0E8E-4482-9F83-1FD90C34F96D}" type="datetimeFigureOut">
              <a:rPr lang="en-GB" smtClean="0"/>
              <a:t>03/06/2025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58042C-2E1D-3A4C-191B-C4C411DFA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B00D3D-6CE5-B971-944E-CEBB69FB2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50576-C8F4-4375-A57D-66FFB72A1F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658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58F7F-AC99-FF47-EAFF-239FC9C8A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318AF8-B340-C28B-B682-0CF42B1A0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E6247-0E8E-4482-9F83-1FD90C34F96D}" type="datetimeFigureOut">
              <a:rPr lang="en-GB" smtClean="0"/>
              <a:t>03/06/2025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BE4EEE-B2B4-8560-5F0A-2642F66C5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2D7106-7531-6838-A8AD-012E54DEC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50576-C8F4-4375-A57D-66FFB72A1F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5484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6BECB7-C9A2-3FE6-FBFB-F216624D1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E6247-0E8E-4482-9F83-1FD90C34F96D}" type="datetimeFigureOut">
              <a:rPr lang="en-GB" smtClean="0"/>
              <a:t>03/06/2025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D11714-0E8C-AEA2-EA0A-0080CD84C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68ACF7-0339-6302-1CA3-B1E62BF02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50576-C8F4-4375-A57D-66FFB72A1F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2153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A585C-F57C-48DB-4E7A-A57994688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282A1-FAAB-3356-682F-105A65347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AAAF51-226A-41DF-11E6-D268CF6284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C5FF3D-EC79-C083-772E-B97244579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E6247-0E8E-4482-9F83-1FD90C34F96D}" type="datetimeFigureOut">
              <a:rPr lang="en-GB" smtClean="0"/>
              <a:t>03/06/2025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A5F3D5-0592-C6ED-5010-892B388FC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AE32D9-32D2-154E-5529-A939A3443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50576-C8F4-4375-A57D-66FFB72A1F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7501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49E7D-2312-A331-3353-74D570068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D802C4-2234-BD50-1F67-E2F6BF322A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04D154-46D8-F804-7673-79CAB3FD21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813EB7-24B1-1B21-8D3F-120E909DD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E6247-0E8E-4482-9F83-1FD90C34F96D}" type="datetimeFigureOut">
              <a:rPr lang="en-GB" smtClean="0"/>
              <a:t>03/06/2025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D4856E-4D49-9B6E-EEBD-F866E9751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CA4375-62FD-C9F5-814D-532E8EF50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50576-C8F4-4375-A57D-66FFB72A1F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9885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69D010-6F02-445B-9523-094FC8FB9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2A8B7D-18DF-9ACB-645D-8BFA566DE7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6A74F-3B5D-883C-D743-F049796365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E6247-0E8E-4482-9F83-1FD90C34F96D}" type="datetimeFigureOut">
              <a:rPr lang="en-GB" smtClean="0"/>
              <a:t>03/06/2025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8BD2E5-F779-A44B-D14E-B26ECBE87F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7458B7-C1E9-DF5E-3AE7-F2A848B4AD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50576-C8F4-4375-A57D-66FFB72A1F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9864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4.jpeg"/><Relationship Id="rId7" Type="http://schemas.openxmlformats.org/officeDocument/2006/relationships/image" Target="../media/image12.png"/><Relationship Id="rId12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2.jpeg"/><Relationship Id="rId5" Type="http://schemas.openxmlformats.org/officeDocument/2006/relationships/image" Target="../media/image10.jp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Where do sound waves end up? | BBC Science Focus Magazine">
            <a:extLst>
              <a:ext uri="{FF2B5EF4-FFF2-40B4-BE49-F238E27FC236}">
                <a16:creationId xmlns:a16="http://schemas.microsoft.com/office/drawing/2014/main" id="{D8FE5262-A328-7238-D217-3571997E0F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8586" y="-26504"/>
            <a:ext cx="1828800" cy="397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Where do sound waves end up? | BBC Science Focus Magazine">
            <a:extLst>
              <a:ext uri="{FF2B5EF4-FFF2-40B4-BE49-F238E27FC236}">
                <a16:creationId xmlns:a16="http://schemas.microsoft.com/office/drawing/2014/main" id="{2E458434-9267-A2B7-12EA-860ABC3D8B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256" y="-26504"/>
            <a:ext cx="1828800" cy="397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ere do sound waves end up? | BBC Science Focus Magazine">
            <a:extLst>
              <a:ext uri="{FF2B5EF4-FFF2-40B4-BE49-F238E27FC236}">
                <a16:creationId xmlns:a16="http://schemas.microsoft.com/office/drawing/2014/main" id="{360E460E-3E72-90D4-46B1-A28C20FF95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9928" y="-27429"/>
            <a:ext cx="1828800" cy="397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Where do sound waves end up? | BBC Science Focus Magazine">
            <a:extLst>
              <a:ext uri="{FF2B5EF4-FFF2-40B4-BE49-F238E27FC236}">
                <a16:creationId xmlns:a16="http://schemas.microsoft.com/office/drawing/2014/main" id="{ED713689-2C1D-6A24-8F71-E63F23ADF6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8728" y="-23652"/>
            <a:ext cx="1828800" cy="393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Where do sound waves end up? | BBC Science Focus Magazine">
            <a:extLst>
              <a:ext uri="{FF2B5EF4-FFF2-40B4-BE49-F238E27FC236}">
                <a16:creationId xmlns:a16="http://schemas.microsoft.com/office/drawing/2014/main" id="{4D810F67-A337-1319-6A92-5E4A0FA591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7652" y="-26504"/>
            <a:ext cx="1828800" cy="400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Where do sound waves end up? | BBC Science Focus Magazine">
            <a:extLst>
              <a:ext uri="{FF2B5EF4-FFF2-40B4-BE49-F238E27FC236}">
                <a16:creationId xmlns:a16="http://schemas.microsoft.com/office/drawing/2014/main" id="{5751B4B5-E39C-4FC0-6D7F-E3B6256E02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-27428"/>
            <a:ext cx="1828800" cy="393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DE957F13-D6BF-2AA1-4BD0-6958F11F0077}"/>
              </a:ext>
            </a:extLst>
          </p:cNvPr>
          <p:cNvSpPr/>
          <p:nvPr/>
        </p:nvSpPr>
        <p:spPr>
          <a:xfrm>
            <a:off x="239072" y="2109262"/>
            <a:ext cx="4591311" cy="4270884"/>
          </a:xfrm>
          <a:prstGeom prst="rect">
            <a:avLst/>
          </a:prstGeom>
          <a:solidFill>
            <a:srgbClr val="FFE7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b="1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sz="1200" b="1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sz="1200" b="1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r>
              <a:rPr lang="en-GB" sz="1200" b="1" u="sng" dirty="0">
                <a:solidFill>
                  <a:schemeClr val="tx1"/>
                </a:solidFill>
                <a:latin typeface="OpenDyslexic" panose="00000500000000000000" pitchFamily="50" charset="0"/>
              </a:rPr>
              <a:t>English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Over the next few weeks, we’re going to be doing lots of exciting writing based on the story of Julius Caesar.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You will have the chance to write: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 playscript – just like a scene from the play!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 diary entry – from the point of view of one of the characters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 recount – telling what happened in the story in your own words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 formal letter – writing in a clear and serious way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sz="1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Mastery Keys: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05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Writing longer, more interesting sentences using conjunctions like when, if, because, and although</a:t>
            </a:r>
            <a:endParaRPr lang="en-US" altLang="en-US" sz="105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05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Organising</a:t>
            </a:r>
            <a:r>
              <a:rPr kumimoji="0" lang="en-US" altLang="en-US" sz="105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writing into clear paragraphs with one main idea in each</a:t>
            </a:r>
            <a:endParaRPr lang="en-US" altLang="en-US" sz="105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05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Using rich and varied vocabulary to make writing more powerful and exciting</a:t>
            </a:r>
            <a:endParaRPr lang="en-US" altLang="en-US" sz="105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05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Using the correct tenses, including: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05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past tense (e.g. "He marched into the city.")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05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present perfect (e.g. "He has made a big decision.")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05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progressive form (e.g. "They were planning the attack.")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ctr"/>
            <a:endParaRPr lang="en-GB" sz="1000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OpenDyslexic" panose="00000500000000000000" pitchFamily="50" charset="0"/>
              </a:rPr>
              <a:t/>
            </a:r>
            <a:br>
              <a:rPr lang="en-GB" sz="1000" dirty="0">
                <a:solidFill>
                  <a:schemeClr val="tx1"/>
                </a:solidFill>
                <a:latin typeface="OpenDyslexic" panose="00000500000000000000" pitchFamily="50" charset="0"/>
              </a:rPr>
            </a:br>
            <a:endParaRPr lang="en-GB" sz="900" dirty="0">
              <a:solidFill>
                <a:schemeClr val="tx1"/>
              </a:solidFill>
              <a:latin typeface="OpenDyslexic" panose="00000500000000000000" pitchFamily="50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4B9B85A-1F6C-0F89-9636-CBD03342C8EE}"/>
              </a:ext>
            </a:extLst>
          </p:cNvPr>
          <p:cNvSpPr/>
          <p:nvPr/>
        </p:nvSpPr>
        <p:spPr>
          <a:xfrm>
            <a:off x="8587408" y="2677576"/>
            <a:ext cx="3365519" cy="2201026"/>
          </a:xfrm>
          <a:prstGeom prst="rect">
            <a:avLst/>
          </a:prstGeom>
          <a:solidFill>
            <a:srgbClr val="FFE7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b="1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r>
              <a:rPr lang="en-GB" sz="1200" b="1" u="sng" dirty="0">
                <a:solidFill>
                  <a:schemeClr val="tx1"/>
                </a:solidFill>
                <a:latin typeface="OpenDyslexic" panose="00000500000000000000" pitchFamily="50" charset="0"/>
              </a:rPr>
              <a:t>Science – Study of Sound.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b="1" dirty="0">
                <a:solidFill>
                  <a:schemeClr val="tx1"/>
                </a:solidFill>
                <a:latin typeface="OpenDyslexic" panose="00000500000000000000" pitchFamily="50" charset="0"/>
              </a:rPr>
              <a:t>Identify how sounds are made.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b="1" dirty="0">
                <a:solidFill>
                  <a:schemeClr val="tx1"/>
                </a:solidFill>
                <a:latin typeface="OpenDyslexic" panose="00000500000000000000" pitchFamily="50" charset="0"/>
                <a:ea typeface="Cambria" panose="02040503050406030204" pitchFamily="18" charset="0"/>
                <a:cs typeface="Times New Roman" panose="02020603050405020304" pitchFamily="18" charset="0"/>
              </a:rPr>
              <a:t>Explore</a:t>
            </a:r>
            <a:r>
              <a:rPr lang="en-GB" sz="1100" b="1" dirty="0">
                <a:solidFill>
                  <a:schemeClr val="tx1"/>
                </a:solidFill>
                <a:effectLst/>
                <a:latin typeface="OpenDyslexic" panose="00000500000000000000" pitchFamily="50" charset="0"/>
                <a:ea typeface="Cambria" panose="02040503050406030204" pitchFamily="18" charset="0"/>
                <a:cs typeface="Times New Roman" panose="02020603050405020304" pitchFamily="18" charset="0"/>
              </a:rPr>
              <a:t> patterns between the pitch of a sound and features of the object that produced it.</a:t>
            </a:r>
            <a:endParaRPr lang="en-GB" sz="1100" b="1" dirty="0">
              <a:solidFill>
                <a:schemeClr val="tx1"/>
              </a:solidFill>
              <a:latin typeface="OpenDyslexic" panose="00000500000000000000" pitchFamily="50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b="1" dirty="0">
                <a:solidFill>
                  <a:schemeClr val="tx1"/>
                </a:solidFill>
                <a:latin typeface="OpenDyslexic" panose="00000500000000000000" pitchFamily="50" charset="0"/>
                <a:ea typeface="Cambria" panose="02040503050406030204" pitchFamily="18" charset="0"/>
                <a:cs typeface="Times New Roman" panose="02020603050405020304" pitchFamily="18" charset="0"/>
              </a:rPr>
              <a:t>F</a:t>
            </a:r>
            <a:r>
              <a:rPr lang="en-GB" sz="1100" b="1" dirty="0">
                <a:solidFill>
                  <a:schemeClr val="tx1"/>
                </a:solidFill>
                <a:effectLst/>
                <a:latin typeface="OpenDyslexic" panose="00000500000000000000" pitchFamily="50" charset="0"/>
                <a:ea typeface="Cambria" panose="02040503050406030204" pitchFamily="18" charset="0"/>
                <a:cs typeface="Times New Roman" panose="02020603050405020304" pitchFamily="18" charset="0"/>
              </a:rPr>
              <a:t>ind patterns between the volume of a sound and the strength of the vibrations that produced 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b="1" dirty="0">
                <a:solidFill>
                  <a:schemeClr val="tx1"/>
                </a:solidFill>
                <a:latin typeface="OpenDyslexic" panose="00000500000000000000" pitchFamily="50" charset="0"/>
                <a:ea typeface="Cambria" panose="02040503050406030204" pitchFamily="18" charset="0"/>
              </a:rPr>
              <a:t>R</a:t>
            </a:r>
            <a:r>
              <a:rPr lang="en-GB" sz="1100" b="1" dirty="0">
                <a:solidFill>
                  <a:schemeClr val="tx1"/>
                </a:solidFill>
                <a:effectLst/>
                <a:latin typeface="OpenDyslexic" panose="00000500000000000000" pitchFamily="50" charset="0"/>
                <a:ea typeface="Cambria" panose="02040503050406030204" pitchFamily="18" charset="0"/>
              </a:rPr>
              <a:t>ecognise that sounds get fainter as the distance from the sound source increases.</a:t>
            </a:r>
          </a:p>
          <a:p>
            <a:endParaRPr lang="en-GB" sz="1100" dirty="0">
              <a:solidFill>
                <a:schemeClr val="tx1"/>
              </a:solidFill>
              <a:effectLst/>
              <a:latin typeface="OpenDyslexic" panose="00000500000000000000" pitchFamily="50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4" name="Picture 2" descr="Where do sound waves end up? | BBC Science Focus Magazine">
            <a:extLst>
              <a:ext uri="{FF2B5EF4-FFF2-40B4-BE49-F238E27FC236}">
                <a16:creationId xmlns:a16="http://schemas.microsoft.com/office/drawing/2014/main" id="{ED80DC87-FF76-B730-2213-7D9948A321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252" y="-23419"/>
            <a:ext cx="1828800" cy="397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Where do sound waves end up? | BBC Science Focus Magazine">
            <a:extLst>
              <a:ext uri="{FF2B5EF4-FFF2-40B4-BE49-F238E27FC236}">
                <a16:creationId xmlns:a16="http://schemas.microsoft.com/office/drawing/2014/main" id="{8E5DC9F3-1975-AD32-4766-D047E6988E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6463290"/>
            <a:ext cx="1828800" cy="397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Where do sound waves end up? | BBC Science Focus Magazine">
            <a:extLst>
              <a:ext uri="{FF2B5EF4-FFF2-40B4-BE49-F238E27FC236}">
                <a16:creationId xmlns:a16="http://schemas.microsoft.com/office/drawing/2014/main" id="{BEF75FFC-C9C0-C0A8-23AB-3F31AC3D86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0904" y="6470844"/>
            <a:ext cx="1828800" cy="397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Where do sound waves end up? | BBC Science Focus Magazine">
            <a:extLst>
              <a:ext uri="{FF2B5EF4-FFF2-40B4-BE49-F238E27FC236}">
                <a16:creationId xmlns:a16="http://schemas.microsoft.com/office/drawing/2014/main" id="{10661791-6DFE-CE0A-B47D-C96E684429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8608" y="6470843"/>
            <a:ext cx="1828800" cy="397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Where do sound waves end up? | BBC Science Focus Magazine">
            <a:extLst>
              <a:ext uri="{FF2B5EF4-FFF2-40B4-BE49-F238E27FC236}">
                <a16:creationId xmlns:a16="http://schemas.microsoft.com/office/drawing/2014/main" id="{8F84FCD1-8C90-EDE8-3F52-88E76000E9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6312" y="6470842"/>
            <a:ext cx="1828800" cy="397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Where do sound waves end up? | BBC Science Focus Magazine">
            <a:extLst>
              <a:ext uri="{FF2B5EF4-FFF2-40B4-BE49-F238E27FC236}">
                <a16:creationId xmlns:a16="http://schemas.microsoft.com/office/drawing/2014/main" id="{0D4DF6E4-AE65-85BD-F527-97095E3AF4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7386" y="6467071"/>
            <a:ext cx="1828800" cy="397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Where do sound waves end up? | BBC Science Focus Magazine">
            <a:extLst>
              <a:ext uri="{FF2B5EF4-FFF2-40B4-BE49-F238E27FC236}">
                <a16:creationId xmlns:a16="http://schemas.microsoft.com/office/drawing/2014/main" id="{90720E9C-3838-4479-A50A-A7F4FB550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838" y="6470841"/>
            <a:ext cx="1828800" cy="397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Where do sound waves end up? | BBC Science Focus Magazine">
            <a:extLst>
              <a:ext uri="{FF2B5EF4-FFF2-40B4-BE49-F238E27FC236}">
                <a16:creationId xmlns:a16="http://schemas.microsoft.com/office/drawing/2014/main" id="{9D3EBE9D-F992-F110-7E1B-AF94114636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6" y="6470840"/>
            <a:ext cx="1828800" cy="397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See the source image">
            <a:extLst>
              <a:ext uri="{FF2B5EF4-FFF2-40B4-BE49-F238E27FC236}">
                <a16:creationId xmlns:a16="http://schemas.microsoft.com/office/drawing/2014/main" id="{9918F0FB-6130-4C79-AD64-1B95082B57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833" y="363823"/>
            <a:ext cx="2808570" cy="1745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Rectangle 42">
            <a:extLst>
              <a:ext uri="{FF2B5EF4-FFF2-40B4-BE49-F238E27FC236}">
                <a16:creationId xmlns:a16="http://schemas.microsoft.com/office/drawing/2014/main" id="{7E8A277A-8F7E-6003-0D1F-A4FFDCAB131D}"/>
              </a:ext>
            </a:extLst>
          </p:cNvPr>
          <p:cNvSpPr/>
          <p:nvPr/>
        </p:nvSpPr>
        <p:spPr>
          <a:xfrm>
            <a:off x="4976185" y="583972"/>
            <a:ext cx="7081709" cy="1924558"/>
          </a:xfrm>
          <a:prstGeom prst="rect">
            <a:avLst/>
          </a:prstGeom>
          <a:solidFill>
            <a:srgbClr val="FFE7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u="sng" dirty="0">
                <a:solidFill>
                  <a:schemeClr val="tx1"/>
                </a:solidFill>
                <a:effectLst/>
                <a:latin typeface="OpenDyslexic" panose="00000500000000000000" pitchFamily="50" charset="0"/>
              </a:rPr>
              <a:t>Key Questions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GB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is it inside my ears that allow me to hear sound?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GB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does sound travel from an object to my ear?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GB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can stop us from hearing sounds?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GB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Why does a bell feel like its buzzing when it rings?</a:t>
            </a:r>
            <a:endParaRPr lang="en-GB" sz="1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GB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Why does my friend in the distance sound so quiet when I know he’s shouting so loudly?</a:t>
            </a:r>
            <a:endParaRPr lang="en-GB" sz="1400" dirty="0">
              <a:solidFill>
                <a:schemeClr val="tx1"/>
              </a:solidFill>
              <a:effectLst/>
              <a:latin typeface="OpenDyslexic" panose="00000500000000000000" pitchFamily="50" charset="0"/>
            </a:endParaRPr>
          </a:p>
        </p:txBody>
      </p:sp>
      <p:pic>
        <p:nvPicPr>
          <p:cNvPr id="1028" name="Picture 4" descr="Image result for Musical notes. Size: 150 x 132. Source: pngimg.com">
            <a:extLst>
              <a:ext uri="{FF2B5EF4-FFF2-40B4-BE49-F238E27FC236}">
                <a16:creationId xmlns:a16="http://schemas.microsoft.com/office/drawing/2014/main" id="{ACDF153C-22EC-2419-5FF2-82A637431E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8319" y="736114"/>
            <a:ext cx="1217900" cy="1071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id="{A329AE4C-8039-62EE-A4A0-99593747630B}"/>
              </a:ext>
            </a:extLst>
          </p:cNvPr>
          <p:cNvSpPr/>
          <p:nvPr/>
        </p:nvSpPr>
        <p:spPr>
          <a:xfrm>
            <a:off x="6428230" y="3808017"/>
            <a:ext cx="1675037" cy="1668052"/>
          </a:xfrm>
          <a:prstGeom prst="rect">
            <a:avLst/>
          </a:prstGeom>
          <a:solidFill>
            <a:srgbClr val="FFE7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u="sng" dirty="0">
                <a:solidFill>
                  <a:schemeClr val="tx1"/>
                </a:solidFill>
                <a:latin typeface="OpenDyslexic" panose="00000500000000000000" pitchFamily="50" charset="0"/>
              </a:rPr>
              <a:t>Class book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100" b="1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Julius Caesar – by William Shakespeare​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100" b="1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Edited by Angela McAllister​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100" b="1" dirty="0"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Stage Full of Shakespeare Stories</a:t>
            </a: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75102B58-9C76-6815-2114-E5A324DFD2A7}"/>
              </a:ext>
            </a:extLst>
          </p:cNvPr>
          <p:cNvSpPr/>
          <p:nvPr/>
        </p:nvSpPr>
        <p:spPr>
          <a:xfrm>
            <a:off x="4976185" y="2650772"/>
            <a:ext cx="3449865" cy="1008121"/>
          </a:xfrm>
          <a:prstGeom prst="rect">
            <a:avLst/>
          </a:prstGeom>
          <a:solidFill>
            <a:srgbClr val="FFE7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u="sng" dirty="0">
                <a:solidFill>
                  <a:schemeClr val="tx1"/>
                </a:solidFill>
                <a:latin typeface="OpenDyslexic" panose="00000500000000000000" pitchFamily="50" charset="0"/>
              </a:rPr>
              <a:t>Maths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414141"/>
                </a:solidFill>
                <a:latin typeface="OpenDyslexic" panose="00000500000000000000" pitchFamily="50" charset="0"/>
              </a:rPr>
              <a:t>Mass, Volume and Length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414141"/>
                </a:solidFill>
                <a:latin typeface="OpenDyslexic" panose="00000500000000000000" pitchFamily="50" charset="0"/>
              </a:rPr>
              <a:t>Area of Figures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414141"/>
                </a:solidFill>
                <a:latin typeface="OpenDyslexic" panose="00000500000000000000" pitchFamily="50" charset="0"/>
              </a:rPr>
              <a:t>Geometry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rgbClr val="414141"/>
                </a:solidFill>
                <a:latin typeface="OpenDyslexic" panose="00000500000000000000" pitchFamily="50" charset="0"/>
              </a:rPr>
              <a:t>Position and Movement 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D0A97C1-7F7D-38B5-9895-74C93D63922C}"/>
              </a:ext>
            </a:extLst>
          </p:cNvPr>
          <p:cNvSpPr/>
          <p:nvPr/>
        </p:nvSpPr>
        <p:spPr>
          <a:xfrm>
            <a:off x="2109810" y="541263"/>
            <a:ext cx="311175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Year 4 </a:t>
            </a:r>
            <a:br>
              <a:rPr lang="en-US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</a:br>
            <a:r>
              <a:rPr lang="en-US" sz="2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Summer 2</a:t>
            </a:r>
            <a:endParaRPr lang="en-GB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1034" name="Picture 10" descr="See the source image">
            <a:extLst>
              <a:ext uri="{FF2B5EF4-FFF2-40B4-BE49-F238E27FC236}">
                <a16:creationId xmlns:a16="http://schemas.microsoft.com/office/drawing/2014/main" id="{F2DE9A6E-333F-457A-99C3-D10D15C342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8728" y="5722348"/>
            <a:ext cx="397566" cy="397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10" descr="See the source image">
            <a:extLst>
              <a:ext uri="{FF2B5EF4-FFF2-40B4-BE49-F238E27FC236}">
                <a16:creationId xmlns:a16="http://schemas.microsoft.com/office/drawing/2014/main" id="{C485D272-AC10-B1CE-EC0B-FE8518BD33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1129" y="689269"/>
            <a:ext cx="397566" cy="39756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10" descr="See the source image">
            <a:extLst>
              <a:ext uri="{FF2B5EF4-FFF2-40B4-BE49-F238E27FC236}">
                <a16:creationId xmlns:a16="http://schemas.microsoft.com/office/drawing/2014/main" id="{B5F39038-51CF-618E-632F-0909D8AC4C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833" y="562605"/>
            <a:ext cx="397566" cy="397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10" descr="See the source image">
            <a:extLst>
              <a:ext uri="{FF2B5EF4-FFF2-40B4-BE49-F238E27FC236}">
                <a16:creationId xmlns:a16="http://schemas.microsoft.com/office/drawing/2014/main" id="{45FE18EE-973E-74EF-5C2F-62D8DBC75F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5361" y="768400"/>
            <a:ext cx="397566" cy="39756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10" descr="See the source image">
            <a:extLst>
              <a:ext uri="{FF2B5EF4-FFF2-40B4-BE49-F238E27FC236}">
                <a16:creationId xmlns:a16="http://schemas.microsoft.com/office/drawing/2014/main" id="{3D070C02-1EF8-FF3D-265C-9780A311F7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9842" y="4053671"/>
            <a:ext cx="397566" cy="397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10" descr="See the source image">
            <a:extLst>
              <a:ext uri="{FF2B5EF4-FFF2-40B4-BE49-F238E27FC236}">
                <a16:creationId xmlns:a16="http://schemas.microsoft.com/office/drawing/2014/main" id="{167F3BA6-9F32-52F8-80DA-19A30CE50E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9645" y="1591598"/>
            <a:ext cx="397566" cy="397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10" descr="See the source image">
            <a:extLst>
              <a:ext uri="{FF2B5EF4-FFF2-40B4-BE49-F238E27FC236}">
                <a16:creationId xmlns:a16="http://schemas.microsoft.com/office/drawing/2014/main" id="{C2A2CDAC-55BB-844A-7407-BA60A82100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7408" y="5828661"/>
            <a:ext cx="397566" cy="397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10" descr="See the source image">
            <a:extLst>
              <a:ext uri="{FF2B5EF4-FFF2-40B4-BE49-F238E27FC236}">
                <a16:creationId xmlns:a16="http://schemas.microsoft.com/office/drawing/2014/main" id="{0E455278-A98B-8135-54F7-0002D5CCD7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2362" y="663543"/>
            <a:ext cx="397566" cy="397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10" descr="See the source image">
            <a:extLst>
              <a:ext uri="{FF2B5EF4-FFF2-40B4-BE49-F238E27FC236}">
                <a16:creationId xmlns:a16="http://schemas.microsoft.com/office/drawing/2014/main" id="{1E3A62E1-D2F8-E8C3-7391-09790D2116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3068" y="5722348"/>
            <a:ext cx="397566" cy="397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10" descr="See the source image">
            <a:extLst>
              <a:ext uri="{FF2B5EF4-FFF2-40B4-BE49-F238E27FC236}">
                <a16:creationId xmlns:a16="http://schemas.microsoft.com/office/drawing/2014/main" id="{D1040996-02B4-B51A-8AF1-D8A25B8FEA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9842" y="3304521"/>
            <a:ext cx="397566" cy="39756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10" descr="See the source image">
            <a:extLst>
              <a:ext uri="{FF2B5EF4-FFF2-40B4-BE49-F238E27FC236}">
                <a16:creationId xmlns:a16="http://schemas.microsoft.com/office/drawing/2014/main" id="{E6175C51-22BD-C6F6-BD8C-C83D2EFF53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7441" y="5758924"/>
            <a:ext cx="397566" cy="39756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10" descr="See the source image">
            <a:extLst>
              <a:ext uri="{FF2B5EF4-FFF2-40B4-BE49-F238E27FC236}">
                <a16:creationId xmlns:a16="http://schemas.microsoft.com/office/drawing/2014/main" id="{95F9E1BD-6BC5-8E2D-007F-A2FF892127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132" y="1538213"/>
            <a:ext cx="397566" cy="397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10" descr="See the source image">
            <a:extLst>
              <a:ext uri="{FF2B5EF4-FFF2-40B4-BE49-F238E27FC236}">
                <a16:creationId xmlns:a16="http://schemas.microsoft.com/office/drawing/2014/main" id="{ECF5E6D8-1B7D-D32E-BF54-698E487332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451" y="2923277"/>
            <a:ext cx="397566" cy="39756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Picture 10" descr="See the source image">
            <a:extLst>
              <a:ext uri="{FF2B5EF4-FFF2-40B4-BE49-F238E27FC236}">
                <a16:creationId xmlns:a16="http://schemas.microsoft.com/office/drawing/2014/main" id="{9A48DB42-5BE4-BE47-69BA-8CBE4A546E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2242" y="1566838"/>
            <a:ext cx="397566" cy="397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A Stage Full of Shakespeare Stories: 12 Tales from the world&amp;#39;s most famous  playwright: 3 (World Full of...): Amazon.co.uk: McAllister, Angela,  Lindstrom, Alice: 9781786031143: Books">
            <a:extLst>
              <a:ext uri="{FF2B5EF4-FFF2-40B4-BE49-F238E27FC236}">
                <a16:creationId xmlns:a16="http://schemas.microsoft.com/office/drawing/2014/main" id="{AFF87ECE-8DFF-8D18-77AA-0A47E3CB3D1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1667" y="3754127"/>
            <a:ext cx="1837262" cy="2606682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Christian Doppler: Life, Research, Doppler Effect">
            <a:extLst>
              <a:ext uri="{FF2B5EF4-FFF2-40B4-BE49-F238E27FC236}">
                <a16:creationId xmlns:a16="http://schemas.microsoft.com/office/drawing/2014/main" id="{710D722A-9AAD-F771-9C3A-53401937CEA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7814" y="4738094"/>
            <a:ext cx="1546471" cy="112872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AE06047-FD31-085C-5AEA-D5CEC42A857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755261" y="5962973"/>
            <a:ext cx="1171575" cy="6762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8" name="Rectangle 5">
            <a:extLst>
              <a:ext uri="{FF2B5EF4-FFF2-40B4-BE49-F238E27FC236}">
                <a16:creationId xmlns:a16="http://schemas.microsoft.com/office/drawing/2014/main" id="{FCE6BB92-00BD-B867-78A1-70791895AE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21EA1D19-831E-ACA3-14C3-AFB26C94A6D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111521" y="4991638"/>
            <a:ext cx="2286477" cy="123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831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8085D7-7D50-DC2E-8ACD-BED7782321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Where do sound waves end up? | BBC Science Focus Magazine">
            <a:extLst>
              <a:ext uri="{FF2B5EF4-FFF2-40B4-BE49-F238E27FC236}">
                <a16:creationId xmlns:a16="http://schemas.microsoft.com/office/drawing/2014/main" id="{88359DD6-FD5D-45C7-3401-EB7AA5DA0A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8586" y="-26504"/>
            <a:ext cx="1828800" cy="397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Where do sound waves end up? | BBC Science Focus Magazine">
            <a:extLst>
              <a:ext uri="{FF2B5EF4-FFF2-40B4-BE49-F238E27FC236}">
                <a16:creationId xmlns:a16="http://schemas.microsoft.com/office/drawing/2014/main" id="{CA14ABCB-9BEE-5466-DB2D-F50ABC0AEA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256" y="-26504"/>
            <a:ext cx="1828800" cy="397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Where do sound waves end up? | BBC Science Focus Magazine">
            <a:extLst>
              <a:ext uri="{FF2B5EF4-FFF2-40B4-BE49-F238E27FC236}">
                <a16:creationId xmlns:a16="http://schemas.microsoft.com/office/drawing/2014/main" id="{C6313D02-32AA-ED2F-89AF-302676409F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9928" y="-27429"/>
            <a:ext cx="1828800" cy="397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Where do sound waves end up? | BBC Science Focus Magazine">
            <a:extLst>
              <a:ext uri="{FF2B5EF4-FFF2-40B4-BE49-F238E27FC236}">
                <a16:creationId xmlns:a16="http://schemas.microsoft.com/office/drawing/2014/main" id="{0DA897C1-7551-C9F5-73B5-21E956C89E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8728" y="-23652"/>
            <a:ext cx="1828800" cy="393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Where do sound waves end up? | BBC Science Focus Magazine">
            <a:extLst>
              <a:ext uri="{FF2B5EF4-FFF2-40B4-BE49-F238E27FC236}">
                <a16:creationId xmlns:a16="http://schemas.microsoft.com/office/drawing/2014/main" id="{FF58414F-B79C-3F49-E3A6-1164C76FA2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7652" y="-26504"/>
            <a:ext cx="1828800" cy="400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Where do sound waves end up? | BBC Science Focus Magazine">
            <a:extLst>
              <a:ext uri="{FF2B5EF4-FFF2-40B4-BE49-F238E27FC236}">
                <a16:creationId xmlns:a16="http://schemas.microsoft.com/office/drawing/2014/main" id="{5A1688A2-B1B2-A9D6-1A63-E798870DF2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-27428"/>
            <a:ext cx="1828800" cy="393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Where do sound waves end up? | BBC Science Focus Magazine">
            <a:extLst>
              <a:ext uri="{FF2B5EF4-FFF2-40B4-BE49-F238E27FC236}">
                <a16:creationId xmlns:a16="http://schemas.microsoft.com/office/drawing/2014/main" id="{27926953-FDED-6BF8-3ACB-227A7F0385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252" y="-23419"/>
            <a:ext cx="1828800" cy="397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Where do sound waves end up? | BBC Science Focus Magazine">
            <a:extLst>
              <a:ext uri="{FF2B5EF4-FFF2-40B4-BE49-F238E27FC236}">
                <a16:creationId xmlns:a16="http://schemas.microsoft.com/office/drawing/2014/main" id="{0D30A5A4-128F-AAFB-F4A4-CC776DFECC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6463290"/>
            <a:ext cx="1828800" cy="397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Where do sound waves end up? | BBC Science Focus Magazine">
            <a:extLst>
              <a:ext uri="{FF2B5EF4-FFF2-40B4-BE49-F238E27FC236}">
                <a16:creationId xmlns:a16="http://schemas.microsoft.com/office/drawing/2014/main" id="{F46700CD-09E6-11B5-1EC5-D0FFDBC497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0904" y="6470844"/>
            <a:ext cx="1828800" cy="397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Where do sound waves end up? | BBC Science Focus Magazine">
            <a:extLst>
              <a:ext uri="{FF2B5EF4-FFF2-40B4-BE49-F238E27FC236}">
                <a16:creationId xmlns:a16="http://schemas.microsoft.com/office/drawing/2014/main" id="{1377166C-0691-F70F-AE5F-610873494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8608" y="6470843"/>
            <a:ext cx="1828800" cy="397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Where do sound waves end up? | BBC Science Focus Magazine">
            <a:extLst>
              <a:ext uri="{FF2B5EF4-FFF2-40B4-BE49-F238E27FC236}">
                <a16:creationId xmlns:a16="http://schemas.microsoft.com/office/drawing/2014/main" id="{86A07AD2-A7AE-8A8E-D697-085E5D0589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6312" y="6470842"/>
            <a:ext cx="1828800" cy="397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Where do sound waves end up? | BBC Science Focus Magazine">
            <a:extLst>
              <a:ext uri="{FF2B5EF4-FFF2-40B4-BE49-F238E27FC236}">
                <a16:creationId xmlns:a16="http://schemas.microsoft.com/office/drawing/2014/main" id="{48487D52-F2BB-81B7-03CD-AAFF21D09E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7386" y="6467071"/>
            <a:ext cx="1828800" cy="397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Where do sound waves end up? | BBC Science Focus Magazine">
            <a:extLst>
              <a:ext uri="{FF2B5EF4-FFF2-40B4-BE49-F238E27FC236}">
                <a16:creationId xmlns:a16="http://schemas.microsoft.com/office/drawing/2014/main" id="{BCF9ED17-E596-7D8A-2E71-40E69C5412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838" y="6470841"/>
            <a:ext cx="1828800" cy="397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Where do sound waves end up? | BBC Science Focus Magazine">
            <a:extLst>
              <a:ext uri="{FF2B5EF4-FFF2-40B4-BE49-F238E27FC236}">
                <a16:creationId xmlns:a16="http://schemas.microsoft.com/office/drawing/2014/main" id="{51F4BA1B-A592-91D9-C2BA-30CCA38AC5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6" y="6470840"/>
            <a:ext cx="1828800" cy="397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Rectangle 43">
            <a:extLst>
              <a:ext uri="{FF2B5EF4-FFF2-40B4-BE49-F238E27FC236}">
                <a16:creationId xmlns:a16="http://schemas.microsoft.com/office/drawing/2014/main" id="{E93688D7-7AC2-022F-326A-1B4ABB88EFC9}"/>
              </a:ext>
            </a:extLst>
          </p:cNvPr>
          <p:cNvSpPr/>
          <p:nvPr/>
        </p:nvSpPr>
        <p:spPr>
          <a:xfrm>
            <a:off x="143654" y="3275618"/>
            <a:ext cx="2612732" cy="879775"/>
          </a:xfrm>
          <a:prstGeom prst="rect">
            <a:avLst/>
          </a:prstGeom>
          <a:solidFill>
            <a:srgbClr val="FFE7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sz="1100" b="1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r>
              <a:rPr lang="en-GB" sz="1100" b="1" u="sng" dirty="0">
                <a:solidFill>
                  <a:schemeClr val="tx1"/>
                </a:solidFill>
                <a:latin typeface="OpenDyslexic" panose="00000500000000000000" pitchFamily="50" charset="0"/>
              </a:rPr>
              <a:t>Art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1800" b="1" dirty="0">
                <a:solidFill>
                  <a:srgbClr val="000000"/>
                </a:solidFill>
                <a:effectLst/>
                <a:latin typeface="OpenDyslexic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Painting</a:t>
            </a:r>
            <a:r>
              <a:rPr lang="en-GB" b="1" dirty="0">
                <a:latin typeface="OpenDyslexic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b="1" dirty="0">
                <a:latin typeface="OpenDyslexic" panose="000005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>
                <a:solidFill>
                  <a:srgbClr val="000000"/>
                </a:solidFill>
                <a:effectLst/>
                <a:latin typeface="OpenDyslexic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Katsushika Hokusai</a:t>
            </a:r>
            <a:endParaRPr lang="en-GB" sz="1100" b="1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endParaRPr lang="en-GB" sz="1400" dirty="0">
              <a:solidFill>
                <a:schemeClr val="tx1"/>
              </a:solidFill>
              <a:latin typeface="OpenDyslexic" panose="00000500000000000000" pitchFamily="50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280B7B5-1E99-8A4B-700E-45BC0E742D13}"/>
              </a:ext>
            </a:extLst>
          </p:cNvPr>
          <p:cNvSpPr/>
          <p:nvPr/>
        </p:nvSpPr>
        <p:spPr>
          <a:xfrm>
            <a:off x="580838" y="511237"/>
            <a:ext cx="1591664" cy="1237961"/>
          </a:xfrm>
          <a:prstGeom prst="rect">
            <a:avLst/>
          </a:prstGeom>
          <a:solidFill>
            <a:srgbClr val="FFE7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u="sng" dirty="0">
                <a:solidFill>
                  <a:schemeClr val="tx1"/>
                </a:solidFill>
                <a:latin typeface="OpenDyslexic" panose="00000500000000000000" pitchFamily="50" charset="0"/>
              </a:rPr>
              <a:t>Geography</a:t>
            </a:r>
          </a:p>
          <a:p>
            <a:pPr algn="ctr"/>
            <a:r>
              <a:rPr lang="en-GB" sz="1600" dirty="0">
                <a:solidFill>
                  <a:srgbClr val="414141"/>
                </a:solidFill>
                <a:latin typeface="OpenDyslexic" panose="00000500000000000000" pitchFamily="50" charset="0"/>
              </a:rPr>
              <a:t>Earning a living – </a:t>
            </a:r>
            <a:r>
              <a:rPr lang="en-GB" sz="1100" i="1" dirty="0">
                <a:solidFill>
                  <a:srgbClr val="414141"/>
                </a:solidFill>
                <a:latin typeface="OpenDyslexic" panose="00000500000000000000" pitchFamily="50" charset="0"/>
              </a:rPr>
              <a:t>Exploring different jobs and industries</a:t>
            </a:r>
            <a:endParaRPr lang="en-GB" sz="1600" i="1" dirty="0">
              <a:solidFill>
                <a:srgbClr val="414141"/>
              </a:solidFill>
              <a:latin typeface="OpenDyslexic" panose="00000500000000000000" pitchFamily="50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D1A0E60-34E5-88A8-8D0B-AF4ADEE9B383}"/>
              </a:ext>
            </a:extLst>
          </p:cNvPr>
          <p:cNvSpPr/>
          <p:nvPr/>
        </p:nvSpPr>
        <p:spPr>
          <a:xfrm>
            <a:off x="4187695" y="5098983"/>
            <a:ext cx="1828800" cy="1237960"/>
          </a:xfrm>
          <a:prstGeom prst="rect">
            <a:avLst/>
          </a:prstGeom>
          <a:solidFill>
            <a:srgbClr val="FFE7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u="sng" dirty="0">
                <a:solidFill>
                  <a:schemeClr val="tx1"/>
                </a:solidFill>
                <a:latin typeface="OpenDyslexic" panose="00000500000000000000" pitchFamily="50" charset="0"/>
              </a:rPr>
              <a:t>History </a:t>
            </a:r>
          </a:p>
          <a:p>
            <a:pPr algn="ctr"/>
            <a:r>
              <a:rPr lang="en-GB" sz="1600" dirty="0">
                <a:solidFill>
                  <a:srgbClr val="414141"/>
                </a:solidFill>
                <a:latin typeface="OpenDyslexic" panose="00000500000000000000" pitchFamily="50" charset="0"/>
              </a:rPr>
              <a:t>The Indus Valley continued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B9C21BB-AF7E-46F1-4838-C3E436EAC56A}"/>
              </a:ext>
            </a:extLst>
          </p:cNvPr>
          <p:cNvSpPr/>
          <p:nvPr/>
        </p:nvSpPr>
        <p:spPr>
          <a:xfrm>
            <a:off x="2376930" y="522050"/>
            <a:ext cx="1913078" cy="1488210"/>
          </a:xfrm>
          <a:prstGeom prst="rect">
            <a:avLst/>
          </a:prstGeom>
          <a:solidFill>
            <a:srgbClr val="FFE7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u="sng" dirty="0">
                <a:solidFill>
                  <a:schemeClr val="tx1"/>
                </a:solidFill>
                <a:latin typeface="OpenDyslexic" panose="00000500000000000000" pitchFamily="50" charset="0"/>
              </a:rPr>
              <a:t>Computing</a:t>
            </a:r>
          </a:p>
          <a:p>
            <a:pPr algn="ctr"/>
            <a:r>
              <a:rPr lang="en-GB" sz="1600" dirty="0">
                <a:solidFill>
                  <a:srgbClr val="000000"/>
                </a:solidFill>
                <a:effectLst/>
                <a:latin typeface="OpenDyslexic" panose="00000500000000000000" pitchFamily="50" charset="0"/>
                <a:ea typeface="Calibri" panose="020F0502020204030204" pitchFamily="34" charset="0"/>
              </a:rPr>
              <a:t>Effective Searching &amp; Artificial Intelligence</a:t>
            </a:r>
            <a:endParaRPr lang="en-GB" sz="1100" b="1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0853AA6-8947-CF35-F934-A4578B90A03B}"/>
              </a:ext>
            </a:extLst>
          </p:cNvPr>
          <p:cNvSpPr/>
          <p:nvPr/>
        </p:nvSpPr>
        <p:spPr>
          <a:xfrm>
            <a:off x="6678820" y="4565095"/>
            <a:ext cx="2214139" cy="1769932"/>
          </a:xfrm>
          <a:prstGeom prst="rect">
            <a:avLst/>
          </a:prstGeom>
          <a:solidFill>
            <a:srgbClr val="FFE7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u="sng" dirty="0">
                <a:solidFill>
                  <a:schemeClr val="tx1"/>
                </a:solidFill>
                <a:latin typeface="OpenDyslexic" panose="00000500000000000000" pitchFamily="50" charset="0"/>
              </a:rPr>
              <a:t>Design and Technology</a:t>
            </a:r>
            <a:r>
              <a:rPr lang="en-GB" sz="1800" b="1" dirty="0">
                <a:solidFill>
                  <a:srgbClr val="000000"/>
                </a:solidFill>
                <a:effectLst/>
                <a:latin typeface="OpenDyslexic" panose="00000500000000000000" pitchFamily="50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GB" sz="1800" dirty="0">
              <a:effectLst/>
              <a:latin typeface="OpenDyslexic" panose="000005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GB" sz="1800" b="1" dirty="0">
                <a:solidFill>
                  <a:srgbClr val="000000"/>
                </a:solidFill>
                <a:effectLst/>
                <a:latin typeface="OpenDyslexic" panose="00000500000000000000" pitchFamily="50" charset="0"/>
                <a:ea typeface="Calibri" panose="020F0502020204030204" pitchFamily="34" charset="0"/>
              </a:rPr>
              <a:t>Mechanisms (Levers &amp; Linkages)</a:t>
            </a:r>
          </a:p>
          <a:p>
            <a:pPr>
              <a:buNone/>
            </a:pPr>
            <a:r>
              <a:rPr lang="en-GB" sz="1800" dirty="0">
                <a:solidFill>
                  <a:srgbClr val="000000"/>
                </a:solidFill>
                <a:effectLst/>
                <a:latin typeface="OpenDyslexic" panose="00000500000000000000" pitchFamily="50" charset="0"/>
                <a:ea typeface="Calibri" panose="020F0502020204030204" pitchFamily="34" charset="0"/>
              </a:rPr>
              <a:t>Pop-Up/Slider Books</a:t>
            </a:r>
            <a:endParaRPr lang="en-GB" sz="1100" b="1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  <a:p>
            <a:pPr algn="ctr"/>
            <a:endParaRPr lang="en-GB" sz="1100" b="1" u="sng" dirty="0">
              <a:solidFill>
                <a:schemeClr val="tx1"/>
              </a:solidFill>
              <a:latin typeface="OpenDyslexic" panose="00000500000000000000" pitchFamily="50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32370E2-A75C-EDF5-798A-2A87BD7280DA}"/>
              </a:ext>
            </a:extLst>
          </p:cNvPr>
          <p:cNvSpPr/>
          <p:nvPr/>
        </p:nvSpPr>
        <p:spPr>
          <a:xfrm>
            <a:off x="9421951" y="3193729"/>
            <a:ext cx="2688703" cy="3145521"/>
          </a:xfrm>
          <a:prstGeom prst="rect">
            <a:avLst/>
          </a:prstGeom>
          <a:solidFill>
            <a:srgbClr val="FFE7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u="sng" dirty="0">
                <a:solidFill>
                  <a:schemeClr val="tx1"/>
                </a:solidFill>
                <a:latin typeface="OpenDyslexic" panose="00000500000000000000" pitchFamily="50" charset="0"/>
              </a:rPr>
              <a:t>Jigsaw / PSHE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latin typeface="OpenDyslexic" panose="00000500000000000000" pitchFamily="50" charset="0"/>
              </a:rPr>
              <a:t>Changing Me.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latin typeface="OpenDyslexic" panose="00000500000000000000" pitchFamily="50" charset="0"/>
              </a:rPr>
              <a:t>Coping positively with change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latin typeface="OpenDyslexic" panose="00000500000000000000" pitchFamily="50" charset="0"/>
              </a:rPr>
              <a:t>Reproduction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latin typeface="OpenDyslexic" panose="00000500000000000000" pitchFamily="50" charset="0"/>
              </a:rPr>
              <a:t>Puberty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latin typeface="OpenDyslexic" panose="00000500000000000000" pitchFamily="50" charset="0"/>
              </a:rPr>
              <a:t>Periods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latin typeface="OpenDyslexic" panose="00000500000000000000" pitchFamily="50" charset="0"/>
              </a:rPr>
              <a:t>Understanding changes out of our control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  <a:latin typeface="OpenDyslexic" panose="00000500000000000000" pitchFamily="50" charset="0"/>
              </a:rPr>
              <a:t>Moving into Year 5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8F610BE-B4A1-982A-C7EA-C587F40CDD30}"/>
              </a:ext>
            </a:extLst>
          </p:cNvPr>
          <p:cNvSpPr/>
          <p:nvPr/>
        </p:nvSpPr>
        <p:spPr>
          <a:xfrm>
            <a:off x="7555537" y="2250085"/>
            <a:ext cx="1677946" cy="1232804"/>
          </a:xfrm>
          <a:prstGeom prst="rect">
            <a:avLst/>
          </a:prstGeom>
          <a:solidFill>
            <a:srgbClr val="FFE7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u="sng" dirty="0">
                <a:solidFill>
                  <a:schemeClr val="tx1"/>
                </a:solidFill>
                <a:latin typeface="OpenDyslexic" panose="00000500000000000000" pitchFamily="50" charset="0"/>
              </a:rPr>
              <a:t>PE</a:t>
            </a:r>
          </a:p>
          <a:p>
            <a:pPr algn="ctr"/>
            <a:r>
              <a:rPr lang="en-GB" sz="1600" dirty="0">
                <a:solidFill>
                  <a:srgbClr val="414141"/>
                </a:solidFill>
                <a:latin typeface="OpenDyslexic" panose="00000500000000000000" pitchFamily="50" charset="0"/>
              </a:rPr>
              <a:t>Striking and fielding</a:t>
            </a:r>
          </a:p>
          <a:p>
            <a:pPr algn="ctr"/>
            <a:r>
              <a:rPr lang="en-GB" sz="1600" dirty="0">
                <a:solidFill>
                  <a:srgbClr val="414141"/>
                </a:solidFill>
                <a:latin typeface="OpenDyslexic" panose="00000500000000000000" pitchFamily="50" charset="0"/>
              </a:rPr>
              <a:t>Athletics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BF6160C-5695-62E3-4802-2A1B83F6F363}"/>
              </a:ext>
            </a:extLst>
          </p:cNvPr>
          <p:cNvSpPr/>
          <p:nvPr/>
        </p:nvSpPr>
        <p:spPr>
          <a:xfrm>
            <a:off x="7242145" y="506055"/>
            <a:ext cx="1991338" cy="919522"/>
          </a:xfrm>
          <a:prstGeom prst="rect">
            <a:avLst/>
          </a:prstGeom>
          <a:solidFill>
            <a:srgbClr val="FFE7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u="sng" dirty="0">
                <a:solidFill>
                  <a:schemeClr val="tx1"/>
                </a:solidFill>
                <a:latin typeface="OpenDyslexic" panose="00000500000000000000" pitchFamily="50" charset="0"/>
              </a:rPr>
              <a:t>Music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  <a:latin typeface="OpenDyslexic" panose="00000500000000000000" pitchFamily="50" charset="0"/>
              </a:rPr>
              <a:t>PBUZZ lessons with Love Music Trust</a:t>
            </a:r>
          </a:p>
        </p:txBody>
      </p:sp>
      <p:pic>
        <p:nvPicPr>
          <p:cNvPr id="1034" name="Picture 10" descr="See the source image">
            <a:extLst>
              <a:ext uri="{FF2B5EF4-FFF2-40B4-BE49-F238E27FC236}">
                <a16:creationId xmlns:a16="http://schemas.microsoft.com/office/drawing/2014/main" id="{0914C3C3-47D6-F3EB-470F-9B3810469D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7020" y="5866225"/>
            <a:ext cx="397566" cy="397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10" descr="See the source image">
            <a:extLst>
              <a:ext uri="{FF2B5EF4-FFF2-40B4-BE49-F238E27FC236}">
                <a16:creationId xmlns:a16="http://schemas.microsoft.com/office/drawing/2014/main" id="{F89F17AD-7401-0546-8871-4DC1C82967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197" y="2134803"/>
            <a:ext cx="397566" cy="397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10" descr="See the source image">
            <a:extLst>
              <a:ext uri="{FF2B5EF4-FFF2-40B4-BE49-F238E27FC236}">
                <a16:creationId xmlns:a16="http://schemas.microsoft.com/office/drawing/2014/main" id="{01EE7D5D-556E-069E-357F-5372504818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7359" y="646554"/>
            <a:ext cx="397566" cy="397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10" descr="See the source image">
            <a:extLst>
              <a:ext uri="{FF2B5EF4-FFF2-40B4-BE49-F238E27FC236}">
                <a16:creationId xmlns:a16="http://schemas.microsoft.com/office/drawing/2014/main" id="{86FDE105-9A99-3331-912E-A3CECFD292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833" y="562605"/>
            <a:ext cx="397566" cy="397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10" descr="See the source image">
            <a:extLst>
              <a:ext uri="{FF2B5EF4-FFF2-40B4-BE49-F238E27FC236}">
                <a16:creationId xmlns:a16="http://schemas.microsoft.com/office/drawing/2014/main" id="{BFFA854A-B2B1-8D7C-3D49-4E019699D9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5917" y="1699028"/>
            <a:ext cx="397566" cy="397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10" descr="See the source image">
            <a:extLst>
              <a:ext uri="{FF2B5EF4-FFF2-40B4-BE49-F238E27FC236}">
                <a16:creationId xmlns:a16="http://schemas.microsoft.com/office/drawing/2014/main" id="{1A409498-57F6-F1A1-4669-80F50E17EC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1472" y="5646819"/>
            <a:ext cx="397566" cy="397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" name="Picture 10" descr="See the source image">
            <a:extLst>
              <a:ext uri="{FF2B5EF4-FFF2-40B4-BE49-F238E27FC236}">
                <a16:creationId xmlns:a16="http://schemas.microsoft.com/office/drawing/2014/main" id="{AB12E3BC-D994-6ACD-5470-A900D1DA0C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1156" y="3834473"/>
            <a:ext cx="397566" cy="397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10" descr="See the source image">
            <a:extLst>
              <a:ext uri="{FF2B5EF4-FFF2-40B4-BE49-F238E27FC236}">
                <a16:creationId xmlns:a16="http://schemas.microsoft.com/office/drawing/2014/main" id="{0AAB1EDF-AA47-3920-90AD-33E3996C3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0151" y="3646803"/>
            <a:ext cx="397566" cy="397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10" descr="See the source image">
            <a:extLst>
              <a:ext uri="{FF2B5EF4-FFF2-40B4-BE49-F238E27FC236}">
                <a16:creationId xmlns:a16="http://schemas.microsoft.com/office/drawing/2014/main" id="{1356DCAA-F7CC-B17B-B546-8D534927DD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36" y="1852519"/>
            <a:ext cx="397566" cy="397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10" descr="See the source image">
            <a:extLst>
              <a:ext uri="{FF2B5EF4-FFF2-40B4-BE49-F238E27FC236}">
                <a16:creationId xmlns:a16="http://schemas.microsoft.com/office/drawing/2014/main" id="{24842FD7-D80A-A0F7-3A9F-9D34FD19D8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9232" y="2285202"/>
            <a:ext cx="397566" cy="397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10" descr="See the source image">
            <a:extLst>
              <a:ext uri="{FF2B5EF4-FFF2-40B4-BE49-F238E27FC236}">
                <a16:creationId xmlns:a16="http://schemas.microsoft.com/office/drawing/2014/main" id="{41952A05-828D-3B9B-FC35-69605ABA5C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6724" y="4384570"/>
            <a:ext cx="397566" cy="397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10" descr="See the source image">
            <a:extLst>
              <a:ext uri="{FF2B5EF4-FFF2-40B4-BE49-F238E27FC236}">
                <a16:creationId xmlns:a16="http://schemas.microsoft.com/office/drawing/2014/main" id="{72AFD19B-9447-B3E7-C0C4-8C7DE09261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6998" y="558549"/>
            <a:ext cx="397566" cy="397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10" descr="See the source image">
            <a:extLst>
              <a:ext uri="{FF2B5EF4-FFF2-40B4-BE49-F238E27FC236}">
                <a16:creationId xmlns:a16="http://schemas.microsoft.com/office/drawing/2014/main" id="{4A351E6A-2CA9-8259-01C5-714275E75D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9073" y="2708963"/>
            <a:ext cx="397566" cy="397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10" descr="See the source image">
            <a:extLst>
              <a:ext uri="{FF2B5EF4-FFF2-40B4-BE49-F238E27FC236}">
                <a16:creationId xmlns:a16="http://schemas.microsoft.com/office/drawing/2014/main" id="{B74E46E4-60E7-4E5A-CDBC-81F96E937F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4225" y="1606703"/>
            <a:ext cx="397566" cy="397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6BDA87F-2A69-1309-A400-A1C168F85E1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r="2918"/>
          <a:stretch/>
        </p:blipFill>
        <p:spPr>
          <a:xfrm>
            <a:off x="9269041" y="545802"/>
            <a:ext cx="2857347" cy="1343025"/>
          </a:xfrm>
          <a:prstGeom prst="rect">
            <a:avLst/>
          </a:prstGeom>
        </p:spPr>
      </p:pic>
      <p:pic>
        <p:nvPicPr>
          <p:cNvPr id="74" name="Picture 10" descr="See the source image">
            <a:extLst>
              <a:ext uri="{FF2B5EF4-FFF2-40B4-BE49-F238E27FC236}">
                <a16:creationId xmlns:a16="http://schemas.microsoft.com/office/drawing/2014/main" id="{6237CA6E-182D-E6A9-B5AC-ED533FDCD8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0151" y="5845602"/>
            <a:ext cx="397566" cy="397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See the source image">
            <a:extLst>
              <a:ext uri="{FF2B5EF4-FFF2-40B4-BE49-F238E27FC236}">
                <a16:creationId xmlns:a16="http://schemas.microsoft.com/office/drawing/2014/main" id="{3C5024D9-A716-147B-C51B-127660D748DD}"/>
              </a:ext>
            </a:extLst>
          </p:cNvPr>
          <p:cNvPicPr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5332" y="4306382"/>
            <a:ext cx="3289461" cy="19367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B07627D-9709-2465-EE1F-E638F134A8C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8115" y="1687519"/>
            <a:ext cx="1460853" cy="148821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9330B4D-93D6-0C75-8EC5-6A6C3CE77E6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0688" y="1827205"/>
            <a:ext cx="1313559" cy="1313559"/>
          </a:xfrm>
          <a:prstGeom prst="rect">
            <a:avLst/>
          </a:prstGeom>
          <a:noFill/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B0760B7-2A73-BCFD-E3F6-5582388CFD3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6917" y="1572611"/>
            <a:ext cx="1110240" cy="149707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E1EC1E0E-1B1B-2DDC-F2B3-4D7D751F449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525304" y="494990"/>
            <a:ext cx="1591664" cy="1237961"/>
          </a:xfrm>
          <a:prstGeom prst="rect">
            <a:avLst/>
          </a:prstGeom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88BE731B-B3B7-30E8-2B7E-419F88A63C7D}"/>
              </a:ext>
            </a:extLst>
          </p:cNvPr>
          <p:cNvSpPr/>
          <p:nvPr/>
        </p:nvSpPr>
        <p:spPr>
          <a:xfrm>
            <a:off x="5250807" y="1550429"/>
            <a:ext cx="1991338" cy="856841"/>
          </a:xfrm>
          <a:prstGeom prst="rect">
            <a:avLst/>
          </a:prstGeom>
          <a:solidFill>
            <a:srgbClr val="FFE7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u="sng" dirty="0">
                <a:solidFill>
                  <a:schemeClr val="tx1"/>
                </a:solidFill>
                <a:latin typeface="OpenDyslexic" panose="00000500000000000000" pitchFamily="50" charset="0"/>
              </a:rPr>
              <a:t>Spanish</a:t>
            </a:r>
          </a:p>
          <a:p>
            <a:r>
              <a:rPr lang="en-GB" dirty="0">
                <a:solidFill>
                  <a:schemeClr val="tx1"/>
                </a:solidFill>
                <a:latin typeface="OpenDyslexic" panose="00000500000000000000" pitchFamily="50" charset="0"/>
              </a:rPr>
              <a:t>My free time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3FB44C34-E2AA-5528-5381-A7D89266CA9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870023" y="2123531"/>
            <a:ext cx="1460853" cy="1985262"/>
          </a:xfrm>
          <a:prstGeom prst="rect">
            <a:avLst/>
          </a:prstGeom>
        </p:spPr>
      </p:pic>
      <p:pic>
        <p:nvPicPr>
          <p:cNvPr id="23" name="Picture 2" descr="See the source image">
            <a:extLst>
              <a:ext uri="{FF2B5EF4-FFF2-40B4-BE49-F238E27FC236}">
                <a16:creationId xmlns:a16="http://schemas.microsoft.com/office/drawing/2014/main" id="{49469DA0-76F3-68C3-E153-3E0BB4A5F9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876" y="2543085"/>
            <a:ext cx="2808570" cy="1745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0676E52F-A731-18D3-0C4B-571E877C724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390002" y="4328594"/>
            <a:ext cx="1230407" cy="690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925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412</Words>
  <Application>Microsoft Office PowerPoint</Application>
  <PresentationFormat>Widescreen</PresentationFormat>
  <Paragraphs>73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OpenDyslexic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Judith Capper</dc:creator>
  <cp:lastModifiedBy>sca8752258</cp:lastModifiedBy>
  <cp:revision>11</cp:revision>
  <dcterms:created xsi:type="dcterms:W3CDTF">2022-05-28T18:15:12Z</dcterms:created>
  <dcterms:modified xsi:type="dcterms:W3CDTF">2025-06-03T11:17:13Z</dcterms:modified>
</cp:coreProperties>
</file>