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Amatic SC"/>
      <p:regular r:id="rId22"/>
      <p:bold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AmaticSC-regular.fntdata"/><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AmaticSC-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fe58b4faa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fe58b4faa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fe58b4faa8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fe58b4faa8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fe58b4faa8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fe58b4faa8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fe58b4faa8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fe58b4faa8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fe58b4faa8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fe58b4faa8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fe58b4faa8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fe58b4faa8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fe58b4faa8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fe58b4faa8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fe58b4faa8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fe58b4faa8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fe58b4faa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fe58b4faa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fe58b4faa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fe58b4faa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fe58b4faa8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fe58b4faa8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fe58b4faa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fe58b4faa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fe58b4faa8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fe58b4faa8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fe58b4faa8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fe58b4faa8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fe58b4faa8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fe58b4faa8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fe58b4faa8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fe58b4faa8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hyperlink" Target="http://www.youtube.com/watch?v=4khIPP--FDU" TargetMode="External"/><Relationship Id="rId5"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971750"/>
            <a:ext cx="8520600" cy="1016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11200">
                <a:latin typeface="Amatic SC"/>
                <a:ea typeface="Amatic SC"/>
                <a:cs typeface="Amatic SC"/>
                <a:sym typeface="Amatic SC"/>
              </a:rPr>
              <a:t>Year 3 </a:t>
            </a:r>
            <a:endParaRPr b="1" sz="11200">
              <a:latin typeface="Amatic SC"/>
              <a:ea typeface="Amatic SC"/>
              <a:cs typeface="Amatic SC"/>
              <a:sym typeface="Amatic SC"/>
            </a:endParaRPr>
          </a:p>
        </p:txBody>
      </p:sp>
      <p:sp>
        <p:nvSpPr>
          <p:cNvPr id="55" name="Google Shape;55;p13"/>
          <p:cNvSpPr txBox="1"/>
          <p:nvPr>
            <p:ph idx="1" type="subTitle"/>
          </p:nvPr>
        </p:nvSpPr>
        <p:spPr>
          <a:xfrm>
            <a:off x="311700" y="163710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8800">
                <a:latin typeface="Amatic SC"/>
                <a:ea typeface="Amatic SC"/>
                <a:cs typeface="Amatic SC"/>
                <a:sym typeface="Amatic SC"/>
              </a:rPr>
              <a:t>Parent </a:t>
            </a:r>
            <a:r>
              <a:rPr lang="en" sz="8800">
                <a:latin typeface="Amatic SC"/>
                <a:ea typeface="Amatic SC"/>
                <a:cs typeface="Amatic SC"/>
                <a:sym typeface="Amatic SC"/>
              </a:rPr>
              <a:t>network</a:t>
            </a:r>
            <a:r>
              <a:rPr lang="en" sz="8800">
                <a:latin typeface="Amatic SC"/>
                <a:ea typeface="Amatic SC"/>
                <a:cs typeface="Amatic SC"/>
                <a:sym typeface="Amatic SC"/>
              </a:rPr>
              <a:t> </a:t>
            </a:r>
            <a:endParaRPr sz="8800">
              <a:latin typeface="Amatic SC"/>
              <a:ea typeface="Amatic SC"/>
              <a:cs typeface="Amatic SC"/>
              <a:sym typeface="Amatic SC"/>
            </a:endParaRPr>
          </a:p>
        </p:txBody>
      </p:sp>
      <p:pic>
        <p:nvPicPr>
          <p:cNvPr id="56" name="Google Shape;56;p13"/>
          <p:cNvPicPr preferRelativeResize="0"/>
          <p:nvPr/>
        </p:nvPicPr>
        <p:blipFill>
          <a:blip r:embed="rId3">
            <a:alphaModFix/>
          </a:blip>
          <a:stretch>
            <a:fillRect/>
          </a:stretch>
        </p:blipFill>
        <p:spPr>
          <a:xfrm>
            <a:off x="3555975" y="3092700"/>
            <a:ext cx="2508375" cy="1593150"/>
          </a:xfrm>
          <a:prstGeom prst="rect">
            <a:avLst/>
          </a:prstGeom>
          <a:noFill/>
          <a:ln>
            <a:noFill/>
          </a:ln>
        </p:spPr>
      </p:pic>
      <p:sp>
        <p:nvSpPr>
          <p:cNvPr id="57" name="Google Shape;57;p13"/>
          <p:cNvSpPr/>
          <p:nvPr/>
        </p:nvSpPr>
        <p:spPr>
          <a:xfrm>
            <a:off x="3484975" y="4558425"/>
            <a:ext cx="274800" cy="2595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 name="Google Shape;58;p13"/>
          <p:cNvSpPr/>
          <p:nvPr/>
        </p:nvSpPr>
        <p:spPr>
          <a:xfrm>
            <a:off x="5896250" y="3092700"/>
            <a:ext cx="274800" cy="2595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Beautiful Piano Music 24/7 - Study Music, Relaxing Music, Sleep Music, Meditation Music&#10;&#10;A FEW WORDS ABOUT OCB RELAX MUSIC&#10;The OCB (One Conscious Breath) relaxing music series help you calm down. These music are great for relaxing, meditation, yoga, massage, studying, reading, sleeping, healing, stress relief, working and more. Original, calming and peaceful tunes created and uploaded to YouTube every week.&#10;&#10;CREDITS&#10;Music by Ocb Relax | All music is under the authority of Ocb Relax&#10;Image licensed from Skumer via Shutterstock&#10;Producer: Ferenc Hegedus&#10;#relaxingmusic #sleepmusic #pianomusic #live" id="59" name="Google Shape;59;p13" title="Beautiful Piano Music 24/7 - Study Music, Relaxing Music, Sleep Music, Meditation Music">
            <a:hlinkClick r:id="rId4"/>
          </p:cNvPr>
          <p:cNvPicPr preferRelativeResize="0"/>
          <p:nvPr/>
        </p:nvPicPr>
        <p:blipFill>
          <a:blip r:embed="rId5">
            <a:alphaModFix/>
          </a:blip>
          <a:stretch>
            <a:fillRect/>
          </a:stretch>
        </p:blipFill>
        <p:spPr>
          <a:xfrm>
            <a:off x="8195800" y="4558425"/>
            <a:ext cx="875275" cy="492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
                                        </p:tgtEl>
                                        <p:attrNameLst>
                                          <p:attrName>style.visibility</p:attrName>
                                        </p:attrNameLst>
                                      </p:cBhvr>
                                      <p:to>
                                        <p:strVal val="visible"/>
                                      </p:to>
                                    </p:set>
                                    <p:animEffect filter="fade" transition="in">
                                      <p:cBhvr>
                                        <p:cTn dur="1000"/>
                                        <p:tgtEl>
                                          <p:spTgt spid="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ph type="ctrTitle"/>
          </p:nvPr>
        </p:nvSpPr>
        <p:spPr>
          <a:xfrm>
            <a:off x="634950" y="1128150"/>
            <a:ext cx="7874100" cy="42870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u="sng">
                <a:latin typeface="Amatic SC"/>
                <a:ea typeface="Amatic SC"/>
                <a:cs typeface="Amatic SC"/>
                <a:sym typeface="Amatic SC"/>
              </a:rPr>
              <a:t>Homework</a:t>
            </a:r>
            <a:endParaRPr b="1" u="sng">
              <a:latin typeface="Amatic SC"/>
              <a:ea typeface="Amatic SC"/>
              <a:cs typeface="Amatic SC"/>
              <a:sym typeface="Amatic SC"/>
            </a:endParaRPr>
          </a:p>
          <a:p>
            <a:pPr indent="0" lvl="0" marL="0" rtl="0" algn="ctr">
              <a:spcBef>
                <a:spcPts val="0"/>
              </a:spcBef>
              <a:spcAft>
                <a:spcPts val="0"/>
              </a:spcAft>
              <a:buNone/>
            </a:pPr>
            <a:r>
              <a:rPr b="1" lang="en" sz="3422" u="sng">
                <a:latin typeface="Amatic SC"/>
                <a:ea typeface="Amatic SC"/>
                <a:cs typeface="Amatic SC"/>
                <a:sym typeface="Amatic SC"/>
              </a:rPr>
              <a:t>(friday to friday)</a:t>
            </a:r>
            <a:endParaRPr b="1" sz="3422" u="sng">
              <a:latin typeface="Amatic SC"/>
              <a:ea typeface="Amatic SC"/>
              <a:cs typeface="Amatic SC"/>
              <a:sym typeface="Amatic SC"/>
            </a:endParaRPr>
          </a:p>
          <a:p>
            <a:pPr indent="0" lvl="0" marL="0" rtl="0" algn="ctr">
              <a:spcBef>
                <a:spcPts val="0"/>
              </a:spcBef>
              <a:spcAft>
                <a:spcPts val="0"/>
              </a:spcAft>
              <a:buNone/>
            </a:pPr>
            <a:r>
              <a:rPr lang="en" sz="4577">
                <a:latin typeface="Amatic SC"/>
                <a:ea typeface="Amatic SC"/>
                <a:cs typeface="Amatic SC"/>
                <a:sym typeface="Amatic SC"/>
              </a:rPr>
              <a:t>Spellings</a:t>
            </a:r>
            <a:endParaRPr sz="4577">
              <a:latin typeface="Amatic SC"/>
              <a:ea typeface="Amatic SC"/>
              <a:cs typeface="Amatic SC"/>
              <a:sym typeface="Amatic SC"/>
            </a:endParaRPr>
          </a:p>
          <a:p>
            <a:pPr indent="0" lvl="0" marL="0" rtl="0" algn="ctr">
              <a:spcBef>
                <a:spcPts val="0"/>
              </a:spcBef>
              <a:spcAft>
                <a:spcPts val="0"/>
              </a:spcAft>
              <a:buNone/>
            </a:pPr>
            <a:r>
              <a:rPr lang="en" sz="4577">
                <a:latin typeface="Amatic SC"/>
                <a:ea typeface="Amatic SC"/>
                <a:cs typeface="Amatic SC"/>
                <a:sym typeface="Amatic SC"/>
              </a:rPr>
              <a:t>English (spag/comprehension)</a:t>
            </a:r>
            <a:endParaRPr sz="4577">
              <a:latin typeface="Amatic SC"/>
              <a:ea typeface="Amatic SC"/>
              <a:cs typeface="Amatic SC"/>
              <a:sym typeface="Amatic SC"/>
            </a:endParaRPr>
          </a:p>
          <a:p>
            <a:pPr indent="0" lvl="0" marL="0" rtl="0" algn="ctr">
              <a:spcBef>
                <a:spcPts val="0"/>
              </a:spcBef>
              <a:spcAft>
                <a:spcPts val="0"/>
              </a:spcAft>
              <a:buNone/>
            </a:pPr>
            <a:r>
              <a:rPr lang="en" sz="4577">
                <a:latin typeface="Amatic SC"/>
                <a:ea typeface="Amatic SC"/>
                <a:cs typeface="Amatic SC"/>
                <a:sym typeface="Amatic SC"/>
              </a:rPr>
              <a:t>Maths</a:t>
            </a:r>
            <a:endParaRPr sz="4577">
              <a:latin typeface="Amatic SC"/>
              <a:ea typeface="Amatic SC"/>
              <a:cs typeface="Amatic SC"/>
              <a:sym typeface="Amatic SC"/>
            </a:endParaRPr>
          </a:p>
          <a:p>
            <a:pPr indent="0" lvl="0" marL="0" rtl="0" algn="ctr">
              <a:spcBef>
                <a:spcPts val="0"/>
              </a:spcBef>
              <a:spcAft>
                <a:spcPts val="0"/>
              </a:spcAft>
              <a:buNone/>
            </a:pPr>
            <a:r>
              <a:rPr lang="en" sz="4577">
                <a:highlight>
                  <a:srgbClr val="FFFF00"/>
                </a:highlight>
                <a:latin typeface="Amatic SC"/>
                <a:ea typeface="Amatic SC"/>
                <a:cs typeface="Amatic SC"/>
                <a:sym typeface="Amatic SC"/>
              </a:rPr>
              <a:t>Reading</a:t>
            </a:r>
            <a:endParaRPr sz="4577">
              <a:highlight>
                <a:srgbClr val="FFFF00"/>
              </a:highlight>
              <a:latin typeface="Amatic SC"/>
              <a:ea typeface="Amatic SC"/>
              <a:cs typeface="Amatic SC"/>
              <a:sym typeface="Amatic SC"/>
            </a:endParaRPr>
          </a:p>
          <a:p>
            <a:pPr indent="0" lvl="0" marL="0" rtl="0" algn="ctr">
              <a:spcBef>
                <a:spcPts val="0"/>
              </a:spcBef>
              <a:spcAft>
                <a:spcPts val="0"/>
              </a:spcAft>
              <a:buNone/>
            </a:pPr>
            <a:r>
              <a:t/>
            </a:r>
            <a:endParaRPr sz="4577">
              <a:highlight>
                <a:srgbClr val="FFFF00"/>
              </a:highlight>
              <a:latin typeface="Amatic SC"/>
              <a:ea typeface="Amatic SC"/>
              <a:cs typeface="Amatic SC"/>
              <a:sym typeface="Amatic SC"/>
            </a:endParaRPr>
          </a:p>
          <a:p>
            <a:pPr indent="0" lvl="0" marL="0" rtl="0" algn="ctr">
              <a:spcBef>
                <a:spcPts val="0"/>
              </a:spcBef>
              <a:spcAft>
                <a:spcPts val="0"/>
              </a:spcAft>
              <a:buNone/>
            </a:pPr>
            <a:r>
              <a:rPr lang="en" sz="3022">
                <a:latin typeface="Amatic SC"/>
                <a:ea typeface="Amatic SC"/>
                <a:cs typeface="Amatic SC"/>
                <a:sym typeface="Amatic SC"/>
              </a:rPr>
              <a:t>Children to take their own homework out</a:t>
            </a:r>
            <a:endParaRPr sz="3022">
              <a:latin typeface="Amatic SC"/>
              <a:ea typeface="Amatic SC"/>
              <a:cs typeface="Amatic SC"/>
              <a:sym typeface="Amatic SC"/>
            </a:endParaRPr>
          </a:p>
          <a:p>
            <a:pPr indent="0" lvl="0" marL="0" rtl="0" algn="ctr">
              <a:spcBef>
                <a:spcPts val="0"/>
              </a:spcBef>
              <a:spcAft>
                <a:spcPts val="0"/>
              </a:spcAft>
              <a:buNone/>
            </a:pPr>
            <a:r>
              <a:rPr b="1" lang="en" sz="3800" u="sng">
                <a:latin typeface="Amatic SC"/>
                <a:ea typeface="Amatic SC"/>
                <a:cs typeface="Amatic SC"/>
                <a:sym typeface="Amatic SC"/>
              </a:rPr>
              <a:t> </a:t>
            </a:r>
            <a:endParaRPr b="1" sz="3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3"/>
          <p:cNvSpPr txBox="1"/>
          <p:nvPr>
            <p:ph type="ctrTitle"/>
          </p:nvPr>
        </p:nvSpPr>
        <p:spPr>
          <a:xfrm>
            <a:off x="634950" y="597050"/>
            <a:ext cx="7874100" cy="2114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u="sng">
                <a:latin typeface="Amatic SC"/>
                <a:ea typeface="Amatic SC"/>
                <a:cs typeface="Amatic SC"/>
                <a:sym typeface="Amatic SC"/>
              </a:rPr>
              <a:t>End of year expectations</a:t>
            </a:r>
            <a:endParaRPr b="1" u="sng">
              <a:latin typeface="Amatic SC"/>
              <a:ea typeface="Amatic SC"/>
              <a:cs typeface="Amatic SC"/>
              <a:sym typeface="Amatic SC"/>
            </a:endParaRPr>
          </a:p>
          <a:p>
            <a:pPr indent="0" lvl="0" marL="0" rtl="0" algn="ctr">
              <a:spcBef>
                <a:spcPts val="0"/>
              </a:spcBef>
              <a:spcAft>
                <a:spcPts val="0"/>
              </a:spcAft>
              <a:buNone/>
            </a:pPr>
            <a:r>
              <a:t/>
            </a:r>
            <a:endParaRPr b="1" u="sng">
              <a:latin typeface="Amatic SC"/>
              <a:ea typeface="Amatic SC"/>
              <a:cs typeface="Amatic SC"/>
              <a:sym typeface="Amatic SC"/>
            </a:endParaRPr>
          </a:p>
          <a:p>
            <a:pPr indent="0" lvl="0" marL="0" rtl="0" algn="ctr">
              <a:spcBef>
                <a:spcPts val="0"/>
              </a:spcBef>
              <a:spcAft>
                <a:spcPts val="0"/>
              </a:spcAft>
              <a:buNone/>
            </a:pPr>
            <a:r>
              <a:t/>
            </a:r>
            <a:endParaRPr sz="4577">
              <a:latin typeface="Amatic SC"/>
              <a:ea typeface="Amatic SC"/>
              <a:cs typeface="Amatic SC"/>
              <a:sym typeface="Amatic SC"/>
            </a:endParaRPr>
          </a:p>
          <a:p>
            <a:pPr indent="0" lvl="0" marL="0" rtl="0" algn="ctr">
              <a:spcBef>
                <a:spcPts val="0"/>
              </a:spcBef>
              <a:spcAft>
                <a:spcPts val="0"/>
              </a:spcAft>
              <a:buNone/>
            </a:pPr>
            <a:r>
              <a:rPr b="1" lang="en" sz="3800" u="sng">
                <a:latin typeface="Amatic SC"/>
                <a:ea typeface="Amatic SC"/>
                <a:cs typeface="Amatic SC"/>
                <a:sym typeface="Amatic SC"/>
              </a:rPr>
              <a:t> </a:t>
            </a:r>
            <a:endParaRPr b="1" sz="3800"/>
          </a:p>
        </p:txBody>
      </p:sp>
      <p:pic>
        <p:nvPicPr>
          <p:cNvPr id="123" name="Google Shape;123;p23"/>
          <p:cNvPicPr preferRelativeResize="0"/>
          <p:nvPr/>
        </p:nvPicPr>
        <p:blipFill>
          <a:blip r:embed="rId3">
            <a:alphaModFix/>
          </a:blip>
          <a:stretch>
            <a:fillRect/>
          </a:stretch>
        </p:blipFill>
        <p:spPr>
          <a:xfrm>
            <a:off x="1786352" y="919200"/>
            <a:ext cx="5571299" cy="3812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4"/>
          <p:cNvSpPr txBox="1"/>
          <p:nvPr>
            <p:ph type="ctrTitle"/>
          </p:nvPr>
        </p:nvSpPr>
        <p:spPr>
          <a:xfrm>
            <a:off x="634950" y="597050"/>
            <a:ext cx="7874100" cy="2114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u="sng">
                <a:latin typeface="Amatic SC"/>
                <a:ea typeface="Amatic SC"/>
                <a:cs typeface="Amatic SC"/>
                <a:sym typeface="Amatic SC"/>
              </a:rPr>
              <a:t>End of year expectations</a:t>
            </a:r>
            <a:endParaRPr b="1" u="sng">
              <a:latin typeface="Amatic SC"/>
              <a:ea typeface="Amatic SC"/>
              <a:cs typeface="Amatic SC"/>
              <a:sym typeface="Amatic SC"/>
            </a:endParaRPr>
          </a:p>
          <a:p>
            <a:pPr indent="0" lvl="0" marL="0" rtl="0" algn="ctr">
              <a:spcBef>
                <a:spcPts val="0"/>
              </a:spcBef>
              <a:spcAft>
                <a:spcPts val="0"/>
              </a:spcAft>
              <a:buNone/>
            </a:pPr>
            <a:r>
              <a:t/>
            </a:r>
            <a:endParaRPr b="1" u="sng">
              <a:latin typeface="Amatic SC"/>
              <a:ea typeface="Amatic SC"/>
              <a:cs typeface="Amatic SC"/>
              <a:sym typeface="Amatic SC"/>
            </a:endParaRPr>
          </a:p>
          <a:p>
            <a:pPr indent="0" lvl="0" marL="0" rtl="0" algn="ctr">
              <a:spcBef>
                <a:spcPts val="0"/>
              </a:spcBef>
              <a:spcAft>
                <a:spcPts val="0"/>
              </a:spcAft>
              <a:buNone/>
            </a:pPr>
            <a:r>
              <a:t/>
            </a:r>
            <a:endParaRPr sz="4577">
              <a:latin typeface="Amatic SC"/>
              <a:ea typeface="Amatic SC"/>
              <a:cs typeface="Amatic SC"/>
              <a:sym typeface="Amatic SC"/>
            </a:endParaRPr>
          </a:p>
          <a:p>
            <a:pPr indent="0" lvl="0" marL="0" rtl="0" algn="ctr">
              <a:spcBef>
                <a:spcPts val="0"/>
              </a:spcBef>
              <a:spcAft>
                <a:spcPts val="0"/>
              </a:spcAft>
              <a:buNone/>
            </a:pPr>
            <a:r>
              <a:rPr b="1" lang="en" sz="3800" u="sng">
                <a:latin typeface="Amatic SC"/>
                <a:ea typeface="Amatic SC"/>
                <a:cs typeface="Amatic SC"/>
                <a:sym typeface="Amatic SC"/>
              </a:rPr>
              <a:t> </a:t>
            </a:r>
            <a:endParaRPr b="1" sz="3800"/>
          </a:p>
        </p:txBody>
      </p:sp>
      <p:pic>
        <p:nvPicPr>
          <p:cNvPr id="129" name="Google Shape;129;p24"/>
          <p:cNvPicPr preferRelativeResize="0"/>
          <p:nvPr/>
        </p:nvPicPr>
        <p:blipFill>
          <a:blip r:embed="rId3">
            <a:alphaModFix/>
          </a:blip>
          <a:stretch>
            <a:fillRect/>
          </a:stretch>
        </p:blipFill>
        <p:spPr>
          <a:xfrm>
            <a:off x="1605201" y="856200"/>
            <a:ext cx="5933599" cy="39209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5"/>
          <p:cNvSpPr txBox="1"/>
          <p:nvPr>
            <p:ph type="ctrTitle"/>
          </p:nvPr>
        </p:nvSpPr>
        <p:spPr>
          <a:xfrm>
            <a:off x="634950" y="408800"/>
            <a:ext cx="7874100" cy="79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u="sng">
                <a:latin typeface="Amatic SC"/>
                <a:ea typeface="Amatic SC"/>
                <a:cs typeface="Amatic SC"/>
                <a:sym typeface="Amatic SC"/>
              </a:rPr>
              <a:t>Onlin</a:t>
            </a:r>
            <a:r>
              <a:rPr b="1" lang="en" u="sng">
                <a:latin typeface="Amatic SC"/>
                <a:ea typeface="Amatic SC"/>
                <a:cs typeface="Amatic SC"/>
                <a:sym typeface="Amatic SC"/>
              </a:rPr>
              <a:t>e platforms</a:t>
            </a:r>
            <a:endParaRPr b="1"/>
          </a:p>
        </p:txBody>
      </p:sp>
      <p:sp>
        <p:nvSpPr>
          <p:cNvPr id="135" name="Google Shape;135;p25"/>
          <p:cNvSpPr txBox="1"/>
          <p:nvPr>
            <p:ph idx="1" type="subTitle"/>
          </p:nvPr>
        </p:nvSpPr>
        <p:spPr>
          <a:xfrm>
            <a:off x="235375" y="1358400"/>
            <a:ext cx="8520600" cy="37851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lang="en" sz="5100">
                <a:latin typeface="Amatic SC"/>
                <a:ea typeface="Amatic SC"/>
                <a:cs typeface="Amatic SC"/>
                <a:sym typeface="Amatic SC"/>
              </a:rPr>
              <a:t>Seesaw </a:t>
            </a:r>
            <a:endParaRPr sz="5100">
              <a:latin typeface="Amatic SC"/>
              <a:ea typeface="Amatic SC"/>
              <a:cs typeface="Amatic SC"/>
              <a:sym typeface="Amatic SC"/>
            </a:endParaRPr>
          </a:p>
          <a:p>
            <a:pPr indent="0" lvl="0" marL="0" rtl="0" algn="ctr">
              <a:spcBef>
                <a:spcPts val="0"/>
              </a:spcBef>
              <a:spcAft>
                <a:spcPts val="0"/>
              </a:spcAft>
              <a:buNone/>
            </a:pPr>
            <a:r>
              <a:rPr lang="en" sz="5100">
                <a:latin typeface="Amatic SC"/>
                <a:ea typeface="Amatic SC"/>
                <a:cs typeface="Amatic SC"/>
                <a:sym typeface="Amatic SC"/>
              </a:rPr>
              <a:t>Edshed </a:t>
            </a:r>
            <a:endParaRPr sz="5100">
              <a:latin typeface="Amatic SC"/>
              <a:ea typeface="Amatic SC"/>
              <a:cs typeface="Amatic SC"/>
              <a:sym typeface="Amatic SC"/>
            </a:endParaRPr>
          </a:p>
          <a:p>
            <a:pPr indent="0" lvl="0" marL="0" rtl="0" algn="ctr">
              <a:spcBef>
                <a:spcPts val="0"/>
              </a:spcBef>
              <a:spcAft>
                <a:spcPts val="0"/>
              </a:spcAft>
              <a:buNone/>
            </a:pPr>
            <a:r>
              <a:rPr lang="en" sz="5100">
                <a:latin typeface="Amatic SC"/>
                <a:ea typeface="Amatic SC"/>
                <a:cs typeface="Amatic SC"/>
                <a:sym typeface="Amatic SC"/>
              </a:rPr>
              <a:t>Tt rockstars</a:t>
            </a:r>
            <a:endParaRPr sz="5100">
              <a:latin typeface="Amatic SC"/>
              <a:ea typeface="Amatic SC"/>
              <a:cs typeface="Amatic SC"/>
              <a:sym typeface="Amatic SC"/>
            </a:endParaRPr>
          </a:p>
          <a:p>
            <a:pPr indent="0" lvl="0" marL="0" rtl="0" algn="ctr">
              <a:spcBef>
                <a:spcPts val="0"/>
              </a:spcBef>
              <a:spcAft>
                <a:spcPts val="0"/>
              </a:spcAft>
              <a:buNone/>
            </a:pPr>
            <a:r>
              <a:rPr lang="en" sz="5100">
                <a:latin typeface="Amatic SC"/>
                <a:ea typeface="Amatic SC"/>
                <a:cs typeface="Amatic SC"/>
                <a:sym typeface="Amatic SC"/>
              </a:rPr>
              <a:t>Purple mash</a:t>
            </a:r>
            <a:endParaRPr sz="5100">
              <a:latin typeface="Amatic SC"/>
              <a:ea typeface="Amatic SC"/>
              <a:cs typeface="Amatic SC"/>
              <a:sym typeface="Amatic SC"/>
            </a:endParaRPr>
          </a:p>
          <a:p>
            <a:pPr indent="0" lvl="0" marL="0" rtl="0" algn="ctr">
              <a:spcBef>
                <a:spcPts val="0"/>
              </a:spcBef>
              <a:spcAft>
                <a:spcPts val="0"/>
              </a:spcAft>
              <a:buNone/>
            </a:pPr>
            <a:r>
              <a:rPr lang="en" sz="5100">
                <a:highlight>
                  <a:srgbClr val="FFFF00"/>
                </a:highlight>
                <a:latin typeface="Amatic SC"/>
                <a:ea typeface="Amatic SC"/>
                <a:cs typeface="Amatic SC"/>
                <a:sym typeface="Amatic SC"/>
              </a:rPr>
              <a:t>Boom reader</a:t>
            </a:r>
            <a:r>
              <a:rPr lang="en" sz="5100">
                <a:latin typeface="Amatic SC"/>
                <a:ea typeface="Amatic SC"/>
                <a:cs typeface="Amatic SC"/>
                <a:sym typeface="Amatic SC"/>
              </a:rPr>
              <a:t> </a:t>
            </a:r>
            <a:endParaRPr sz="5100">
              <a:latin typeface="Amatic SC"/>
              <a:ea typeface="Amatic SC"/>
              <a:cs typeface="Amatic SC"/>
              <a:sym typeface="Amatic SC"/>
            </a:endParaRPr>
          </a:p>
          <a:p>
            <a:pPr indent="0" lvl="0" marL="0" rtl="0" algn="ctr">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6"/>
          <p:cNvSpPr txBox="1"/>
          <p:nvPr>
            <p:ph type="ctrTitle"/>
          </p:nvPr>
        </p:nvSpPr>
        <p:spPr>
          <a:xfrm>
            <a:off x="634950" y="408800"/>
            <a:ext cx="7874100" cy="79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u="sng">
                <a:latin typeface="Amatic SC"/>
                <a:ea typeface="Amatic SC"/>
                <a:cs typeface="Amatic SC"/>
                <a:sym typeface="Amatic SC"/>
              </a:rPr>
              <a:t>Useful websites</a:t>
            </a:r>
            <a:endParaRPr b="1"/>
          </a:p>
        </p:txBody>
      </p:sp>
      <p:sp>
        <p:nvSpPr>
          <p:cNvPr id="141" name="Google Shape;141;p26"/>
          <p:cNvSpPr txBox="1"/>
          <p:nvPr>
            <p:ph idx="1" type="subTitle"/>
          </p:nvPr>
        </p:nvSpPr>
        <p:spPr>
          <a:xfrm>
            <a:off x="235375" y="1358400"/>
            <a:ext cx="8520600" cy="37851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lang="en" sz="5100">
                <a:latin typeface="Amatic SC"/>
                <a:ea typeface="Amatic SC"/>
                <a:cs typeface="Amatic SC"/>
                <a:sym typeface="Amatic SC"/>
              </a:rPr>
              <a:t>Topmarks </a:t>
            </a:r>
            <a:endParaRPr sz="5100">
              <a:latin typeface="Amatic SC"/>
              <a:ea typeface="Amatic SC"/>
              <a:cs typeface="Amatic SC"/>
              <a:sym typeface="Amatic SC"/>
            </a:endParaRPr>
          </a:p>
          <a:p>
            <a:pPr indent="0" lvl="0" marL="0" rtl="0" algn="ctr">
              <a:spcBef>
                <a:spcPts val="0"/>
              </a:spcBef>
              <a:spcAft>
                <a:spcPts val="0"/>
              </a:spcAft>
              <a:buNone/>
            </a:pPr>
            <a:r>
              <a:rPr lang="en" sz="5100">
                <a:latin typeface="Amatic SC"/>
                <a:ea typeface="Amatic SC"/>
                <a:cs typeface="Amatic SC"/>
                <a:sym typeface="Amatic SC"/>
              </a:rPr>
              <a:t>White rose maths (1 minute maths)</a:t>
            </a:r>
            <a:endParaRPr sz="5100">
              <a:latin typeface="Amatic SC"/>
              <a:ea typeface="Amatic SC"/>
              <a:cs typeface="Amatic SC"/>
              <a:sym typeface="Amatic SC"/>
            </a:endParaRPr>
          </a:p>
          <a:p>
            <a:pPr indent="0" lvl="0" marL="0" rtl="0" algn="ctr">
              <a:spcBef>
                <a:spcPts val="0"/>
              </a:spcBef>
              <a:spcAft>
                <a:spcPts val="0"/>
              </a:spcAft>
              <a:buNone/>
            </a:pPr>
            <a:r>
              <a:rPr lang="en" sz="5100">
                <a:latin typeface="Amatic SC"/>
                <a:ea typeface="Amatic SC"/>
                <a:cs typeface="Amatic SC"/>
                <a:sym typeface="Amatic SC"/>
              </a:rPr>
              <a:t>Wordwall</a:t>
            </a:r>
            <a:endParaRPr sz="5100">
              <a:latin typeface="Amatic SC"/>
              <a:ea typeface="Amatic SC"/>
              <a:cs typeface="Amatic SC"/>
              <a:sym typeface="Amatic SC"/>
            </a:endParaRPr>
          </a:p>
          <a:p>
            <a:pPr indent="0" lvl="0" marL="0" rtl="0" algn="ctr">
              <a:spcBef>
                <a:spcPts val="0"/>
              </a:spcBef>
              <a:spcAft>
                <a:spcPts val="0"/>
              </a:spcAft>
              <a:buNone/>
            </a:pPr>
            <a:r>
              <a:rPr lang="en" sz="5100">
                <a:latin typeface="Amatic SC"/>
                <a:ea typeface="Amatic SC"/>
                <a:cs typeface="Amatic SC"/>
                <a:sym typeface="Amatic SC"/>
              </a:rPr>
              <a:t>Bbc bitesize</a:t>
            </a:r>
            <a:endParaRPr sz="5100">
              <a:latin typeface="Amatic SC"/>
              <a:ea typeface="Amatic SC"/>
              <a:cs typeface="Amatic SC"/>
              <a:sym typeface="Amatic SC"/>
            </a:endParaRPr>
          </a:p>
          <a:p>
            <a:pPr indent="0" lvl="0" marL="0" rtl="0" algn="ctr">
              <a:spcBef>
                <a:spcPts val="0"/>
              </a:spcBef>
              <a:spcAft>
                <a:spcPts val="0"/>
              </a:spcAft>
              <a:buNone/>
            </a:pPr>
            <a:r>
              <a:rPr lang="en" sz="5100">
                <a:latin typeface="Amatic SC"/>
                <a:ea typeface="Amatic SC"/>
                <a:cs typeface="Amatic SC"/>
                <a:sym typeface="Amatic SC"/>
              </a:rPr>
              <a:t>youtube</a:t>
            </a:r>
            <a:endParaRPr sz="5100">
              <a:latin typeface="Amatic SC"/>
              <a:ea typeface="Amatic SC"/>
              <a:cs typeface="Amatic SC"/>
              <a:sym typeface="Amatic SC"/>
            </a:endParaRPr>
          </a:p>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7"/>
          <p:cNvSpPr txBox="1"/>
          <p:nvPr>
            <p:ph type="ctrTitle"/>
          </p:nvPr>
        </p:nvSpPr>
        <p:spPr>
          <a:xfrm>
            <a:off x="634950" y="408800"/>
            <a:ext cx="7874100" cy="79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u="sng">
                <a:latin typeface="Amatic SC"/>
                <a:ea typeface="Amatic SC"/>
                <a:cs typeface="Amatic SC"/>
                <a:sym typeface="Amatic SC"/>
              </a:rPr>
              <a:t>Communication</a:t>
            </a:r>
            <a:r>
              <a:rPr b="1" lang="en" u="sng">
                <a:latin typeface="Amatic SC"/>
                <a:ea typeface="Amatic SC"/>
                <a:cs typeface="Amatic SC"/>
                <a:sym typeface="Amatic SC"/>
              </a:rPr>
              <a:t> </a:t>
            </a:r>
            <a:endParaRPr b="1"/>
          </a:p>
        </p:txBody>
      </p:sp>
      <p:sp>
        <p:nvSpPr>
          <p:cNvPr id="147" name="Google Shape;147;p27"/>
          <p:cNvSpPr txBox="1"/>
          <p:nvPr>
            <p:ph idx="1" type="subTitle"/>
          </p:nvPr>
        </p:nvSpPr>
        <p:spPr>
          <a:xfrm>
            <a:off x="159075" y="1315150"/>
            <a:ext cx="8520600" cy="3032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5100">
                <a:latin typeface="Amatic SC"/>
                <a:ea typeface="Amatic SC"/>
                <a:cs typeface="Amatic SC"/>
                <a:sym typeface="Amatic SC"/>
              </a:rPr>
              <a:t>Office</a:t>
            </a:r>
            <a:endParaRPr sz="5100">
              <a:latin typeface="Amatic SC"/>
              <a:ea typeface="Amatic SC"/>
              <a:cs typeface="Amatic SC"/>
              <a:sym typeface="Amatic SC"/>
            </a:endParaRPr>
          </a:p>
          <a:p>
            <a:pPr indent="0" lvl="0" marL="0" rtl="0" algn="ctr">
              <a:spcBef>
                <a:spcPts val="0"/>
              </a:spcBef>
              <a:spcAft>
                <a:spcPts val="0"/>
              </a:spcAft>
              <a:buNone/>
            </a:pPr>
            <a:r>
              <a:rPr lang="en" sz="5100">
                <a:latin typeface="Amatic SC"/>
                <a:ea typeface="Amatic SC"/>
                <a:cs typeface="Amatic SC"/>
                <a:sym typeface="Amatic SC"/>
              </a:rPr>
              <a:t>Seesaw</a:t>
            </a:r>
            <a:endParaRPr sz="5100">
              <a:latin typeface="Amatic SC"/>
              <a:ea typeface="Amatic SC"/>
              <a:cs typeface="Amatic SC"/>
              <a:sym typeface="Amatic SC"/>
            </a:endParaRPr>
          </a:p>
          <a:p>
            <a:pPr indent="0" lvl="0" marL="0" rtl="0" algn="ctr">
              <a:spcBef>
                <a:spcPts val="0"/>
              </a:spcBef>
              <a:spcAft>
                <a:spcPts val="0"/>
              </a:spcAft>
              <a:buNone/>
            </a:pPr>
            <a:r>
              <a:rPr lang="en" sz="5100">
                <a:latin typeface="Amatic SC"/>
                <a:ea typeface="Amatic SC"/>
                <a:cs typeface="Amatic SC"/>
                <a:sym typeface="Amatic SC"/>
              </a:rPr>
              <a:t>End of the day </a:t>
            </a:r>
            <a:endParaRPr sz="5100">
              <a:latin typeface="Amatic SC"/>
              <a:ea typeface="Amatic SC"/>
              <a:cs typeface="Amatic SC"/>
              <a:sym typeface="Amatic SC"/>
            </a:endParaRPr>
          </a:p>
          <a:p>
            <a:pPr indent="0" lvl="0" marL="0" rtl="0" algn="ctr">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8"/>
          <p:cNvSpPr txBox="1"/>
          <p:nvPr>
            <p:ph type="ctrTitle"/>
          </p:nvPr>
        </p:nvSpPr>
        <p:spPr>
          <a:xfrm>
            <a:off x="467800" y="467000"/>
            <a:ext cx="7874100" cy="79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u="sng">
                <a:latin typeface="Amatic SC"/>
                <a:ea typeface="Amatic SC"/>
                <a:cs typeface="Amatic SC"/>
                <a:sym typeface="Amatic SC"/>
              </a:rPr>
              <a:t>ANY QUESTIONS?</a:t>
            </a:r>
            <a:endParaRPr b="1"/>
          </a:p>
        </p:txBody>
      </p:sp>
      <p:sp>
        <p:nvSpPr>
          <p:cNvPr id="153" name="Google Shape;153;p28"/>
          <p:cNvSpPr txBox="1"/>
          <p:nvPr>
            <p:ph idx="1" type="subTitle"/>
          </p:nvPr>
        </p:nvSpPr>
        <p:spPr>
          <a:xfrm>
            <a:off x="144550" y="1511575"/>
            <a:ext cx="8520600" cy="3333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sz="3300">
                <a:latin typeface="Amatic SC"/>
                <a:ea typeface="Amatic SC"/>
                <a:cs typeface="Amatic SC"/>
                <a:sym typeface="Amatic SC"/>
              </a:rPr>
              <a:t>SCHOOL TRIPS</a:t>
            </a:r>
            <a:endParaRPr sz="3300">
              <a:latin typeface="Amatic SC"/>
              <a:ea typeface="Amatic SC"/>
              <a:cs typeface="Amatic SC"/>
              <a:sym typeface="Amatic SC"/>
            </a:endParaRPr>
          </a:p>
          <a:p>
            <a:pPr indent="0" lvl="0" marL="0" rtl="0" algn="ctr">
              <a:spcBef>
                <a:spcPts val="0"/>
              </a:spcBef>
              <a:spcAft>
                <a:spcPts val="0"/>
              </a:spcAft>
              <a:buNone/>
            </a:pPr>
            <a:r>
              <a:rPr lang="en" sz="3300">
                <a:latin typeface="Amatic SC"/>
                <a:ea typeface="Amatic SC"/>
                <a:cs typeface="Amatic SC"/>
                <a:sym typeface="Amatic SC"/>
              </a:rPr>
              <a:t>Will be more information to come</a:t>
            </a:r>
            <a:endParaRPr sz="3300">
              <a:latin typeface="Amatic SC"/>
              <a:ea typeface="Amatic SC"/>
              <a:cs typeface="Amatic SC"/>
              <a:sym typeface="Amatic SC"/>
            </a:endParaRPr>
          </a:p>
          <a:p>
            <a:pPr indent="0" lvl="0" marL="0" rtl="0" algn="ctr">
              <a:spcBef>
                <a:spcPts val="0"/>
              </a:spcBef>
              <a:spcAft>
                <a:spcPts val="0"/>
              </a:spcAft>
              <a:buNone/>
            </a:pPr>
            <a:r>
              <a:t/>
            </a:r>
            <a:endParaRPr sz="3300">
              <a:latin typeface="Amatic SC"/>
              <a:ea typeface="Amatic SC"/>
              <a:cs typeface="Amatic SC"/>
              <a:sym typeface="Amatic SC"/>
            </a:endParaRPr>
          </a:p>
          <a:p>
            <a:pPr indent="0" lvl="0" marL="0" rtl="0" algn="ctr">
              <a:spcBef>
                <a:spcPts val="0"/>
              </a:spcBef>
              <a:spcAft>
                <a:spcPts val="0"/>
              </a:spcAft>
              <a:buNone/>
            </a:pPr>
            <a:r>
              <a:t/>
            </a:r>
            <a:endParaRPr sz="3300">
              <a:latin typeface="Amatic SC"/>
              <a:ea typeface="Amatic SC"/>
              <a:cs typeface="Amatic SC"/>
              <a:sym typeface="Amatic SC"/>
            </a:endParaRPr>
          </a:p>
          <a:p>
            <a:pPr indent="0" lvl="0" marL="0" rtl="0" algn="ctr">
              <a:spcBef>
                <a:spcPts val="0"/>
              </a:spcBef>
              <a:spcAft>
                <a:spcPts val="0"/>
              </a:spcAft>
              <a:buNone/>
            </a:pPr>
            <a:r>
              <a:t/>
            </a:r>
            <a:endParaRPr sz="3300">
              <a:latin typeface="Amatic SC"/>
              <a:ea typeface="Amatic SC"/>
              <a:cs typeface="Amatic SC"/>
              <a:sym typeface="Amatic SC"/>
            </a:endParaRPr>
          </a:p>
          <a:p>
            <a:pPr indent="0" lvl="0" marL="0" rtl="0" algn="ctr">
              <a:spcBef>
                <a:spcPts val="0"/>
              </a:spcBef>
              <a:spcAft>
                <a:spcPts val="0"/>
              </a:spcAft>
              <a:buNone/>
            </a:pPr>
            <a:r>
              <a:t/>
            </a:r>
            <a:endParaRPr sz="3300">
              <a:latin typeface="Amatic SC"/>
              <a:ea typeface="Amatic SC"/>
              <a:cs typeface="Amatic SC"/>
              <a:sym typeface="Amatic SC"/>
            </a:endParaRPr>
          </a:p>
          <a:p>
            <a:pPr indent="0" lvl="0" marL="0" rtl="0" algn="ctr">
              <a:spcBef>
                <a:spcPts val="0"/>
              </a:spcBef>
              <a:spcAft>
                <a:spcPts val="0"/>
              </a:spcAft>
              <a:buNone/>
            </a:pPr>
            <a:r>
              <a:t/>
            </a:r>
            <a:endParaRPr sz="3300">
              <a:latin typeface="Amatic SC"/>
              <a:ea typeface="Amatic SC"/>
              <a:cs typeface="Amatic SC"/>
              <a:sym typeface="Amatic SC"/>
            </a:endParaRPr>
          </a:p>
          <a:p>
            <a:pPr indent="0" lvl="0" marL="0" rtl="0" algn="ctr">
              <a:spcBef>
                <a:spcPts val="0"/>
              </a:spcBef>
              <a:spcAft>
                <a:spcPts val="0"/>
              </a:spcAft>
              <a:buNone/>
            </a:pPr>
            <a:r>
              <a:t/>
            </a:r>
            <a:endParaRPr sz="3300">
              <a:latin typeface="Amatic SC"/>
              <a:ea typeface="Amatic SC"/>
              <a:cs typeface="Amatic SC"/>
              <a:sym typeface="Amatic SC"/>
            </a:endParaRPr>
          </a:p>
          <a:p>
            <a:pPr indent="0" lvl="0" marL="0" rtl="0" algn="ctr">
              <a:spcBef>
                <a:spcPts val="0"/>
              </a:spcBef>
              <a:spcAft>
                <a:spcPts val="0"/>
              </a:spcAft>
              <a:buNone/>
            </a:pPr>
            <a:r>
              <a:t/>
            </a:r>
            <a:endParaRPr/>
          </a:p>
        </p:txBody>
      </p:sp>
      <p:pic>
        <p:nvPicPr>
          <p:cNvPr id="154" name="Google Shape;154;p28" title="File:Thank-you-transparent.svg - Wikimedia Commons"/>
          <p:cNvPicPr preferRelativeResize="0"/>
          <p:nvPr/>
        </p:nvPicPr>
        <p:blipFill>
          <a:blip r:embed="rId3">
            <a:alphaModFix/>
          </a:blip>
          <a:stretch>
            <a:fillRect/>
          </a:stretch>
        </p:blipFill>
        <p:spPr>
          <a:xfrm>
            <a:off x="3186500" y="2771825"/>
            <a:ext cx="2371676" cy="23716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idx="1" type="subTitle"/>
          </p:nvPr>
        </p:nvSpPr>
        <p:spPr>
          <a:xfrm>
            <a:off x="403275" y="102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200">
                <a:latin typeface="Amatic SC"/>
                <a:ea typeface="Amatic SC"/>
                <a:cs typeface="Amatic SC"/>
                <a:sym typeface="Amatic SC"/>
              </a:rPr>
              <a:t>Strangers to teammates… </a:t>
            </a:r>
            <a:endParaRPr b="1" sz="4200">
              <a:latin typeface="Amatic SC"/>
              <a:ea typeface="Amatic SC"/>
              <a:cs typeface="Amatic SC"/>
              <a:sym typeface="Amatic SC"/>
            </a:endParaRPr>
          </a:p>
        </p:txBody>
      </p:sp>
      <p:pic>
        <p:nvPicPr>
          <p:cNvPr id="65" name="Google Shape;65;p14"/>
          <p:cNvPicPr preferRelativeResize="0"/>
          <p:nvPr/>
        </p:nvPicPr>
        <p:blipFill>
          <a:blip r:embed="rId3">
            <a:alphaModFix/>
          </a:blip>
          <a:stretch>
            <a:fillRect/>
          </a:stretch>
        </p:blipFill>
        <p:spPr>
          <a:xfrm>
            <a:off x="98021" y="982546"/>
            <a:ext cx="3469499" cy="1829875"/>
          </a:xfrm>
          <a:prstGeom prst="rect">
            <a:avLst/>
          </a:prstGeom>
          <a:noFill/>
          <a:ln>
            <a:noFill/>
          </a:ln>
        </p:spPr>
      </p:pic>
      <p:pic>
        <p:nvPicPr>
          <p:cNvPr id="66" name="Google Shape;66;p14"/>
          <p:cNvPicPr preferRelativeResize="0"/>
          <p:nvPr/>
        </p:nvPicPr>
        <p:blipFill>
          <a:blip r:embed="rId4">
            <a:alphaModFix/>
          </a:blip>
          <a:stretch>
            <a:fillRect/>
          </a:stretch>
        </p:blipFill>
        <p:spPr>
          <a:xfrm>
            <a:off x="930275" y="2571750"/>
            <a:ext cx="3397525" cy="2213675"/>
          </a:xfrm>
          <a:prstGeom prst="rect">
            <a:avLst/>
          </a:prstGeom>
          <a:noFill/>
          <a:ln>
            <a:noFill/>
          </a:ln>
        </p:spPr>
      </p:pic>
      <p:pic>
        <p:nvPicPr>
          <p:cNvPr id="67" name="Google Shape;67;p14"/>
          <p:cNvPicPr preferRelativeResize="0"/>
          <p:nvPr/>
        </p:nvPicPr>
        <p:blipFill>
          <a:blip r:embed="rId5">
            <a:alphaModFix/>
          </a:blip>
          <a:stretch>
            <a:fillRect/>
          </a:stretch>
        </p:blipFill>
        <p:spPr>
          <a:xfrm>
            <a:off x="3885200" y="982552"/>
            <a:ext cx="3469500" cy="2244123"/>
          </a:xfrm>
          <a:prstGeom prst="rect">
            <a:avLst/>
          </a:prstGeom>
          <a:noFill/>
          <a:ln>
            <a:noFill/>
          </a:ln>
        </p:spPr>
      </p:pic>
      <p:pic>
        <p:nvPicPr>
          <p:cNvPr id="68" name="Google Shape;68;p14"/>
          <p:cNvPicPr preferRelativeResize="0"/>
          <p:nvPr/>
        </p:nvPicPr>
        <p:blipFill>
          <a:blip r:embed="rId6">
            <a:alphaModFix/>
          </a:blip>
          <a:stretch>
            <a:fillRect/>
          </a:stretch>
        </p:blipFill>
        <p:spPr>
          <a:xfrm>
            <a:off x="5162825" y="3096475"/>
            <a:ext cx="3831925" cy="1468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type="ctrTitle"/>
          </p:nvPr>
        </p:nvSpPr>
        <p:spPr>
          <a:xfrm>
            <a:off x="634950" y="391550"/>
            <a:ext cx="7874100" cy="79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u="sng">
                <a:latin typeface="Amatic SC"/>
                <a:ea typeface="Amatic SC"/>
                <a:cs typeface="Amatic SC"/>
                <a:sym typeface="Amatic SC"/>
              </a:rPr>
              <a:t>Our Year 3 team</a:t>
            </a:r>
            <a:r>
              <a:rPr b="1" lang="en"/>
              <a:t> </a:t>
            </a:r>
            <a:endParaRPr b="1"/>
          </a:p>
        </p:txBody>
      </p:sp>
      <p:sp>
        <p:nvSpPr>
          <p:cNvPr id="74" name="Google Shape;74;p15"/>
          <p:cNvSpPr txBox="1"/>
          <p:nvPr>
            <p:ph idx="1" type="subTitle"/>
          </p:nvPr>
        </p:nvSpPr>
        <p:spPr>
          <a:xfrm>
            <a:off x="238950" y="1446050"/>
            <a:ext cx="8520600" cy="378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5100">
                <a:latin typeface="Amatic SC"/>
                <a:ea typeface="Amatic SC"/>
                <a:cs typeface="Amatic SC"/>
                <a:sym typeface="Amatic SC"/>
              </a:rPr>
              <a:t>Miss McAlister</a:t>
            </a:r>
            <a:endParaRPr sz="5100">
              <a:latin typeface="Amatic SC"/>
              <a:ea typeface="Amatic SC"/>
              <a:cs typeface="Amatic SC"/>
              <a:sym typeface="Amatic SC"/>
            </a:endParaRPr>
          </a:p>
          <a:p>
            <a:pPr indent="0" lvl="0" marL="0" rtl="0" algn="ctr">
              <a:spcBef>
                <a:spcPts val="0"/>
              </a:spcBef>
              <a:spcAft>
                <a:spcPts val="0"/>
              </a:spcAft>
              <a:buNone/>
            </a:pPr>
            <a:r>
              <a:rPr lang="en" sz="5100">
                <a:latin typeface="Amatic SC"/>
                <a:ea typeface="Amatic SC"/>
                <a:cs typeface="Amatic SC"/>
                <a:sym typeface="Amatic SC"/>
              </a:rPr>
              <a:t>Mrs Bagnall</a:t>
            </a:r>
            <a:endParaRPr sz="5100">
              <a:latin typeface="Amatic SC"/>
              <a:ea typeface="Amatic SC"/>
              <a:cs typeface="Amatic SC"/>
              <a:sym typeface="Amatic SC"/>
            </a:endParaRPr>
          </a:p>
          <a:p>
            <a:pPr indent="0" lvl="0" marL="0" rtl="0" algn="ctr">
              <a:spcBef>
                <a:spcPts val="0"/>
              </a:spcBef>
              <a:spcAft>
                <a:spcPts val="0"/>
              </a:spcAft>
              <a:buNone/>
            </a:pPr>
            <a:r>
              <a:rPr lang="en" sz="5100">
                <a:latin typeface="Amatic SC"/>
                <a:ea typeface="Amatic SC"/>
                <a:cs typeface="Amatic SC"/>
                <a:sym typeface="Amatic SC"/>
              </a:rPr>
              <a:t>Mrs Bainbridge-Sales </a:t>
            </a:r>
            <a:endParaRPr sz="5100">
              <a:latin typeface="Amatic SC"/>
              <a:ea typeface="Amatic SC"/>
              <a:cs typeface="Amatic SC"/>
              <a:sym typeface="Amatic SC"/>
            </a:endParaRPr>
          </a:p>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ctrTitle"/>
          </p:nvPr>
        </p:nvSpPr>
        <p:spPr>
          <a:xfrm>
            <a:off x="311700" y="0"/>
            <a:ext cx="8520600" cy="970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u="sng">
                <a:latin typeface="Amatic SC"/>
                <a:ea typeface="Amatic SC"/>
                <a:cs typeface="Amatic SC"/>
                <a:sym typeface="Amatic SC"/>
              </a:rPr>
              <a:t>Day to day </a:t>
            </a:r>
            <a:endParaRPr u="sng">
              <a:latin typeface="Amatic SC"/>
              <a:ea typeface="Amatic SC"/>
              <a:cs typeface="Amatic SC"/>
              <a:sym typeface="Amatic SC"/>
            </a:endParaRPr>
          </a:p>
        </p:txBody>
      </p:sp>
      <p:sp>
        <p:nvSpPr>
          <p:cNvPr id="80" name="Google Shape;80;p16"/>
          <p:cNvSpPr txBox="1"/>
          <p:nvPr>
            <p:ph idx="1" type="subTitle"/>
          </p:nvPr>
        </p:nvSpPr>
        <p:spPr>
          <a:xfrm>
            <a:off x="311700" y="970800"/>
            <a:ext cx="4260300" cy="360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900">
                <a:latin typeface="Amatic SC"/>
                <a:ea typeface="Amatic SC"/>
                <a:cs typeface="Amatic SC"/>
                <a:sym typeface="Amatic SC"/>
              </a:rPr>
              <a:t>AM</a:t>
            </a:r>
            <a:endParaRPr b="1" sz="3900">
              <a:latin typeface="Amatic SC"/>
              <a:ea typeface="Amatic SC"/>
              <a:cs typeface="Amatic SC"/>
              <a:sym typeface="Amatic SC"/>
            </a:endParaRPr>
          </a:p>
          <a:p>
            <a:pPr indent="0" lvl="0" marL="0" rtl="0" algn="ctr">
              <a:spcBef>
                <a:spcPts val="0"/>
              </a:spcBef>
              <a:spcAft>
                <a:spcPts val="0"/>
              </a:spcAft>
              <a:buNone/>
            </a:pPr>
            <a:r>
              <a:rPr lang="en" sz="3900">
                <a:latin typeface="Amatic SC"/>
                <a:ea typeface="Amatic SC"/>
                <a:cs typeface="Amatic SC"/>
                <a:sym typeface="Amatic SC"/>
              </a:rPr>
              <a:t>SPAG</a:t>
            </a:r>
            <a:endParaRPr sz="3900">
              <a:latin typeface="Amatic SC"/>
              <a:ea typeface="Amatic SC"/>
              <a:cs typeface="Amatic SC"/>
              <a:sym typeface="Amatic SC"/>
            </a:endParaRPr>
          </a:p>
          <a:p>
            <a:pPr indent="0" lvl="0" marL="0" rtl="0" algn="ctr">
              <a:spcBef>
                <a:spcPts val="0"/>
              </a:spcBef>
              <a:spcAft>
                <a:spcPts val="0"/>
              </a:spcAft>
              <a:buNone/>
            </a:pPr>
            <a:r>
              <a:rPr lang="en" sz="3900">
                <a:latin typeface="Amatic SC"/>
                <a:ea typeface="Amatic SC"/>
                <a:cs typeface="Amatic SC"/>
                <a:sym typeface="Amatic SC"/>
              </a:rPr>
              <a:t>English</a:t>
            </a:r>
            <a:endParaRPr sz="3900">
              <a:latin typeface="Amatic SC"/>
              <a:ea typeface="Amatic SC"/>
              <a:cs typeface="Amatic SC"/>
              <a:sym typeface="Amatic SC"/>
            </a:endParaRPr>
          </a:p>
          <a:p>
            <a:pPr indent="0" lvl="0" marL="0" rtl="0" algn="ctr">
              <a:spcBef>
                <a:spcPts val="0"/>
              </a:spcBef>
              <a:spcAft>
                <a:spcPts val="0"/>
              </a:spcAft>
              <a:buNone/>
            </a:pPr>
            <a:r>
              <a:rPr lang="en" sz="3900">
                <a:latin typeface="Amatic SC"/>
                <a:ea typeface="Amatic SC"/>
                <a:cs typeface="Amatic SC"/>
                <a:sym typeface="Amatic SC"/>
              </a:rPr>
              <a:t>Break (10:30-10:45)</a:t>
            </a:r>
            <a:endParaRPr sz="3900">
              <a:latin typeface="Amatic SC"/>
              <a:ea typeface="Amatic SC"/>
              <a:cs typeface="Amatic SC"/>
              <a:sym typeface="Amatic SC"/>
            </a:endParaRPr>
          </a:p>
          <a:p>
            <a:pPr indent="0" lvl="0" marL="0" rtl="0" algn="ctr">
              <a:spcBef>
                <a:spcPts val="0"/>
              </a:spcBef>
              <a:spcAft>
                <a:spcPts val="0"/>
              </a:spcAft>
              <a:buNone/>
            </a:pPr>
            <a:r>
              <a:rPr lang="en" sz="3900">
                <a:latin typeface="Amatic SC"/>
                <a:ea typeface="Amatic SC"/>
                <a:cs typeface="Amatic SC"/>
                <a:sym typeface="Amatic SC"/>
              </a:rPr>
              <a:t>Maths</a:t>
            </a:r>
            <a:endParaRPr sz="3900">
              <a:latin typeface="Amatic SC"/>
              <a:ea typeface="Amatic SC"/>
              <a:cs typeface="Amatic SC"/>
              <a:sym typeface="Amatic SC"/>
            </a:endParaRPr>
          </a:p>
          <a:p>
            <a:pPr indent="0" lvl="0" marL="0" rtl="0" algn="ctr">
              <a:spcBef>
                <a:spcPts val="0"/>
              </a:spcBef>
              <a:spcAft>
                <a:spcPts val="0"/>
              </a:spcAft>
              <a:buNone/>
            </a:pPr>
            <a:r>
              <a:rPr lang="en" sz="3900">
                <a:latin typeface="Amatic SC"/>
                <a:ea typeface="Amatic SC"/>
                <a:cs typeface="Amatic SC"/>
                <a:sym typeface="Amatic SC"/>
              </a:rPr>
              <a:t>Handwriting</a:t>
            </a:r>
            <a:endParaRPr sz="3900">
              <a:latin typeface="Amatic SC"/>
              <a:ea typeface="Amatic SC"/>
              <a:cs typeface="Amatic SC"/>
              <a:sym typeface="Amatic SC"/>
            </a:endParaRPr>
          </a:p>
        </p:txBody>
      </p:sp>
      <p:sp>
        <p:nvSpPr>
          <p:cNvPr id="81" name="Google Shape;81;p16"/>
          <p:cNvSpPr txBox="1"/>
          <p:nvPr>
            <p:ph idx="1" type="subTitle"/>
          </p:nvPr>
        </p:nvSpPr>
        <p:spPr>
          <a:xfrm>
            <a:off x="4768150" y="970800"/>
            <a:ext cx="4260300" cy="360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900">
                <a:latin typeface="Amatic SC"/>
                <a:ea typeface="Amatic SC"/>
                <a:cs typeface="Amatic SC"/>
                <a:sym typeface="Amatic SC"/>
              </a:rPr>
              <a:t>PM</a:t>
            </a:r>
            <a:endParaRPr b="1" sz="3900">
              <a:latin typeface="Amatic SC"/>
              <a:ea typeface="Amatic SC"/>
              <a:cs typeface="Amatic SC"/>
              <a:sym typeface="Amatic SC"/>
            </a:endParaRPr>
          </a:p>
          <a:p>
            <a:pPr indent="0" lvl="0" marL="0" rtl="0" algn="ctr">
              <a:spcBef>
                <a:spcPts val="0"/>
              </a:spcBef>
              <a:spcAft>
                <a:spcPts val="0"/>
              </a:spcAft>
              <a:buNone/>
            </a:pPr>
            <a:r>
              <a:rPr lang="en" sz="3900">
                <a:latin typeface="Amatic SC"/>
                <a:ea typeface="Amatic SC"/>
                <a:cs typeface="Amatic SC"/>
                <a:sym typeface="Amatic SC"/>
              </a:rPr>
              <a:t>Science</a:t>
            </a:r>
            <a:endParaRPr sz="3900">
              <a:latin typeface="Amatic SC"/>
              <a:ea typeface="Amatic SC"/>
              <a:cs typeface="Amatic SC"/>
              <a:sym typeface="Amatic SC"/>
            </a:endParaRPr>
          </a:p>
          <a:p>
            <a:pPr indent="0" lvl="0" marL="0" rtl="0" algn="ctr">
              <a:spcBef>
                <a:spcPts val="0"/>
              </a:spcBef>
              <a:spcAft>
                <a:spcPts val="0"/>
              </a:spcAft>
              <a:buNone/>
            </a:pPr>
            <a:r>
              <a:rPr lang="en" sz="3900">
                <a:latin typeface="Amatic SC"/>
                <a:ea typeface="Amatic SC"/>
                <a:cs typeface="Amatic SC"/>
                <a:sym typeface="Amatic SC"/>
              </a:rPr>
              <a:t>History </a:t>
            </a:r>
            <a:endParaRPr sz="3900">
              <a:latin typeface="Amatic SC"/>
              <a:ea typeface="Amatic SC"/>
              <a:cs typeface="Amatic SC"/>
              <a:sym typeface="Amatic SC"/>
            </a:endParaRPr>
          </a:p>
          <a:p>
            <a:pPr indent="0" lvl="0" marL="0" rtl="0" algn="ctr">
              <a:spcBef>
                <a:spcPts val="0"/>
              </a:spcBef>
              <a:spcAft>
                <a:spcPts val="0"/>
              </a:spcAft>
              <a:buNone/>
            </a:pPr>
            <a:r>
              <a:rPr lang="en" sz="3900">
                <a:latin typeface="Amatic SC"/>
                <a:ea typeface="Amatic SC"/>
                <a:cs typeface="Amatic SC"/>
                <a:sym typeface="Amatic SC"/>
              </a:rPr>
              <a:t>Geography/music</a:t>
            </a:r>
            <a:endParaRPr sz="3900">
              <a:latin typeface="Amatic SC"/>
              <a:ea typeface="Amatic SC"/>
              <a:cs typeface="Amatic SC"/>
              <a:sym typeface="Amatic SC"/>
            </a:endParaRPr>
          </a:p>
          <a:p>
            <a:pPr indent="0" lvl="0" marL="0" rtl="0" algn="ctr">
              <a:spcBef>
                <a:spcPts val="0"/>
              </a:spcBef>
              <a:spcAft>
                <a:spcPts val="0"/>
              </a:spcAft>
              <a:buNone/>
            </a:pPr>
            <a:r>
              <a:rPr lang="en" sz="3900">
                <a:latin typeface="Amatic SC"/>
                <a:ea typeface="Amatic SC"/>
                <a:cs typeface="Amatic SC"/>
                <a:sym typeface="Amatic SC"/>
              </a:rPr>
              <a:t>re/art/pshe/</a:t>
            </a:r>
            <a:r>
              <a:rPr lang="en" sz="3900">
                <a:highlight>
                  <a:srgbClr val="FFFF00"/>
                </a:highlight>
                <a:latin typeface="Amatic SC"/>
                <a:ea typeface="Amatic SC"/>
                <a:cs typeface="Amatic SC"/>
                <a:sym typeface="Amatic SC"/>
              </a:rPr>
              <a:t>mfl</a:t>
            </a:r>
            <a:endParaRPr sz="3900">
              <a:highlight>
                <a:srgbClr val="FFFF00"/>
              </a:highlight>
              <a:latin typeface="Amatic SC"/>
              <a:ea typeface="Amatic SC"/>
              <a:cs typeface="Amatic SC"/>
              <a:sym typeface="Amatic SC"/>
            </a:endParaRPr>
          </a:p>
          <a:p>
            <a:pPr indent="0" lvl="0" marL="0" rtl="0" algn="ctr">
              <a:spcBef>
                <a:spcPts val="0"/>
              </a:spcBef>
              <a:spcAft>
                <a:spcPts val="0"/>
              </a:spcAft>
              <a:buNone/>
            </a:pPr>
            <a:r>
              <a:rPr lang="en" sz="3900">
                <a:latin typeface="Amatic SC"/>
                <a:ea typeface="Amatic SC"/>
                <a:cs typeface="Amatic SC"/>
                <a:sym typeface="Amatic SC"/>
              </a:rPr>
              <a:t>pe/dt/computing</a:t>
            </a:r>
            <a:endParaRPr sz="3900">
              <a:latin typeface="Amatic SC"/>
              <a:ea typeface="Amatic SC"/>
              <a:cs typeface="Amatic SC"/>
              <a:sym typeface="Amatic S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ph type="ctrTitle"/>
          </p:nvPr>
        </p:nvSpPr>
        <p:spPr>
          <a:xfrm>
            <a:off x="634950" y="408800"/>
            <a:ext cx="7874100" cy="79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u="sng">
                <a:latin typeface="Amatic SC"/>
                <a:ea typeface="Amatic SC"/>
                <a:cs typeface="Amatic SC"/>
                <a:sym typeface="Amatic SC"/>
              </a:rPr>
              <a:t>Assemblies </a:t>
            </a:r>
            <a:endParaRPr b="1"/>
          </a:p>
        </p:txBody>
      </p:sp>
      <p:sp>
        <p:nvSpPr>
          <p:cNvPr id="87" name="Google Shape;87;p17"/>
          <p:cNvSpPr txBox="1"/>
          <p:nvPr>
            <p:ph idx="1" type="subTitle"/>
          </p:nvPr>
        </p:nvSpPr>
        <p:spPr>
          <a:xfrm>
            <a:off x="235375" y="1358400"/>
            <a:ext cx="8520600" cy="378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5100">
                <a:latin typeface="Amatic SC"/>
                <a:ea typeface="Amatic SC"/>
                <a:cs typeface="Amatic SC"/>
                <a:sym typeface="Amatic SC"/>
              </a:rPr>
              <a:t>Monday - KS2 Assembly </a:t>
            </a:r>
            <a:endParaRPr sz="5100">
              <a:latin typeface="Amatic SC"/>
              <a:ea typeface="Amatic SC"/>
              <a:cs typeface="Amatic SC"/>
              <a:sym typeface="Amatic SC"/>
            </a:endParaRPr>
          </a:p>
          <a:p>
            <a:pPr indent="0" lvl="0" marL="0" rtl="0" algn="ctr">
              <a:spcBef>
                <a:spcPts val="0"/>
              </a:spcBef>
              <a:spcAft>
                <a:spcPts val="0"/>
              </a:spcAft>
              <a:buNone/>
            </a:pPr>
            <a:r>
              <a:rPr lang="en" sz="5100">
                <a:latin typeface="Amatic SC"/>
                <a:ea typeface="Amatic SC"/>
                <a:cs typeface="Amatic SC"/>
                <a:sym typeface="Amatic SC"/>
              </a:rPr>
              <a:t>Wednesday - Singing assembly </a:t>
            </a:r>
            <a:endParaRPr sz="5100">
              <a:latin typeface="Amatic SC"/>
              <a:ea typeface="Amatic SC"/>
              <a:cs typeface="Amatic SC"/>
              <a:sym typeface="Amatic SC"/>
            </a:endParaRPr>
          </a:p>
          <a:p>
            <a:pPr indent="0" lvl="0" marL="0" rtl="0" algn="ctr">
              <a:spcBef>
                <a:spcPts val="0"/>
              </a:spcBef>
              <a:spcAft>
                <a:spcPts val="0"/>
              </a:spcAft>
              <a:buNone/>
            </a:pPr>
            <a:r>
              <a:rPr lang="en" sz="5100">
                <a:latin typeface="Amatic SC"/>
                <a:ea typeface="Amatic SC"/>
                <a:cs typeface="Amatic SC"/>
                <a:sym typeface="Amatic SC"/>
              </a:rPr>
              <a:t>Friday - Celebration assembly </a:t>
            </a:r>
            <a:r>
              <a:rPr lang="en" sz="5100">
                <a:latin typeface="Amatic SC"/>
                <a:ea typeface="Amatic SC"/>
                <a:cs typeface="Amatic SC"/>
                <a:sym typeface="Amatic SC"/>
              </a:rPr>
              <a:t> </a:t>
            </a:r>
            <a:endParaRPr sz="5100">
              <a:latin typeface="Amatic SC"/>
              <a:ea typeface="Amatic SC"/>
              <a:cs typeface="Amatic SC"/>
              <a:sym typeface="Amatic SC"/>
            </a:endParaRPr>
          </a:p>
          <a:p>
            <a:pPr indent="0" lvl="0" marL="0" rtl="0" algn="ctr">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txBox="1"/>
          <p:nvPr>
            <p:ph type="ctrTitle"/>
          </p:nvPr>
        </p:nvSpPr>
        <p:spPr>
          <a:xfrm>
            <a:off x="634950" y="408800"/>
            <a:ext cx="7874100" cy="79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u="sng">
                <a:latin typeface="Amatic SC"/>
                <a:ea typeface="Amatic SC"/>
                <a:cs typeface="Amatic SC"/>
                <a:sym typeface="Amatic SC"/>
              </a:rPr>
              <a:t>pe</a:t>
            </a:r>
            <a:endParaRPr b="1"/>
          </a:p>
        </p:txBody>
      </p:sp>
      <p:sp>
        <p:nvSpPr>
          <p:cNvPr id="93" name="Google Shape;93;p18"/>
          <p:cNvSpPr txBox="1"/>
          <p:nvPr>
            <p:ph idx="1" type="subTitle"/>
          </p:nvPr>
        </p:nvSpPr>
        <p:spPr>
          <a:xfrm>
            <a:off x="235375" y="1358400"/>
            <a:ext cx="8520600" cy="378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5100">
                <a:latin typeface="Amatic SC"/>
                <a:ea typeface="Amatic SC"/>
                <a:cs typeface="Amatic SC"/>
                <a:sym typeface="Amatic SC"/>
              </a:rPr>
              <a:t>Wednesday (Miss McAlister)</a:t>
            </a:r>
            <a:endParaRPr sz="5100">
              <a:latin typeface="Amatic SC"/>
              <a:ea typeface="Amatic SC"/>
              <a:cs typeface="Amatic SC"/>
              <a:sym typeface="Amatic SC"/>
            </a:endParaRPr>
          </a:p>
          <a:p>
            <a:pPr indent="0" lvl="0" marL="0" rtl="0" algn="ctr">
              <a:spcBef>
                <a:spcPts val="0"/>
              </a:spcBef>
              <a:spcAft>
                <a:spcPts val="0"/>
              </a:spcAft>
              <a:buNone/>
            </a:pPr>
            <a:r>
              <a:rPr lang="en" sz="5100">
                <a:latin typeface="Amatic SC"/>
                <a:ea typeface="Amatic SC"/>
                <a:cs typeface="Amatic SC"/>
                <a:sym typeface="Amatic SC"/>
              </a:rPr>
              <a:t>Thursday </a:t>
            </a:r>
            <a:r>
              <a:rPr lang="en" sz="5100">
                <a:latin typeface="Amatic SC"/>
                <a:ea typeface="Amatic SC"/>
                <a:cs typeface="Amatic SC"/>
                <a:sym typeface="Amatic SC"/>
              </a:rPr>
              <a:t> (Multiflex) </a:t>
            </a:r>
            <a:endParaRPr sz="5100">
              <a:latin typeface="Amatic SC"/>
              <a:ea typeface="Amatic SC"/>
              <a:cs typeface="Amatic SC"/>
              <a:sym typeface="Amatic SC"/>
            </a:endParaRPr>
          </a:p>
          <a:p>
            <a:pPr indent="0" lvl="0" marL="0" rtl="0" algn="ctr">
              <a:spcBef>
                <a:spcPts val="0"/>
              </a:spcBef>
              <a:spcAft>
                <a:spcPts val="0"/>
              </a:spcAft>
              <a:buNone/>
            </a:pPr>
            <a:r>
              <a:t/>
            </a:r>
            <a:endParaRPr sz="5100">
              <a:latin typeface="Amatic SC"/>
              <a:ea typeface="Amatic SC"/>
              <a:cs typeface="Amatic SC"/>
              <a:sym typeface="Amatic SC"/>
            </a:endParaRPr>
          </a:p>
          <a:p>
            <a:pPr indent="0" lvl="0" marL="0" rtl="0" algn="ctr">
              <a:spcBef>
                <a:spcPts val="0"/>
              </a:spcBef>
              <a:spcAft>
                <a:spcPts val="0"/>
              </a:spcAft>
              <a:buNone/>
            </a:pPr>
            <a:r>
              <a:rPr lang="en" sz="5100">
                <a:latin typeface="Amatic SC"/>
                <a:ea typeface="Amatic SC"/>
                <a:cs typeface="Amatic SC"/>
                <a:sym typeface="Amatic SC"/>
              </a:rPr>
              <a:t>Pe kits to be worn on these days </a:t>
            </a:r>
            <a:endParaRPr sz="5100">
              <a:latin typeface="Amatic SC"/>
              <a:ea typeface="Amatic SC"/>
              <a:cs typeface="Amatic SC"/>
              <a:sym typeface="Amatic SC"/>
            </a:endParaRPr>
          </a:p>
          <a:p>
            <a:pPr indent="0" lvl="0" marL="0" rtl="0" algn="ctr">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9"/>
          <p:cNvSpPr txBox="1"/>
          <p:nvPr>
            <p:ph type="ctrTitle"/>
          </p:nvPr>
        </p:nvSpPr>
        <p:spPr>
          <a:xfrm>
            <a:off x="634950" y="408800"/>
            <a:ext cx="7874100" cy="79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u="sng">
                <a:latin typeface="Amatic SC"/>
                <a:ea typeface="Amatic SC"/>
                <a:cs typeface="Amatic SC"/>
                <a:sym typeface="Amatic SC"/>
              </a:rPr>
              <a:t>upcoming</a:t>
            </a:r>
            <a:endParaRPr b="1"/>
          </a:p>
        </p:txBody>
      </p:sp>
      <p:sp>
        <p:nvSpPr>
          <p:cNvPr id="99" name="Google Shape;99;p19"/>
          <p:cNvSpPr txBox="1"/>
          <p:nvPr>
            <p:ph idx="1" type="subTitle"/>
          </p:nvPr>
        </p:nvSpPr>
        <p:spPr>
          <a:xfrm>
            <a:off x="213550" y="1169250"/>
            <a:ext cx="8520600" cy="3785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6600">
                <a:latin typeface="Amatic SC"/>
                <a:ea typeface="Amatic SC"/>
                <a:cs typeface="Amatic SC"/>
                <a:sym typeface="Amatic SC"/>
              </a:rPr>
              <a:t>            </a:t>
            </a:r>
            <a:r>
              <a:rPr lang="en" sz="4300">
                <a:latin typeface="Amatic SC"/>
                <a:ea typeface="Amatic SC"/>
                <a:cs typeface="Amatic SC"/>
                <a:sym typeface="Amatic SC"/>
              </a:rPr>
              <a:t>SPRING TERM - MUsic by lovemusictrust</a:t>
            </a:r>
            <a:endParaRPr sz="4300">
              <a:latin typeface="Amatic SC"/>
              <a:ea typeface="Amatic SC"/>
              <a:cs typeface="Amatic SC"/>
              <a:sym typeface="Amatic SC"/>
            </a:endParaRPr>
          </a:p>
          <a:p>
            <a:pPr indent="0" lvl="0" marL="0" rtl="0" algn="ctr">
              <a:spcBef>
                <a:spcPts val="0"/>
              </a:spcBef>
              <a:spcAft>
                <a:spcPts val="0"/>
              </a:spcAft>
              <a:buNone/>
            </a:pPr>
            <a:r>
              <a:rPr lang="en" sz="4300">
                <a:latin typeface="Amatic SC"/>
                <a:ea typeface="Amatic SC"/>
                <a:cs typeface="Amatic SC"/>
                <a:sym typeface="Amatic SC"/>
              </a:rPr>
              <a:t>Summer term - swimming </a:t>
            </a:r>
            <a:endParaRPr sz="4300">
              <a:latin typeface="Amatic SC"/>
              <a:ea typeface="Amatic SC"/>
              <a:cs typeface="Amatic SC"/>
              <a:sym typeface="Amatic SC"/>
            </a:endParaRPr>
          </a:p>
          <a:p>
            <a:pPr indent="0" lvl="0" marL="0" rtl="0" algn="ctr">
              <a:spcBef>
                <a:spcPts val="0"/>
              </a:spcBef>
              <a:spcAft>
                <a:spcPts val="0"/>
              </a:spcAft>
              <a:buNone/>
            </a:pPr>
            <a:r>
              <a:t/>
            </a:r>
            <a:endParaRPr sz="4300">
              <a:latin typeface="Amatic SC"/>
              <a:ea typeface="Amatic SC"/>
              <a:cs typeface="Amatic SC"/>
              <a:sym typeface="Amatic SC"/>
            </a:endParaRPr>
          </a:p>
          <a:p>
            <a:pPr indent="0" lvl="0" marL="0" rtl="0" algn="ctr">
              <a:spcBef>
                <a:spcPts val="0"/>
              </a:spcBef>
              <a:spcAft>
                <a:spcPts val="0"/>
              </a:spcAft>
              <a:buNone/>
            </a:pPr>
            <a:r>
              <a:rPr lang="en" sz="4300">
                <a:latin typeface="Amatic SC"/>
                <a:ea typeface="Amatic SC"/>
                <a:cs typeface="Amatic SC"/>
                <a:sym typeface="Amatic SC"/>
              </a:rPr>
              <a:t>Updates will follow closer to the time </a:t>
            </a:r>
            <a:endParaRPr sz="4300">
              <a:latin typeface="Amatic SC"/>
              <a:ea typeface="Amatic SC"/>
              <a:cs typeface="Amatic SC"/>
              <a:sym typeface="Amatic S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0"/>
          <p:cNvSpPr txBox="1"/>
          <p:nvPr>
            <p:ph type="ctrTitle"/>
          </p:nvPr>
        </p:nvSpPr>
        <p:spPr>
          <a:xfrm>
            <a:off x="634950" y="168725"/>
            <a:ext cx="7874100" cy="79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sz="4311" u="sng">
                <a:latin typeface="Amatic SC"/>
                <a:ea typeface="Amatic SC"/>
                <a:cs typeface="Amatic SC"/>
                <a:sym typeface="Amatic SC"/>
              </a:rPr>
              <a:t>Long term plan for the year</a:t>
            </a:r>
            <a:r>
              <a:rPr b="1" lang="en" u="sng">
                <a:latin typeface="Amatic SC"/>
                <a:ea typeface="Amatic SC"/>
                <a:cs typeface="Amatic SC"/>
                <a:sym typeface="Amatic SC"/>
              </a:rPr>
              <a:t> </a:t>
            </a:r>
            <a:endParaRPr b="1"/>
          </a:p>
        </p:txBody>
      </p:sp>
      <p:pic>
        <p:nvPicPr>
          <p:cNvPr id="105" name="Google Shape;105;p20"/>
          <p:cNvPicPr preferRelativeResize="0"/>
          <p:nvPr/>
        </p:nvPicPr>
        <p:blipFill>
          <a:blip r:embed="rId3">
            <a:alphaModFix/>
          </a:blip>
          <a:stretch>
            <a:fillRect/>
          </a:stretch>
        </p:blipFill>
        <p:spPr>
          <a:xfrm>
            <a:off x="1402610" y="961325"/>
            <a:ext cx="6186125" cy="381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1"/>
          <p:cNvSpPr txBox="1"/>
          <p:nvPr>
            <p:ph type="ctrTitle"/>
          </p:nvPr>
        </p:nvSpPr>
        <p:spPr>
          <a:xfrm>
            <a:off x="634950" y="408800"/>
            <a:ext cx="7874100" cy="79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u="sng">
                <a:latin typeface="Amatic SC"/>
                <a:ea typeface="Amatic SC"/>
                <a:cs typeface="Amatic SC"/>
                <a:sym typeface="Amatic SC"/>
              </a:rPr>
              <a:t>Lunches </a:t>
            </a:r>
            <a:endParaRPr b="1"/>
          </a:p>
        </p:txBody>
      </p:sp>
      <p:sp>
        <p:nvSpPr>
          <p:cNvPr id="111" name="Google Shape;111;p21"/>
          <p:cNvSpPr txBox="1"/>
          <p:nvPr>
            <p:ph idx="1" type="subTitle"/>
          </p:nvPr>
        </p:nvSpPr>
        <p:spPr>
          <a:xfrm>
            <a:off x="235375" y="1358400"/>
            <a:ext cx="8520600" cy="3785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6600">
                <a:latin typeface="Amatic SC"/>
                <a:ea typeface="Amatic SC"/>
                <a:cs typeface="Amatic SC"/>
                <a:sym typeface="Amatic SC"/>
              </a:rPr>
              <a:t>         </a:t>
            </a:r>
            <a:endParaRPr sz="4300">
              <a:latin typeface="Amatic SC"/>
              <a:ea typeface="Amatic SC"/>
              <a:cs typeface="Amatic SC"/>
              <a:sym typeface="Amatic SC"/>
            </a:endParaRPr>
          </a:p>
        </p:txBody>
      </p:sp>
      <p:pic>
        <p:nvPicPr>
          <p:cNvPr id="112" name="Google Shape;112;p21" title="a little girl is covering her eyes with her hands while crying . (Provided by Tenor)"/>
          <p:cNvPicPr preferRelativeResize="0"/>
          <p:nvPr/>
        </p:nvPicPr>
        <p:blipFill>
          <a:blip r:embed="rId3">
            <a:alphaModFix/>
          </a:blip>
          <a:stretch>
            <a:fillRect/>
          </a:stretch>
        </p:blipFill>
        <p:spPr>
          <a:xfrm>
            <a:off x="2670475" y="1201400"/>
            <a:ext cx="3650400" cy="3650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