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19"/>
  </p:notesMasterIdLst>
  <p:sldIdLst>
    <p:sldId id="272" r:id="rId2"/>
    <p:sldId id="275" r:id="rId3"/>
    <p:sldId id="308" r:id="rId4"/>
    <p:sldId id="276" r:id="rId5"/>
    <p:sldId id="280" r:id="rId6"/>
    <p:sldId id="302" r:id="rId7"/>
    <p:sldId id="300" r:id="rId8"/>
    <p:sldId id="311" r:id="rId9"/>
    <p:sldId id="307" r:id="rId10"/>
    <p:sldId id="313" r:id="rId11"/>
    <p:sldId id="282" r:id="rId12"/>
    <p:sldId id="312" r:id="rId13"/>
    <p:sldId id="301" r:id="rId14"/>
    <p:sldId id="277" r:id="rId15"/>
    <p:sldId id="279" r:id="rId16"/>
    <p:sldId id="286" r:id="rId17"/>
    <p:sldId id="29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87544" autoAdjust="0"/>
  </p:normalViewPr>
  <p:slideViewPr>
    <p:cSldViewPr snapToGrid="0">
      <p:cViewPr varScale="1">
        <p:scale>
          <a:sx n="59" d="100"/>
          <a:sy n="59" d="100"/>
        </p:scale>
        <p:origin x="964"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42B98-3873-42B8-9284-D716972EB695}" type="datetimeFigureOut">
              <a:rPr lang="en-GB" smtClean="0"/>
              <a:pPr/>
              <a:t>07/09/2022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83848C-84A7-4F18-8C8B-96E644C91540}" type="slidenum">
              <a:rPr lang="en-GB" smtClean="0"/>
              <a:pPr/>
              <a:t>‹#›</a:t>
            </a:fld>
            <a:endParaRPr lang="en-GB"/>
          </a:p>
        </p:txBody>
      </p:sp>
    </p:spTree>
    <p:extLst>
      <p:ext uri="{BB962C8B-B14F-4D97-AF65-F5344CB8AC3E}">
        <p14:creationId xmlns:p14="http://schemas.microsoft.com/office/powerpoint/2010/main" val="127296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Brief</a:t>
            </a:r>
            <a:r>
              <a:rPr lang="en-GB" baseline="0" dirty="0"/>
              <a:t> introduction and explanation of roles with the children this year. </a:t>
            </a:r>
            <a:endParaRPr lang="en-GB" dirty="0"/>
          </a:p>
        </p:txBody>
      </p:sp>
      <p:sp>
        <p:nvSpPr>
          <p:cNvPr id="4" name="Slide Number Placeholder 3"/>
          <p:cNvSpPr>
            <a:spLocks noGrp="1"/>
          </p:cNvSpPr>
          <p:nvPr>
            <p:ph type="sldNum" sz="quarter" idx="10"/>
          </p:nvPr>
        </p:nvSpPr>
        <p:spPr/>
        <p:txBody>
          <a:bodyPr/>
          <a:lstStyle/>
          <a:p>
            <a:fld id="{C6D3D3FA-6E31-494F-B653-C029968C865F}" type="slidenum">
              <a:rPr lang="en-GB" smtClean="0"/>
              <a:pPr/>
              <a:t>2</a:t>
            </a:fld>
            <a:endParaRPr lang="en-GB"/>
          </a:p>
        </p:txBody>
      </p:sp>
    </p:spTree>
    <p:extLst>
      <p:ext uri="{BB962C8B-B14F-4D97-AF65-F5344CB8AC3E}">
        <p14:creationId xmlns:p14="http://schemas.microsoft.com/office/powerpoint/2010/main" val="2897370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How we will keep in touch. </a:t>
            </a:r>
          </a:p>
        </p:txBody>
      </p:sp>
      <p:sp>
        <p:nvSpPr>
          <p:cNvPr id="4" name="Slide Number Placeholder 3"/>
          <p:cNvSpPr>
            <a:spLocks noGrp="1"/>
          </p:cNvSpPr>
          <p:nvPr>
            <p:ph type="sldNum" sz="quarter" idx="10"/>
          </p:nvPr>
        </p:nvSpPr>
        <p:spPr/>
        <p:txBody>
          <a:bodyPr/>
          <a:lstStyle/>
          <a:p>
            <a:fld id="{C6D3D3FA-6E31-494F-B653-C029968C865F}" type="slidenum">
              <a:rPr lang="en-GB" smtClean="0"/>
              <a:pPr/>
              <a:t>4</a:t>
            </a:fld>
            <a:endParaRPr lang="en-GB"/>
          </a:p>
        </p:txBody>
      </p:sp>
    </p:spTree>
    <p:extLst>
      <p:ext uri="{BB962C8B-B14F-4D97-AF65-F5344CB8AC3E}">
        <p14:creationId xmlns:p14="http://schemas.microsoft.com/office/powerpoint/2010/main" val="2943944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D3D3FA-6E31-494F-B653-C029968C865F}" type="slidenum">
              <a:rPr lang="en-GB" smtClean="0"/>
              <a:pPr/>
              <a:t>5</a:t>
            </a:fld>
            <a:endParaRPr lang="en-GB"/>
          </a:p>
        </p:txBody>
      </p:sp>
    </p:spTree>
    <p:extLst>
      <p:ext uri="{BB962C8B-B14F-4D97-AF65-F5344CB8AC3E}">
        <p14:creationId xmlns:p14="http://schemas.microsoft.com/office/powerpoint/2010/main" val="2074544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4CA05B-7392-4942-9C2D-2F52F664D720}" type="slidenum">
              <a:rPr lang="en-GB" smtClean="0"/>
              <a:pPr/>
              <a:t>7</a:t>
            </a:fld>
            <a:endParaRPr lang="en-GB"/>
          </a:p>
        </p:txBody>
      </p:sp>
    </p:spTree>
    <p:extLst>
      <p:ext uri="{BB962C8B-B14F-4D97-AF65-F5344CB8AC3E}">
        <p14:creationId xmlns:p14="http://schemas.microsoft.com/office/powerpoint/2010/main" val="88407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83848C-84A7-4F18-8C8B-96E644C91540}" type="slidenum">
              <a:rPr lang="en-GB" smtClean="0"/>
              <a:pPr/>
              <a:t>12</a:t>
            </a:fld>
            <a:endParaRPr lang="en-GB"/>
          </a:p>
        </p:txBody>
      </p:sp>
    </p:spTree>
    <p:extLst>
      <p:ext uri="{BB962C8B-B14F-4D97-AF65-F5344CB8AC3E}">
        <p14:creationId xmlns:p14="http://schemas.microsoft.com/office/powerpoint/2010/main" val="1739111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6D3D3FA-6E31-494F-B653-C029968C865F}" type="slidenum">
              <a:rPr lang="en-GB" smtClean="0"/>
              <a:pPr/>
              <a:t>14</a:t>
            </a:fld>
            <a:endParaRPr lang="en-GB"/>
          </a:p>
        </p:txBody>
      </p:sp>
    </p:spTree>
    <p:extLst>
      <p:ext uri="{BB962C8B-B14F-4D97-AF65-F5344CB8AC3E}">
        <p14:creationId xmlns:p14="http://schemas.microsoft.com/office/powerpoint/2010/main" val="1917896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83848C-84A7-4F18-8C8B-96E644C91540}" type="slidenum">
              <a:rPr lang="en-GB" smtClean="0"/>
              <a:pPr/>
              <a:t>15</a:t>
            </a:fld>
            <a:endParaRPr lang="en-GB"/>
          </a:p>
        </p:txBody>
      </p:sp>
    </p:spTree>
    <p:extLst>
      <p:ext uri="{BB962C8B-B14F-4D97-AF65-F5344CB8AC3E}">
        <p14:creationId xmlns:p14="http://schemas.microsoft.com/office/powerpoint/2010/main" val="2607916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FE6CE6-562A-46AD-8493-820F1B9C5D29}" type="datetime1">
              <a:rPr lang="en-US" smtClean="0"/>
              <a:pPr/>
              <a:t>9/7/2022</a:t>
            </a:fld>
            <a:endParaRPr lang="en-US" dirty="0"/>
          </a:p>
        </p:txBody>
      </p:sp>
      <p:sp>
        <p:nvSpPr>
          <p:cNvPr id="5" name="Footer Placeholder 4"/>
          <p:cNvSpPr>
            <a:spLocks noGrp="1"/>
          </p:cNvSpPr>
          <p:nvPr>
            <p:ph type="ftr" sz="quarter" idx="11"/>
          </p:nvPr>
        </p:nvSpPr>
        <p:spPr/>
        <p:txBody>
          <a:bodyPr/>
          <a:lstStyle/>
          <a:p>
            <a:r>
              <a:rPr lang="en-GB"/>
              <a:t>WIP September 2020 Year 6 Egerton Primary School</a:t>
            </a:r>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21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5EB706-3117-4F72-B200-82372C3C1DF1}" type="datetime1">
              <a:rPr lang="en-US" smtClean="0"/>
              <a:pPr/>
              <a:t>9/7/2022</a:t>
            </a:fld>
            <a:endParaRPr lang="en-US" dirty="0"/>
          </a:p>
        </p:txBody>
      </p:sp>
      <p:sp>
        <p:nvSpPr>
          <p:cNvPr id="5" name="Footer Placeholder 4"/>
          <p:cNvSpPr>
            <a:spLocks noGrp="1"/>
          </p:cNvSpPr>
          <p:nvPr>
            <p:ph type="ftr" sz="quarter" idx="11"/>
          </p:nvPr>
        </p:nvSpPr>
        <p:spPr/>
        <p:txBody>
          <a:bodyPr/>
          <a:lstStyle/>
          <a:p>
            <a:r>
              <a:rPr lang="en-GB"/>
              <a:t>WIP September 2020 Year 6 Egerton Primary School</a:t>
            </a:r>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29209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C0CA69-1FC6-4A9F-A9C4-BFE5199234B3}" type="datetime1">
              <a:rPr lang="en-US" smtClean="0"/>
              <a:pPr/>
              <a:t>9/7/2022</a:t>
            </a:fld>
            <a:endParaRPr lang="en-US" dirty="0"/>
          </a:p>
        </p:txBody>
      </p:sp>
      <p:sp>
        <p:nvSpPr>
          <p:cNvPr id="5" name="Footer Placeholder 4"/>
          <p:cNvSpPr>
            <a:spLocks noGrp="1"/>
          </p:cNvSpPr>
          <p:nvPr>
            <p:ph type="ftr" sz="quarter" idx="11"/>
          </p:nvPr>
        </p:nvSpPr>
        <p:spPr/>
        <p:txBody>
          <a:bodyPr/>
          <a:lstStyle/>
          <a:p>
            <a:r>
              <a:rPr lang="en-GB"/>
              <a:t>WIP September 2020 Year 6 Egerton Primary School</a:t>
            </a:r>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43491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237D70-6C3D-4714-9726-166E89833CED}" type="datetime1">
              <a:rPr lang="en-US" smtClean="0"/>
              <a:pPr/>
              <a:t>9/7/2022</a:t>
            </a:fld>
            <a:endParaRPr lang="en-US" dirty="0"/>
          </a:p>
        </p:txBody>
      </p:sp>
      <p:sp>
        <p:nvSpPr>
          <p:cNvPr id="5" name="Footer Placeholder 4"/>
          <p:cNvSpPr>
            <a:spLocks noGrp="1"/>
          </p:cNvSpPr>
          <p:nvPr>
            <p:ph type="ftr" sz="quarter" idx="11"/>
          </p:nvPr>
        </p:nvSpPr>
        <p:spPr/>
        <p:txBody>
          <a:bodyPr/>
          <a:lstStyle/>
          <a:p>
            <a:r>
              <a:rPr lang="en-GB"/>
              <a:t>WIP September 2020 Year 6 Egerton Primary School</a:t>
            </a:r>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47270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9E79EC-FB8C-41E1-ABEC-1BA93FB05D8D}" type="datetime1">
              <a:rPr lang="en-US" smtClean="0"/>
              <a:pPr/>
              <a:t>9/7/2022</a:t>
            </a:fld>
            <a:endParaRPr lang="en-US" dirty="0"/>
          </a:p>
        </p:txBody>
      </p:sp>
      <p:sp>
        <p:nvSpPr>
          <p:cNvPr id="5" name="Footer Placeholder 4"/>
          <p:cNvSpPr>
            <a:spLocks noGrp="1"/>
          </p:cNvSpPr>
          <p:nvPr>
            <p:ph type="ftr" sz="quarter" idx="11"/>
          </p:nvPr>
        </p:nvSpPr>
        <p:spPr/>
        <p:txBody>
          <a:bodyPr/>
          <a:lstStyle/>
          <a:p>
            <a:r>
              <a:rPr lang="en-GB"/>
              <a:t>WIP September 2020 Year 6 Egerton Primary School</a:t>
            </a:r>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01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8E8977-3E46-44DA-B3E7-61BC5B003A04}" type="datetime1">
              <a:rPr lang="en-US" smtClean="0"/>
              <a:pPr/>
              <a:t>9/7/2022</a:t>
            </a:fld>
            <a:endParaRPr lang="en-US" dirty="0"/>
          </a:p>
        </p:txBody>
      </p:sp>
      <p:sp>
        <p:nvSpPr>
          <p:cNvPr id="6" name="Footer Placeholder 5"/>
          <p:cNvSpPr>
            <a:spLocks noGrp="1"/>
          </p:cNvSpPr>
          <p:nvPr>
            <p:ph type="ftr" sz="quarter" idx="11"/>
          </p:nvPr>
        </p:nvSpPr>
        <p:spPr/>
        <p:txBody>
          <a:bodyPr/>
          <a:lstStyle/>
          <a:p>
            <a:r>
              <a:rPr lang="en-GB"/>
              <a:t>WIP September 2020 Year 6 Egerton Primary School</a:t>
            </a:r>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52976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76A18B-3ACF-475F-A5D0-25FE120E5610}" type="datetime1">
              <a:rPr lang="en-US" smtClean="0"/>
              <a:pPr/>
              <a:t>9/7/2022</a:t>
            </a:fld>
            <a:endParaRPr lang="en-US" dirty="0"/>
          </a:p>
        </p:txBody>
      </p:sp>
      <p:sp>
        <p:nvSpPr>
          <p:cNvPr id="8" name="Footer Placeholder 7"/>
          <p:cNvSpPr>
            <a:spLocks noGrp="1"/>
          </p:cNvSpPr>
          <p:nvPr>
            <p:ph type="ftr" sz="quarter" idx="11"/>
          </p:nvPr>
        </p:nvSpPr>
        <p:spPr/>
        <p:txBody>
          <a:bodyPr/>
          <a:lstStyle/>
          <a:p>
            <a:r>
              <a:rPr lang="en-GB"/>
              <a:t>WIP September 2020 Year 6 Egerton Primary School</a:t>
            </a:r>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41624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FC00EB-E67C-41FC-89C8-7E4536CF5E90}" type="datetime1">
              <a:rPr lang="en-US" smtClean="0"/>
              <a:pPr/>
              <a:t>9/7/2022</a:t>
            </a:fld>
            <a:endParaRPr lang="en-US" dirty="0"/>
          </a:p>
        </p:txBody>
      </p:sp>
      <p:sp>
        <p:nvSpPr>
          <p:cNvPr id="4" name="Footer Placeholder 3"/>
          <p:cNvSpPr>
            <a:spLocks noGrp="1"/>
          </p:cNvSpPr>
          <p:nvPr>
            <p:ph type="ftr" sz="quarter" idx="11"/>
          </p:nvPr>
        </p:nvSpPr>
        <p:spPr/>
        <p:txBody>
          <a:bodyPr/>
          <a:lstStyle/>
          <a:p>
            <a:r>
              <a:rPr lang="en-GB"/>
              <a:t>WIP September 2020 Year 6 Egerton Primary School</a:t>
            </a:r>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711283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8599831-C8CA-414D-8E33-BDCE591A4466}" type="datetime1">
              <a:rPr lang="en-US" smtClean="0"/>
              <a:pPr/>
              <a:t>9/7/2022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GB"/>
              <a:t>WIP September 2020 Year 6 Egerton Primary School</a:t>
            </a:r>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75257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2EEF8C4-676A-40F5-B021-ABC2F4C3CC75}" type="datetime1">
              <a:rPr lang="en-US" smtClean="0"/>
              <a:pPr/>
              <a:t>9/7/2022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GB"/>
              <a:t>WIP September 2020 Year 6 Egerton Primary School</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591840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18CF27-CA86-485C-A5E4-6F26F3C0F28C}" type="datetime1">
              <a:rPr lang="en-US" smtClean="0"/>
              <a:pPr/>
              <a:t>9/7/2022</a:t>
            </a:fld>
            <a:endParaRPr lang="en-US" dirty="0"/>
          </a:p>
        </p:txBody>
      </p:sp>
      <p:sp>
        <p:nvSpPr>
          <p:cNvPr id="6" name="Footer Placeholder 5"/>
          <p:cNvSpPr>
            <a:spLocks noGrp="1"/>
          </p:cNvSpPr>
          <p:nvPr>
            <p:ph type="ftr" sz="quarter" idx="11"/>
          </p:nvPr>
        </p:nvSpPr>
        <p:spPr/>
        <p:txBody>
          <a:bodyPr/>
          <a:lstStyle/>
          <a:p>
            <a:r>
              <a:rPr lang="en-GB"/>
              <a:t>WIP September 2020 Year 6 Egerton Primary School</a:t>
            </a:r>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890778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FEE9CA2-2C02-452A-986E-13AD0B27936D}" type="datetime1">
              <a:rPr lang="en-US" smtClean="0"/>
              <a:pPr/>
              <a:t>9/7/2022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a:t>WIP September 2020 Year 6 Egerton Primary School</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1766878-3199-4EAB-94E7-2D6D11070E14}"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18201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admin@egerton.cheshire.sch.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mathsnoproblem.com/en/parent-videos/" TargetMode="External"/><Relationship Id="rId2" Type="http://schemas.openxmlformats.org/officeDocument/2006/relationships/hyperlink" Target="https://mathsnoproblem.com/en/programs/school-at-home/" TargetMode="External"/><Relationship Id="rId1" Type="http://schemas.openxmlformats.org/officeDocument/2006/relationships/slideLayout" Target="../slideLayouts/slideLayout1.xml"/><Relationship Id="rId4" Type="http://schemas.openxmlformats.org/officeDocument/2006/relationships/hyperlink" Target="https://mathsnoproblem.com/blog/teaching-tips/parents-can-encourage-everyday-maths-skills-kitche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booksfortopics.com/year-6"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0423" y="4229100"/>
            <a:ext cx="10318418" cy="1733550"/>
          </a:xfrm>
        </p:spPr>
        <p:txBody>
          <a:bodyPr>
            <a:normAutofit fontScale="90000"/>
          </a:bodyPr>
          <a:lstStyle/>
          <a:p>
            <a:pPr algn="ctr"/>
            <a:r>
              <a:rPr lang="pl-PL" sz="6000" u="sng" dirty="0"/>
              <a:t> </a:t>
            </a:r>
            <a:br>
              <a:rPr lang="pl-PL" sz="6000" u="sng" dirty="0"/>
            </a:br>
            <a:br>
              <a:rPr lang="pl-PL" sz="6000" u="sng" dirty="0"/>
            </a:br>
            <a:br>
              <a:rPr lang="pl-PL" sz="6000" u="sng" dirty="0"/>
            </a:br>
            <a:br>
              <a:rPr lang="pl-PL" sz="6000" u="sng" dirty="0"/>
            </a:br>
            <a:r>
              <a:rPr lang="en-GB" sz="6000" u="sng" dirty="0">
                <a:solidFill>
                  <a:schemeClr val="tx1"/>
                </a:solidFill>
              </a:rPr>
              <a:t>YEAR</a:t>
            </a:r>
            <a:r>
              <a:rPr lang="en-GB" sz="6000" u="sng" dirty="0"/>
              <a:t> </a:t>
            </a:r>
            <a:r>
              <a:rPr lang="pl-PL" sz="6000" u="sng" dirty="0"/>
              <a:t>6</a:t>
            </a:r>
            <a:r>
              <a:rPr lang="en-GB" sz="6000" u="sng" dirty="0"/>
              <a:t> </a:t>
            </a:r>
            <a:br>
              <a:rPr lang="en-GB" sz="6000" u="sng" dirty="0"/>
            </a:br>
            <a:br>
              <a:rPr lang="en-GB" sz="6000" dirty="0"/>
            </a:br>
            <a:r>
              <a:rPr lang="pl-PL" sz="6000" dirty="0">
                <a:solidFill>
                  <a:schemeClr val="tx1"/>
                </a:solidFill>
              </a:rPr>
              <a:t>    </a:t>
            </a:r>
            <a:r>
              <a:rPr lang="en-GB" sz="6000" dirty="0">
                <a:solidFill>
                  <a:schemeClr val="tx1"/>
                </a:solidFill>
              </a:rPr>
              <a:t>Working in </a:t>
            </a:r>
            <a:r>
              <a:rPr lang="pl-PL" sz="6000" dirty="0">
                <a:solidFill>
                  <a:schemeClr val="tx1"/>
                </a:solidFill>
              </a:rPr>
              <a:t>P</a:t>
            </a:r>
            <a:r>
              <a:rPr lang="en-GB" sz="6000" dirty="0" err="1">
                <a:solidFill>
                  <a:schemeClr val="tx1"/>
                </a:solidFill>
              </a:rPr>
              <a:t>artnership</a:t>
            </a:r>
            <a:r>
              <a:rPr lang="pl-PL" sz="6000" dirty="0">
                <a:solidFill>
                  <a:schemeClr val="tx1"/>
                </a:solidFill>
              </a:rPr>
              <a:t> Presentation</a:t>
            </a:r>
            <a:br>
              <a:rPr lang="en-GB" sz="6000" dirty="0">
                <a:solidFill>
                  <a:schemeClr val="tx1"/>
                </a:solidFill>
              </a:rPr>
            </a:br>
            <a:br>
              <a:rPr lang="en-GB" sz="6600" dirty="0"/>
            </a:br>
            <a:endParaRPr lang="en-GB" sz="6600" dirty="0"/>
          </a:p>
        </p:txBody>
      </p:sp>
      <p:sp>
        <p:nvSpPr>
          <p:cNvPr id="6" name="Footer Placeholder 5"/>
          <p:cNvSpPr>
            <a:spLocks noGrp="1"/>
          </p:cNvSpPr>
          <p:nvPr>
            <p:ph type="ftr" sz="quarter" idx="11"/>
          </p:nvPr>
        </p:nvSpPr>
        <p:spPr/>
        <p:txBody>
          <a:bodyPr/>
          <a:lstStyle/>
          <a:p>
            <a:r>
              <a:rPr lang="en-GB" dirty="0"/>
              <a:t>WIP September 2022 Year 6 Egerton Primary School</a:t>
            </a:r>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pPr/>
              <a:t>1</a:t>
            </a:fld>
            <a:endParaRPr lang="en-US" dirty="0"/>
          </a:p>
        </p:txBody>
      </p:sp>
      <p:pic>
        <p:nvPicPr>
          <p:cNvPr id="4" name="Picture 3" descr="A picture containing clock, drawing&#10;&#10;Description automatically generated">
            <a:extLst>
              <a:ext uri="{FF2B5EF4-FFF2-40B4-BE49-F238E27FC236}">
                <a16:creationId xmlns:a16="http://schemas.microsoft.com/office/drawing/2014/main" id="{1A474038-A433-F28F-8BC9-8A580769E67B}"/>
              </a:ext>
            </a:extLst>
          </p:cNvPr>
          <p:cNvPicPr>
            <a:picLocks noChangeAspect="1"/>
          </p:cNvPicPr>
          <p:nvPr/>
        </p:nvPicPr>
        <p:blipFill>
          <a:blip r:embed="rId2"/>
          <a:stretch>
            <a:fillRect/>
          </a:stretch>
        </p:blipFill>
        <p:spPr>
          <a:xfrm>
            <a:off x="833159" y="5095875"/>
            <a:ext cx="809625" cy="1143000"/>
          </a:xfrm>
          <a:prstGeom prst="rect">
            <a:avLst/>
          </a:prstGeom>
        </p:spPr>
      </p:pic>
      <p:pic>
        <p:nvPicPr>
          <p:cNvPr id="8" name="Picture 7" descr="A picture containing clock, drawing&#10;&#10;Description automatically generated">
            <a:extLst>
              <a:ext uri="{FF2B5EF4-FFF2-40B4-BE49-F238E27FC236}">
                <a16:creationId xmlns:a16="http://schemas.microsoft.com/office/drawing/2014/main" id="{2C5ADFC6-E7D7-120A-1C64-DE49D5A3B3AD}"/>
              </a:ext>
            </a:extLst>
          </p:cNvPr>
          <p:cNvPicPr>
            <a:picLocks noChangeAspect="1"/>
          </p:cNvPicPr>
          <p:nvPr/>
        </p:nvPicPr>
        <p:blipFill>
          <a:blip r:embed="rId2"/>
          <a:stretch>
            <a:fillRect/>
          </a:stretch>
        </p:blipFill>
        <p:spPr>
          <a:xfrm>
            <a:off x="10556470" y="5193847"/>
            <a:ext cx="809625" cy="1143000"/>
          </a:xfrm>
          <a:prstGeom prst="rect">
            <a:avLst/>
          </a:prstGeom>
        </p:spPr>
      </p:pic>
    </p:spTree>
    <p:extLst>
      <p:ext uri="{BB962C8B-B14F-4D97-AF65-F5344CB8AC3E}">
        <p14:creationId xmlns:p14="http://schemas.microsoft.com/office/powerpoint/2010/main" val="529920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158B41A-C78C-740E-ECAB-83D13B86AD4E}"/>
              </a:ext>
            </a:extLst>
          </p:cNvPr>
          <p:cNvSpPr>
            <a:spLocks noGrp="1"/>
          </p:cNvSpPr>
          <p:nvPr>
            <p:ph type="sldNum" sz="quarter" idx="12"/>
          </p:nvPr>
        </p:nvSpPr>
        <p:spPr/>
        <p:txBody>
          <a:bodyPr/>
          <a:lstStyle/>
          <a:p>
            <a:fld id="{71766878-3199-4EAB-94E7-2D6D11070E14}" type="slidenum">
              <a:rPr lang="en-US" smtClean="0"/>
              <a:pPr/>
              <a:t>10</a:t>
            </a:fld>
            <a:endParaRPr lang="en-US" dirty="0"/>
          </a:p>
        </p:txBody>
      </p:sp>
      <p:sp>
        <p:nvSpPr>
          <p:cNvPr id="7" name="TextBox 6">
            <a:extLst>
              <a:ext uri="{FF2B5EF4-FFF2-40B4-BE49-F238E27FC236}">
                <a16:creationId xmlns:a16="http://schemas.microsoft.com/office/drawing/2014/main" id="{4D98B3BC-38F8-F33E-1B0A-398A038E3537}"/>
              </a:ext>
            </a:extLst>
          </p:cNvPr>
          <p:cNvSpPr txBox="1"/>
          <p:nvPr/>
        </p:nvSpPr>
        <p:spPr>
          <a:xfrm>
            <a:off x="7229743" y="2207943"/>
            <a:ext cx="4659085" cy="1938992"/>
          </a:xfrm>
          <a:prstGeom prst="rect">
            <a:avLst/>
          </a:prstGeom>
          <a:noFill/>
        </p:spPr>
        <p:txBody>
          <a:bodyPr wrap="square">
            <a:spAutoFit/>
          </a:bodyPr>
          <a:lstStyle/>
          <a:p>
            <a:pPr algn="ctr"/>
            <a:r>
              <a:rPr lang="en-GB" sz="2000" b="0" i="0" dirty="0">
                <a:solidFill>
                  <a:srgbClr val="212529"/>
                </a:solidFill>
                <a:effectLst/>
                <a:latin typeface="din-2014"/>
              </a:rPr>
              <a:t>Welcome to the Jigsaw teaching and learning materials for ages 10-11.</a:t>
            </a:r>
          </a:p>
          <a:p>
            <a:pPr algn="ctr"/>
            <a:r>
              <a:rPr lang="en-GB" sz="2000" b="0" i="0" dirty="0">
                <a:solidFill>
                  <a:srgbClr val="212529"/>
                </a:solidFill>
                <a:effectLst/>
                <a:latin typeface="din-2014"/>
              </a:rPr>
              <a:t>Jigsaw is sequential, the six puzzles (units) starting with 'Being Me in My World' (BM) at the beginning of the school year and working through to the end of the year:</a:t>
            </a:r>
          </a:p>
        </p:txBody>
      </p:sp>
      <p:pic>
        <p:nvPicPr>
          <p:cNvPr id="9" name="Picture 8">
            <a:extLst>
              <a:ext uri="{FF2B5EF4-FFF2-40B4-BE49-F238E27FC236}">
                <a16:creationId xmlns:a16="http://schemas.microsoft.com/office/drawing/2014/main" id="{8210D3E2-3D00-7EC0-A55D-1F62EA1F326D}"/>
              </a:ext>
            </a:extLst>
          </p:cNvPr>
          <p:cNvPicPr>
            <a:picLocks noChangeAspect="1"/>
          </p:cNvPicPr>
          <p:nvPr/>
        </p:nvPicPr>
        <p:blipFill>
          <a:blip r:embed="rId2"/>
          <a:stretch>
            <a:fillRect/>
          </a:stretch>
        </p:blipFill>
        <p:spPr>
          <a:xfrm>
            <a:off x="142626" y="1936771"/>
            <a:ext cx="7087117" cy="4523014"/>
          </a:xfrm>
          <a:prstGeom prst="rect">
            <a:avLst/>
          </a:prstGeom>
        </p:spPr>
      </p:pic>
      <p:pic>
        <p:nvPicPr>
          <p:cNvPr id="11" name="Picture 10">
            <a:extLst>
              <a:ext uri="{FF2B5EF4-FFF2-40B4-BE49-F238E27FC236}">
                <a16:creationId xmlns:a16="http://schemas.microsoft.com/office/drawing/2014/main" id="{D6BE1FCF-6912-7CEE-3FC3-6724497D90FD}"/>
              </a:ext>
            </a:extLst>
          </p:cNvPr>
          <p:cNvPicPr>
            <a:picLocks noChangeAspect="1"/>
          </p:cNvPicPr>
          <p:nvPr/>
        </p:nvPicPr>
        <p:blipFill>
          <a:blip r:embed="rId3"/>
          <a:stretch>
            <a:fillRect/>
          </a:stretch>
        </p:blipFill>
        <p:spPr>
          <a:xfrm>
            <a:off x="397328" y="33090"/>
            <a:ext cx="11397343" cy="1800996"/>
          </a:xfrm>
          <a:prstGeom prst="rect">
            <a:avLst/>
          </a:prstGeom>
        </p:spPr>
      </p:pic>
      <p:pic>
        <p:nvPicPr>
          <p:cNvPr id="13" name="Picture 12">
            <a:extLst>
              <a:ext uri="{FF2B5EF4-FFF2-40B4-BE49-F238E27FC236}">
                <a16:creationId xmlns:a16="http://schemas.microsoft.com/office/drawing/2014/main" id="{C85DEBFB-CA87-5B4C-4F8F-C7B24FB93221}"/>
              </a:ext>
            </a:extLst>
          </p:cNvPr>
          <p:cNvPicPr>
            <a:picLocks noChangeAspect="1"/>
          </p:cNvPicPr>
          <p:nvPr/>
        </p:nvPicPr>
        <p:blipFill>
          <a:blip r:embed="rId4"/>
          <a:stretch>
            <a:fillRect/>
          </a:stretch>
        </p:blipFill>
        <p:spPr>
          <a:xfrm>
            <a:off x="7506647" y="4520792"/>
            <a:ext cx="4105275" cy="1590675"/>
          </a:xfrm>
          <a:prstGeom prst="rect">
            <a:avLst/>
          </a:prstGeom>
        </p:spPr>
      </p:pic>
      <p:pic>
        <p:nvPicPr>
          <p:cNvPr id="15" name="Picture 14">
            <a:extLst>
              <a:ext uri="{FF2B5EF4-FFF2-40B4-BE49-F238E27FC236}">
                <a16:creationId xmlns:a16="http://schemas.microsoft.com/office/drawing/2014/main" id="{E04DD488-CBB8-DC10-B2EC-F5696EADD787}"/>
              </a:ext>
            </a:extLst>
          </p:cNvPr>
          <p:cNvPicPr>
            <a:picLocks noChangeAspect="1"/>
          </p:cNvPicPr>
          <p:nvPr/>
        </p:nvPicPr>
        <p:blipFill>
          <a:blip r:embed="rId5"/>
          <a:stretch>
            <a:fillRect/>
          </a:stretch>
        </p:blipFill>
        <p:spPr>
          <a:xfrm>
            <a:off x="3849471" y="4278489"/>
            <a:ext cx="3256518" cy="2049743"/>
          </a:xfrm>
          <a:prstGeom prst="rect">
            <a:avLst/>
          </a:prstGeom>
        </p:spPr>
      </p:pic>
    </p:spTree>
    <p:extLst>
      <p:ext uri="{BB962C8B-B14F-4D97-AF65-F5344CB8AC3E}">
        <p14:creationId xmlns:p14="http://schemas.microsoft.com/office/powerpoint/2010/main" val="1123831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915474"/>
            <a:ext cx="11868150" cy="5463413"/>
          </a:xfrm>
        </p:spPr>
        <p:txBody>
          <a:bodyPr>
            <a:normAutofit lnSpcReduction="10000"/>
          </a:bodyPr>
          <a:lstStyle/>
          <a:p>
            <a:pPr marL="0" indent="0">
              <a:buNone/>
            </a:pPr>
            <a:r>
              <a:rPr lang="en-GB" sz="2800" dirty="0"/>
              <a:t>English and Maths key skills homework to be given out on a Friday and handed in the following Thursday </a:t>
            </a:r>
          </a:p>
          <a:p>
            <a:pPr marL="0" indent="0">
              <a:buNone/>
            </a:pPr>
            <a:r>
              <a:rPr lang="en-GB" sz="2800" dirty="0"/>
              <a:t>Reading – Home reading as often as possible </a:t>
            </a:r>
          </a:p>
          <a:p>
            <a:pPr marL="0" indent="0">
              <a:buNone/>
            </a:pPr>
            <a:r>
              <a:rPr lang="en-GB" sz="2800" dirty="0"/>
              <a:t>Times tables – Continue to practice fluency (multiplication and division facts) </a:t>
            </a:r>
            <a:endParaRPr lang="pl-PL" sz="2800" dirty="0"/>
          </a:p>
          <a:p>
            <a:pPr marL="0" indent="0">
              <a:buNone/>
            </a:pPr>
            <a:r>
              <a:rPr lang="pl-PL" sz="2800" dirty="0"/>
              <a:t>Spellings</a:t>
            </a:r>
            <a:endParaRPr lang="en-GB" sz="2800" dirty="0"/>
          </a:p>
          <a:p>
            <a:pPr marL="0" indent="0">
              <a:buNone/>
            </a:pPr>
            <a:endParaRPr lang="en-GB" sz="1100" b="1" dirty="0"/>
          </a:p>
          <a:p>
            <a:pPr marL="0" indent="0">
              <a:buNone/>
            </a:pPr>
            <a:r>
              <a:rPr lang="en-GB" sz="2600" b="1" dirty="0"/>
              <a:t>Support at home</a:t>
            </a:r>
            <a:r>
              <a:rPr lang="pl-PL" sz="2600" b="1" dirty="0"/>
              <a:t>:</a:t>
            </a:r>
            <a:r>
              <a:rPr lang="en-GB" sz="2600" b="1" dirty="0"/>
              <a:t> </a:t>
            </a:r>
          </a:p>
          <a:p>
            <a:pPr>
              <a:buFontTx/>
              <a:buChar char="-"/>
            </a:pPr>
            <a:r>
              <a:rPr lang="en-GB" sz="2600" b="1" dirty="0"/>
              <a:t>Reading </a:t>
            </a:r>
          </a:p>
          <a:p>
            <a:pPr>
              <a:buFontTx/>
              <a:buChar char="-"/>
            </a:pPr>
            <a:r>
              <a:rPr lang="en-GB" sz="2600" b="1" dirty="0"/>
              <a:t>Support fluency of times tables</a:t>
            </a:r>
          </a:p>
          <a:p>
            <a:pPr>
              <a:buFontTx/>
              <a:buChar char="-"/>
            </a:pPr>
            <a:r>
              <a:rPr lang="en-GB" sz="2600" b="1" dirty="0"/>
              <a:t>Spellings</a:t>
            </a:r>
          </a:p>
          <a:p>
            <a:pPr>
              <a:buFontTx/>
              <a:buChar char="-"/>
            </a:pPr>
            <a:r>
              <a:rPr lang="en-GB" sz="2600" b="1" dirty="0"/>
              <a:t>Discuss weekly homework and ensure it is completed independently </a:t>
            </a:r>
          </a:p>
        </p:txBody>
      </p:sp>
      <p:sp>
        <p:nvSpPr>
          <p:cNvPr id="5" name="Slide Number Placeholder 4"/>
          <p:cNvSpPr>
            <a:spLocks noGrp="1"/>
          </p:cNvSpPr>
          <p:nvPr>
            <p:ph type="sldNum" sz="quarter" idx="12"/>
          </p:nvPr>
        </p:nvSpPr>
        <p:spPr/>
        <p:txBody>
          <a:bodyPr/>
          <a:lstStyle/>
          <a:p>
            <a:fld id="{71766878-3199-4EAB-94E7-2D6D11070E14}" type="slidenum">
              <a:rPr lang="en-US" smtClean="0"/>
              <a:pPr/>
              <a:t>11</a:t>
            </a:fld>
            <a:endParaRPr lang="en-US" dirty="0"/>
          </a:p>
        </p:txBody>
      </p:sp>
      <p:sp>
        <p:nvSpPr>
          <p:cNvPr id="4" name="Title 1"/>
          <p:cNvSpPr txBox="1">
            <a:spLocks/>
          </p:cNvSpPr>
          <p:nvPr/>
        </p:nvSpPr>
        <p:spPr>
          <a:xfrm>
            <a:off x="695968" y="36240"/>
            <a:ext cx="10972800" cy="114300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800" b="1" dirty="0">
                <a:solidFill>
                  <a:schemeClr val="tx1"/>
                </a:solidFill>
              </a:rPr>
              <a:t>     Homework</a:t>
            </a:r>
          </a:p>
        </p:txBody>
      </p:sp>
    </p:spTree>
    <p:extLst>
      <p:ext uri="{BB962C8B-B14F-4D97-AF65-F5344CB8AC3E}">
        <p14:creationId xmlns:p14="http://schemas.microsoft.com/office/powerpoint/2010/main" val="3386646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1766878-3199-4EAB-94E7-2D6D11070E14}" type="slidenum">
              <a:rPr lang="en-US" smtClean="0"/>
              <a:pPr/>
              <a:t>12</a:t>
            </a:fld>
            <a:endParaRPr lang="en-US" dirty="0"/>
          </a:p>
        </p:txBody>
      </p:sp>
      <p:sp>
        <p:nvSpPr>
          <p:cNvPr id="4" name="Title 1"/>
          <p:cNvSpPr txBox="1">
            <a:spLocks/>
          </p:cNvSpPr>
          <p:nvPr/>
        </p:nvSpPr>
        <p:spPr>
          <a:xfrm>
            <a:off x="341004" y="57151"/>
            <a:ext cx="10515600" cy="1325563"/>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5400" b="1" u="sng" noProof="0" dirty="0">
                <a:effectLst>
                  <a:outerShdw blurRad="31750" dist="25400" dir="5400000" algn="tl" rotWithShape="0">
                    <a:srgbClr val="000000">
                      <a:alpha val="25000"/>
                    </a:srgbClr>
                  </a:outerShdw>
                </a:effectLst>
                <a:latin typeface="+mj-lt"/>
                <a:ea typeface="+mj-ea"/>
                <a:cs typeface="+mj-cs"/>
              </a:rPr>
              <a:t>SATs 202</a:t>
            </a:r>
            <a:r>
              <a:rPr lang="en-GB" sz="5400" b="1" u="sng" noProof="0" dirty="0">
                <a:effectLst>
                  <a:outerShdw blurRad="31750" dist="25400" dir="5400000" algn="tl" rotWithShape="0">
                    <a:srgbClr val="000000">
                      <a:alpha val="25000"/>
                    </a:srgbClr>
                  </a:outerShdw>
                </a:effectLst>
                <a:latin typeface="+mj-lt"/>
                <a:ea typeface="+mj-ea"/>
                <a:cs typeface="+mj-cs"/>
              </a:rPr>
              <a:t>3</a:t>
            </a:r>
            <a:r>
              <a:rPr lang="pl-PL" sz="5400" b="1" u="sng" noProof="0" dirty="0">
                <a:effectLst>
                  <a:outerShdw blurRad="31750" dist="25400" dir="5400000" algn="tl" rotWithShape="0">
                    <a:srgbClr val="000000">
                      <a:alpha val="25000"/>
                    </a:srgbClr>
                  </a:outerShdw>
                </a:effectLst>
                <a:latin typeface="+mj-lt"/>
                <a:ea typeface="+mj-ea"/>
                <a:cs typeface="+mj-cs"/>
              </a:rPr>
              <a:t> </a:t>
            </a:r>
            <a:r>
              <a:rPr lang="en-GB" sz="5400" b="1" u="sng" dirty="0">
                <a:effectLst>
                  <a:outerShdw blurRad="31750" dist="25400" dir="5400000" algn="tl" rotWithShape="0">
                    <a:srgbClr val="000000">
                      <a:alpha val="25000"/>
                    </a:srgbClr>
                  </a:outerShdw>
                </a:effectLst>
                <a:latin typeface="+mj-lt"/>
                <a:ea typeface="+mj-ea"/>
                <a:cs typeface="+mj-cs"/>
              </a:rPr>
              <a:t>w/b 8</a:t>
            </a:r>
            <a:r>
              <a:rPr lang="en-GB" sz="5400" b="1" u="sng" baseline="30000" dirty="0">
                <a:effectLst>
                  <a:outerShdw blurRad="31750" dist="25400" dir="5400000" algn="tl" rotWithShape="0">
                    <a:srgbClr val="000000">
                      <a:alpha val="25000"/>
                    </a:srgbClr>
                  </a:outerShdw>
                </a:effectLst>
                <a:latin typeface="+mj-lt"/>
                <a:ea typeface="+mj-ea"/>
                <a:cs typeface="+mj-cs"/>
              </a:rPr>
              <a:t>th</a:t>
            </a:r>
            <a:r>
              <a:rPr lang="en-GB" sz="5400" b="1" u="sng" dirty="0">
                <a:effectLst>
                  <a:outerShdw blurRad="31750" dist="25400" dir="5400000" algn="tl" rotWithShape="0">
                    <a:srgbClr val="000000">
                      <a:alpha val="25000"/>
                    </a:srgbClr>
                  </a:outerShdw>
                </a:effectLst>
                <a:latin typeface="+mj-lt"/>
                <a:ea typeface="+mj-ea"/>
                <a:cs typeface="+mj-cs"/>
              </a:rPr>
              <a:t> </a:t>
            </a:r>
            <a:r>
              <a:rPr lang="pl-PL" sz="5400" b="1" u="sng" noProof="0" dirty="0">
                <a:effectLst>
                  <a:outerShdw blurRad="31750" dist="25400" dir="5400000" algn="tl" rotWithShape="0">
                    <a:srgbClr val="000000">
                      <a:alpha val="25000"/>
                    </a:srgbClr>
                  </a:outerShdw>
                </a:effectLst>
                <a:latin typeface="+mj-lt"/>
                <a:ea typeface="+mj-ea"/>
                <a:cs typeface="+mj-cs"/>
              </a:rPr>
              <a:t>May</a:t>
            </a:r>
            <a:r>
              <a:rPr kumimoji="0" lang="en-GB" sz="5400" b="1" i="0" u="sng"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mj-lt"/>
                <a:ea typeface="+mj-ea"/>
                <a:cs typeface="+mj-cs"/>
              </a:rPr>
              <a:t> </a:t>
            </a:r>
          </a:p>
        </p:txBody>
      </p:sp>
      <p:sp>
        <p:nvSpPr>
          <p:cNvPr id="6" name="TextBox 5"/>
          <p:cNvSpPr txBox="1"/>
          <p:nvPr/>
        </p:nvSpPr>
        <p:spPr>
          <a:xfrm>
            <a:off x="457200" y="2076450"/>
            <a:ext cx="10839450" cy="3416320"/>
          </a:xfrm>
          <a:prstGeom prst="rect">
            <a:avLst/>
          </a:prstGeom>
          <a:noFill/>
        </p:spPr>
        <p:txBody>
          <a:bodyPr wrap="square" rtlCol="0">
            <a:spAutoFit/>
          </a:bodyPr>
          <a:lstStyle/>
          <a:p>
            <a:r>
              <a:rPr lang="en-GB" sz="2400" b="1" u="sng" dirty="0"/>
              <a:t>Overview of tests</a:t>
            </a:r>
            <a:endParaRPr lang="pl-PL" sz="2400" b="1" u="sng" dirty="0"/>
          </a:p>
          <a:p>
            <a:r>
              <a:rPr lang="en-GB" sz="2400" u="sng" dirty="0"/>
              <a:t> The KS2 tests consist of:</a:t>
            </a:r>
            <a:endParaRPr lang="pl-PL" sz="2400" u="sng" dirty="0"/>
          </a:p>
          <a:p>
            <a:pPr>
              <a:buFont typeface="Arial" pitchFamily="34" charset="0"/>
              <a:buChar char="•"/>
            </a:pPr>
            <a:r>
              <a:rPr lang="pl-PL" sz="2400" dirty="0"/>
              <a:t> </a:t>
            </a:r>
            <a:r>
              <a:rPr lang="en-GB" sz="2400" dirty="0"/>
              <a:t>English grammar, punctuation and spelling Paper 1: questions </a:t>
            </a:r>
            <a:endParaRPr lang="pl-PL" sz="2400" dirty="0"/>
          </a:p>
          <a:p>
            <a:pPr>
              <a:buFont typeface="Arial" pitchFamily="34" charset="0"/>
              <a:buChar char="•"/>
            </a:pPr>
            <a:r>
              <a:rPr lang="pl-PL" sz="2400" dirty="0"/>
              <a:t> </a:t>
            </a:r>
            <a:r>
              <a:rPr lang="en-GB" sz="2400" dirty="0"/>
              <a:t>English grammar, punctuation and spelling Paper 2: spelling </a:t>
            </a:r>
            <a:endParaRPr lang="pl-PL" sz="2400" dirty="0"/>
          </a:p>
          <a:p>
            <a:pPr>
              <a:buFont typeface="Arial" pitchFamily="34" charset="0"/>
              <a:buChar char="•"/>
            </a:pPr>
            <a:r>
              <a:rPr lang="pl-PL" sz="2400" dirty="0"/>
              <a:t> </a:t>
            </a:r>
            <a:r>
              <a:rPr lang="en-GB" sz="2400" dirty="0"/>
              <a:t>English reading</a:t>
            </a:r>
            <a:endParaRPr lang="pl-PL" sz="2400" dirty="0"/>
          </a:p>
          <a:p>
            <a:pPr>
              <a:buFont typeface="Arial" pitchFamily="34" charset="0"/>
              <a:buChar char="•"/>
            </a:pPr>
            <a:r>
              <a:rPr lang="pl-PL" sz="2400" dirty="0"/>
              <a:t> </a:t>
            </a:r>
            <a:r>
              <a:rPr lang="en-GB" sz="2400" dirty="0"/>
              <a:t>Mathematics Paper 1: arithmetic </a:t>
            </a:r>
            <a:endParaRPr lang="pl-PL" sz="2400" dirty="0"/>
          </a:p>
          <a:p>
            <a:pPr>
              <a:buFont typeface="Arial" pitchFamily="34" charset="0"/>
              <a:buChar char="•"/>
            </a:pPr>
            <a:r>
              <a:rPr lang="pl-PL" sz="2400" dirty="0"/>
              <a:t> </a:t>
            </a:r>
            <a:r>
              <a:rPr lang="en-GB" sz="2400" dirty="0"/>
              <a:t>Mathematics Paper 2: reasoning</a:t>
            </a:r>
            <a:endParaRPr lang="pl-PL" sz="2400" dirty="0"/>
          </a:p>
          <a:p>
            <a:pPr>
              <a:buFont typeface="Arial" pitchFamily="34" charset="0"/>
              <a:buChar char="•"/>
            </a:pPr>
            <a:r>
              <a:rPr lang="en-GB" sz="2400" dirty="0"/>
              <a:t> Mathematics Paper 3: reasoning</a:t>
            </a:r>
            <a:endParaRPr lang="pl-PL" sz="2400" dirty="0"/>
          </a:p>
          <a:p>
            <a:endParaRPr lang="pl-PL" sz="2400"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chemeClr val="tx1"/>
                </a:solidFill>
              </a:rPr>
              <a:t>SeeSaw</a:t>
            </a:r>
          </a:p>
        </p:txBody>
      </p:sp>
      <p:sp>
        <p:nvSpPr>
          <p:cNvPr id="3" name="Content Placeholder 2"/>
          <p:cNvSpPr>
            <a:spLocks noGrp="1"/>
          </p:cNvSpPr>
          <p:nvPr>
            <p:ph idx="1"/>
          </p:nvPr>
        </p:nvSpPr>
        <p:spPr>
          <a:xfrm>
            <a:off x="400050" y="1800940"/>
            <a:ext cx="11168934" cy="2604707"/>
          </a:xfrm>
        </p:spPr>
        <p:txBody>
          <a:bodyPr>
            <a:noAutofit/>
          </a:bodyPr>
          <a:lstStyle/>
          <a:p>
            <a:r>
              <a:rPr lang="en-GB" sz="3600" dirty="0"/>
              <a:t>Online learning journey through photos and videos </a:t>
            </a:r>
          </a:p>
          <a:p>
            <a:r>
              <a:rPr lang="en-GB" sz="3600" dirty="0"/>
              <a:t>Children’s work will be shared on the app </a:t>
            </a:r>
          </a:p>
          <a:p>
            <a:r>
              <a:rPr lang="en-GB" sz="3600" dirty="0"/>
              <a:t>Each child has an individual code </a:t>
            </a:r>
          </a:p>
          <a:p>
            <a:r>
              <a:rPr lang="en-GB" sz="3600" dirty="0"/>
              <a:t>Like and comment </a:t>
            </a:r>
          </a:p>
        </p:txBody>
      </p:sp>
      <p:sp>
        <p:nvSpPr>
          <p:cNvPr id="5" name="Slide Number Placeholder 4"/>
          <p:cNvSpPr>
            <a:spLocks noGrp="1"/>
          </p:cNvSpPr>
          <p:nvPr>
            <p:ph type="sldNum" sz="quarter" idx="12"/>
          </p:nvPr>
        </p:nvSpPr>
        <p:spPr/>
        <p:txBody>
          <a:bodyPr/>
          <a:lstStyle/>
          <a:p>
            <a:fld id="{71766878-3199-4EAB-94E7-2D6D11070E14}" type="slidenum">
              <a:rPr lang="en-US" smtClean="0"/>
              <a:pPr/>
              <a:t>13</a:t>
            </a:fld>
            <a:endParaRPr lang="en-US" dirty="0"/>
          </a:p>
        </p:txBody>
      </p:sp>
      <p:pic>
        <p:nvPicPr>
          <p:cNvPr id="2050" name="Picture 2" descr="seesa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4683" y="3569705"/>
            <a:ext cx="2896718" cy="1625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964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6791" y="334852"/>
            <a:ext cx="7269034" cy="1325563"/>
          </a:xfrm>
        </p:spPr>
        <p:txBody>
          <a:bodyPr>
            <a:normAutofit/>
          </a:bodyPr>
          <a:lstStyle/>
          <a:p>
            <a:r>
              <a:rPr lang="en-GB" sz="7200" b="1" dirty="0">
                <a:solidFill>
                  <a:schemeClr val="tx1"/>
                </a:solidFill>
              </a:rPr>
              <a:t>Communication</a:t>
            </a:r>
          </a:p>
        </p:txBody>
      </p:sp>
      <p:sp>
        <p:nvSpPr>
          <p:cNvPr id="3" name="Content Placeholder 2"/>
          <p:cNvSpPr>
            <a:spLocks noGrp="1"/>
          </p:cNvSpPr>
          <p:nvPr>
            <p:ph idx="1"/>
          </p:nvPr>
        </p:nvSpPr>
        <p:spPr>
          <a:xfrm>
            <a:off x="620486" y="1996413"/>
            <a:ext cx="11348542" cy="3506316"/>
          </a:xfrm>
        </p:spPr>
        <p:txBody>
          <a:bodyPr>
            <a:normAutofit lnSpcReduction="10000"/>
          </a:bodyPr>
          <a:lstStyle/>
          <a:p>
            <a:pPr>
              <a:buFont typeface="Wingdings" panose="05000000000000000000" pitchFamily="2" charset="2"/>
              <a:buChar char="Ø"/>
            </a:pPr>
            <a:r>
              <a:rPr lang="en-GB" sz="2800" dirty="0"/>
              <a:t>Year </a:t>
            </a:r>
            <a:r>
              <a:rPr lang="pl-PL" sz="2800" dirty="0"/>
              <a:t>6</a:t>
            </a:r>
            <a:r>
              <a:rPr lang="en-GB" sz="2800" dirty="0"/>
              <a:t> page on the </a:t>
            </a:r>
            <a:r>
              <a:rPr lang="pl-PL" sz="2800" dirty="0"/>
              <a:t>s</a:t>
            </a:r>
            <a:r>
              <a:rPr lang="en-GB" sz="2800" dirty="0" err="1"/>
              <a:t>chool</a:t>
            </a:r>
            <a:r>
              <a:rPr lang="en-GB" sz="2800" dirty="0"/>
              <a:t> website</a:t>
            </a:r>
            <a:r>
              <a:rPr lang="pl-PL" sz="4000" dirty="0"/>
              <a:t>: </a:t>
            </a:r>
            <a:r>
              <a:rPr lang="pl-PL" sz="3000" dirty="0"/>
              <a:t>h</a:t>
            </a:r>
            <a:r>
              <a:rPr lang="en-GB" sz="3000" dirty="0"/>
              <a:t>ere you will find information including our curriculum map and other important documents</a:t>
            </a:r>
            <a:endParaRPr lang="en-GB" sz="4000" u="sng" dirty="0"/>
          </a:p>
          <a:p>
            <a:pPr>
              <a:buFont typeface="Wingdings" panose="05000000000000000000" pitchFamily="2" charset="2"/>
              <a:buChar char="Ø"/>
            </a:pPr>
            <a:r>
              <a:rPr lang="en-GB" sz="2800" dirty="0"/>
              <a:t>School Twitter</a:t>
            </a:r>
          </a:p>
          <a:p>
            <a:pPr>
              <a:buFont typeface="Wingdings" panose="05000000000000000000" pitchFamily="2" charset="2"/>
              <a:buChar char="Ø"/>
            </a:pPr>
            <a:r>
              <a:rPr lang="en-GB" sz="2800" dirty="0"/>
              <a:t>Seesaw </a:t>
            </a:r>
            <a:endParaRPr lang="pl-PL" sz="2800" dirty="0"/>
          </a:p>
          <a:p>
            <a:pPr>
              <a:buFont typeface="Wingdings" panose="05000000000000000000" pitchFamily="2" charset="2"/>
              <a:buChar char="Ø"/>
            </a:pPr>
            <a:r>
              <a:rPr lang="pl-PL" sz="2800" dirty="0"/>
              <a:t>Email school admin to book an apointment with the teacher or any other inquires </a:t>
            </a:r>
          </a:p>
          <a:p>
            <a:r>
              <a:rPr lang="pl-PL" sz="2800" dirty="0">
                <a:hlinkClick r:id="rId3"/>
              </a:rPr>
              <a:t>admin@egerton.cheshire.sch.uk</a:t>
            </a:r>
            <a:r>
              <a:rPr lang="pl-PL" sz="2800" dirty="0"/>
              <a:t> </a:t>
            </a:r>
            <a:endParaRPr lang="en-GB" sz="2800" dirty="0"/>
          </a:p>
        </p:txBody>
      </p:sp>
      <p:sp>
        <p:nvSpPr>
          <p:cNvPr id="4" name="Slide Number Placeholder 3"/>
          <p:cNvSpPr>
            <a:spLocks noGrp="1"/>
          </p:cNvSpPr>
          <p:nvPr>
            <p:ph type="sldNum" sz="quarter" idx="12"/>
          </p:nvPr>
        </p:nvSpPr>
        <p:spPr/>
        <p:txBody>
          <a:bodyPr/>
          <a:lstStyle/>
          <a:p>
            <a:fld id="{71766878-3199-4EAB-94E7-2D6D11070E14}" type="slidenum">
              <a:rPr lang="en-US" smtClean="0"/>
              <a:pPr/>
              <a:t>14</a:t>
            </a:fld>
            <a:endParaRPr lang="en-US" dirty="0"/>
          </a:p>
        </p:txBody>
      </p:sp>
    </p:spTree>
    <p:extLst>
      <p:ext uri="{BB962C8B-B14F-4D97-AF65-F5344CB8AC3E}">
        <p14:creationId xmlns:p14="http://schemas.microsoft.com/office/powerpoint/2010/main" val="701014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3499" y="116633"/>
            <a:ext cx="9064979" cy="1303867"/>
          </a:xfrm>
        </p:spPr>
        <p:txBody>
          <a:bodyPr>
            <a:normAutofit/>
          </a:bodyPr>
          <a:lstStyle/>
          <a:p>
            <a:pPr algn="ctr"/>
            <a:r>
              <a:rPr lang="en-GB" sz="4400" b="1" dirty="0">
                <a:solidFill>
                  <a:schemeClr val="tx1"/>
                </a:solidFill>
              </a:rPr>
              <a:t>IMPORTANT THINGS TO REMEMBER </a:t>
            </a:r>
            <a:endParaRPr lang="en-GB" sz="4400" dirty="0">
              <a:solidFill>
                <a:schemeClr val="tx1"/>
              </a:solidFill>
            </a:endParaRPr>
          </a:p>
        </p:txBody>
      </p:sp>
      <p:sp>
        <p:nvSpPr>
          <p:cNvPr id="3" name="Content Placeholder 2"/>
          <p:cNvSpPr>
            <a:spLocks noGrp="1"/>
          </p:cNvSpPr>
          <p:nvPr>
            <p:ph idx="1"/>
          </p:nvPr>
        </p:nvSpPr>
        <p:spPr>
          <a:xfrm>
            <a:off x="628650" y="1733438"/>
            <a:ext cx="10987557" cy="4680520"/>
          </a:xfrm>
        </p:spPr>
        <p:txBody>
          <a:bodyPr>
            <a:noAutofit/>
          </a:bodyPr>
          <a:lstStyle/>
          <a:p>
            <a:r>
              <a:rPr lang="en-GB" sz="3200" dirty="0"/>
              <a:t>Children to be in school at </a:t>
            </a:r>
            <a:r>
              <a:rPr lang="en-GB" sz="3200" b="1" u="sng" dirty="0"/>
              <a:t>8:45am</a:t>
            </a:r>
            <a:r>
              <a:rPr lang="en-GB" sz="3200" dirty="0"/>
              <a:t> to complete a morning maths</a:t>
            </a:r>
            <a:r>
              <a:rPr lang="pl-PL" sz="3200" dirty="0"/>
              <a:t> or English</a:t>
            </a:r>
            <a:r>
              <a:rPr lang="en-GB" sz="3200" dirty="0"/>
              <a:t> challenge</a:t>
            </a:r>
            <a:r>
              <a:rPr lang="pl-PL" sz="3200" dirty="0"/>
              <a:t>s</a:t>
            </a:r>
            <a:endParaRPr lang="en-GB" sz="3200" dirty="0"/>
          </a:p>
          <a:p>
            <a:r>
              <a:rPr lang="en-GB" sz="3200" dirty="0"/>
              <a:t>Ask children everyday for letters </a:t>
            </a:r>
          </a:p>
          <a:p>
            <a:r>
              <a:rPr lang="en-GB" sz="3200" dirty="0"/>
              <a:t>All jumpers clearly labelled </a:t>
            </a:r>
            <a:endParaRPr lang="pl-PL" sz="3200" dirty="0"/>
          </a:p>
          <a:p>
            <a:r>
              <a:rPr lang="pl-PL" sz="3200" dirty="0"/>
              <a:t>Children bring to school only the minimum</a:t>
            </a:r>
          </a:p>
          <a:p>
            <a:r>
              <a:rPr lang="pl-PL" sz="3200" dirty="0"/>
              <a:t>On </a:t>
            </a:r>
            <a:r>
              <a:rPr lang="en-GB" sz="3200" dirty="0"/>
              <a:t>Wednesday and Friday</a:t>
            </a:r>
            <a:r>
              <a:rPr lang="pl-PL" sz="3200" dirty="0"/>
              <a:t>, our PE day</a:t>
            </a:r>
            <a:r>
              <a:rPr lang="en-GB" sz="3200" dirty="0"/>
              <a:t>s</a:t>
            </a:r>
            <a:r>
              <a:rPr lang="pl-PL" sz="3200" dirty="0"/>
              <a:t>, children come wearing PE kit</a:t>
            </a:r>
            <a:endParaRPr lang="en-GB" sz="3200" dirty="0"/>
          </a:p>
        </p:txBody>
      </p:sp>
      <p:sp>
        <p:nvSpPr>
          <p:cNvPr id="4" name="Slide Number Placeholder 3"/>
          <p:cNvSpPr>
            <a:spLocks noGrp="1"/>
          </p:cNvSpPr>
          <p:nvPr>
            <p:ph type="sldNum" sz="quarter" idx="12"/>
          </p:nvPr>
        </p:nvSpPr>
        <p:spPr/>
        <p:txBody>
          <a:bodyPr/>
          <a:lstStyle/>
          <a:p>
            <a:fld id="{71766878-3199-4EAB-94E7-2D6D11070E14}" type="slidenum">
              <a:rPr lang="en-US" smtClean="0"/>
              <a:pPr/>
              <a:t>15</a:t>
            </a:fld>
            <a:endParaRPr lang="en-US" dirty="0"/>
          </a:p>
        </p:txBody>
      </p:sp>
    </p:spTree>
    <p:extLst>
      <p:ext uri="{BB962C8B-B14F-4D97-AF65-F5344CB8AC3E}">
        <p14:creationId xmlns:p14="http://schemas.microsoft.com/office/powerpoint/2010/main" val="134021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4800" dirty="0">
                <a:solidFill>
                  <a:schemeClr val="tx1"/>
                </a:solidFill>
              </a:rPr>
              <a:t>Helping your child</a:t>
            </a:r>
            <a:endParaRPr lang="en-GB" sz="4800" b="1" dirty="0">
              <a:solidFill>
                <a:schemeClr val="tx1"/>
              </a:solidFill>
            </a:endParaRPr>
          </a:p>
        </p:txBody>
      </p:sp>
      <p:sp>
        <p:nvSpPr>
          <p:cNvPr id="3" name="Content Placeholder 2"/>
          <p:cNvSpPr>
            <a:spLocks noGrp="1"/>
          </p:cNvSpPr>
          <p:nvPr>
            <p:ph idx="1"/>
          </p:nvPr>
        </p:nvSpPr>
        <p:spPr>
          <a:xfrm>
            <a:off x="1251678" y="1416677"/>
            <a:ext cx="10178322" cy="4462916"/>
          </a:xfrm>
        </p:spPr>
        <p:txBody>
          <a:bodyPr>
            <a:normAutofit/>
          </a:bodyPr>
          <a:lstStyle/>
          <a:p>
            <a:endParaRPr lang="en-GB" sz="1200" dirty="0"/>
          </a:p>
          <a:p>
            <a:r>
              <a:rPr lang="en-GB" sz="2800" dirty="0"/>
              <a:t>Read with your child as often as you can (discuss what they are reading, make predictions, talk about the plot and characters)</a:t>
            </a:r>
          </a:p>
          <a:p>
            <a:r>
              <a:rPr lang="en-GB" sz="2800" dirty="0"/>
              <a:t>Encourage independence when completing homework and discuss anything they are finding tricky</a:t>
            </a:r>
          </a:p>
          <a:p>
            <a:r>
              <a:rPr lang="en-GB" sz="2800" dirty="0"/>
              <a:t>Visit seesaw and  discuss learning and what they are doing in class</a:t>
            </a:r>
          </a:p>
        </p:txBody>
      </p:sp>
      <p:sp>
        <p:nvSpPr>
          <p:cNvPr id="4" name="Slide Number Placeholder 3"/>
          <p:cNvSpPr>
            <a:spLocks noGrp="1"/>
          </p:cNvSpPr>
          <p:nvPr>
            <p:ph type="sldNum" sz="quarter" idx="12"/>
          </p:nvPr>
        </p:nvSpPr>
        <p:spPr/>
        <p:txBody>
          <a:bodyPr/>
          <a:lstStyle/>
          <a:p>
            <a:fld id="{71766878-3199-4EAB-94E7-2D6D11070E14}" type="slidenum">
              <a:rPr lang="en-US" smtClean="0"/>
              <a:pPr/>
              <a:t>16</a:t>
            </a:fld>
            <a:endParaRPr lang="en-US" dirty="0"/>
          </a:p>
        </p:txBody>
      </p:sp>
    </p:spTree>
    <p:extLst>
      <p:ext uri="{BB962C8B-B14F-4D97-AF65-F5344CB8AC3E}">
        <p14:creationId xmlns:p14="http://schemas.microsoft.com/office/powerpoint/2010/main" val="502294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chemeClr val="tx1"/>
                </a:solidFill>
              </a:rPr>
              <a:t>PTA</a:t>
            </a:r>
          </a:p>
        </p:txBody>
      </p:sp>
      <p:sp>
        <p:nvSpPr>
          <p:cNvPr id="3" name="Content Placeholder 2"/>
          <p:cNvSpPr>
            <a:spLocks noGrp="1"/>
          </p:cNvSpPr>
          <p:nvPr>
            <p:ph idx="1"/>
          </p:nvPr>
        </p:nvSpPr>
        <p:spPr>
          <a:xfrm>
            <a:off x="506730" y="2528208"/>
            <a:ext cx="11239500" cy="3593591"/>
          </a:xfrm>
        </p:spPr>
        <p:txBody>
          <a:bodyPr>
            <a:noAutofit/>
          </a:bodyPr>
          <a:lstStyle/>
          <a:p>
            <a:r>
              <a:rPr lang="en-GB" sz="2800" dirty="0"/>
              <a:t>Every parent is automatically part of the school PTA. </a:t>
            </a:r>
          </a:p>
          <a:p>
            <a:r>
              <a:rPr lang="en-GB" sz="2800" dirty="0"/>
              <a:t>The PTA make a positive contributions to school life in so many different ways. They always welcome support so if you can attend meetings, volunteer your time to support their events or have ideas to share please do.</a:t>
            </a:r>
          </a:p>
        </p:txBody>
      </p:sp>
      <p:sp>
        <p:nvSpPr>
          <p:cNvPr id="4" name="Slide Number Placeholder 3"/>
          <p:cNvSpPr>
            <a:spLocks noGrp="1"/>
          </p:cNvSpPr>
          <p:nvPr>
            <p:ph type="sldNum" sz="quarter" idx="12"/>
          </p:nvPr>
        </p:nvSpPr>
        <p:spPr/>
        <p:txBody>
          <a:bodyPr/>
          <a:lstStyle/>
          <a:p>
            <a:fld id="{71766878-3199-4EAB-94E7-2D6D11070E14}" type="slidenum">
              <a:rPr lang="en-US" smtClean="0"/>
              <a:pPr/>
              <a:t>17</a:t>
            </a:fld>
            <a:endParaRPr lang="en-US" dirty="0"/>
          </a:p>
        </p:txBody>
      </p:sp>
    </p:spTree>
    <p:extLst>
      <p:ext uri="{BB962C8B-B14F-4D97-AF65-F5344CB8AC3E}">
        <p14:creationId xmlns:p14="http://schemas.microsoft.com/office/powerpoint/2010/main" val="356227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678" y="590287"/>
            <a:ext cx="8095383" cy="1143000"/>
          </a:xfrm>
        </p:spPr>
        <p:txBody>
          <a:bodyPr>
            <a:normAutofit/>
          </a:bodyPr>
          <a:lstStyle/>
          <a:p>
            <a:r>
              <a:rPr lang="pl-PL" sz="5400" b="1" u="sng" dirty="0">
                <a:solidFill>
                  <a:schemeClr val="tx1"/>
                </a:solidFill>
                <a:latin typeface="+mn-lt"/>
              </a:rPr>
              <a:t>Meet the staff</a:t>
            </a:r>
            <a:endParaRPr lang="en-GB" sz="5400" b="1" u="sng" dirty="0">
              <a:solidFill>
                <a:schemeClr val="tx1"/>
              </a:solidFill>
              <a:latin typeface="+mn-lt"/>
            </a:endParaRPr>
          </a:p>
        </p:txBody>
      </p:sp>
      <p:sp>
        <p:nvSpPr>
          <p:cNvPr id="5" name="Footer Placeholder 4"/>
          <p:cNvSpPr>
            <a:spLocks noGrp="1"/>
          </p:cNvSpPr>
          <p:nvPr>
            <p:ph type="ftr" sz="quarter" idx="11"/>
          </p:nvPr>
        </p:nvSpPr>
        <p:spPr/>
        <p:txBody>
          <a:bodyPr/>
          <a:lstStyle/>
          <a:p>
            <a:r>
              <a:rPr lang="en-GB" dirty="0"/>
              <a:t>WIP September 2022 Year 6 Egerton Primary School</a:t>
            </a:r>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pPr/>
              <a:t>2</a:t>
            </a:fld>
            <a:endParaRPr lang="en-US" dirty="0"/>
          </a:p>
        </p:txBody>
      </p:sp>
      <p:sp>
        <p:nvSpPr>
          <p:cNvPr id="7" name="TextBox 6"/>
          <p:cNvSpPr txBox="1"/>
          <p:nvPr/>
        </p:nvSpPr>
        <p:spPr>
          <a:xfrm>
            <a:off x="552451" y="1733287"/>
            <a:ext cx="9776406" cy="3970318"/>
          </a:xfrm>
          <a:prstGeom prst="rect">
            <a:avLst/>
          </a:prstGeom>
          <a:noFill/>
        </p:spPr>
        <p:txBody>
          <a:bodyPr wrap="square" rtlCol="0">
            <a:spAutoFit/>
          </a:bodyPr>
          <a:lstStyle/>
          <a:p>
            <a:r>
              <a:rPr lang="en-GB" sz="3600" dirty="0"/>
              <a:t>Mrs Sedgwick – Class Teacher</a:t>
            </a:r>
          </a:p>
          <a:p>
            <a:r>
              <a:rPr lang="en-GB" sz="3600" dirty="0"/>
              <a:t>M</a:t>
            </a:r>
            <a:r>
              <a:rPr lang="pl-PL" sz="3600" dirty="0"/>
              <a:t>r Pettit</a:t>
            </a:r>
            <a:r>
              <a:rPr lang="en-GB" sz="3600" dirty="0"/>
              <a:t> - Teacher on Wednesdays</a:t>
            </a:r>
          </a:p>
          <a:p>
            <a:r>
              <a:rPr lang="en-GB" sz="3600" dirty="0"/>
              <a:t>Mrs </a:t>
            </a:r>
            <a:r>
              <a:rPr lang="en-GB" sz="3600" dirty="0" err="1"/>
              <a:t>Horrocks</a:t>
            </a:r>
            <a:r>
              <a:rPr lang="en-GB" sz="3600" dirty="0"/>
              <a:t>- Teaching Assistant</a:t>
            </a:r>
          </a:p>
          <a:p>
            <a:r>
              <a:rPr lang="en-GB" sz="3600" dirty="0"/>
              <a:t>Mrs Bainbridge-Sales – Teaching Assistant</a:t>
            </a:r>
            <a:endParaRPr lang="pl-PL" sz="3600" dirty="0"/>
          </a:p>
          <a:p>
            <a:r>
              <a:rPr lang="pl-PL" sz="3600" dirty="0"/>
              <a:t>Mrs Levinsohn - Spanish</a:t>
            </a:r>
            <a:endParaRPr lang="pl-PL" sz="3600" dirty="0">
              <a:cs typeface="Calibri"/>
            </a:endParaRPr>
          </a:p>
          <a:p>
            <a:r>
              <a:rPr lang="pl-PL" sz="3600" dirty="0"/>
              <a:t>Multiflex</a:t>
            </a:r>
            <a:r>
              <a:rPr lang="en-GB" sz="3600" dirty="0"/>
              <a:t> Team</a:t>
            </a:r>
          </a:p>
          <a:p>
            <a:endParaRPr lang="en-GB" sz="3600" dirty="0"/>
          </a:p>
        </p:txBody>
      </p:sp>
    </p:spTree>
    <p:extLst>
      <p:ext uri="{BB962C8B-B14F-4D97-AF65-F5344CB8AC3E}">
        <p14:creationId xmlns:p14="http://schemas.microsoft.com/office/powerpoint/2010/main" val="581732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373" y="132754"/>
            <a:ext cx="10515600" cy="1325563"/>
          </a:xfrm>
        </p:spPr>
        <p:txBody>
          <a:bodyPr>
            <a:normAutofit/>
          </a:bodyPr>
          <a:lstStyle/>
          <a:p>
            <a:pPr algn="ctr"/>
            <a:r>
              <a:rPr lang="en-GB" sz="6600" dirty="0">
                <a:solidFill>
                  <a:schemeClr val="tx1"/>
                </a:solidFill>
                <a:latin typeface="Boring Boring" pitchFamily="2" charset="0"/>
              </a:rPr>
              <a:t>Growth Mindset</a:t>
            </a:r>
          </a:p>
        </p:txBody>
      </p:sp>
      <p:pic>
        <p:nvPicPr>
          <p:cNvPr id="4" name="Content Placeholder 3"/>
          <p:cNvPicPr>
            <a:picLocks noGrp="1" noChangeAspect="1"/>
          </p:cNvPicPr>
          <p:nvPr>
            <p:ph idx="1"/>
          </p:nvPr>
        </p:nvPicPr>
        <p:blipFill rotWithShape="1">
          <a:blip r:embed="rId2">
            <a:clrChange>
              <a:clrFrom>
                <a:srgbClr val="FEFEFE"/>
              </a:clrFrom>
              <a:clrTo>
                <a:srgbClr val="FEFEFE">
                  <a:alpha val="0"/>
                </a:srgbClr>
              </a:clrTo>
            </a:clrChange>
          </a:blip>
          <a:srcRect l="46623" t="20837" r="43870" b="43389"/>
          <a:stretch/>
        </p:blipFill>
        <p:spPr>
          <a:xfrm>
            <a:off x="4061734" y="2827156"/>
            <a:ext cx="1524000" cy="3226118"/>
          </a:xfrm>
          <a:prstGeom prst="rect">
            <a:avLst/>
          </a:prstGeom>
        </p:spPr>
      </p:pic>
      <p:sp>
        <p:nvSpPr>
          <p:cNvPr id="13" name="Slide Number Placeholder 12"/>
          <p:cNvSpPr>
            <a:spLocks noGrp="1"/>
          </p:cNvSpPr>
          <p:nvPr>
            <p:ph type="sldNum" sz="quarter" idx="12"/>
          </p:nvPr>
        </p:nvSpPr>
        <p:spPr/>
        <p:txBody>
          <a:bodyPr/>
          <a:lstStyle/>
          <a:p>
            <a:fld id="{71766878-3199-4EAB-94E7-2D6D11070E14}" type="slidenum">
              <a:rPr lang="en-US" smtClean="0"/>
              <a:pPr/>
              <a:t>3</a:t>
            </a:fld>
            <a:endParaRPr lang="en-US" dirty="0"/>
          </a:p>
        </p:txBody>
      </p:sp>
      <p:pic>
        <p:nvPicPr>
          <p:cNvPr id="5" name="Content Placeholder 3"/>
          <p:cNvPicPr>
            <a:picLocks noChangeAspect="1"/>
          </p:cNvPicPr>
          <p:nvPr/>
        </p:nvPicPr>
        <p:blipFill rotWithShape="1">
          <a:blip r:embed="rId2">
            <a:clrChange>
              <a:clrFrom>
                <a:srgbClr val="FEFEFE"/>
              </a:clrFrom>
              <a:clrTo>
                <a:srgbClr val="FEFEFE">
                  <a:alpha val="0"/>
                </a:srgbClr>
              </a:clrTo>
            </a:clrChange>
          </a:blip>
          <a:srcRect l="41686" t="57862" r="49803" b="5754"/>
          <a:stretch/>
        </p:blipFill>
        <p:spPr>
          <a:xfrm>
            <a:off x="5966433" y="2754902"/>
            <a:ext cx="1371600" cy="3298372"/>
          </a:xfrm>
          <a:prstGeom prst="rect">
            <a:avLst/>
          </a:prstGeom>
        </p:spPr>
      </p:pic>
      <p:sp>
        <p:nvSpPr>
          <p:cNvPr id="6" name="TextBox 5"/>
          <p:cNvSpPr txBox="1"/>
          <p:nvPr/>
        </p:nvSpPr>
        <p:spPr>
          <a:xfrm>
            <a:off x="155575" y="1347644"/>
            <a:ext cx="11621716" cy="1200329"/>
          </a:xfrm>
          <a:prstGeom prst="rect">
            <a:avLst/>
          </a:prstGeom>
          <a:noFill/>
        </p:spPr>
        <p:txBody>
          <a:bodyPr wrap="square" rtlCol="0">
            <a:spAutoFit/>
          </a:bodyPr>
          <a:lstStyle/>
          <a:p>
            <a:pPr algn="ctr"/>
            <a:r>
              <a:rPr lang="en-GB" sz="2400" dirty="0"/>
              <a:t>To ensure children are practicing a growth mindset we have several strategies in place to help them believe they can do anything they put their mind to! </a:t>
            </a:r>
          </a:p>
        </p:txBody>
      </p:sp>
      <p:sp>
        <p:nvSpPr>
          <p:cNvPr id="8" name="TextBox 7"/>
          <p:cNvSpPr txBox="1"/>
          <p:nvPr/>
        </p:nvSpPr>
        <p:spPr>
          <a:xfrm>
            <a:off x="8251901" y="2586591"/>
            <a:ext cx="3733800" cy="1200329"/>
          </a:xfrm>
          <a:prstGeom prst="rect">
            <a:avLst/>
          </a:prstGeom>
          <a:noFill/>
        </p:spPr>
        <p:txBody>
          <a:bodyPr wrap="square" rtlCol="0">
            <a:spAutoFit/>
          </a:bodyPr>
          <a:lstStyle/>
          <a:p>
            <a:r>
              <a:rPr lang="en-GB" sz="2400" dirty="0"/>
              <a:t>Encourage challenge and children to embrace it </a:t>
            </a:r>
          </a:p>
        </p:txBody>
      </p:sp>
      <p:sp>
        <p:nvSpPr>
          <p:cNvPr id="9" name="TextBox 8"/>
          <p:cNvSpPr txBox="1"/>
          <p:nvPr/>
        </p:nvSpPr>
        <p:spPr>
          <a:xfrm>
            <a:off x="327934" y="2587062"/>
            <a:ext cx="3733800" cy="461665"/>
          </a:xfrm>
          <a:prstGeom prst="rect">
            <a:avLst/>
          </a:prstGeom>
          <a:noFill/>
        </p:spPr>
        <p:txBody>
          <a:bodyPr wrap="square" rtlCol="0">
            <a:spAutoFit/>
          </a:bodyPr>
          <a:lstStyle/>
          <a:p>
            <a:r>
              <a:rPr lang="en-GB" sz="2400" dirty="0"/>
              <a:t>Mixed talk partners</a:t>
            </a:r>
          </a:p>
        </p:txBody>
      </p:sp>
      <p:sp>
        <p:nvSpPr>
          <p:cNvPr id="3" name="AutoShape 2" descr="Image result for planet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a:extLst>
              <a:ext uri="{FF2B5EF4-FFF2-40B4-BE49-F238E27FC236}">
                <a16:creationId xmlns:a16="http://schemas.microsoft.com/office/drawing/2014/main" id="{95DF09A4-B0F3-49CB-A2B2-9A5B03713082}"/>
              </a:ext>
            </a:extLst>
          </p:cNvPr>
          <p:cNvSpPr txBox="1"/>
          <p:nvPr/>
        </p:nvSpPr>
        <p:spPr>
          <a:xfrm>
            <a:off x="288043" y="3747718"/>
            <a:ext cx="3733800" cy="1200329"/>
          </a:xfrm>
          <a:prstGeom prst="rect">
            <a:avLst/>
          </a:prstGeom>
          <a:noFill/>
        </p:spPr>
        <p:txBody>
          <a:bodyPr wrap="square" rtlCol="0">
            <a:spAutoFit/>
          </a:bodyPr>
          <a:lstStyle/>
          <a:p>
            <a:r>
              <a:rPr lang="en-GB" sz="2400" dirty="0"/>
              <a:t>No hands up (to encourage everyone to talk confidently) </a:t>
            </a:r>
          </a:p>
        </p:txBody>
      </p:sp>
      <p:sp>
        <p:nvSpPr>
          <p:cNvPr id="12" name="TextBox 11">
            <a:extLst>
              <a:ext uri="{FF2B5EF4-FFF2-40B4-BE49-F238E27FC236}">
                <a16:creationId xmlns:a16="http://schemas.microsoft.com/office/drawing/2014/main" id="{4F6B5F4B-196F-427F-8024-3F8B62B0BC79}"/>
              </a:ext>
            </a:extLst>
          </p:cNvPr>
          <p:cNvSpPr txBox="1"/>
          <p:nvPr/>
        </p:nvSpPr>
        <p:spPr>
          <a:xfrm>
            <a:off x="902623" y="5401807"/>
            <a:ext cx="3733800" cy="1323439"/>
          </a:xfrm>
          <a:prstGeom prst="rect">
            <a:avLst/>
          </a:prstGeom>
          <a:noFill/>
        </p:spPr>
        <p:txBody>
          <a:bodyPr wrap="square" rtlCol="0">
            <a:spAutoFit/>
          </a:bodyPr>
          <a:lstStyle/>
          <a:p>
            <a:r>
              <a:rPr lang="en-GB" sz="2400" dirty="0"/>
              <a:t>Lots of partner discussion</a:t>
            </a:r>
          </a:p>
          <a:p>
            <a:endParaRPr lang="en-GB" sz="3200" dirty="0">
              <a:latin typeface="+mj-lt"/>
            </a:endParaRPr>
          </a:p>
        </p:txBody>
      </p:sp>
      <p:sp>
        <p:nvSpPr>
          <p:cNvPr id="14" name="TextBox 13">
            <a:extLst>
              <a:ext uri="{FF2B5EF4-FFF2-40B4-BE49-F238E27FC236}">
                <a16:creationId xmlns:a16="http://schemas.microsoft.com/office/drawing/2014/main" id="{9879CDD0-C4D2-48FC-874F-7B6532127387}"/>
              </a:ext>
            </a:extLst>
          </p:cNvPr>
          <p:cNvSpPr txBox="1"/>
          <p:nvPr/>
        </p:nvSpPr>
        <p:spPr>
          <a:xfrm>
            <a:off x="8170157" y="4159418"/>
            <a:ext cx="3733800" cy="1938992"/>
          </a:xfrm>
          <a:prstGeom prst="rect">
            <a:avLst/>
          </a:prstGeom>
          <a:noFill/>
        </p:spPr>
        <p:txBody>
          <a:bodyPr wrap="square" rtlCol="0">
            <a:spAutoFit/>
          </a:bodyPr>
          <a:lstStyle/>
          <a:p>
            <a:r>
              <a:rPr lang="en-GB" sz="2400" dirty="0"/>
              <a:t>Allowing them to understand that mistakes are part of making us better learners </a:t>
            </a:r>
          </a:p>
        </p:txBody>
      </p:sp>
    </p:spTree>
    <p:extLst>
      <p:ext uri="{BB962C8B-B14F-4D97-AF65-F5344CB8AC3E}">
        <p14:creationId xmlns:p14="http://schemas.microsoft.com/office/powerpoint/2010/main" val="95486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072" y="286231"/>
            <a:ext cx="10515600" cy="1325563"/>
          </a:xfrm>
        </p:spPr>
        <p:txBody>
          <a:bodyPr>
            <a:noAutofit/>
          </a:bodyPr>
          <a:lstStyle/>
          <a:p>
            <a:pPr algn="ctr"/>
            <a:r>
              <a:rPr lang="en-GB" sz="4400" b="1" dirty="0">
                <a:solidFill>
                  <a:schemeClr val="tx1"/>
                </a:solidFill>
              </a:rPr>
              <a:t>Building a positive mindset in </a:t>
            </a:r>
            <a:r>
              <a:rPr lang="pl-PL" sz="4400" b="1" dirty="0">
                <a:solidFill>
                  <a:schemeClr val="tx1"/>
                </a:solidFill>
              </a:rPr>
              <a:t>Y</a:t>
            </a:r>
            <a:r>
              <a:rPr lang="en-GB" sz="4400" b="1" dirty="0">
                <a:solidFill>
                  <a:schemeClr val="tx1"/>
                </a:solidFill>
              </a:rPr>
              <a:t>ear </a:t>
            </a:r>
            <a:r>
              <a:rPr lang="pl-PL" sz="4400" b="1" dirty="0">
                <a:solidFill>
                  <a:schemeClr val="tx1"/>
                </a:solidFill>
              </a:rPr>
              <a:t>6</a:t>
            </a:r>
            <a:r>
              <a:rPr lang="en-GB" sz="4400" b="1" dirty="0">
                <a:solidFill>
                  <a:schemeClr val="tx1"/>
                </a:solidFill>
              </a:rPr>
              <a:t> </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8634"/>
          <a:stretch/>
        </p:blipFill>
        <p:spPr>
          <a:xfrm>
            <a:off x="1505820" y="1738668"/>
            <a:ext cx="3550830" cy="3387590"/>
          </a:xfrm>
        </p:spPr>
      </p:pic>
      <p:sp>
        <p:nvSpPr>
          <p:cNvPr id="5" name="Slide Number Placeholder 4"/>
          <p:cNvSpPr>
            <a:spLocks noGrp="1"/>
          </p:cNvSpPr>
          <p:nvPr>
            <p:ph type="sldNum" sz="quarter" idx="12"/>
          </p:nvPr>
        </p:nvSpPr>
        <p:spPr/>
        <p:txBody>
          <a:bodyPr/>
          <a:lstStyle/>
          <a:p>
            <a:fld id="{71766878-3199-4EAB-94E7-2D6D11070E14}" type="slidenum">
              <a:rPr lang="en-US" smtClean="0"/>
              <a:pPr/>
              <a:t>4</a:t>
            </a:fld>
            <a:endParaRPr lang="en-US" dirty="0"/>
          </a:p>
        </p:txBody>
      </p:sp>
      <p:sp>
        <p:nvSpPr>
          <p:cNvPr id="7" name="TextBox 6"/>
          <p:cNvSpPr txBox="1"/>
          <p:nvPr/>
        </p:nvSpPr>
        <p:spPr>
          <a:xfrm>
            <a:off x="5065915" y="2177852"/>
            <a:ext cx="6886147" cy="2308324"/>
          </a:xfrm>
          <a:prstGeom prst="rect">
            <a:avLst/>
          </a:prstGeom>
          <a:noFill/>
        </p:spPr>
        <p:txBody>
          <a:bodyPr wrap="square" rtlCol="0">
            <a:spAutoFit/>
          </a:bodyPr>
          <a:lstStyle/>
          <a:p>
            <a:pPr marL="457200" indent="-457200">
              <a:buFont typeface="Arial" panose="020B0604020202020204" pitchFamily="34" charset="0"/>
              <a:buChar char="•"/>
            </a:pPr>
            <a:r>
              <a:rPr lang="en-GB" sz="3600" dirty="0"/>
              <a:t>Change of seating every 2 weeks </a:t>
            </a:r>
          </a:p>
          <a:p>
            <a:pPr marL="457200" indent="-457200">
              <a:buFont typeface="Arial" panose="020B0604020202020204" pitchFamily="34" charset="0"/>
              <a:buChar char="•"/>
            </a:pPr>
            <a:r>
              <a:rPr lang="en-GB" sz="3600" dirty="0"/>
              <a:t>Talking partners</a:t>
            </a:r>
          </a:p>
          <a:p>
            <a:pPr marL="457200" indent="-457200">
              <a:buFont typeface="Arial" panose="020B0604020202020204" pitchFamily="34" charset="0"/>
              <a:buChar char="•"/>
            </a:pPr>
            <a:r>
              <a:rPr lang="en-GB" sz="3600" dirty="0"/>
              <a:t>‘No hands up’ to answer questions</a:t>
            </a:r>
          </a:p>
        </p:txBody>
      </p:sp>
    </p:spTree>
    <p:extLst>
      <p:ext uri="{BB962C8B-B14F-4D97-AF65-F5344CB8AC3E}">
        <p14:creationId xmlns:p14="http://schemas.microsoft.com/office/powerpoint/2010/main" val="2396652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362" y="-520409"/>
            <a:ext cx="10515600" cy="1325563"/>
          </a:xfrm>
        </p:spPr>
        <p:txBody>
          <a:bodyPr>
            <a:normAutofit/>
          </a:bodyPr>
          <a:lstStyle/>
          <a:p>
            <a:pPr algn="ctr"/>
            <a:r>
              <a:rPr lang="en-GB" sz="5400" b="1" u="sng" dirty="0">
                <a:solidFill>
                  <a:schemeClr val="tx1"/>
                </a:solidFill>
              </a:rPr>
              <a:t>Themes </a:t>
            </a:r>
            <a:r>
              <a:rPr lang="pl-PL" sz="5400" u="sng" dirty="0">
                <a:solidFill>
                  <a:schemeClr val="tx1"/>
                </a:solidFill>
              </a:rPr>
              <a:t>in Year 6</a:t>
            </a:r>
            <a:r>
              <a:rPr lang="en-GB" sz="5400" b="1" u="sng" dirty="0">
                <a:solidFill>
                  <a:schemeClr val="tx1"/>
                </a:solidFill>
              </a:rPr>
              <a:t> </a:t>
            </a:r>
          </a:p>
        </p:txBody>
      </p:sp>
      <p:sp>
        <p:nvSpPr>
          <p:cNvPr id="4" name="Slide Number Placeholder 3"/>
          <p:cNvSpPr>
            <a:spLocks noGrp="1"/>
          </p:cNvSpPr>
          <p:nvPr>
            <p:ph type="sldNum" sz="quarter" idx="12"/>
          </p:nvPr>
        </p:nvSpPr>
        <p:spPr/>
        <p:txBody>
          <a:bodyPr/>
          <a:lstStyle/>
          <a:p>
            <a:fld id="{71766878-3199-4EAB-94E7-2D6D11070E14}" type="slidenum">
              <a:rPr lang="en-US" smtClean="0"/>
              <a:pPr/>
              <a:t>5</a:t>
            </a:fld>
            <a:endParaRPr lang="en-US" dirty="0"/>
          </a:p>
        </p:txBody>
      </p:sp>
      <p:sp>
        <p:nvSpPr>
          <p:cNvPr id="7" name="TextBox 6"/>
          <p:cNvSpPr txBox="1"/>
          <p:nvPr/>
        </p:nvSpPr>
        <p:spPr>
          <a:xfrm>
            <a:off x="0" y="843001"/>
            <a:ext cx="4572000" cy="523220"/>
          </a:xfrm>
          <a:prstGeom prst="rect">
            <a:avLst/>
          </a:prstGeom>
          <a:noFill/>
        </p:spPr>
        <p:txBody>
          <a:bodyPr wrap="square" rtlCol="0">
            <a:spAutoFit/>
          </a:bodyPr>
          <a:lstStyle/>
          <a:p>
            <a:pPr algn="ctr"/>
            <a:r>
              <a:rPr lang="en-GB" sz="2800" b="1" dirty="0">
                <a:solidFill>
                  <a:srgbClr val="C00000"/>
                </a:solidFill>
              </a:rPr>
              <a:t>Tudors</a:t>
            </a:r>
          </a:p>
        </p:txBody>
      </p:sp>
      <p:sp>
        <p:nvSpPr>
          <p:cNvPr id="8" name="TextBox 7"/>
          <p:cNvSpPr txBox="1"/>
          <p:nvPr/>
        </p:nvSpPr>
        <p:spPr>
          <a:xfrm>
            <a:off x="3407162" y="865912"/>
            <a:ext cx="4572000" cy="523220"/>
          </a:xfrm>
          <a:prstGeom prst="rect">
            <a:avLst/>
          </a:prstGeom>
          <a:noFill/>
        </p:spPr>
        <p:txBody>
          <a:bodyPr wrap="square" rtlCol="0">
            <a:spAutoFit/>
          </a:bodyPr>
          <a:lstStyle/>
          <a:p>
            <a:pPr algn="ctr"/>
            <a:r>
              <a:rPr lang="pl-PL" sz="2800" b="1" dirty="0">
                <a:solidFill>
                  <a:schemeClr val="accent2">
                    <a:lumMod val="60000"/>
                    <a:lumOff val="40000"/>
                  </a:schemeClr>
                </a:solidFill>
              </a:rPr>
              <a:t>Healthy Bodies</a:t>
            </a:r>
            <a:endParaRPr lang="en-GB" sz="2800" b="1" dirty="0">
              <a:solidFill>
                <a:schemeClr val="accent2">
                  <a:lumMod val="60000"/>
                  <a:lumOff val="40000"/>
                </a:schemeClr>
              </a:solidFill>
            </a:endParaRPr>
          </a:p>
        </p:txBody>
      </p:sp>
      <p:sp>
        <p:nvSpPr>
          <p:cNvPr id="9" name="TextBox 8"/>
          <p:cNvSpPr txBox="1"/>
          <p:nvPr/>
        </p:nvSpPr>
        <p:spPr>
          <a:xfrm>
            <a:off x="0" y="3756805"/>
            <a:ext cx="4572000" cy="523220"/>
          </a:xfrm>
          <a:prstGeom prst="rect">
            <a:avLst/>
          </a:prstGeom>
          <a:noFill/>
        </p:spPr>
        <p:txBody>
          <a:bodyPr wrap="square" rtlCol="0">
            <a:spAutoFit/>
          </a:bodyPr>
          <a:lstStyle/>
          <a:p>
            <a:pPr algn="ctr"/>
            <a:r>
              <a:rPr lang="pl-PL" sz="2800" dirty="0">
                <a:solidFill>
                  <a:schemeClr val="accent5">
                    <a:lumMod val="75000"/>
                  </a:schemeClr>
                </a:solidFill>
              </a:rPr>
              <a:t>Crime and Punishment</a:t>
            </a:r>
            <a:endParaRPr lang="en-GB" sz="2800" dirty="0">
              <a:solidFill>
                <a:schemeClr val="accent5">
                  <a:lumMod val="75000"/>
                </a:schemeClr>
              </a:solidFill>
            </a:endParaRPr>
          </a:p>
        </p:txBody>
      </p:sp>
      <p:sp>
        <p:nvSpPr>
          <p:cNvPr id="11" name="TextBox 10"/>
          <p:cNvSpPr txBox="1"/>
          <p:nvPr/>
        </p:nvSpPr>
        <p:spPr>
          <a:xfrm>
            <a:off x="7351232" y="3814421"/>
            <a:ext cx="4572000" cy="523220"/>
          </a:xfrm>
          <a:prstGeom prst="rect">
            <a:avLst/>
          </a:prstGeom>
          <a:noFill/>
        </p:spPr>
        <p:txBody>
          <a:bodyPr wrap="square" rtlCol="0">
            <a:spAutoFit/>
          </a:bodyPr>
          <a:lstStyle/>
          <a:p>
            <a:pPr algn="ctr"/>
            <a:r>
              <a:rPr lang="pl-PL" sz="2800" b="1" dirty="0">
                <a:solidFill>
                  <a:schemeClr val="accent3">
                    <a:lumMod val="75000"/>
                  </a:schemeClr>
                </a:solidFill>
              </a:rPr>
              <a:t>Evolution and Inheritance</a:t>
            </a:r>
            <a:endParaRPr lang="en-GB" sz="2800" b="1" dirty="0">
              <a:solidFill>
                <a:schemeClr val="accent3">
                  <a:lumMod val="75000"/>
                </a:schemeClr>
              </a:solidFill>
            </a:endParaRPr>
          </a:p>
        </p:txBody>
      </p:sp>
      <p:sp>
        <p:nvSpPr>
          <p:cNvPr id="12" name="TextBox 11"/>
          <p:cNvSpPr txBox="1"/>
          <p:nvPr/>
        </p:nvSpPr>
        <p:spPr>
          <a:xfrm>
            <a:off x="3407162" y="3765799"/>
            <a:ext cx="4572000" cy="523220"/>
          </a:xfrm>
          <a:prstGeom prst="rect">
            <a:avLst/>
          </a:prstGeom>
          <a:noFill/>
        </p:spPr>
        <p:txBody>
          <a:bodyPr wrap="square" rtlCol="0">
            <a:spAutoFit/>
          </a:bodyPr>
          <a:lstStyle/>
          <a:p>
            <a:pPr algn="ctr"/>
            <a:r>
              <a:rPr lang="pl-PL" sz="2800" b="1" dirty="0">
                <a:solidFill>
                  <a:srgbClr val="92D050"/>
                </a:solidFill>
              </a:rPr>
              <a:t>Brazil</a:t>
            </a:r>
            <a:endParaRPr lang="en-GB" sz="2800" b="1" dirty="0">
              <a:solidFill>
                <a:srgbClr val="92D050"/>
              </a:solidFill>
            </a:endParaRPr>
          </a:p>
        </p:txBody>
      </p:sp>
      <p:sp>
        <p:nvSpPr>
          <p:cNvPr id="29706" name="AutoShape 10" descr="Brazil: Exports of wood-based products up 21.6% in November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9707" name="Picture 11" descr="C:\Users\monikababinska\Desktop\brazil-06.jpg"/>
          <p:cNvPicPr>
            <a:picLocks noChangeAspect="1" noChangeArrowheads="1"/>
          </p:cNvPicPr>
          <p:nvPr/>
        </p:nvPicPr>
        <p:blipFill>
          <a:blip r:embed="rId3"/>
          <a:srcRect/>
          <a:stretch>
            <a:fillRect/>
          </a:stretch>
        </p:blipFill>
        <p:spPr bwMode="auto">
          <a:xfrm>
            <a:off x="4290459" y="4274343"/>
            <a:ext cx="3219451" cy="2012157"/>
          </a:xfrm>
          <a:prstGeom prst="rect">
            <a:avLst/>
          </a:prstGeom>
          <a:noFill/>
        </p:spPr>
      </p:pic>
      <p:pic>
        <p:nvPicPr>
          <p:cNvPr id="29709" name="Picture 13" descr="Bishop Creighton Academy - Fascinating Fossils!"/>
          <p:cNvPicPr>
            <a:picLocks noChangeAspect="1" noChangeArrowheads="1"/>
          </p:cNvPicPr>
          <p:nvPr/>
        </p:nvPicPr>
        <p:blipFill>
          <a:blip r:embed="rId4"/>
          <a:srcRect/>
          <a:stretch>
            <a:fillRect/>
          </a:stretch>
        </p:blipFill>
        <p:spPr bwMode="auto">
          <a:xfrm>
            <a:off x="7849635" y="4298013"/>
            <a:ext cx="3564490" cy="1988487"/>
          </a:xfrm>
          <a:prstGeom prst="rect">
            <a:avLst/>
          </a:prstGeom>
          <a:noFill/>
        </p:spPr>
      </p:pic>
      <p:pic>
        <p:nvPicPr>
          <p:cNvPr id="29711" name="Picture 15" descr="Law court crime punishment – Telecoms.com"/>
          <p:cNvPicPr>
            <a:picLocks noChangeAspect="1" noChangeArrowheads="1"/>
          </p:cNvPicPr>
          <p:nvPr/>
        </p:nvPicPr>
        <p:blipFill>
          <a:blip r:embed="rId5"/>
          <a:srcRect/>
          <a:stretch>
            <a:fillRect/>
          </a:stretch>
        </p:blipFill>
        <p:spPr bwMode="auto">
          <a:xfrm>
            <a:off x="449489" y="4274343"/>
            <a:ext cx="3494581" cy="2124076"/>
          </a:xfrm>
          <a:prstGeom prst="rect">
            <a:avLst/>
          </a:prstGeom>
          <a:noFill/>
        </p:spPr>
      </p:pic>
      <p:pic>
        <p:nvPicPr>
          <p:cNvPr id="5" name="Picture 4">
            <a:extLst>
              <a:ext uri="{FF2B5EF4-FFF2-40B4-BE49-F238E27FC236}">
                <a16:creationId xmlns:a16="http://schemas.microsoft.com/office/drawing/2014/main" id="{E9BD81B6-CC52-BA83-9668-DBF38C8469DB}"/>
              </a:ext>
            </a:extLst>
          </p:cNvPr>
          <p:cNvPicPr>
            <a:picLocks noChangeAspect="1"/>
          </p:cNvPicPr>
          <p:nvPr/>
        </p:nvPicPr>
        <p:blipFill>
          <a:blip r:embed="rId6"/>
          <a:stretch>
            <a:fillRect/>
          </a:stretch>
        </p:blipFill>
        <p:spPr>
          <a:xfrm>
            <a:off x="341004" y="1401433"/>
            <a:ext cx="3830941" cy="2294005"/>
          </a:xfrm>
          <a:prstGeom prst="rect">
            <a:avLst/>
          </a:prstGeom>
        </p:spPr>
      </p:pic>
      <p:pic>
        <p:nvPicPr>
          <p:cNvPr id="14" name="Picture 13">
            <a:extLst>
              <a:ext uri="{FF2B5EF4-FFF2-40B4-BE49-F238E27FC236}">
                <a16:creationId xmlns:a16="http://schemas.microsoft.com/office/drawing/2014/main" id="{F56E480A-E629-2B42-A4C5-66267E2AA531}"/>
              </a:ext>
            </a:extLst>
          </p:cNvPr>
          <p:cNvPicPr>
            <a:picLocks noChangeAspect="1"/>
          </p:cNvPicPr>
          <p:nvPr/>
        </p:nvPicPr>
        <p:blipFill>
          <a:blip r:embed="rId7"/>
          <a:stretch>
            <a:fillRect/>
          </a:stretch>
        </p:blipFill>
        <p:spPr>
          <a:xfrm>
            <a:off x="7815154" y="1350558"/>
            <a:ext cx="3204631" cy="2346187"/>
          </a:xfrm>
          <a:prstGeom prst="rect">
            <a:avLst/>
          </a:prstGeom>
        </p:spPr>
      </p:pic>
      <p:sp>
        <p:nvSpPr>
          <p:cNvPr id="16" name="TextBox 15">
            <a:extLst>
              <a:ext uri="{FF2B5EF4-FFF2-40B4-BE49-F238E27FC236}">
                <a16:creationId xmlns:a16="http://schemas.microsoft.com/office/drawing/2014/main" id="{CFA162CE-C038-3C25-97A7-AEB67E959D51}"/>
              </a:ext>
            </a:extLst>
          </p:cNvPr>
          <p:cNvSpPr txBox="1"/>
          <p:nvPr/>
        </p:nvSpPr>
        <p:spPr>
          <a:xfrm>
            <a:off x="7075714" y="878214"/>
            <a:ext cx="4572000" cy="523220"/>
          </a:xfrm>
          <a:prstGeom prst="rect">
            <a:avLst/>
          </a:prstGeom>
          <a:noFill/>
        </p:spPr>
        <p:txBody>
          <a:bodyPr wrap="square" rtlCol="0">
            <a:spAutoFit/>
          </a:bodyPr>
          <a:lstStyle/>
          <a:p>
            <a:pPr algn="ctr"/>
            <a:r>
              <a:rPr lang="en-GB" sz="2800" b="1" dirty="0">
                <a:solidFill>
                  <a:schemeClr val="tx2">
                    <a:lumMod val="75000"/>
                  </a:schemeClr>
                </a:solidFill>
              </a:rPr>
              <a:t>Global Trade</a:t>
            </a:r>
          </a:p>
        </p:txBody>
      </p:sp>
      <p:pic>
        <p:nvPicPr>
          <p:cNvPr id="18" name="Picture 17">
            <a:extLst>
              <a:ext uri="{FF2B5EF4-FFF2-40B4-BE49-F238E27FC236}">
                <a16:creationId xmlns:a16="http://schemas.microsoft.com/office/drawing/2014/main" id="{76E864DF-FB34-77DE-FAB8-CB24B581C809}"/>
              </a:ext>
            </a:extLst>
          </p:cNvPr>
          <p:cNvPicPr>
            <a:picLocks noChangeAspect="1"/>
          </p:cNvPicPr>
          <p:nvPr/>
        </p:nvPicPr>
        <p:blipFill>
          <a:blip r:embed="rId8"/>
          <a:stretch>
            <a:fillRect/>
          </a:stretch>
        </p:blipFill>
        <p:spPr>
          <a:xfrm>
            <a:off x="4471303" y="1371675"/>
            <a:ext cx="2879930" cy="2277078"/>
          </a:xfrm>
          <a:prstGeom prst="rect">
            <a:avLst/>
          </a:prstGeom>
        </p:spPr>
      </p:pic>
    </p:spTree>
    <p:extLst>
      <p:ext uri="{BB962C8B-B14F-4D97-AF65-F5344CB8AC3E}">
        <p14:creationId xmlns:p14="http://schemas.microsoft.com/office/powerpoint/2010/main" val="13452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943" y="2306435"/>
            <a:ext cx="8063772" cy="1492132"/>
          </a:xfrm>
        </p:spPr>
        <p:txBody>
          <a:bodyPr>
            <a:normAutofit fontScale="90000"/>
          </a:bodyPr>
          <a:lstStyle/>
          <a:p>
            <a:pPr algn="ctr"/>
            <a:br>
              <a:rPr lang="pl-PL" dirty="0"/>
            </a:br>
            <a:r>
              <a:rPr lang="en-GB" dirty="0">
                <a:solidFill>
                  <a:schemeClr val="tx1"/>
                </a:solidFill>
              </a:rPr>
              <a:t>Wednesday and Friday</a:t>
            </a:r>
            <a:r>
              <a:rPr lang="pl-PL" dirty="0">
                <a:solidFill>
                  <a:schemeClr val="tx1"/>
                </a:solidFill>
              </a:rPr>
              <a:t> – PE</a:t>
            </a:r>
            <a:br>
              <a:rPr lang="pl-PL" dirty="0">
                <a:solidFill>
                  <a:schemeClr val="tx1"/>
                </a:solidFill>
              </a:rPr>
            </a:br>
            <a:r>
              <a:rPr lang="pl-PL" dirty="0">
                <a:solidFill>
                  <a:schemeClr val="tx1"/>
                </a:solidFill>
              </a:rPr>
              <a:t>Thursday – Spanish</a:t>
            </a:r>
            <a:br>
              <a:rPr lang="pl-PL" dirty="0">
                <a:solidFill>
                  <a:schemeClr val="tx1"/>
                </a:solidFill>
              </a:rPr>
            </a:br>
            <a:endParaRPr lang="en-GB" dirty="0">
              <a:solidFill>
                <a:schemeClr val="tx1"/>
              </a:solidFill>
            </a:endParaRPr>
          </a:p>
        </p:txBody>
      </p:sp>
      <p:sp>
        <p:nvSpPr>
          <p:cNvPr id="4" name="Slide Number Placeholder 3"/>
          <p:cNvSpPr>
            <a:spLocks noGrp="1"/>
          </p:cNvSpPr>
          <p:nvPr>
            <p:ph type="sldNum" sz="quarter" idx="12"/>
          </p:nvPr>
        </p:nvSpPr>
        <p:spPr/>
        <p:txBody>
          <a:bodyPr/>
          <a:lstStyle/>
          <a:p>
            <a:fld id="{71766878-3199-4EAB-94E7-2D6D11070E14}" type="slidenum">
              <a:rPr lang="en-US" smtClean="0"/>
              <a:pPr/>
              <a:t>6</a:t>
            </a:fld>
            <a:endParaRPr lang="en-US" dirty="0"/>
          </a:p>
        </p:txBody>
      </p:sp>
      <p:sp>
        <p:nvSpPr>
          <p:cNvPr id="5" name="Title 1"/>
          <p:cNvSpPr txBox="1">
            <a:spLocks/>
          </p:cNvSpPr>
          <p:nvPr/>
        </p:nvSpPr>
        <p:spPr>
          <a:xfrm>
            <a:off x="-2897496" y="247651"/>
            <a:ext cx="10515600" cy="1325563"/>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6000" b="1" dirty="0">
                <a:solidFill>
                  <a:schemeClr val="tx2">
                    <a:lumMod val="90000"/>
                    <a:lumOff val="10000"/>
                  </a:schemeClr>
                </a:solidFill>
                <a:effectLst>
                  <a:outerShdw blurRad="50000" dist="30000" dir="5400000" algn="tl" rotWithShape="0">
                    <a:srgbClr val="000000">
                      <a:alpha val="30000"/>
                    </a:srgbClr>
                  </a:outerShdw>
                </a:effectLst>
                <a:latin typeface="+mj-lt"/>
                <a:ea typeface="+mj-ea"/>
                <a:cs typeface="+mj-cs"/>
              </a:rPr>
              <a:t>      </a:t>
            </a:r>
            <a:r>
              <a:rPr lang="pl-PL" sz="4800" b="1" u="sng" dirty="0">
                <a:effectLst>
                  <a:outerShdw blurRad="50000" dist="30000" dir="5400000" algn="tl" rotWithShape="0">
                    <a:srgbClr val="000000">
                      <a:alpha val="30000"/>
                    </a:srgbClr>
                  </a:outerShdw>
                </a:effectLst>
                <a:latin typeface="+mj-lt"/>
                <a:ea typeface="+mj-ea"/>
                <a:cs typeface="+mj-cs"/>
              </a:rPr>
              <a:t>Weekly activities</a:t>
            </a:r>
            <a:r>
              <a:rPr kumimoji="0" lang="en-GB" sz="4800" b="1" i="0" u="sng" strike="noStrike" kern="1200" cap="none" spc="0" normalizeH="0" baseline="0" noProof="0" dirty="0">
                <a:ln>
                  <a:noFill/>
                </a:ln>
                <a:effectLst>
                  <a:outerShdw blurRad="50000" dist="30000" dir="5400000" algn="tl" rotWithShape="0">
                    <a:srgbClr val="000000">
                      <a:alpha val="30000"/>
                    </a:srgbClr>
                  </a:outerShdw>
                </a:effectLst>
                <a:uLnTx/>
                <a:uFillTx/>
                <a:latin typeface="+mj-lt"/>
                <a:ea typeface="+mj-ea"/>
                <a:cs typeface="+mj-cs"/>
              </a:rPr>
              <a:t> </a:t>
            </a:r>
          </a:p>
        </p:txBody>
      </p:sp>
      <p:sp>
        <p:nvSpPr>
          <p:cNvPr id="7" name="TextBox 6"/>
          <p:cNvSpPr txBox="1"/>
          <p:nvPr/>
        </p:nvSpPr>
        <p:spPr>
          <a:xfrm>
            <a:off x="6406243" y="959646"/>
            <a:ext cx="6134100" cy="5262979"/>
          </a:xfrm>
          <a:prstGeom prst="rect">
            <a:avLst/>
          </a:prstGeom>
          <a:noFill/>
        </p:spPr>
        <p:txBody>
          <a:bodyPr wrap="square" rtlCol="0">
            <a:spAutoFit/>
          </a:bodyPr>
          <a:lstStyle/>
          <a:p>
            <a:r>
              <a:rPr lang="en-GB" sz="4800" b="1" u="sng" dirty="0"/>
              <a:t>PE</a:t>
            </a:r>
          </a:p>
          <a:p>
            <a:endParaRPr lang="en-GB" dirty="0"/>
          </a:p>
          <a:p>
            <a:r>
              <a:rPr lang="en-GB" sz="2800" dirty="0"/>
              <a:t>All children need an </a:t>
            </a:r>
            <a:r>
              <a:rPr lang="en-GB" sz="2800" dirty="0" err="1"/>
              <a:t>Egerton</a:t>
            </a:r>
            <a:r>
              <a:rPr lang="en-GB" sz="2800" dirty="0"/>
              <a:t> PE kit.</a:t>
            </a:r>
          </a:p>
          <a:p>
            <a:r>
              <a:rPr lang="en-GB" sz="2800" dirty="0"/>
              <a:t>Pumps for indoors.</a:t>
            </a:r>
          </a:p>
          <a:p>
            <a:r>
              <a:rPr lang="en-GB" sz="2800" dirty="0"/>
              <a:t>Trainers for outdoor activities – Health and safety reasons.</a:t>
            </a:r>
          </a:p>
          <a:p>
            <a:r>
              <a:rPr lang="en-GB" sz="2800" dirty="0">
                <a:sym typeface="Wingdings" pitchFamily="2" charset="2"/>
              </a:rPr>
              <a:t>No jewellery.</a:t>
            </a:r>
          </a:p>
          <a:p>
            <a:r>
              <a:rPr lang="en-GB" sz="2800" dirty="0">
                <a:sym typeface="Wingdings" pitchFamily="2" charset="2"/>
              </a:rPr>
              <a:t>No nail varnish.</a:t>
            </a:r>
          </a:p>
          <a:p>
            <a:r>
              <a:rPr lang="en-GB" sz="2800" dirty="0">
                <a:sym typeface="Wingdings" pitchFamily="2" charset="2"/>
              </a:rPr>
              <a:t>Hair tied up. </a:t>
            </a:r>
          </a:p>
          <a:p>
            <a:r>
              <a:rPr lang="en-GB" sz="2800" dirty="0">
                <a:sym typeface="Wingdings" pitchFamily="2" charset="2"/>
              </a:rPr>
              <a:t>Earrings – only studs. </a:t>
            </a:r>
          </a:p>
          <a:p>
            <a:endParaRPr lang="en-GB" dirty="0"/>
          </a:p>
        </p:txBody>
      </p:sp>
    </p:spTree>
    <p:extLst>
      <p:ext uri="{BB962C8B-B14F-4D97-AF65-F5344CB8AC3E}">
        <p14:creationId xmlns:p14="http://schemas.microsoft.com/office/powerpoint/2010/main" val="391073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975" y="0"/>
            <a:ext cx="8245476" cy="838567"/>
          </a:xfr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p:spPr>
        <p:txBody>
          <a:bodyPr/>
          <a:lstStyle/>
          <a:p>
            <a:pPr algn="l"/>
            <a:r>
              <a:rPr lang="en-GB" dirty="0"/>
              <a:t>Maths No Problem!</a:t>
            </a:r>
          </a:p>
        </p:txBody>
      </p:sp>
      <p:sp>
        <p:nvSpPr>
          <p:cNvPr id="3" name="Content Placeholder 2"/>
          <p:cNvSpPr>
            <a:spLocks noGrp="1"/>
          </p:cNvSpPr>
          <p:nvPr>
            <p:ph idx="1"/>
          </p:nvPr>
        </p:nvSpPr>
        <p:spPr>
          <a:xfrm>
            <a:off x="1295399" y="1123950"/>
            <a:ext cx="9791701" cy="5188284"/>
          </a:xfr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p:spPr>
        <p:txBody>
          <a:bodyPr>
            <a:noAutofit/>
          </a:bodyPr>
          <a:lstStyle/>
          <a:p>
            <a:r>
              <a:rPr lang="en-GB" sz="2800" dirty="0">
                <a:solidFill>
                  <a:schemeClr val="tx2">
                    <a:lumMod val="90000"/>
                    <a:lumOff val="10000"/>
                  </a:schemeClr>
                </a:solidFill>
              </a:rPr>
              <a:t>Comprehensive way to teach mathematics </a:t>
            </a:r>
          </a:p>
          <a:p>
            <a:pPr>
              <a:buFontTx/>
              <a:buChar char="-"/>
            </a:pPr>
            <a:r>
              <a:rPr lang="en-GB" sz="2800" dirty="0">
                <a:solidFill>
                  <a:schemeClr val="tx2">
                    <a:lumMod val="90000"/>
                    <a:lumOff val="10000"/>
                  </a:schemeClr>
                </a:solidFill>
              </a:rPr>
              <a:t>Context – problem solving</a:t>
            </a:r>
          </a:p>
          <a:p>
            <a:pPr>
              <a:buFontTx/>
              <a:buChar char="-"/>
            </a:pPr>
            <a:r>
              <a:rPr lang="en-GB" sz="2800" dirty="0">
                <a:solidFill>
                  <a:schemeClr val="tx2">
                    <a:lumMod val="90000"/>
                    <a:lumOff val="10000"/>
                  </a:schemeClr>
                </a:solidFill>
              </a:rPr>
              <a:t>Focus on methods rather than answer – conceptual understanding</a:t>
            </a:r>
          </a:p>
          <a:p>
            <a:pPr>
              <a:buFontTx/>
              <a:buChar char="-"/>
            </a:pPr>
            <a:r>
              <a:rPr lang="en-GB" sz="2800" dirty="0">
                <a:solidFill>
                  <a:schemeClr val="tx2">
                    <a:lumMod val="90000"/>
                    <a:lumOff val="10000"/>
                  </a:schemeClr>
                </a:solidFill>
              </a:rPr>
              <a:t>Text books, work books, journals</a:t>
            </a:r>
          </a:p>
          <a:p>
            <a:pPr>
              <a:buFontTx/>
              <a:buChar char="-"/>
            </a:pPr>
            <a:r>
              <a:rPr lang="en-GB" sz="2800" dirty="0">
                <a:solidFill>
                  <a:schemeClr val="tx2">
                    <a:lumMod val="90000"/>
                    <a:lumOff val="10000"/>
                  </a:schemeClr>
                </a:solidFill>
              </a:rPr>
              <a:t>Variation </a:t>
            </a:r>
          </a:p>
          <a:p>
            <a:pPr>
              <a:buFontTx/>
              <a:buChar char="-"/>
            </a:pPr>
            <a:r>
              <a:rPr lang="en-GB" sz="2800" dirty="0">
                <a:solidFill>
                  <a:schemeClr val="tx2">
                    <a:lumMod val="90000"/>
                    <a:lumOff val="10000"/>
                  </a:schemeClr>
                </a:solidFill>
              </a:rPr>
              <a:t>Concrete, pictorial, abstract</a:t>
            </a:r>
          </a:p>
          <a:p>
            <a:pPr>
              <a:buFontTx/>
              <a:buChar char="-"/>
            </a:pPr>
            <a:r>
              <a:rPr lang="en-GB" sz="2800" dirty="0">
                <a:solidFill>
                  <a:schemeClr val="tx2">
                    <a:lumMod val="90000"/>
                    <a:lumOff val="10000"/>
                  </a:schemeClr>
                </a:solidFill>
              </a:rPr>
              <a:t>Slower pace, greater progress</a:t>
            </a:r>
          </a:p>
          <a:p>
            <a:pPr>
              <a:buFontTx/>
              <a:buChar char="-"/>
            </a:pPr>
            <a:r>
              <a:rPr lang="en-GB" sz="2800" dirty="0">
                <a:solidFill>
                  <a:schemeClr val="tx2">
                    <a:lumMod val="90000"/>
                    <a:lumOff val="10000"/>
                  </a:schemeClr>
                </a:solidFill>
              </a:rPr>
              <a:t>Work together at the same pace, acceleration through rich, sophisticated problems</a:t>
            </a:r>
          </a:p>
          <a:p>
            <a:pPr>
              <a:buFontTx/>
              <a:buChar char="-"/>
            </a:pPr>
            <a:r>
              <a:rPr lang="en-GB" sz="2800" dirty="0">
                <a:solidFill>
                  <a:schemeClr val="tx2">
                    <a:lumMod val="90000"/>
                    <a:lumOff val="10000"/>
                  </a:schemeClr>
                </a:solidFill>
              </a:rPr>
              <a:t>Think deeply about maths at a relational level </a:t>
            </a:r>
          </a:p>
        </p:txBody>
      </p:sp>
      <p:sp>
        <p:nvSpPr>
          <p:cNvPr id="7" name="Slide Number Placeholder 6"/>
          <p:cNvSpPr>
            <a:spLocks noGrp="1"/>
          </p:cNvSpPr>
          <p:nvPr>
            <p:ph type="sldNum" sz="quarter" idx="12"/>
          </p:nvPr>
        </p:nvSpPr>
        <p:spPr/>
        <p:txBody>
          <a:bodyPr/>
          <a:lstStyle/>
          <a:p>
            <a:fld id="{71766878-3199-4EAB-94E7-2D6D11070E14}" type="slidenum">
              <a:rPr lang="en-US" smtClean="0"/>
              <a:pPr/>
              <a:t>7</a:t>
            </a:fld>
            <a:endParaRPr lang="en-US" dirty="0"/>
          </a:p>
        </p:txBody>
      </p:sp>
      <p:sp>
        <p:nvSpPr>
          <p:cNvPr id="6" name="AutoShape 2" descr="About The Primary Maths Serie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647" t="39858" r="55711" b="26651"/>
          <a:stretch/>
        </p:blipFill>
        <p:spPr bwMode="auto">
          <a:xfrm>
            <a:off x="8057355" y="2838450"/>
            <a:ext cx="2928427" cy="1925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635" t="47701" r="20165" b="17024"/>
          <a:stretch/>
        </p:blipFill>
        <p:spPr bwMode="auto">
          <a:xfrm>
            <a:off x="8183861" y="0"/>
            <a:ext cx="2696329" cy="88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9794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1766878-3199-4EAB-94E7-2D6D11070E14}" type="slidenum">
              <a:rPr lang="en-US" smtClean="0"/>
              <a:pPr/>
              <a:t>8</a:t>
            </a:fld>
            <a:endParaRPr lang="en-US" dirty="0"/>
          </a:p>
        </p:txBody>
      </p:sp>
      <p:sp>
        <p:nvSpPr>
          <p:cNvPr id="6" name="Title 1"/>
          <p:cNvSpPr txBox="1">
            <a:spLocks/>
          </p:cNvSpPr>
          <p:nvPr/>
        </p:nvSpPr>
        <p:spPr>
          <a:xfrm>
            <a:off x="2593975" y="114300"/>
            <a:ext cx="6054725" cy="838567"/>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p:spPr>
        <p:txBody>
          <a:bodyPr vert="horz" anchor="b">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Maths No Problem!</a:t>
            </a:r>
            <a:endParaRPr kumimoji="0" lang="en-GB" sz="4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7" name="Rectangle 6"/>
          <p:cNvSpPr/>
          <p:nvPr/>
        </p:nvSpPr>
        <p:spPr>
          <a:xfrm>
            <a:off x="0" y="1772335"/>
            <a:ext cx="11430000" cy="2308324"/>
          </a:xfrm>
          <a:prstGeom prst="rect">
            <a:avLst/>
          </a:prstGeom>
        </p:spPr>
        <p:txBody>
          <a:bodyPr wrap="square">
            <a:spAutoFit/>
          </a:bodyPr>
          <a:lstStyle/>
          <a:p>
            <a:r>
              <a:rPr lang="en-GB" sz="2400" dirty="0">
                <a:hlinkClick r:id="rId2"/>
              </a:rPr>
              <a:t>https://mathsnoproblem.com/en/programs/school-at-home/</a:t>
            </a:r>
            <a:endParaRPr lang="pl-PL" sz="2400" dirty="0"/>
          </a:p>
          <a:p>
            <a:endParaRPr lang="pl-PL" sz="2400" dirty="0"/>
          </a:p>
          <a:p>
            <a:r>
              <a:rPr lang="en-GB" sz="2400" dirty="0">
                <a:hlinkClick r:id="rId3"/>
              </a:rPr>
              <a:t>https://mathsnoproblem.com/en/parent-videos/</a:t>
            </a:r>
            <a:endParaRPr lang="pl-PL" sz="2400" dirty="0"/>
          </a:p>
          <a:p>
            <a:endParaRPr lang="pl-PL" sz="2400" dirty="0"/>
          </a:p>
          <a:p>
            <a:r>
              <a:rPr lang="en-GB" sz="2400" dirty="0">
                <a:hlinkClick r:id="rId4"/>
              </a:rPr>
              <a:t>https://mathsnoproblem.com/blog/teaching-tips/parents-can-encourage-everyday-maths-skills-kitchen/</a:t>
            </a:r>
            <a:endParaRPr lang="en-GB" sz="2400" dirty="0"/>
          </a:p>
        </p:txBody>
      </p:sp>
      <p:sp>
        <p:nvSpPr>
          <p:cNvPr id="8" name="TextBox 7"/>
          <p:cNvSpPr txBox="1"/>
          <p:nvPr/>
        </p:nvSpPr>
        <p:spPr>
          <a:xfrm>
            <a:off x="323850" y="1276350"/>
            <a:ext cx="6515100" cy="461665"/>
          </a:xfrm>
          <a:prstGeom prst="rect">
            <a:avLst/>
          </a:prstGeom>
          <a:noFill/>
        </p:spPr>
        <p:txBody>
          <a:bodyPr wrap="square" rtlCol="0">
            <a:spAutoFit/>
          </a:bodyPr>
          <a:lstStyle/>
          <a:p>
            <a:r>
              <a:rPr lang="pl-PL" sz="2400" dirty="0"/>
              <a:t>Useful website with parent videos: </a:t>
            </a:r>
            <a:endParaRPr lang="en-GB"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1766878-3199-4EAB-94E7-2D6D11070E14}" type="slidenum">
              <a:rPr lang="en-US" smtClean="0"/>
              <a:pPr/>
              <a:t>9</a:t>
            </a:fld>
            <a:endParaRPr lang="en-US" dirty="0"/>
          </a:p>
        </p:txBody>
      </p:sp>
      <p:pic>
        <p:nvPicPr>
          <p:cNvPr id="23553" name="Picture 1"/>
          <p:cNvPicPr>
            <a:picLocks noChangeAspect="1" noChangeArrowheads="1"/>
          </p:cNvPicPr>
          <p:nvPr/>
        </p:nvPicPr>
        <p:blipFill>
          <a:blip r:embed="rId2"/>
          <a:srcRect/>
          <a:stretch>
            <a:fillRect/>
          </a:stretch>
        </p:blipFill>
        <p:spPr bwMode="auto">
          <a:xfrm>
            <a:off x="4895850" y="1501363"/>
            <a:ext cx="7067549" cy="4766088"/>
          </a:xfrm>
          <a:prstGeom prst="rect">
            <a:avLst/>
          </a:prstGeom>
          <a:noFill/>
          <a:ln w="9525">
            <a:noFill/>
            <a:miter lim="800000"/>
            <a:headEnd/>
            <a:tailEnd/>
          </a:ln>
        </p:spPr>
      </p:pic>
      <p:sp>
        <p:nvSpPr>
          <p:cNvPr id="6" name="Title 1"/>
          <p:cNvSpPr txBox="1">
            <a:spLocks/>
          </p:cNvSpPr>
          <p:nvPr/>
        </p:nvSpPr>
        <p:spPr>
          <a:xfrm>
            <a:off x="341004" y="57151"/>
            <a:ext cx="10515600" cy="1325563"/>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5400" b="1" u="sng" dirty="0">
                <a:effectLst>
                  <a:outerShdw blurRad="31750" dist="25400" dir="5400000" algn="tl" rotWithShape="0">
                    <a:srgbClr val="000000">
                      <a:alpha val="25000"/>
                    </a:srgbClr>
                  </a:outerShdw>
                </a:effectLst>
                <a:latin typeface="+mj-lt"/>
                <a:ea typeface="+mj-ea"/>
                <a:cs typeface="+mj-cs"/>
              </a:rPr>
              <a:t>Reading</a:t>
            </a:r>
            <a:r>
              <a:rPr kumimoji="0" lang="en-GB" sz="5400" b="1" i="0" u="sng"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mj-lt"/>
                <a:ea typeface="+mj-ea"/>
                <a:cs typeface="+mj-cs"/>
              </a:rPr>
              <a:t> </a:t>
            </a:r>
          </a:p>
        </p:txBody>
      </p:sp>
      <p:sp>
        <p:nvSpPr>
          <p:cNvPr id="7" name="Rectangle 6"/>
          <p:cNvSpPr/>
          <p:nvPr/>
        </p:nvSpPr>
        <p:spPr>
          <a:xfrm>
            <a:off x="5524500" y="920234"/>
            <a:ext cx="6322565" cy="461665"/>
          </a:xfrm>
          <a:prstGeom prst="rect">
            <a:avLst/>
          </a:prstGeom>
        </p:spPr>
        <p:txBody>
          <a:bodyPr wrap="none">
            <a:spAutoFit/>
          </a:bodyPr>
          <a:lstStyle/>
          <a:p>
            <a:r>
              <a:rPr lang="en-GB" sz="2400" dirty="0">
                <a:hlinkClick r:id="rId3"/>
              </a:rPr>
              <a:t>https://www.booksfortopics.com/year-6</a:t>
            </a:r>
            <a:endParaRPr lang="en-GB" sz="2400" dirty="0"/>
          </a:p>
        </p:txBody>
      </p:sp>
      <p:sp>
        <p:nvSpPr>
          <p:cNvPr id="8" name="TextBox 7"/>
          <p:cNvSpPr txBox="1"/>
          <p:nvPr/>
        </p:nvSpPr>
        <p:spPr>
          <a:xfrm>
            <a:off x="342900" y="762000"/>
            <a:ext cx="4171950" cy="4893647"/>
          </a:xfrm>
          <a:prstGeom prst="rect">
            <a:avLst/>
          </a:prstGeom>
          <a:noFill/>
        </p:spPr>
        <p:txBody>
          <a:bodyPr wrap="square" rtlCol="0">
            <a:spAutoFit/>
          </a:bodyPr>
          <a:lstStyle/>
          <a:p>
            <a:r>
              <a:rPr lang="pl-PL" sz="2400" i="1" u="sng" dirty="0"/>
              <a:t>Guided reading and reading comprehension</a:t>
            </a:r>
            <a:r>
              <a:rPr lang="pl-PL" sz="2400" u="sng" dirty="0"/>
              <a:t>:</a:t>
            </a:r>
          </a:p>
          <a:p>
            <a:endParaRPr lang="pl-PL" sz="2400" u="sng" dirty="0"/>
          </a:p>
          <a:p>
            <a:pPr>
              <a:buFont typeface="Arial" pitchFamily="34" charset="0"/>
              <a:buChar char="•"/>
            </a:pPr>
            <a:r>
              <a:rPr lang="pl-PL" sz="2400" dirty="0"/>
              <a:t>four times a week</a:t>
            </a:r>
          </a:p>
          <a:p>
            <a:pPr>
              <a:buFont typeface="Arial" pitchFamily="34" charset="0"/>
              <a:buChar char="•"/>
            </a:pPr>
            <a:r>
              <a:rPr lang="pl-PL" sz="2400" dirty="0"/>
              <a:t> whole class reading</a:t>
            </a:r>
          </a:p>
          <a:p>
            <a:pPr>
              <a:buFont typeface="Arial" pitchFamily="34" charset="0"/>
              <a:buChar char="•"/>
            </a:pPr>
            <a:r>
              <a:rPr lang="pl-PL" sz="2400" dirty="0"/>
              <a:t> independent sessions</a:t>
            </a:r>
          </a:p>
          <a:p>
            <a:pPr>
              <a:buFont typeface="Arial" pitchFamily="34" charset="0"/>
              <a:buChar char="•"/>
            </a:pPr>
            <a:r>
              <a:rPr lang="pl-PL" sz="2400" dirty="0"/>
              <a:t> Sats style questions</a:t>
            </a:r>
          </a:p>
          <a:p>
            <a:pPr>
              <a:buFont typeface="Arial" pitchFamily="34" charset="0"/>
              <a:buChar char="•"/>
            </a:pPr>
            <a:r>
              <a:rPr lang="pl-PL" sz="2400" dirty="0"/>
              <a:t> focus on vocabulary, inference and summary</a:t>
            </a:r>
          </a:p>
          <a:p>
            <a:pPr>
              <a:buFont typeface="Arial" pitchFamily="34" charset="0"/>
              <a:buChar char="•"/>
            </a:pPr>
            <a:r>
              <a:rPr lang="pl-PL" sz="2400" dirty="0"/>
              <a:t> finding evidence in a text</a:t>
            </a:r>
          </a:p>
          <a:p>
            <a:pPr>
              <a:buFont typeface="Arial" pitchFamily="34" charset="0"/>
              <a:buChar char="•"/>
            </a:pPr>
            <a:endParaRPr lang="pl-PL" sz="2400" dirty="0"/>
          </a:p>
          <a:p>
            <a:r>
              <a:rPr lang="pl-PL" sz="2400" i="1" u="sng" dirty="0"/>
              <a:t>Autumn 1 Class Book</a:t>
            </a:r>
          </a:p>
          <a:p>
            <a:r>
              <a:rPr lang="en-GB" sz="2400" dirty="0"/>
              <a:t>Treason by </a:t>
            </a:r>
            <a:r>
              <a:rPr lang="en-GB" sz="2400" dirty="0" err="1"/>
              <a:t>Berlie</a:t>
            </a:r>
            <a:r>
              <a:rPr lang="en-GB" sz="2400" dirty="0"/>
              <a:t> Doherty</a:t>
            </a:r>
          </a:p>
        </p:txBody>
      </p:sp>
    </p:spTree>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830</Words>
  <Application>Microsoft Office PowerPoint</Application>
  <PresentationFormat>Widescreen</PresentationFormat>
  <Paragraphs>142</Paragraphs>
  <Slides>17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Boring Boring</vt:lpstr>
      <vt:lpstr>Calibri</vt:lpstr>
      <vt:lpstr>Calibri Light</vt:lpstr>
      <vt:lpstr>din-2014</vt:lpstr>
      <vt:lpstr>Wingdings</vt:lpstr>
      <vt:lpstr>Retrospect</vt:lpstr>
      <vt:lpstr>     YEAR 6       Working in Partnership Presentation  </vt:lpstr>
      <vt:lpstr>Meet the staff</vt:lpstr>
      <vt:lpstr>Growth Mindset</vt:lpstr>
      <vt:lpstr>Building a positive mindset in Year 6 </vt:lpstr>
      <vt:lpstr>Themes in Year 6 </vt:lpstr>
      <vt:lpstr> Wednesday and Friday – PE Thursday – Spanish </vt:lpstr>
      <vt:lpstr>Maths No Problem!</vt:lpstr>
      <vt:lpstr>PowerPoint Presentation</vt:lpstr>
      <vt:lpstr>PowerPoint Presentation</vt:lpstr>
      <vt:lpstr>PowerPoint Presentation</vt:lpstr>
      <vt:lpstr>PowerPoint Presentation</vt:lpstr>
      <vt:lpstr>PowerPoint Presentation</vt:lpstr>
      <vt:lpstr>SeeSaw</vt:lpstr>
      <vt:lpstr>Communication</vt:lpstr>
      <vt:lpstr>IMPORTANT THINGS TO REMEMBER </vt:lpstr>
      <vt:lpstr>Helping your child</vt:lpstr>
      <vt:lpstr>PTA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dc:title>
  <dc:creator>Harriet Gill</dc:creator>
  <cp:lastModifiedBy>Dominic Sedgwick</cp:lastModifiedBy>
  <cp:revision>47</cp:revision>
  <dcterms:created xsi:type="dcterms:W3CDTF">2017-04-16T20:07:46Z</dcterms:created>
  <dcterms:modified xsi:type="dcterms:W3CDTF">2022-09-07T14:57:05Z</dcterms:modified>
</cp:coreProperties>
</file>