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1" d="100"/>
          <a:sy n="91" d="100"/>
        </p:scale>
        <p:origin x="5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1E5AE4-EDC5-4C3F-B78D-80DDD6FB152B}"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286375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E5AE4-EDC5-4C3F-B78D-80DDD6FB152B}"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213247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E5AE4-EDC5-4C3F-B78D-80DDD6FB152B}"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1434677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E5AE4-EDC5-4C3F-B78D-80DDD6FB152B}"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635885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1E5AE4-EDC5-4C3F-B78D-80DDD6FB152B}"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2455504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1E5AE4-EDC5-4C3F-B78D-80DDD6FB152B}"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2256472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1E5AE4-EDC5-4C3F-B78D-80DDD6FB152B}" type="datetimeFigureOut">
              <a:rPr lang="en-GB" smtClean="0"/>
              <a:t>01/02/2021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377191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1E5AE4-EDC5-4C3F-B78D-80DDD6FB152B}" type="datetimeFigureOut">
              <a:rPr lang="en-GB" smtClean="0"/>
              <a:t>01/02/2021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228575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E5AE4-EDC5-4C3F-B78D-80DDD6FB152B}" type="datetimeFigureOut">
              <a:rPr lang="en-GB" smtClean="0"/>
              <a:t>01/02/2021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63543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E5AE4-EDC5-4C3F-B78D-80DDD6FB152B}"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16988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E5AE4-EDC5-4C3F-B78D-80DDD6FB152B}"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AC2FE-A26B-4242-AB8E-BC2067A69381}" type="slidenum">
              <a:rPr lang="en-GB" smtClean="0"/>
              <a:t>‹#›</a:t>
            </a:fld>
            <a:endParaRPr lang="en-GB"/>
          </a:p>
        </p:txBody>
      </p:sp>
    </p:spTree>
    <p:extLst>
      <p:ext uri="{BB962C8B-B14F-4D97-AF65-F5344CB8AC3E}">
        <p14:creationId xmlns:p14="http://schemas.microsoft.com/office/powerpoint/2010/main" val="2426950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E5AE4-EDC5-4C3F-B78D-80DDD6FB152B}" type="datetimeFigureOut">
              <a:rPr lang="en-GB" smtClean="0"/>
              <a:t>01/02/2021</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AC2FE-A26B-4242-AB8E-BC2067A69381}" type="slidenum">
              <a:rPr lang="en-GB" smtClean="0"/>
              <a:t>‹#›</a:t>
            </a:fld>
            <a:endParaRPr lang="en-GB"/>
          </a:p>
        </p:txBody>
      </p:sp>
    </p:spTree>
    <p:extLst>
      <p:ext uri="{BB962C8B-B14F-4D97-AF65-F5344CB8AC3E}">
        <p14:creationId xmlns:p14="http://schemas.microsoft.com/office/powerpoint/2010/main" val="4077898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2">
                <a:shade val="45000"/>
                <a:satMod val="135000"/>
              </a:schemeClr>
              <a:prstClr val="white"/>
            </a:duotone>
          </a:blip>
          <a:stretch>
            <a:fillRect/>
          </a:stretch>
        </p:blipFill>
        <p:spPr>
          <a:xfrm>
            <a:off x="1548711" y="2115040"/>
            <a:ext cx="1022064" cy="1060512"/>
          </a:xfrm>
          <a:prstGeom prst="rect">
            <a:avLst/>
          </a:prstGeom>
          <a:solidFill>
            <a:srgbClr val="000000"/>
          </a:solidFill>
        </p:spPr>
      </p:pic>
      <p:pic>
        <p:nvPicPr>
          <p:cNvPr id="5" name="Picture 4"/>
          <p:cNvPicPr>
            <a:picLocks noChangeAspect="1"/>
          </p:cNvPicPr>
          <p:nvPr/>
        </p:nvPicPr>
        <p:blipFill>
          <a:blip r:embed="rId3">
            <a:duotone>
              <a:schemeClr val="accent4">
                <a:shade val="45000"/>
                <a:satMod val="135000"/>
              </a:schemeClr>
              <a:prstClr val="white"/>
            </a:duotone>
          </a:blip>
          <a:stretch>
            <a:fillRect/>
          </a:stretch>
        </p:blipFill>
        <p:spPr>
          <a:xfrm>
            <a:off x="1548710" y="3270787"/>
            <a:ext cx="1103873" cy="994096"/>
          </a:xfrm>
          <a:prstGeom prst="rect">
            <a:avLst/>
          </a:prstGeom>
        </p:spPr>
      </p:pic>
      <p:pic>
        <p:nvPicPr>
          <p:cNvPr id="6" name="Picture 5"/>
          <p:cNvPicPr>
            <a:picLocks noChangeAspect="1"/>
          </p:cNvPicPr>
          <p:nvPr/>
        </p:nvPicPr>
        <p:blipFill>
          <a:blip r:embed="rId4">
            <a:duotone>
              <a:schemeClr val="accent5">
                <a:shade val="45000"/>
                <a:satMod val="135000"/>
              </a:schemeClr>
              <a:prstClr val="white"/>
            </a:duotone>
          </a:blip>
          <a:stretch>
            <a:fillRect/>
          </a:stretch>
        </p:blipFill>
        <p:spPr>
          <a:xfrm>
            <a:off x="1548711" y="4360118"/>
            <a:ext cx="1022064" cy="1025228"/>
          </a:xfrm>
          <a:prstGeom prst="rect">
            <a:avLst/>
          </a:prstGeom>
        </p:spPr>
      </p:pic>
      <p:pic>
        <p:nvPicPr>
          <p:cNvPr id="7" name="Picture 6"/>
          <p:cNvPicPr>
            <a:picLocks noChangeAspect="1"/>
          </p:cNvPicPr>
          <p:nvPr/>
        </p:nvPicPr>
        <p:blipFill>
          <a:blip r:embed="rId5">
            <a:duotone>
              <a:schemeClr val="accent6">
                <a:shade val="45000"/>
                <a:satMod val="135000"/>
              </a:schemeClr>
              <a:prstClr val="white"/>
            </a:duotone>
          </a:blip>
          <a:stretch>
            <a:fillRect/>
          </a:stretch>
        </p:blipFill>
        <p:spPr>
          <a:xfrm>
            <a:off x="1548711" y="5479479"/>
            <a:ext cx="1107167" cy="1062188"/>
          </a:xfrm>
          <a:prstGeom prst="rect">
            <a:avLst/>
          </a:prstGeom>
        </p:spPr>
      </p:pic>
      <p:sp>
        <p:nvSpPr>
          <p:cNvPr id="8" name="TextBox 7"/>
          <p:cNvSpPr txBox="1"/>
          <p:nvPr/>
        </p:nvSpPr>
        <p:spPr>
          <a:xfrm>
            <a:off x="242968" y="2294157"/>
            <a:ext cx="1329338" cy="369332"/>
          </a:xfrm>
          <a:prstGeom prst="rect">
            <a:avLst/>
          </a:prstGeom>
          <a:noFill/>
        </p:spPr>
        <p:txBody>
          <a:bodyPr wrap="none" rtlCol="0">
            <a:spAutoFit/>
          </a:bodyPr>
          <a:lstStyle/>
          <a:p>
            <a:r>
              <a:rPr lang="en-GB" b="1" dirty="0" smtClean="0"/>
              <a:t>Maker Hour</a:t>
            </a:r>
            <a:endParaRPr lang="en-GB" b="1" dirty="0"/>
          </a:p>
        </p:txBody>
      </p:sp>
      <p:sp>
        <p:nvSpPr>
          <p:cNvPr id="10" name="TextBox 9"/>
          <p:cNvSpPr txBox="1"/>
          <p:nvPr/>
        </p:nvSpPr>
        <p:spPr>
          <a:xfrm>
            <a:off x="242968" y="3517486"/>
            <a:ext cx="1375698" cy="369332"/>
          </a:xfrm>
          <a:prstGeom prst="rect">
            <a:avLst/>
          </a:prstGeom>
          <a:noFill/>
        </p:spPr>
        <p:txBody>
          <a:bodyPr wrap="none" rtlCol="0">
            <a:spAutoFit/>
          </a:bodyPr>
          <a:lstStyle/>
          <a:p>
            <a:r>
              <a:rPr lang="en-GB" b="1" dirty="0" smtClean="0"/>
              <a:t>Fitness Hour</a:t>
            </a:r>
            <a:endParaRPr lang="en-GB" b="1" dirty="0"/>
          </a:p>
        </p:txBody>
      </p:sp>
      <p:sp>
        <p:nvSpPr>
          <p:cNvPr id="11" name="TextBox 10"/>
          <p:cNvSpPr txBox="1"/>
          <p:nvPr/>
        </p:nvSpPr>
        <p:spPr>
          <a:xfrm>
            <a:off x="242968" y="4687515"/>
            <a:ext cx="1369286" cy="369332"/>
          </a:xfrm>
          <a:prstGeom prst="rect">
            <a:avLst/>
          </a:prstGeom>
          <a:noFill/>
        </p:spPr>
        <p:txBody>
          <a:bodyPr wrap="none" rtlCol="0">
            <a:spAutoFit/>
          </a:bodyPr>
          <a:lstStyle/>
          <a:p>
            <a:r>
              <a:rPr lang="en-GB" b="1" dirty="0" smtClean="0"/>
              <a:t>Genius Hour</a:t>
            </a:r>
            <a:endParaRPr lang="en-GB" b="1" dirty="0"/>
          </a:p>
        </p:txBody>
      </p:sp>
      <p:sp>
        <p:nvSpPr>
          <p:cNvPr id="12" name="TextBox 11"/>
          <p:cNvSpPr txBox="1"/>
          <p:nvPr/>
        </p:nvSpPr>
        <p:spPr>
          <a:xfrm>
            <a:off x="242968" y="5910844"/>
            <a:ext cx="1058047" cy="369332"/>
          </a:xfrm>
          <a:prstGeom prst="rect">
            <a:avLst/>
          </a:prstGeom>
          <a:noFill/>
        </p:spPr>
        <p:txBody>
          <a:bodyPr wrap="none" rtlCol="0">
            <a:spAutoFit/>
          </a:bodyPr>
          <a:lstStyle/>
          <a:p>
            <a:r>
              <a:rPr lang="en-GB" b="1" dirty="0" smtClean="0"/>
              <a:t>Zen Hour</a:t>
            </a:r>
            <a:endParaRPr lang="en-GB" b="1" dirty="0"/>
          </a:p>
        </p:txBody>
      </p:sp>
      <p:graphicFrame>
        <p:nvGraphicFramePr>
          <p:cNvPr id="9" name="Table 8"/>
          <p:cNvGraphicFramePr>
            <a:graphicFrameLocks noGrp="1"/>
          </p:cNvGraphicFramePr>
          <p:nvPr>
            <p:extLst>
              <p:ext uri="{D42A27DB-BD31-4B8C-83A1-F6EECF244321}">
                <p14:modId xmlns:p14="http://schemas.microsoft.com/office/powerpoint/2010/main" val="4157017241"/>
              </p:ext>
            </p:extLst>
          </p:nvPr>
        </p:nvGraphicFramePr>
        <p:xfrm>
          <a:off x="2903151" y="2294157"/>
          <a:ext cx="6604002" cy="4326554"/>
        </p:xfrm>
        <a:graphic>
          <a:graphicData uri="http://schemas.openxmlformats.org/drawingml/2006/table">
            <a:tbl>
              <a:tblPr firstRow="1" bandRow="1">
                <a:tableStyleId>{5C22544A-7EE6-4342-B048-85BDC9FD1C3A}</a:tableStyleId>
              </a:tblPr>
              <a:tblGrid>
                <a:gridCol w="1100667">
                  <a:extLst>
                    <a:ext uri="{9D8B030D-6E8A-4147-A177-3AD203B41FA5}">
                      <a16:colId xmlns:a16="http://schemas.microsoft.com/office/drawing/2014/main" val="20000"/>
                    </a:ext>
                  </a:extLst>
                </a:gridCol>
                <a:gridCol w="1100667">
                  <a:extLst>
                    <a:ext uri="{9D8B030D-6E8A-4147-A177-3AD203B41FA5}">
                      <a16:colId xmlns:a16="http://schemas.microsoft.com/office/drawing/2014/main" val="20001"/>
                    </a:ext>
                  </a:extLst>
                </a:gridCol>
                <a:gridCol w="1100667">
                  <a:extLst>
                    <a:ext uri="{9D8B030D-6E8A-4147-A177-3AD203B41FA5}">
                      <a16:colId xmlns:a16="http://schemas.microsoft.com/office/drawing/2014/main" val="20002"/>
                    </a:ext>
                  </a:extLst>
                </a:gridCol>
                <a:gridCol w="1100667">
                  <a:extLst>
                    <a:ext uri="{9D8B030D-6E8A-4147-A177-3AD203B41FA5}">
                      <a16:colId xmlns:a16="http://schemas.microsoft.com/office/drawing/2014/main" val="20003"/>
                    </a:ext>
                  </a:extLst>
                </a:gridCol>
                <a:gridCol w="1100667">
                  <a:extLst>
                    <a:ext uri="{9D8B030D-6E8A-4147-A177-3AD203B41FA5}">
                      <a16:colId xmlns:a16="http://schemas.microsoft.com/office/drawing/2014/main" val="20004"/>
                    </a:ext>
                  </a:extLst>
                </a:gridCol>
                <a:gridCol w="1100667">
                  <a:extLst>
                    <a:ext uri="{9D8B030D-6E8A-4147-A177-3AD203B41FA5}">
                      <a16:colId xmlns:a16="http://schemas.microsoft.com/office/drawing/2014/main" val="20005"/>
                    </a:ext>
                  </a:extLst>
                </a:gridCol>
              </a:tblGrid>
              <a:tr h="1043137">
                <a:tc>
                  <a:txBody>
                    <a:bodyPr/>
                    <a:lstStyle/>
                    <a:p>
                      <a:pPr algn="ctr"/>
                      <a:r>
                        <a:rPr lang="en-GB" sz="1200" b="0" dirty="0" smtClean="0">
                          <a:solidFill>
                            <a:schemeClr val="tx1"/>
                          </a:solidFill>
                        </a:rPr>
                        <a:t>Make a</a:t>
                      </a:r>
                      <a:r>
                        <a:rPr lang="en-GB" sz="1200" b="0" baseline="0" dirty="0" smtClean="0">
                          <a:solidFill>
                            <a:schemeClr val="tx1"/>
                          </a:solidFill>
                        </a:rPr>
                        <a:t> tall tower using objects in your house.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GB" sz="1050" b="0" dirty="0" smtClean="0">
                          <a:solidFill>
                            <a:schemeClr val="tx1"/>
                          </a:solidFill>
                        </a:rPr>
                        <a:t>Create</a:t>
                      </a:r>
                      <a:r>
                        <a:rPr lang="en-GB" sz="1050" b="0" baseline="0" dirty="0" smtClean="0">
                          <a:solidFill>
                            <a:schemeClr val="tx1"/>
                          </a:solidFill>
                        </a:rPr>
                        <a:t> a house using </a:t>
                      </a:r>
                      <a:r>
                        <a:rPr lang="en-GB" sz="1050" b="0" baseline="0" dirty="0" err="1" smtClean="0">
                          <a:solidFill>
                            <a:schemeClr val="tx1"/>
                          </a:solidFill>
                        </a:rPr>
                        <a:t>lego</a:t>
                      </a:r>
                      <a:r>
                        <a:rPr lang="en-GB" sz="1050" b="0" baseline="0" dirty="0" smtClean="0">
                          <a:solidFill>
                            <a:schemeClr val="tx1"/>
                          </a:solidFill>
                        </a:rPr>
                        <a:t>/mega blocks or other construction toys.</a:t>
                      </a:r>
                      <a:endParaRPr lang="en-GB"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GB" sz="1200" b="0" dirty="0" smtClean="0">
                          <a:solidFill>
                            <a:schemeClr val="tx1"/>
                          </a:solidFill>
                        </a:rPr>
                        <a:t>Do</a:t>
                      </a:r>
                      <a:r>
                        <a:rPr lang="en-GB" sz="1200" b="0" baseline="0" dirty="0" smtClean="0">
                          <a:solidFill>
                            <a:schemeClr val="tx1"/>
                          </a:solidFill>
                        </a:rPr>
                        <a:t> some baking. </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GB" sz="1200" b="0" dirty="0" smtClean="0">
                          <a:solidFill>
                            <a:schemeClr val="tx1"/>
                          </a:solidFill>
                        </a:rPr>
                        <a:t>Draw a picture on a cereal</a:t>
                      </a:r>
                      <a:r>
                        <a:rPr lang="en-GB" sz="1200" b="0" baseline="0" dirty="0" smtClean="0">
                          <a:solidFill>
                            <a:schemeClr val="tx1"/>
                          </a:solidFill>
                        </a:rPr>
                        <a:t> box and cut it out to make a jigsaw.</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GB" sz="1200" b="0" dirty="0" smtClean="0">
                          <a:solidFill>
                            <a:schemeClr val="tx1"/>
                          </a:solidFill>
                        </a:rPr>
                        <a:t>Create</a:t>
                      </a:r>
                      <a:r>
                        <a:rPr lang="en-GB" sz="1200" b="0" baseline="0" dirty="0" smtClean="0">
                          <a:solidFill>
                            <a:schemeClr val="tx1"/>
                          </a:solidFill>
                        </a:rPr>
                        <a:t> the best picture that includes a rainbow.</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GB" sz="1100" b="0" dirty="0" smtClean="0">
                          <a:solidFill>
                            <a:schemeClr val="tx1"/>
                          </a:solidFill>
                        </a:rPr>
                        <a:t>Make a boat that</a:t>
                      </a:r>
                      <a:r>
                        <a:rPr lang="en-GB" sz="1100" b="0" baseline="0" dirty="0" smtClean="0">
                          <a:solidFill>
                            <a:schemeClr val="tx1"/>
                          </a:solidFill>
                        </a:rPr>
                        <a:t> will float in the bath. Whose will float the longest?</a:t>
                      </a:r>
                      <a:endParaRPr lang="en-GB"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1043137">
                <a:tc>
                  <a:txBody>
                    <a:bodyPr/>
                    <a:lstStyle/>
                    <a:p>
                      <a:pPr algn="ctr"/>
                      <a:r>
                        <a:rPr lang="en-GB" sz="1200" b="0" dirty="0" smtClean="0">
                          <a:solidFill>
                            <a:schemeClr val="tx1"/>
                          </a:solidFill>
                        </a:rPr>
                        <a:t>Make</a:t>
                      </a:r>
                      <a:r>
                        <a:rPr lang="en-GB" sz="1200" b="0" baseline="0" dirty="0" smtClean="0">
                          <a:solidFill>
                            <a:schemeClr val="tx1"/>
                          </a:solidFill>
                        </a:rPr>
                        <a:t> up a fitness routine – Joe Wicks style!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GB" sz="1200" b="0" dirty="0" smtClean="0">
                          <a:solidFill>
                            <a:schemeClr val="tx1"/>
                          </a:solidFill>
                        </a:rPr>
                        <a:t>Make</a:t>
                      </a:r>
                      <a:r>
                        <a:rPr lang="en-GB" sz="1200" b="0" baseline="0" dirty="0" smtClean="0">
                          <a:solidFill>
                            <a:schemeClr val="tx1"/>
                          </a:solidFill>
                        </a:rPr>
                        <a:t> an obstacle course either inside or outside.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GB" sz="1200" b="0" dirty="0" smtClean="0">
                          <a:solidFill>
                            <a:schemeClr val="tx1"/>
                          </a:solidFill>
                        </a:rPr>
                        <a:t>Teach your family a </a:t>
                      </a:r>
                      <a:r>
                        <a:rPr lang="en-GB" sz="1200" b="0" dirty="0" err="1" smtClean="0">
                          <a:solidFill>
                            <a:schemeClr val="tx1"/>
                          </a:solidFill>
                        </a:rPr>
                        <a:t>TikTok</a:t>
                      </a:r>
                      <a:r>
                        <a:rPr lang="en-GB" sz="1200" b="0" dirty="0" smtClean="0">
                          <a:solidFill>
                            <a:schemeClr val="tx1"/>
                          </a:solidFill>
                        </a:rPr>
                        <a:t> dance.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GB" sz="1200" b="0" dirty="0" smtClean="0">
                          <a:solidFill>
                            <a:schemeClr val="tx1"/>
                          </a:solidFill>
                        </a:rPr>
                        <a:t>Hold an indoor disco (perhaps a kitchen</a:t>
                      </a:r>
                      <a:r>
                        <a:rPr lang="en-GB" sz="1200" b="0" baseline="0" dirty="0" smtClean="0">
                          <a:solidFill>
                            <a:schemeClr val="tx1"/>
                          </a:solidFill>
                        </a:rPr>
                        <a:t> disco!)</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GB" sz="1200" b="0" dirty="0" smtClean="0">
                          <a:solidFill>
                            <a:schemeClr val="tx1"/>
                          </a:solidFill>
                        </a:rPr>
                        <a:t>Go for a</a:t>
                      </a:r>
                      <a:r>
                        <a:rPr lang="en-GB" sz="1200" b="0" baseline="0" dirty="0" smtClean="0">
                          <a:solidFill>
                            <a:schemeClr val="tx1"/>
                          </a:solidFill>
                        </a:rPr>
                        <a:t> walk and discuss what you see, hear, smell, taste.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GB" sz="1050" b="0" dirty="0" smtClean="0">
                          <a:solidFill>
                            <a:schemeClr val="tx1"/>
                          </a:solidFill>
                        </a:rPr>
                        <a:t>Touch every wall in your house</a:t>
                      </a:r>
                      <a:r>
                        <a:rPr lang="en-GB" sz="1050" b="0" baseline="0" dirty="0" smtClean="0">
                          <a:solidFill>
                            <a:schemeClr val="tx1"/>
                          </a:solidFill>
                        </a:rPr>
                        <a:t> and time how long it takes. Improve your time!</a:t>
                      </a:r>
                      <a:endParaRPr lang="en-GB"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r h="1043137">
                <a:tc>
                  <a:txBody>
                    <a:bodyPr/>
                    <a:lstStyle/>
                    <a:p>
                      <a:pPr algn="ctr"/>
                      <a:r>
                        <a:rPr lang="en-GB" sz="1200" b="0" dirty="0" smtClean="0">
                          <a:solidFill>
                            <a:schemeClr val="tx1"/>
                          </a:solidFill>
                        </a:rPr>
                        <a:t>Share and read your favourite books with each other.</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sz="1200" b="0" dirty="0" smtClean="0">
                          <a:solidFill>
                            <a:schemeClr val="tx1"/>
                          </a:solidFill>
                        </a:rPr>
                        <a:t>Have a joke competition. Who can tell the funniest joke?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sz="1200" b="0" dirty="0" smtClean="0">
                          <a:solidFill>
                            <a:schemeClr val="tx1"/>
                          </a:solidFill>
                        </a:rPr>
                        <a:t>Invent</a:t>
                      </a:r>
                      <a:r>
                        <a:rPr lang="en-GB" sz="1200" b="0" baseline="0" dirty="0" smtClean="0">
                          <a:solidFill>
                            <a:schemeClr val="tx1"/>
                          </a:solidFill>
                        </a:rPr>
                        <a:t> a brand new board game. Challenge your family!</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sz="1200" b="0" dirty="0" smtClean="0">
                          <a:solidFill>
                            <a:schemeClr val="tx1"/>
                          </a:solidFill>
                        </a:rPr>
                        <a:t>Learn to read/spell 5 new words and teach</a:t>
                      </a:r>
                      <a:r>
                        <a:rPr lang="en-GB" sz="1200" b="0" baseline="0" dirty="0" smtClean="0">
                          <a:solidFill>
                            <a:schemeClr val="tx1"/>
                          </a:solidFill>
                        </a:rPr>
                        <a:t> someone else.</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sz="1200" b="0" dirty="0" smtClean="0">
                          <a:solidFill>
                            <a:schemeClr val="tx1"/>
                          </a:solidFill>
                        </a:rPr>
                        <a:t>Draw a detailed family portrait including</a:t>
                      </a:r>
                      <a:r>
                        <a:rPr lang="en-GB" sz="1200" b="0" baseline="0" dirty="0" smtClean="0">
                          <a:solidFill>
                            <a:schemeClr val="tx1"/>
                          </a:solidFill>
                        </a:rPr>
                        <a:t> any pets.</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sz="1200" b="0" dirty="0" smtClean="0">
                          <a:solidFill>
                            <a:schemeClr val="tx1"/>
                          </a:solidFill>
                        </a:rPr>
                        <a:t>Write a letter to a family member in another house</a:t>
                      </a:r>
                      <a:r>
                        <a:rPr lang="en-GB" sz="1200" b="0" baseline="0" dirty="0" smtClean="0">
                          <a:solidFill>
                            <a:schemeClr val="tx1"/>
                          </a:solidFill>
                        </a:rPr>
                        <a:t> and post it.</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1043137">
                <a:tc>
                  <a:txBody>
                    <a:bodyPr/>
                    <a:lstStyle/>
                    <a:p>
                      <a:pPr algn="ctr"/>
                      <a:r>
                        <a:rPr lang="en-GB" sz="1200" b="0" dirty="0" smtClean="0">
                          <a:solidFill>
                            <a:schemeClr val="tx1"/>
                          </a:solidFill>
                        </a:rPr>
                        <a:t>Help someone</a:t>
                      </a:r>
                      <a:r>
                        <a:rPr lang="en-GB" sz="1200" b="0" baseline="0" dirty="0" smtClean="0">
                          <a:solidFill>
                            <a:schemeClr val="tx1"/>
                          </a:solidFill>
                        </a:rPr>
                        <a:t> in your house (wash the dishes, tidy your room).</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GB" sz="1200" b="0" dirty="0" smtClean="0">
                          <a:solidFill>
                            <a:schemeClr val="tx1"/>
                          </a:solidFill>
                        </a:rPr>
                        <a:t>Look through</a:t>
                      </a:r>
                      <a:r>
                        <a:rPr lang="en-GB" sz="1200" b="0" baseline="0" dirty="0" smtClean="0">
                          <a:solidFill>
                            <a:schemeClr val="tx1"/>
                          </a:solidFill>
                        </a:rPr>
                        <a:t> </a:t>
                      </a:r>
                      <a:r>
                        <a:rPr lang="en-GB" sz="1200" b="0" baseline="0" dirty="0" smtClean="0">
                          <a:solidFill>
                            <a:schemeClr val="tx1"/>
                          </a:solidFill>
                        </a:rPr>
                        <a:t>some family photos. </a:t>
                      </a:r>
                      <a:r>
                        <a:rPr lang="en-GB" sz="1200" b="0" baseline="0" dirty="0" smtClean="0">
                          <a:solidFill>
                            <a:schemeClr val="tx1"/>
                          </a:solidFill>
                        </a:rPr>
                        <a:t>Discuss who the people are. </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GB" sz="1100" b="0" dirty="0" smtClean="0">
                          <a:solidFill>
                            <a:schemeClr val="tx1"/>
                          </a:solidFill>
                        </a:rPr>
                        <a:t>Ask</a:t>
                      </a:r>
                      <a:r>
                        <a:rPr lang="en-GB" sz="1100" b="0" baseline="0" dirty="0" smtClean="0">
                          <a:solidFill>
                            <a:schemeClr val="tx1"/>
                          </a:solidFill>
                        </a:rPr>
                        <a:t> a family member to draw you a picture of your house. Colour it in.</a:t>
                      </a:r>
                      <a:endParaRPr lang="en-GB"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GB" sz="1200" b="0" dirty="0" smtClean="0">
                          <a:solidFill>
                            <a:schemeClr val="tx1"/>
                          </a:solidFill>
                        </a:rPr>
                        <a:t>Do some colouring in – either from a book or draw your own pictures.</a:t>
                      </a:r>
                      <a:r>
                        <a:rPr lang="en-GB" sz="1200" b="0" baseline="0" dirty="0" smtClean="0">
                          <a:solidFill>
                            <a:schemeClr val="tx1"/>
                          </a:solidFill>
                        </a:rPr>
                        <a:t> </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GB" sz="1200" b="0" dirty="0" smtClean="0">
                          <a:solidFill>
                            <a:schemeClr val="tx1"/>
                          </a:solidFill>
                        </a:rPr>
                        <a:t>Do a jigsaw.</a:t>
                      </a:r>
                      <a:endParaRPr lang="en-GB"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GB" sz="1100" b="0" dirty="0" smtClean="0">
                          <a:solidFill>
                            <a:schemeClr val="tx1"/>
                          </a:solidFill>
                        </a:rPr>
                        <a:t>Listen</a:t>
                      </a:r>
                      <a:r>
                        <a:rPr lang="en-GB" sz="1100" b="0" baseline="0" dirty="0" smtClean="0">
                          <a:solidFill>
                            <a:schemeClr val="tx1"/>
                          </a:solidFill>
                        </a:rPr>
                        <a:t> to some music together. Share your favourite musical artists.</a:t>
                      </a:r>
                      <a:endParaRPr lang="en-GB"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13" name="TextBox 12"/>
          <p:cNvSpPr txBox="1"/>
          <p:nvPr/>
        </p:nvSpPr>
        <p:spPr>
          <a:xfrm>
            <a:off x="115614" y="172993"/>
            <a:ext cx="9643241" cy="461665"/>
          </a:xfrm>
          <a:prstGeom prst="rect">
            <a:avLst/>
          </a:prstGeom>
          <a:noFill/>
        </p:spPr>
        <p:txBody>
          <a:bodyPr wrap="square" rtlCol="0">
            <a:spAutoFit/>
          </a:bodyPr>
          <a:lstStyle/>
          <a:p>
            <a:pPr algn="ctr"/>
            <a:r>
              <a:rPr lang="en-GB" sz="2400" b="1" u="sng" dirty="0" smtClean="0"/>
              <a:t>Mid-Week Me Time</a:t>
            </a:r>
            <a:endParaRPr lang="en-GB" sz="2400" b="1" u="sng" dirty="0"/>
          </a:p>
        </p:txBody>
      </p:sp>
      <p:sp>
        <p:nvSpPr>
          <p:cNvPr id="15" name="TextBox 14"/>
          <p:cNvSpPr txBox="1"/>
          <p:nvPr/>
        </p:nvSpPr>
        <p:spPr>
          <a:xfrm>
            <a:off x="283779" y="671196"/>
            <a:ext cx="9223374" cy="1384995"/>
          </a:xfrm>
          <a:prstGeom prst="rect">
            <a:avLst/>
          </a:prstGeom>
          <a:noFill/>
        </p:spPr>
        <p:txBody>
          <a:bodyPr wrap="square" rtlCol="0">
            <a:spAutoFit/>
          </a:bodyPr>
          <a:lstStyle/>
          <a:p>
            <a:pPr algn="ctr"/>
            <a:r>
              <a:rPr lang="en-GB" sz="1400" dirty="0" smtClean="0"/>
              <a:t>This week is </a:t>
            </a:r>
            <a:r>
              <a:rPr lang="en-GB" sz="1400" b="1" dirty="0" smtClean="0"/>
              <a:t>Mental Health </a:t>
            </a:r>
            <a:r>
              <a:rPr lang="en-GB" sz="1400" b="1" dirty="0" smtClean="0"/>
              <a:t>Awareness Week</a:t>
            </a:r>
            <a:r>
              <a:rPr lang="en-GB" sz="1400" dirty="0" smtClean="0"/>
              <a:t>;</a:t>
            </a:r>
          </a:p>
          <a:p>
            <a:pPr algn="ctr"/>
            <a:r>
              <a:rPr lang="en-GB" sz="1400" dirty="0" smtClean="0"/>
              <a:t> a perfect time to launch our exciting new lesson –  </a:t>
            </a:r>
            <a:r>
              <a:rPr lang="en-GB" sz="1400" b="1" dirty="0" smtClean="0"/>
              <a:t>Mid Week Me Time </a:t>
            </a:r>
            <a:r>
              <a:rPr lang="en-GB" sz="1400" dirty="0" smtClean="0"/>
              <a:t>-</a:t>
            </a:r>
            <a:r>
              <a:rPr lang="en-GB" sz="1400" b="1" dirty="0" smtClean="0"/>
              <a:t>Wednesday at 2pm</a:t>
            </a:r>
          </a:p>
          <a:p>
            <a:pPr algn="ctr"/>
            <a:r>
              <a:rPr lang="en-GB" sz="1400" dirty="0" smtClean="0"/>
              <a:t>Mid-Week Me Time has very simple rules; switch off your computer/tablet/phone and do something relaxing for you! You might do something active or you might do something that doesn’t require much movement at all. This idea is to switch off from screens and chill, whether you are at school or at home. </a:t>
            </a:r>
          </a:p>
          <a:p>
            <a:pPr algn="ctr"/>
            <a:r>
              <a:rPr lang="en-GB" sz="1400" dirty="0" smtClean="0"/>
              <a:t>Below are a few ideas – you can chose one of these or do your own. Your teacher will love to hear what you decided to do.</a:t>
            </a:r>
            <a:r>
              <a:rPr lang="en-GB" sz="1400" dirty="0" smtClean="0"/>
              <a:t> </a:t>
            </a:r>
            <a:endParaRPr lang="en-GB" sz="1400" dirty="0"/>
          </a:p>
        </p:txBody>
      </p:sp>
    </p:spTree>
    <p:extLst>
      <p:ext uri="{BB962C8B-B14F-4D97-AF65-F5344CB8AC3E}">
        <p14:creationId xmlns:p14="http://schemas.microsoft.com/office/powerpoint/2010/main" val="29102494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12E216F25EA04BBEF0EEB63E5F0CAE" ma:contentTypeVersion="13" ma:contentTypeDescription="Create a new document." ma:contentTypeScope="" ma:versionID="93886668c8ceefa6d9b74b660f58fe78">
  <xsd:schema xmlns:xsd="http://www.w3.org/2001/XMLSchema" xmlns:xs="http://www.w3.org/2001/XMLSchema" xmlns:p="http://schemas.microsoft.com/office/2006/metadata/properties" xmlns:ns3="aa777f84-5003-4914-8779-ca13dfc2e487" xmlns:ns4="fba14ec5-dfac-46b6-a4e6-52473ac62684" targetNamespace="http://schemas.microsoft.com/office/2006/metadata/properties" ma:root="true" ma:fieldsID="313de068240c3185163404a9e2924103" ns3:_="" ns4:_="">
    <xsd:import namespace="aa777f84-5003-4914-8779-ca13dfc2e487"/>
    <xsd:import namespace="fba14ec5-dfac-46b6-a4e6-52473ac6268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777f84-5003-4914-8779-ca13dfc2e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a14ec5-dfac-46b6-a4e6-52473ac6268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6BD811-C3D3-47BA-945B-D89CBF953C23}">
  <ds:schemaRefs>
    <ds:schemaRef ds:uri="aa777f84-5003-4914-8779-ca13dfc2e487"/>
    <ds:schemaRef ds:uri="http://purl.org/dc/dcmitype/"/>
    <ds:schemaRef ds:uri="http://schemas.microsoft.com/office/infopath/2007/PartnerControls"/>
    <ds:schemaRef ds:uri="http://purl.org/dc/elements/1.1/"/>
    <ds:schemaRef ds:uri="http://schemas.microsoft.com/office/2006/metadata/properties"/>
    <ds:schemaRef ds:uri="fba14ec5-dfac-46b6-a4e6-52473ac62684"/>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2829C70-1F5B-45E6-B874-309AC295A331}">
  <ds:schemaRefs>
    <ds:schemaRef ds:uri="http://schemas.microsoft.com/sharepoint/v3/contenttype/forms"/>
  </ds:schemaRefs>
</ds:datastoreItem>
</file>

<file path=customXml/itemProps3.xml><?xml version="1.0" encoding="utf-8"?>
<ds:datastoreItem xmlns:ds="http://schemas.openxmlformats.org/officeDocument/2006/customXml" ds:itemID="{B900972A-ABAB-46C1-9448-369D2F3A89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777f84-5003-4914-8779-ca13dfc2e487"/>
    <ds:schemaRef ds:uri="fba14ec5-dfac-46b6-a4e6-52473ac626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88</TotalTime>
  <Words>400</Words>
  <Application>Microsoft Office PowerPoint</Application>
  <PresentationFormat>A4 Paper (210x297 mm)</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A. Rawlings</dc:creator>
  <cp:lastModifiedBy>Patterson, Caroline</cp:lastModifiedBy>
  <cp:revision>10</cp:revision>
  <cp:lastPrinted>2021-02-01T08:07:02Z</cp:lastPrinted>
  <dcterms:created xsi:type="dcterms:W3CDTF">2021-01-27T11:12:35Z</dcterms:created>
  <dcterms:modified xsi:type="dcterms:W3CDTF">2021-02-01T08:27:45Z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0x0101003112E216F25EA04BBEF0EEB63E5F0CAE</vt:lpwstr>
  </property>
</Properties>
</file>