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5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45CC569-A585-4892-B527-FB8EF25E33D6}" type="datetimeFigureOut">
              <a:rPr lang="en-GB" smtClean="0"/>
              <a:pPr/>
              <a:t>09/03/2015</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AE06F3E6-CE52-4AB0-BC18-5B7B29BBB5F5}" type="slidenum">
              <a:rPr lang="en-GB" smtClean="0"/>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5CC569-A585-4892-B527-FB8EF25E33D6}" type="datetimeFigureOut">
              <a:rPr lang="en-GB" smtClean="0"/>
              <a:pPr/>
              <a:t>09/03/2015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E06F3E6-CE52-4AB0-BC18-5B7B29BBB5F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5CC569-A585-4892-B527-FB8EF25E33D6}" type="datetimeFigureOut">
              <a:rPr lang="en-GB" smtClean="0"/>
              <a:pPr/>
              <a:t>09/03/2015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E06F3E6-CE52-4AB0-BC18-5B7B29BBB5F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5CC569-A585-4892-B527-FB8EF25E33D6}" type="datetimeFigureOut">
              <a:rPr lang="en-GB" smtClean="0"/>
              <a:pPr/>
              <a:t>09/03/2015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E06F3E6-CE52-4AB0-BC18-5B7B29BBB5F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45CC569-A585-4892-B527-FB8EF25E33D6}" type="datetimeFigureOut">
              <a:rPr lang="en-GB" smtClean="0"/>
              <a:pPr/>
              <a:t>09/03/2015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E06F3E6-CE52-4AB0-BC18-5B7B29BBB5F5}" type="slidenum">
              <a:rPr lang="en-GB" smtClean="0"/>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5CC569-A585-4892-B527-FB8EF25E33D6}" type="datetimeFigureOut">
              <a:rPr lang="en-GB" smtClean="0"/>
              <a:pPr/>
              <a:t>09/03/2015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AE06F3E6-CE52-4AB0-BC18-5B7B29BBB5F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45CC569-A585-4892-B527-FB8EF25E33D6}" type="datetimeFigureOut">
              <a:rPr lang="en-GB" smtClean="0"/>
              <a:pPr/>
              <a:t>09/03/2015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AE06F3E6-CE52-4AB0-BC18-5B7B29BBB5F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45CC569-A585-4892-B527-FB8EF25E33D6}" type="datetimeFigureOut">
              <a:rPr lang="en-GB" smtClean="0"/>
              <a:pPr/>
              <a:t>09/03/2015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AE06F3E6-CE52-4AB0-BC18-5B7B29BBB5F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45CC569-A585-4892-B527-FB8EF25E33D6}" type="datetimeFigureOut">
              <a:rPr lang="en-GB" smtClean="0"/>
              <a:pPr/>
              <a:t>09/03/2015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AE06F3E6-CE52-4AB0-BC18-5B7B29BBB5F5}" type="slidenum">
              <a:rPr lang="en-GB" smtClean="0"/>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5CC569-A585-4892-B527-FB8EF25E33D6}" type="datetimeFigureOut">
              <a:rPr lang="en-GB" smtClean="0"/>
              <a:pPr/>
              <a:t>09/03/2015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AE06F3E6-CE52-4AB0-BC18-5B7B29BBB5F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45CC569-A585-4892-B527-FB8EF25E33D6}" type="datetimeFigureOut">
              <a:rPr lang="en-GB" smtClean="0"/>
              <a:pPr/>
              <a:t>09/03/2015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AE06F3E6-CE52-4AB0-BC18-5B7B29BBB5F5}"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45CC569-A585-4892-B527-FB8EF25E33D6}" type="datetimeFigureOut">
              <a:rPr lang="en-GB" smtClean="0"/>
              <a:pPr/>
              <a:t>09/03/2015</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E06F3E6-CE52-4AB0-BC18-5B7B29BBB5F5}" type="slidenum">
              <a:rPr lang="en-GB" smtClean="0"/>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7075" y="2740739"/>
            <a:ext cx="2016224" cy="398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432560" y="359898"/>
            <a:ext cx="7406640" cy="1052878"/>
          </a:xfrm>
        </p:spPr>
        <p:txBody>
          <a:bodyPr/>
          <a:lstStyle/>
          <a:p>
            <a:pPr algn="ctr"/>
            <a:r>
              <a:rPr lang="en-GB" dirty="0" smtClean="0"/>
              <a:t>Iconic Fashion Pieces</a:t>
            </a:r>
            <a:endParaRPr lang="en-GB" dirty="0"/>
          </a:p>
        </p:txBody>
      </p:sp>
      <p:sp>
        <p:nvSpPr>
          <p:cNvPr id="3" name="Subtitle 2"/>
          <p:cNvSpPr>
            <a:spLocks noGrp="1"/>
          </p:cNvSpPr>
          <p:nvPr>
            <p:ph type="subTitle" idx="1"/>
          </p:nvPr>
        </p:nvSpPr>
        <p:spPr>
          <a:xfrm>
            <a:off x="1432560" y="1850064"/>
            <a:ext cx="7406640" cy="3595160"/>
          </a:xfrm>
        </p:spPr>
        <p:txBody>
          <a:bodyPr/>
          <a:lstStyle/>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988840"/>
            <a:ext cx="24288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t2.gstatic.com/images?q=tbn:ANd9GcTNXkgkeceDM5xZnQZJGd0x_S5LZo28VEUdsha8IxS4z0dmv9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271" y="3865265"/>
            <a:ext cx="2590800" cy="1762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7750" y="3871659"/>
            <a:ext cx="2095500" cy="229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1710244"/>
            <a:ext cx="2672490" cy="212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6117" y="4221088"/>
            <a:ext cx="1704975" cy="217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512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64704"/>
            <a:ext cx="3065381"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GB" dirty="0" smtClean="0"/>
              <a:t>Haram Pants </a:t>
            </a:r>
            <a:endParaRPr lang="en-GB" dirty="0"/>
          </a:p>
        </p:txBody>
      </p:sp>
      <p:sp>
        <p:nvSpPr>
          <p:cNvPr id="3" name="Content Placeholder 2"/>
          <p:cNvSpPr>
            <a:spLocks noGrp="1"/>
          </p:cNvSpPr>
          <p:nvPr>
            <p:ph idx="1"/>
          </p:nvPr>
        </p:nvSpPr>
        <p:spPr/>
        <p:txBody>
          <a:bodyPr>
            <a:normAutofit/>
          </a:bodyPr>
          <a:lstStyle/>
          <a:p>
            <a:r>
              <a:rPr lang="en-GB" sz="2400" dirty="0" err="1">
                <a:solidFill>
                  <a:schemeClr val="tx2">
                    <a:lumMod val="60000"/>
                    <a:lumOff val="40000"/>
                  </a:schemeClr>
                </a:solidFill>
              </a:rPr>
              <a:t>Poiret</a:t>
            </a:r>
            <a:r>
              <a:rPr lang="en-GB" sz="2400" dirty="0">
                <a:solidFill>
                  <a:schemeClr val="tx2">
                    <a:lumMod val="60000"/>
                    <a:lumOff val="40000"/>
                  </a:schemeClr>
                </a:solidFill>
              </a:rPr>
              <a:t> loved bright colour and introduced brilliant hues whilst the sweet pea colours of the Edwardian era were still very fashionable</a:t>
            </a:r>
            <a:r>
              <a:rPr lang="en-GB" sz="2400" dirty="0" smtClean="0">
                <a:solidFill>
                  <a:schemeClr val="tx2">
                    <a:lumMod val="60000"/>
                    <a:lumOff val="40000"/>
                  </a:schemeClr>
                </a:solidFill>
              </a:rPr>
              <a:t>.</a:t>
            </a:r>
          </a:p>
          <a:p>
            <a:r>
              <a:rPr lang="en-GB" sz="2400" dirty="0" smtClean="0">
                <a:solidFill>
                  <a:schemeClr val="tx2">
                    <a:lumMod val="60000"/>
                    <a:lumOff val="40000"/>
                  </a:schemeClr>
                </a:solidFill>
              </a:rPr>
              <a:t> </a:t>
            </a:r>
            <a:r>
              <a:rPr lang="en-GB" sz="2400" dirty="0">
                <a:solidFill>
                  <a:schemeClr val="tx2">
                    <a:lumMod val="60000"/>
                    <a:lumOff val="40000"/>
                  </a:schemeClr>
                </a:solidFill>
              </a:rPr>
              <a:t>He had been influenced by the Ballets </a:t>
            </a:r>
            <a:r>
              <a:rPr lang="en-GB" sz="2400" dirty="0" err="1">
                <a:solidFill>
                  <a:schemeClr val="tx2">
                    <a:lumMod val="60000"/>
                    <a:lumOff val="40000"/>
                  </a:schemeClr>
                </a:solidFill>
              </a:rPr>
              <a:t>Russes</a:t>
            </a:r>
            <a:r>
              <a:rPr lang="en-GB" sz="2400" dirty="0">
                <a:solidFill>
                  <a:schemeClr val="tx2">
                    <a:lumMod val="60000"/>
                    <a:lumOff val="40000"/>
                  </a:schemeClr>
                </a:solidFill>
              </a:rPr>
              <a:t> and in </a:t>
            </a:r>
            <a:r>
              <a:rPr lang="en-GB" sz="2400" dirty="0" smtClean="0">
                <a:solidFill>
                  <a:schemeClr val="tx2">
                    <a:lumMod val="60000"/>
                    <a:lumOff val="40000"/>
                  </a:schemeClr>
                </a:solidFill>
              </a:rPr>
              <a:t>1911 </a:t>
            </a:r>
            <a:r>
              <a:rPr lang="en-GB" sz="2400" dirty="0">
                <a:solidFill>
                  <a:schemeClr val="tx2">
                    <a:lumMod val="60000"/>
                    <a:lumOff val="40000"/>
                  </a:schemeClr>
                </a:solidFill>
              </a:rPr>
              <a:t>he produced exotic designs based on oriental </a:t>
            </a:r>
            <a:r>
              <a:rPr lang="en-GB" sz="2400" dirty="0" smtClean="0">
                <a:solidFill>
                  <a:schemeClr val="tx2">
                    <a:lumMod val="60000"/>
                    <a:lumOff val="40000"/>
                  </a:schemeClr>
                </a:solidFill>
              </a:rPr>
              <a:t>harem </a:t>
            </a:r>
            <a:r>
              <a:rPr lang="en-GB" sz="2400" dirty="0">
                <a:solidFill>
                  <a:schemeClr val="tx2">
                    <a:lumMod val="60000"/>
                    <a:lumOff val="40000"/>
                  </a:schemeClr>
                </a:solidFill>
              </a:rPr>
              <a:t>pants</a:t>
            </a:r>
            <a:r>
              <a:rPr lang="en-GB" sz="2400" dirty="0" smtClean="0">
                <a:solidFill>
                  <a:schemeClr val="tx2">
                    <a:lumMod val="60000"/>
                    <a:lumOff val="40000"/>
                  </a:schemeClr>
                </a:solidFill>
              </a:rPr>
              <a:t>.</a:t>
            </a:r>
          </a:p>
          <a:p>
            <a:r>
              <a:rPr lang="en-GB" sz="2400" dirty="0" err="1" smtClean="0">
                <a:solidFill>
                  <a:schemeClr val="tx2">
                    <a:lumMod val="60000"/>
                    <a:lumOff val="40000"/>
                  </a:schemeClr>
                </a:solidFill>
              </a:rPr>
              <a:t>Poiret</a:t>
            </a:r>
            <a:r>
              <a:rPr lang="en-GB" sz="2400" dirty="0" smtClean="0">
                <a:solidFill>
                  <a:schemeClr val="tx2">
                    <a:lumMod val="60000"/>
                    <a:lumOff val="40000"/>
                  </a:schemeClr>
                </a:solidFill>
              </a:rPr>
              <a:t> </a:t>
            </a:r>
            <a:r>
              <a:rPr lang="en-GB" sz="2400" dirty="0">
                <a:solidFill>
                  <a:schemeClr val="tx2">
                    <a:lumMod val="60000"/>
                    <a:lumOff val="40000"/>
                  </a:schemeClr>
                </a:solidFill>
              </a:rPr>
              <a:t>introduced "</a:t>
            </a:r>
            <a:r>
              <a:rPr lang="en-GB" sz="2400" dirty="0" err="1">
                <a:solidFill>
                  <a:schemeClr val="tx2">
                    <a:lumMod val="60000"/>
                    <a:lumOff val="40000"/>
                  </a:schemeClr>
                </a:solidFill>
              </a:rPr>
              <a:t>jupe</a:t>
            </a:r>
            <a:r>
              <a:rPr lang="en-GB" sz="2400" dirty="0">
                <a:solidFill>
                  <a:schemeClr val="tx2">
                    <a:lumMod val="60000"/>
                    <a:lumOff val="40000"/>
                  </a:schemeClr>
                </a:solidFill>
              </a:rPr>
              <a:t>-culottes" or harem pants. These full pants fell together almost as a skirt would and were worn under a tunic. This style was popular primarily among women with bohemian tendencies, as most women did not yet wear pants on a regular basis</a:t>
            </a:r>
          </a:p>
        </p:txBody>
      </p:sp>
    </p:spTree>
    <p:extLst>
      <p:ext uri="{BB962C8B-B14F-4D97-AF65-F5344CB8AC3E}">
        <p14:creationId xmlns:p14="http://schemas.microsoft.com/office/powerpoint/2010/main" val="167771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The Mini Skirt</a:t>
            </a:r>
            <a:endParaRPr lang="en-GB" dirty="0"/>
          </a:p>
        </p:txBody>
      </p:sp>
      <p:sp>
        <p:nvSpPr>
          <p:cNvPr id="3" name="Content Placeholder 2"/>
          <p:cNvSpPr>
            <a:spLocks noGrp="1"/>
          </p:cNvSpPr>
          <p:nvPr>
            <p:ph idx="1"/>
          </p:nvPr>
        </p:nvSpPr>
        <p:spPr/>
        <p:txBody>
          <a:bodyPr>
            <a:normAutofit fontScale="92500"/>
          </a:bodyPr>
          <a:lstStyle/>
          <a:p>
            <a:r>
              <a:rPr lang="en-GB" sz="2400" dirty="0" smtClean="0"/>
              <a:t>In </a:t>
            </a:r>
            <a:r>
              <a:rPr lang="en-GB" sz="2400" dirty="0"/>
              <a:t>1966 Mary Quant was producing </a:t>
            </a:r>
            <a:r>
              <a:rPr lang="en-GB" sz="2400" dirty="0" smtClean="0"/>
              <a:t>short, </a:t>
            </a:r>
            <a:r>
              <a:rPr lang="en-GB" sz="2400" dirty="0"/>
              <a:t>waist </a:t>
            </a:r>
            <a:r>
              <a:rPr lang="en-GB" sz="2400" dirty="0" smtClean="0"/>
              <a:t>skimming, </a:t>
            </a:r>
            <a:r>
              <a:rPr lang="en-GB" sz="2400" dirty="0"/>
              <a:t>mini dresses and skirts that were set 6 or 7 inches above the knee. </a:t>
            </a:r>
            <a:endParaRPr lang="en-GB" sz="2400" dirty="0" smtClean="0"/>
          </a:p>
          <a:p>
            <a:r>
              <a:rPr lang="en-GB" sz="2400" dirty="0" smtClean="0"/>
              <a:t>She didn’t </a:t>
            </a:r>
            <a:r>
              <a:rPr lang="en-GB" sz="2400" dirty="0"/>
              <a:t>invented the fashion mini </a:t>
            </a:r>
            <a:r>
              <a:rPr lang="en-GB" sz="2400" dirty="0" smtClean="0"/>
              <a:t>skirt but took her ideas </a:t>
            </a:r>
            <a:r>
              <a:rPr lang="en-GB" sz="2400" dirty="0"/>
              <a:t>from the 1964 designs by </a:t>
            </a:r>
            <a:r>
              <a:rPr lang="en-GB" sz="2400" dirty="0" err="1"/>
              <a:t>Courrèges</a:t>
            </a:r>
            <a:r>
              <a:rPr lang="en-GB" sz="2400" dirty="0"/>
              <a:t> and </a:t>
            </a:r>
            <a:r>
              <a:rPr lang="en-GB" sz="2400" dirty="0" smtClean="0"/>
              <a:t>liked </a:t>
            </a:r>
            <a:r>
              <a:rPr lang="en-GB" sz="2400" dirty="0"/>
              <a:t>the shorter styles </a:t>
            </a:r>
            <a:r>
              <a:rPr lang="en-GB" sz="2400" dirty="0" smtClean="0"/>
              <a:t>and </a:t>
            </a:r>
            <a:r>
              <a:rPr lang="en-GB" sz="2400" dirty="0"/>
              <a:t>made them even shorter for her boutique Bazaar. </a:t>
            </a:r>
            <a:endParaRPr lang="en-GB" sz="2400" dirty="0" smtClean="0"/>
          </a:p>
          <a:p>
            <a:r>
              <a:rPr lang="en-GB" sz="2400" dirty="0" smtClean="0"/>
              <a:t>She </a:t>
            </a:r>
            <a:r>
              <a:rPr lang="en-GB" sz="2400" dirty="0"/>
              <a:t>is rightly credited with making popular a style that had not taken off when it made its earlier </a:t>
            </a:r>
            <a:r>
              <a:rPr lang="en-GB" sz="2400" dirty="0" smtClean="0"/>
              <a:t>debut</a:t>
            </a:r>
          </a:p>
          <a:p>
            <a:r>
              <a:rPr lang="en-GB" sz="2400" dirty="0"/>
              <a:t>The fashion trend took off because it was so different and to wear it well you had to be youthful to get away with an outfit that was so controversial, particularly among adults. </a:t>
            </a:r>
          </a:p>
          <a:p>
            <a:r>
              <a:rPr lang="en-GB" sz="2400" dirty="0"/>
              <a:t>The Quant style was soon known as the Chelsea Look</a:t>
            </a:r>
          </a:p>
        </p:txBody>
      </p:sp>
    </p:spTree>
    <p:extLst>
      <p:ext uri="{BB962C8B-B14F-4D97-AF65-F5344CB8AC3E}">
        <p14:creationId xmlns:p14="http://schemas.microsoft.com/office/powerpoint/2010/main" val="11833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5530" y="3402707"/>
            <a:ext cx="18288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35608" y="274638"/>
            <a:ext cx="7498080" cy="1210146"/>
          </a:xfrm>
        </p:spPr>
        <p:txBody>
          <a:bodyPr/>
          <a:lstStyle/>
          <a:p>
            <a:endParaRPr lang="en-GB" dirty="0"/>
          </a:p>
        </p:txBody>
      </p:sp>
      <p:sp>
        <p:nvSpPr>
          <p:cNvPr id="3" name="Content Placeholder 2"/>
          <p:cNvSpPr>
            <a:spLocks noGrp="1"/>
          </p:cNvSpPr>
          <p:nvPr>
            <p:ph idx="1"/>
          </p:nvPr>
        </p:nvSpPr>
        <p:spPr/>
        <p:txBody>
          <a:bodyPr>
            <a:normAutofit/>
          </a:bodyPr>
          <a:lstStyle/>
          <a:p>
            <a:endParaRPr lang="en-GB"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988840"/>
            <a:ext cx="24288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0005" y="3865265"/>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62068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482575"/>
            <a:ext cx="189547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2" y="3140968"/>
            <a:ext cx="18002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25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68960"/>
            <a:ext cx="20955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The 2.55 Quilted Chain Bag</a:t>
            </a:r>
            <a:endParaRPr lang="en-GB" dirty="0"/>
          </a:p>
        </p:txBody>
      </p:sp>
      <p:sp>
        <p:nvSpPr>
          <p:cNvPr id="3" name="Content Placeholder 2"/>
          <p:cNvSpPr>
            <a:spLocks noGrp="1"/>
          </p:cNvSpPr>
          <p:nvPr>
            <p:ph idx="1"/>
          </p:nvPr>
        </p:nvSpPr>
        <p:spPr/>
        <p:txBody>
          <a:bodyPr>
            <a:normAutofit fontScale="92500" lnSpcReduction="10000"/>
          </a:bodyPr>
          <a:lstStyle/>
          <a:p>
            <a:r>
              <a:rPr lang="en-GB" sz="3000" dirty="0"/>
              <a:t>In the 1920s, </a:t>
            </a:r>
            <a:r>
              <a:rPr lang="en-GB" sz="3000" dirty="0" smtClean="0"/>
              <a:t>Coco Chanel became </a:t>
            </a:r>
            <a:r>
              <a:rPr lang="en-GB" sz="3000" dirty="0"/>
              <a:t>tired of having to carry her handbags in her arms and decided to design a handbag that freed up her hands. Inspired by the straps found on soldiers’ bags she added thin straps and introduced the resulting design to the market in 1929</a:t>
            </a:r>
            <a:r>
              <a:rPr lang="en-GB" sz="3000" dirty="0" smtClean="0"/>
              <a:t>.</a:t>
            </a:r>
            <a:endParaRPr lang="en-GB" sz="3000" dirty="0"/>
          </a:p>
          <a:p>
            <a:r>
              <a:rPr lang="en-GB" sz="3000" dirty="0"/>
              <a:t>After her successful comeback to the fashion industry in 1954, Chanel decided to update her handbag, for the modern women. The resulting design was called 2.55 after the date of creation, February 1955</a:t>
            </a:r>
            <a:r>
              <a:rPr lang="en-GB" dirty="0"/>
              <a:t>.</a:t>
            </a:r>
          </a:p>
          <a:p>
            <a:endParaRPr lang="en-GB" dirty="0"/>
          </a:p>
        </p:txBody>
      </p:sp>
    </p:spTree>
    <p:extLst>
      <p:ext uri="{BB962C8B-B14F-4D97-AF65-F5344CB8AC3E}">
        <p14:creationId xmlns:p14="http://schemas.microsoft.com/office/powerpoint/2010/main" val="24979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2.gstatic.com/images?q=tbn:ANd9GcTNXkgkeceDM5xZnQZJGd0x_S5LZo28VEUdsha8IxS4z0dmv9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797152"/>
            <a:ext cx="2590800" cy="1762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35608" y="274638"/>
            <a:ext cx="3928480" cy="1143000"/>
          </a:xfrm>
        </p:spPr>
        <p:txBody>
          <a:bodyPr/>
          <a:lstStyle/>
          <a:p>
            <a:endParaRPr lang="en-GB" dirty="0"/>
          </a:p>
        </p:txBody>
      </p:sp>
      <p:sp>
        <p:nvSpPr>
          <p:cNvPr id="3" name="Content Placeholder 2"/>
          <p:cNvSpPr>
            <a:spLocks noGrp="1"/>
          </p:cNvSpPr>
          <p:nvPr>
            <p:ph idx="1"/>
          </p:nvPr>
        </p:nvSpPr>
        <p:spPr/>
        <p:txBody>
          <a:bodyPr>
            <a:normAutofit fontScale="85000" lnSpcReduction="20000"/>
          </a:bodyPr>
          <a:lstStyle/>
          <a:p>
            <a:r>
              <a:rPr lang="en-GB" dirty="0"/>
              <a:t>Chanel recognising that the modern women needed to have their hands free while attending social functions designed a double chain shoulder strap, something common in downmarket products, but rare in luxury circles at the </a:t>
            </a:r>
            <a:r>
              <a:rPr lang="en-GB" dirty="0" smtClean="0"/>
              <a:t>time</a:t>
            </a:r>
          </a:p>
          <a:p>
            <a:r>
              <a:rPr lang="en-GB" dirty="0"/>
              <a:t>The bag originally came with a front lock called “the Mademoiselle Lock</a:t>
            </a:r>
            <a:r>
              <a:rPr lang="en-GB" dirty="0" smtClean="0"/>
              <a:t>”. </a:t>
            </a:r>
            <a:r>
              <a:rPr lang="en-GB" dirty="0"/>
              <a:t>Since the 1980s, versions can also be supplied with a lock in the shape of a double CC logo. </a:t>
            </a:r>
            <a:r>
              <a:rPr lang="en-GB" dirty="0" smtClean="0"/>
              <a:t>These are </a:t>
            </a:r>
            <a:r>
              <a:rPr lang="en-GB" dirty="0"/>
              <a:t>called “Classic </a:t>
            </a:r>
            <a:r>
              <a:rPr lang="en-GB" dirty="0" smtClean="0"/>
              <a:t>Flaps</a:t>
            </a:r>
          </a:p>
          <a:p>
            <a:r>
              <a:rPr lang="en-GB" dirty="0"/>
              <a:t>The bag has a quilted diamond or </a:t>
            </a:r>
            <a:r>
              <a:rPr lang="en-GB" dirty="0">
                <a:solidFill>
                  <a:schemeClr val="bg1"/>
                </a:solidFill>
              </a:rPr>
              <a:t>herringbone </a:t>
            </a:r>
            <a:r>
              <a:rPr lang="en-GB" dirty="0"/>
              <a:t>pattern on the exterior. Using a r</a:t>
            </a:r>
            <a:r>
              <a:rPr lang="en-GB" dirty="0">
                <a:solidFill>
                  <a:schemeClr val="bg1"/>
                </a:solidFill>
              </a:rPr>
              <a:t>unning stitch</a:t>
            </a:r>
            <a:r>
              <a:rPr lang="en-GB" dirty="0"/>
              <a:t>, this gives the bag shape and volum</a:t>
            </a:r>
            <a:r>
              <a:rPr lang="en-GB" dirty="0">
                <a:solidFill>
                  <a:schemeClr val="bg1"/>
                </a:solidFill>
              </a:rPr>
              <a:t>e</a:t>
            </a:r>
          </a:p>
        </p:txBody>
      </p:sp>
    </p:spTree>
    <p:extLst>
      <p:ext uri="{BB962C8B-B14F-4D97-AF65-F5344CB8AC3E}">
        <p14:creationId xmlns:p14="http://schemas.microsoft.com/office/powerpoint/2010/main" val="34846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Capri Pants</a:t>
            </a:r>
            <a:endParaRPr lang="en-GB" dirty="0"/>
          </a:p>
        </p:txBody>
      </p:sp>
      <p:sp>
        <p:nvSpPr>
          <p:cNvPr id="3" name="Content Placeholder 2"/>
          <p:cNvSpPr>
            <a:spLocks noGrp="1"/>
          </p:cNvSpPr>
          <p:nvPr>
            <p:ph idx="1"/>
          </p:nvPr>
        </p:nvSpPr>
        <p:spPr/>
        <p:txBody>
          <a:bodyPr>
            <a:normAutofit lnSpcReduction="10000"/>
          </a:bodyPr>
          <a:lstStyle/>
          <a:p>
            <a:r>
              <a:rPr lang="en-GB" dirty="0"/>
              <a:t>Capri pants were introduced by European fashion designer </a:t>
            </a:r>
            <a:r>
              <a:rPr lang="en-GB" dirty="0" smtClean="0"/>
              <a:t>Sonja </a:t>
            </a:r>
            <a:r>
              <a:rPr lang="en-GB" dirty="0"/>
              <a:t>d</a:t>
            </a:r>
            <a:r>
              <a:rPr lang="en-GB" dirty="0" smtClean="0"/>
              <a:t>e </a:t>
            </a:r>
            <a:r>
              <a:rPr lang="en-GB" dirty="0" err="1" smtClean="0"/>
              <a:t>Lennart</a:t>
            </a:r>
            <a:r>
              <a:rPr lang="en-GB" dirty="0" smtClean="0"/>
              <a:t> in 1948.</a:t>
            </a:r>
          </a:p>
          <a:p>
            <a:r>
              <a:rPr lang="en-GB" dirty="0" smtClean="0"/>
              <a:t>The </a:t>
            </a:r>
            <a:r>
              <a:rPr lang="en-GB" dirty="0"/>
              <a:t>pants' </a:t>
            </a:r>
            <a:r>
              <a:rPr lang="en-GB" dirty="0" smtClean="0"/>
              <a:t>name comes from the Italian island of Capri, </a:t>
            </a:r>
            <a:r>
              <a:rPr lang="en-GB" dirty="0"/>
              <a:t>where they rose to popularity in the late 1950s and early 1960s</a:t>
            </a:r>
            <a:r>
              <a:rPr lang="en-GB" dirty="0" smtClean="0"/>
              <a:t>. </a:t>
            </a:r>
          </a:p>
          <a:p>
            <a:r>
              <a:rPr lang="en-GB" dirty="0" smtClean="0"/>
              <a:t>The </a:t>
            </a:r>
            <a:r>
              <a:rPr lang="en-GB" dirty="0"/>
              <a:t>American actress Grace Kelly was among the first movie stars who wore capris on the island.</a:t>
            </a:r>
          </a:p>
        </p:txBody>
      </p:sp>
    </p:spTree>
    <p:extLst>
      <p:ext uri="{BB962C8B-B14F-4D97-AF65-F5344CB8AC3E}">
        <p14:creationId xmlns:p14="http://schemas.microsoft.com/office/powerpoint/2010/main" val="308158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a:t>Capris' acceptance in the United States was influenced by the 1960s television series The Dick Van Dyke Show. The character of Laura Petrie, the young </a:t>
            </a:r>
            <a:r>
              <a:rPr lang="en-GB" dirty="0" smtClean="0"/>
              <a:t>housewife, </a:t>
            </a:r>
            <a:r>
              <a:rPr lang="en-GB" dirty="0"/>
              <a:t>played by Mary Tyler Moore, caused a fashion sensation – and some mild controversy – by wearing snug-fitting </a:t>
            </a:r>
            <a:r>
              <a:rPr lang="en-GB" dirty="0" err="1"/>
              <a:t>capri</a:t>
            </a:r>
            <a:r>
              <a:rPr lang="en-GB" dirty="0"/>
              <a:t> pants during the </a:t>
            </a:r>
            <a:r>
              <a:rPr lang="en-GB" dirty="0" smtClean="0"/>
              <a:t>show's run.</a:t>
            </a:r>
          </a:p>
          <a:p>
            <a:r>
              <a:rPr lang="en-GB" dirty="0" smtClean="0"/>
              <a:t> </a:t>
            </a:r>
            <a:r>
              <a:rPr lang="en-GB" dirty="0"/>
              <a:t>After a drop in popularity during the 1970s through the 1990s capris returned to </a:t>
            </a:r>
            <a:r>
              <a:rPr lang="en-GB" dirty="0" smtClean="0"/>
              <a:t>favour </a:t>
            </a:r>
            <a:r>
              <a:rPr lang="en-GB" dirty="0"/>
              <a:t>during the </a:t>
            </a:r>
            <a:r>
              <a:rPr lang="en-GB" dirty="0" smtClean="0"/>
              <a:t>2000s.</a:t>
            </a:r>
          </a:p>
          <a:p>
            <a:r>
              <a:rPr lang="en-GB" dirty="0" smtClean="0"/>
              <a:t>Spanish </a:t>
            </a:r>
            <a:r>
              <a:rPr lang="en-GB" dirty="0"/>
              <a:t>tennis player Rafael </a:t>
            </a:r>
            <a:r>
              <a:rPr lang="en-GB" dirty="0" err="1"/>
              <a:t>Nadal</a:t>
            </a:r>
            <a:r>
              <a:rPr lang="en-GB" dirty="0"/>
              <a:t> wore capris in the majority of his matches before 2009.</a:t>
            </a:r>
          </a:p>
        </p:txBody>
      </p:sp>
    </p:spTree>
    <p:extLst>
      <p:ext uri="{BB962C8B-B14F-4D97-AF65-F5344CB8AC3E}">
        <p14:creationId xmlns:p14="http://schemas.microsoft.com/office/powerpoint/2010/main" val="183923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Capri Pants</a:t>
            </a:r>
            <a:endParaRPr lang="en-GB" dirty="0"/>
          </a:p>
        </p:txBody>
      </p:sp>
      <p:sp>
        <p:nvSpPr>
          <p:cNvPr id="3" name="Content Placeholder 2"/>
          <p:cNvSpPr>
            <a:spLocks noGrp="1"/>
          </p:cNvSpPr>
          <p:nvPr>
            <p:ph idx="1"/>
          </p:nvPr>
        </p:nvSpPr>
        <p:spPr>
          <a:xfrm>
            <a:off x="1435608" y="1340768"/>
            <a:ext cx="7498080" cy="4104456"/>
          </a:xfrm>
        </p:spPr>
        <p:txBody>
          <a:bodyPr/>
          <a:lstStyle/>
          <a:p>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524000"/>
            <a:ext cx="2672490" cy="212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7418" y="1539311"/>
            <a:ext cx="2051252" cy="289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789040"/>
            <a:ext cx="18764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1524000"/>
            <a:ext cx="17811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9500" y="3827140"/>
            <a:ext cx="1905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088" y="4031495"/>
            <a:ext cx="17145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046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9025" y="34637"/>
            <a:ext cx="1704975" cy="217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634836"/>
            <a:ext cx="2232248" cy="380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35608" y="274638"/>
            <a:ext cx="7498080" cy="850106"/>
          </a:xfrm>
        </p:spPr>
        <p:txBody>
          <a:bodyPr/>
          <a:lstStyle/>
          <a:p>
            <a:r>
              <a:rPr lang="en-GB" dirty="0" smtClean="0"/>
              <a:t>The Mondrian Dress</a:t>
            </a:r>
            <a:endParaRPr lang="en-GB" dirty="0"/>
          </a:p>
        </p:txBody>
      </p:sp>
      <p:sp>
        <p:nvSpPr>
          <p:cNvPr id="3" name="Content Placeholder 2"/>
          <p:cNvSpPr>
            <a:spLocks noGrp="1"/>
          </p:cNvSpPr>
          <p:nvPr>
            <p:ph idx="1"/>
          </p:nvPr>
        </p:nvSpPr>
        <p:spPr/>
        <p:txBody>
          <a:bodyPr>
            <a:normAutofit fontScale="77500" lnSpcReduction="20000"/>
          </a:bodyPr>
          <a:lstStyle/>
          <a:p>
            <a:r>
              <a:rPr lang="en-GB" sz="3000" dirty="0" smtClean="0"/>
              <a:t>The </a:t>
            </a:r>
            <a:r>
              <a:rPr lang="en-GB" sz="3000" dirty="0"/>
              <a:t>dress was inspired by the abstract paintings of the Dutch De </a:t>
            </a:r>
            <a:r>
              <a:rPr lang="en-GB" sz="3000" dirty="0" err="1"/>
              <a:t>Stijl</a:t>
            </a:r>
            <a:r>
              <a:rPr lang="en-GB" sz="3000" dirty="0"/>
              <a:t> artist Piet Mondrian (1872-1944). </a:t>
            </a:r>
            <a:endParaRPr lang="en-GB" sz="3000" dirty="0" smtClean="0"/>
          </a:p>
          <a:p>
            <a:r>
              <a:rPr lang="en-GB" sz="3000" dirty="0" smtClean="0"/>
              <a:t>Yves </a:t>
            </a:r>
            <a:r>
              <a:rPr lang="en-GB" sz="3000" dirty="0"/>
              <a:t>St Laurent designed a group of bold dresses based on intersecting black stripes and blocks of primary colours. </a:t>
            </a:r>
            <a:endParaRPr lang="en-GB" sz="3000" dirty="0" smtClean="0"/>
          </a:p>
          <a:p>
            <a:r>
              <a:rPr lang="en-GB" sz="3000" dirty="0" smtClean="0"/>
              <a:t>It </a:t>
            </a:r>
            <a:r>
              <a:rPr lang="en-GB" sz="3000" dirty="0"/>
              <a:t>became known as the Mondrian Collection and was featured on the front of French Vogue in September 1965 and in many other fashion magazines. </a:t>
            </a:r>
            <a:endParaRPr lang="en-GB" sz="3000" dirty="0" smtClean="0"/>
          </a:p>
          <a:p>
            <a:r>
              <a:rPr lang="en-GB" sz="3000" dirty="0" smtClean="0"/>
              <a:t>The </a:t>
            </a:r>
            <a:r>
              <a:rPr lang="en-GB" sz="3000" dirty="0"/>
              <a:t>designs were immediately taken up by mass manufacturers who made </a:t>
            </a:r>
            <a:r>
              <a:rPr lang="en-GB" dirty="0"/>
              <a:t>cheap copies</a:t>
            </a:r>
            <a:r>
              <a:rPr lang="en-GB" dirty="0" smtClean="0"/>
              <a:t>.</a:t>
            </a:r>
          </a:p>
          <a:p>
            <a:r>
              <a:rPr lang="en-GB" sz="3100" dirty="0" smtClean="0"/>
              <a:t>It was </a:t>
            </a:r>
            <a:r>
              <a:rPr lang="en-GB" sz="3100" dirty="0"/>
              <a:t>a feat of dressmaking, </a:t>
            </a:r>
            <a:r>
              <a:rPr lang="en-GB" sz="3100" dirty="0" smtClean="0"/>
              <a:t>each </a:t>
            </a:r>
            <a:r>
              <a:rPr lang="en-GB" sz="3100" dirty="0"/>
              <a:t>block of jersey, </a:t>
            </a:r>
            <a:r>
              <a:rPr lang="en-GB" sz="3100" dirty="0" smtClean="0"/>
              <a:t>pieced </a:t>
            </a:r>
            <a:r>
              <a:rPr lang="en-GB" sz="3100" dirty="0"/>
              <a:t>in order </a:t>
            </a:r>
            <a:r>
              <a:rPr lang="en-GB" sz="3100" dirty="0" smtClean="0"/>
              <a:t>to copy the Mondrian </a:t>
            </a:r>
            <a:r>
              <a:rPr lang="en-GB" sz="3100" dirty="0"/>
              <a:t>order and to accommodate the </a:t>
            </a:r>
            <a:r>
              <a:rPr lang="en-GB" sz="3100" dirty="0" smtClean="0"/>
              <a:t>body </a:t>
            </a:r>
            <a:r>
              <a:rPr lang="en-GB" sz="3100" dirty="0"/>
              <a:t>by hiding all the shaping in the grid of seams</a:t>
            </a:r>
            <a:r>
              <a:rPr lang="en-GB" sz="3100" dirty="0" smtClean="0"/>
              <a:t>.</a:t>
            </a:r>
            <a:endParaRPr lang="en-GB" sz="3100" dirty="0"/>
          </a:p>
        </p:txBody>
      </p:sp>
    </p:spTree>
    <p:extLst>
      <p:ext uri="{BB962C8B-B14F-4D97-AF65-F5344CB8AC3E}">
        <p14:creationId xmlns:p14="http://schemas.microsoft.com/office/powerpoint/2010/main" val="147453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95</TotalTime>
  <Words>695</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Solstice</vt:lpstr>
      <vt:lpstr>Iconic Fashion Pieces</vt:lpstr>
      <vt:lpstr>              The Mini Skirt</vt:lpstr>
      <vt:lpstr>PowerPoint Presentation</vt:lpstr>
      <vt:lpstr>The 2.55 Quilted Chain Bag</vt:lpstr>
      <vt:lpstr>PowerPoint Presentation</vt:lpstr>
      <vt:lpstr>Capri Pants</vt:lpstr>
      <vt:lpstr>PowerPoint Presentation</vt:lpstr>
      <vt:lpstr>Capri Pants</vt:lpstr>
      <vt:lpstr>The Mondrian Dress</vt:lpstr>
      <vt:lpstr>Haram Pants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Iconic Fashion Pieces</dc:title>
  <dc:creator>Andrew</dc:creator>
  <cp:lastModifiedBy>Nicola Hutchinson</cp:lastModifiedBy>
  <cp:revision>10</cp:revision>
  <dcterms:created xsi:type="dcterms:W3CDTF">2012-05-19T13:06:53Z</dcterms:created>
  <dcterms:modified xsi:type="dcterms:W3CDTF">2015-03-09T13:45:19Z</dcterms:modified>
</cp:coreProperties>
</file>