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0" r:id="rId3"/>
    <p:sldId id="267" r:id="rId4"/>
    <p:sldId id="271" r:id="rId5"/>
    <p:sldId id="273" r:id="rId6"/>
    <p:sldId id="257" r:id="rId7"/>
    <p:sldId id="266" r:id="rId8"/>
    <p:sldId id="274" r:id="rId9"/>
    <p:sldId id="268" r:id="rId10"/>
    <p:sldId id="269" r:id="rId11"/>
    <p:sldId id="275" r:id="rId12"/>
    <p:sldId id="272" r:id="rId13"/>
    <p:sldId id="259" r:id="rId14"/>
    <p:sldId id="263" r:id="rId15"/>
    <p:sldId id="264"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DE0ABF-6149-4977-B498-5D38941F9910}" type="datetimeFigureOut">
              <a:rPr lang="en-US" smtClean="0"/>
              <a:pPr/>
              <a:t>4/24/2020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43691-E81B-408B-BA0B-B3222E12B7C8}" type="slidenum">
              <a:rPr lang="en-GB" smtClean="0"/>
              <a:pPr/>
              <a:t>‹#›</a:t>
            </a:fld>
            <a:endParaRPr lang="en-GB"/>
          </a:p>
        </p:txBody>
      </p:sp>
    </p:spTree>
    <p:extLst>
      <p:ext uri="{BB962C8B-B14F-4D97-AF65-F5344CB8AC3E}">
        <p14:creationId xmlns:p14="http://schemas.microsoft.com/office/powerpoint/2010/main" val="489167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E46687F-30BC-420D-AA03-A2912E4C1CA2}" type="datetimeFigureOut">
              <a:rPr lang="en-US" smtClean="0"/>
              <a:pPr/>
              <a:t>4/24/2020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E46687F-30BC-420D-AA03-A2912E4C1CA2}" type="datetimeFigureOut">
              <a:rPr lang="en-US" smtClean="0"/>
              <a:pPr/>
              <a:t>4/24/2020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E46687F-30BC-420D-AA03-A2912E4C1CA2}" type="datetimeFigureOut">
              <a:rPr lang="en-US" smtClean="0"/>
              <a:pPr/>
              <a:t>4/24/2020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E46687F-30BC-420D-AA03-A2912E4C1CA2}" type="datetimeFigureOut">
              <a:rPr lang="en-US" smtClean="0"/>
              <a:pPr/>
              <a:t>4/24/2020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46687F-30BC-420D-AA03-A2912E4C1CA2}" type="datetimeFigureOut">
              <a:rPr lang="en-US" smtClean="0"/>
              <a:pPr/>
              <a:t>4/24/2020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E46687F-30BC-420D-AA03-A2912E4C1CA2}" type="datetimeFigureOut">
              <a:rPr lang="en-US" smtClean="0"/>
              <a:pPr/>
              <a:t>4/24/2020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E46687F-30BC-420D-AA03-A2912E4C1CA2}" type="datetimeFigureOut">
              <a:rPr lang="en-US" smtClean="0"/>
              <a:pPr/>
              <a:t>4/24/2020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E46687F-30BC-420D-AA03-A2912E4C1CA2}" type="datetimeFigureOut">
              <a:rPr lang="en-US" smtClean="0"/>
              <a:pPr/>
              <a:t>4/24/2020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6687F-30BC-420D-AA03-A2912E4C1CA2}" type="datetimeFigureOut">
              <a:rPr lang="en-US" smtClean="0"/>
              <a:pPr/>
              <a:t>4/24/2020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6687F-30BC-420D-AA03-A2912E4C1CA2}" type="datetimeFigureOut">
              <a:rPr lang="en-US" smtClean="0"/>
              <a:pPr/>
              <a:t>4/24/2020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46687F-30BC-420D-AA03-A2912E4C1CA2}" type="datetimeFigureOut">
              <a:rPr lang="en-US" smtClean="0"/>
              <a:pPr/>
              <a:t>4/24/2020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99CA59-5309-4951-83D4-7E61D0C16C6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46687F-30BC-420D-AA03-A2912E4C1CA2}" type="datetimeFigureOut">
              <a:rPr lang="en-US" smtClean="0"/>
              <a:pPr/>
              <a:t>4/24/2020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99CA59-5309-4951-83D4-7E61D0C16C6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funtab.com/wp-content/uploads/2014/01/funny-things-of-english-language-6.jp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parentinghelpme.com/wp-content/uploads/2008/10/facebookpic.jp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uk/url?sa=i&amp;rct=j&amp;q=group+work&amp;source=images&amp;cd=&amp;cad=rja&amp;uact=8&amp;docid=-k5Rn8UTOKVXZM&amp;tbnid=sbebFGYwh-fKdM:&amp;ved=0CAUQjRw&amp;url=http://www.gcsepod.co.uk/blog/index.php/2009/12/making-the-most-of-group-work/&amp;ei=vSexU5vZGs-B7Qau_4DoCQ&amp;bvm=bv.69837884,d.ZGU&amp;psig=AFQjCNEMRVQU2v-NdVtZUkIquvIvS5_upA&amp;ust=1404205356347834"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uk/url?sa=i&amp;rct=j&amp;q=questions&amp;source=images&amp;cd=&amp;cad=rja&amp;uact=8&amp;docid=VhYfzThK2TWppM&amp;tbnid=auJUVtZPNafcXM:&amp;ved=0CAUQjRw&amp;url=http://www.ftlcoworking.com/2012/10/questions-we-use-for-reading-alignment-strategies-and-learning-about-mind-sets/&amp;ei=iyixU4PmKIav7Abnz4DoCA&amp;bvm=bv.69837884,d.ZGU&amp;psig=AFQjCNFFzhXYBME9nNy_I81qTDWn4w71eg&amp;ust=140420557184476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tatfaking3.firstpost.in/wp-content/uploads/2015/04/selfie.jpg"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arelentlesspursuit.com/wp-content/uploads/2014/09/selfie-age-pic.jpg" TargetMode="Externa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everydayfeminism.com/wp-content/uploads/2014/04/Selfie-HG.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6632"/>
            <a:ext cx="8869228" cy="175432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English Language</a:t>
            </a:r>
          </a:p>
          <a:p>
            <a:pPr algn="ct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AS and A2 Level</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3074" name="Picture 2" descr="Funny Things of English language">
            <a:hlinkClick r:id="rId2"/>
          </p:cNvPr>
          <p:cNvPicPr>
            <a:picLocks noChangeAspect="1" noChangeArrowheads="1"/>
          </p:cNvPicPr>
          <p:nvPr/>
        </p:nvPicPr>
        <p:blipFill>
          <a:blip r:embed="rId3"/>
          <a:srcRect/>
          <a:stretch>
            <a:fillRect/>
          </a:stretch>
        </p:blipFill>
        <p:spPr bwMode="auto">
          <a:xfrm>
            <a:off x="2310514" y="2060848"/>
            <a:ext cx="4463208" cy="446320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91264" cy="1008112"/>
          </a:xfrm>
        </p:spPr>
        <p:txBody>
          <a:bodyPr>
            <a:normAutofit/>
          </a:bodyPr>
          <a:lstStyle/>
          <a:p>
            <a:r>
              <a:rPr lang="en-GB" sz="6000" b="1" u="sng" dirty="0"/>
              <a:t>Analysing lexis</a:t>
            </a:r>
          </a:p>
        </p:txBody>
      </p:sp>
      <p:sp>
        <p:nvSpPr>
          <p:cNvPr id="3" name="Content Placeholder 2"/>
          <p:cNvSpPr>
            <a:spLocks noGrp="1"/>
          </p:cNvSpPr>
          <p:nvPr>
            <p:ph idx="1"/>
          </p:nvPr>
        </p:nvSpPr>
        <p:spPr>
          <a:xfrm>
            <a:off x="107504" y="1196752"/>
            <a:ext cx="8856984" cy="5544616"/>
          </a:xfrm>
          <a:solidFill>
            <a:srgbClr val="FFFFCC"/>
          </a:solidFill>
          <a:ln>
            <a:solidFill>
              <a:schemeClr val="tx1"/>
            </a:solidFill>
          </a:ln>
        </p:spPr>
        <p:txBody>
          <a:bodyPr>
            <a:normAutofit fontScale="85000" lnSpcReduction="20000"/>
          </a:bodyPr>
          <a:lstStyle/>
          <a:p>
            <a:r>
              <a:rPr lang="en-GB" dirty="0"/>
              <a:t>Lexis is influenced by other languages. Words added to our language taken from other countries are known as </a:t>
            </a:r>
            <a:r>
              <a:rPr lang="en-GB" b="1" u="sng" dirty="0">
                <a:solidFill>
                  <a:srgbClr val="00B050"/>
                </a:solidFill>
              </a:rPr>
              <a:t>borrowed lexis. </a:t>
            </a:r>
          </a:p>
          <a:p>
            <a:endParaRPr lang="en-GB" b="1" u="sng" dirty="0">
              <a:solidFill>
                <a:srgbClr val="00B050"/>
              </a:solidFill>
            </a:endParaRPr>
          </a:p>
          <a:p>
            <a:r>
              <a:rPr lang="en-GB" dirty="0"/>
              <a:t>Words can be created through </a:t>
            </a:r>
            <a:r>
              <a:rPr lang="en-GB" b="1" u="sng" dirty="0">
                <a:solidFill>
                  <a:srgbClr val="00B050"/>
                </a:solidFill>
              </a:rPr>
              <a:t>compounding</a:t>
            </a:r>
            <a:r>
              <a:rPr lang="en-GB" dirty="0"/>
              <a:t>, adding two words together. </a:t>
            </a:r>
          </a:p>
          <a:p>
            <a:endParaRPr lang="en-GB" dirty="0"/>
          </a:p>
          <a:p>
            <a:r>
              <a:rPr lang="en-GB" dirty="0"/>
              <a:t>The lexis that people use is dependent on the situation. </a:t>
            </a:r>
            <a:r>
              <a:rPr lang="en-GB" b="1" u="sng" dirty="0">
                <a:solidFill>
                  <a:srgbClr val="00B050"/>
                </a:solidFill>
              </a:rPr>
              <a:t>Informal lexis </a:t>
            </a:r>
            <a:r>
              <a:rPr lang="en-GB" dirty="0"/>
              <a:t>is relaxed, familiar and can be conversational. </a:t>
            </a:r>
            <a:r>
              <a:rPr lang="en-GB" b="1" u="sng" dirty="0">
                <a:solidFill>
                  <a:srgbClr val="00B050"/>
                </a:solidFill>
              </a:rPr>
              <a:t>Formal lexis </a:t>
            </a:r>
            <a:r>
              <a:rPr lang="en-GB" dirty="0"/>
              <a:t>can be serious and less personal.</a:t>
            </a:r>
          </a:p>
          <a:p>
            <a:endParaRPr lang="en-GB" dirty="0"/>
          </a:p>
          <a:p>
            <a:r>
              <a:rPr lang="en-GB" dirty="0"/>
              <a:t>The lexis that is </a:t>
            </a:r>
            <a:r>
              <a:rPr lang="en-GB" b="1" u="sng" dirty="0">
                <a:solidFill>
                  <a:srgbClr val="00B050"/>
                </a:solidFill>
              </a:rPr>
              <a:t>written</a:t>
            </a:r>
            <a:r>
              <a:rPr lang="en-GB" u="sng" dirty="0"/>
              <a:t> </a:t>
            </a:r>
            <a:r>
              <a:rPr lang="en-GB" dirty="0"/>
              <a:t>and </a:t>
            </a:r>
            <a:r>
              <a:rPr lang="en-GB" b="1" u="sng" dirty="0">
                <a:solidFill>
                  <a:srgbClr val="00B050"/>
                </a:solidFill>
              </a:rPr>
              <a:t>spoken</a:t>
            </a:r>
            <a:r>
              <a:rPr lang="en-GB" dirty="0"/>
              <a:t> can be very different. In today’s society social media has produced a new form of language, which is a mixture of the two. This is often called a ‘hybrid language.’ </a:t>
            </a:r>
          </a:p>
          <a:p>
            <a:endParaRPr lang="en-GB" dirty="0"/>
          </a:p>
        </p:txBody>
      </p:sp>
    </p:spTree>
    <p:extLst>
      <p:ext uri="{BB962C8B-B14F-4D97-AF65-F5344CB8AC3E}">
        <p14:creationId xmlns:p14="http://schemas.microsoft.com/office/powerpoint/2010/main" val="11153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260648"/>
            <a:ext cx="8435280" cy="5865515"/>
          </a:xfrm>
        </p:spPr>
        <p:txBody>
          <a:bodyPr/>
          <a:lstStyle/>
          <a:p>
            <a:pPr marL="0" indent="0">
              <a:buNone/>
            </a:pPr>
            <a:r>
              <a:rPr lang="en-GB" b="1" u="sng" dirty="0"/>
              <a:t>Graphology</a:t>
            </a:r>
          </a:p>
          <a:p>
            <a:endParaRPr lang="en-GB" dirty="0"/>
          </a:p>
          <a:p>
            <a:r>
              <a:rPr lang="en-GB" dirty="0"/>
              <a:t>Graphology is important too. This is when you look at the visual aspects of a text, such as the pictures and the colours used. </a:t>
            </a:r>
          </a:p>
          <a:p>
            <a:endParaRPr lang="en-GB" dirty="0"/>
          </a:p>
          <a:p>
            <a:r>
              <a:rPr lang="en-GB" dirty="0"/>
              <a:t>How do the visuals influence the meaning? </a:t>
            </a:r>
            <a:endParaRPr lang="en-US" dirty="0"/>
          </a:p>
        </p:txBody>
      </p:sp>
    </p:spTree>
    <p:extLst>
      <p:ext uri="{BB962C8B-B14F-4D97-AF65-F5344CB8AC3E}">
        <p14:creationId xmlns:p14="http://schemas.microsoft.com/office/powerpoint/2010/main" val="320404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08720"/>
          </a:xfrm>
        </p:spPr>
        <p:txBody>
          <a:bodyPr>
            <a:noAutofit/>
          </a:bodyPr>
          <a:lstStyle/>
          <a:p>
            <a:r>
              <a:rPr lang="en-GB" sz="5400" b="1" u="sng" dirty="0"/>
              <a:t>Did you know? </a:t>
            </a:r>
          </a:p>
        </p:txBody>
      </p:sp>
      <p:sp>
        <p:nvSpPr>
          <p:cNvPr id="3" name="Content Placeholder 2"/>
          <p:cNvSpPr>
            <a:spLocks noGrp="1"/>
          </p:cNvSpPr>
          <p:nvPr>
            <p:ph idx="1"/>
          </p:nvPr>
        </p:nvSpPr>
        <p:spPr>
          <a:xfrm>
            <a:off x="107504" y="1196752"/>
            <a:ext cx="5040560" cy="5544616"/>
          </a:xfrm>
        </p:spPr>
        <p:txBody>
          <a:bodyPr>
            <a:normAutofit/>
          </a:bodyPr>
          <a:lstStyle/>
          <a:p>
            <a:pPr marL="0" indent="0">
              <a:buNone/>
            </a:pPr>
            <a:r>
              <a:rPr lang="en-GB" sz="2400" b="1" dirty="0"/>
              <a:t>Social media is a major cause of lexical development in 2020.</a:t>
            </a:r>
          </a:p>
          <a:p>
            <a:pPr marL="0" indent="0">
              <a:buNone/>
            </a:pPr>
            <a:endParaRPr lang="en-GB" sz="2400" b="1" dirty="0"/>
          </a:p>
          <a:p>
            <a:pPr marL="0" indent="0">
              <a:buNone/>
            </a:pPr>
            <a:endParaRPr lang="en-GB" sz="2400" b="1" dirty="0"/>
          </a:p>
          <a:p>
            <a:pPr marL="0" indent="0">
              <a:buNone/>
            </a:pPr>
            <a:r>
              <a:rPr lang="en-GB" sz="2400" dirty="0"/>
              <a:t>If Facebook was a country, it would be the 4</a:t>
            </a:r>
            <a:r>
              <a:rPr lang="en-GB" sz="2400" baseline="30000" dirty="0"/>
              <a:t>th</a:t>
            </a:r>
            <a:r>
              <a:rPr lang="en-GB" sz="2400" dirty="0"/>
              <a:t> largest country in the world. </a:t>
            </a:r>
          </a:p>
          <a:p>
            <a:pPr marL="0" indent="0">
              <a:buNone/>
            </a:pPr>
            <a:endParaRPr lang="en-GB" sz="2400" dirty="0"/>
          </a:p>
          <a:p>
            <a:pPr marL="0" indent="0">
              <a:buNone/>
            </a:pPr>
            <a:endParaRPr lang="en-GB" sz="2400" dirty="0"/>
          </a:p>
          <a:p>
            <a:pPr marL="0" indent="0">
              <a:buNone/>
            </a:pPr>
            <a:r>
              <a:rPr lang="en-GB" sz="2400" dirty="0"/>
              <a:t>Some young people spend many hours a day on their smart phones. This form of technology has changed the way we live.</a:t>
            </a:r>
          </a:p>
        </p:txBody>
      </p:sp>
      <p:pic>
        <p:nvPicPr>
          <p:cNvPr id="1026" name="Picture 2" descr="http://www.parentinghelpme.com/wp-content/uploads/2008/10/facebookpic-300x237.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2371967"/>
            <a:ext cx="3707903" cy="2929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3102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0852" y="0"/>
            <a:ext cx="8651627" cy="1754326"/>
          </a:xfrm>
          <a:prstGeom prst="rect">
            <a:avLst/>
          </a:prstGeom>
          <a:noFill/>
        </p:spPr>
        <p:txBody>
          <a:bodyPr wrap="square" lIns="91440" tIns="45720" rIns="91440" bIns="45720">
            <a:spAutoFit/>
          </a:bodyPr>
          <a:lstStyle/>
          <a:p>
            <a:pPr algn="ctr"/>
            <a:r>
              <a:rPr lang="en-US"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Technology is changing the English Language Change. </a:t>
            </a:r>
          </a:p>
          <a:p>
            <a:pPr algn="ctr"/>
            <a:r>
              <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Think about social media and texting….</a:t>
            </a:r>
            <a:endParaRPr lang="en-US" sz="3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5" name="Table 4"/>
          <p:cNvGraphicFramePr>
            <a:graphicFrameLocks noGrp="1"/>
          </p:cNvGraphicFramePr>
          <p:nvPr>
            <p:extLst>
              <p:ext uri="{D42A27DB-BD31-4B8C-83A1-F6EECF244321}">
                <p14:modId xmlns:p14="http://schemas.microsoft.com/office/powerpoint/2010/main" val="1522354489"/>
              </p:ext>
            </p:extLst>
          </p:nvPr>
        </p:nvGraphicFramePr>
        <p:xfrm>
          <a:off x="0" y="1988841"/>
          <a:ext cx="9144000" cy="5956031"/>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525429">
                <a:tc gridSpan="2">
                  <a:txBody>
                    <a:bodyPr/>
                    <a:lstStyle/>
                    <a:p>
                      <a:pPr algn="ctr"/>
                      <a:r>
                        <a:rPr lang="en-GB" dirty="0"/>
                        <a:t>Social Media</a:t>
                      </a:r>
                    </a:p>
                  </a:txBody>
                  <a:tcPr/>
                </a:tc>
                <a:tc hMerge="1">
                  <a:txBody>
                    <a:bodyPr/>
                    <a:lstStyle/>
                    <a:p>
                      <a:endParaRPr lang="en-GB" dirty="0"/>
                    </a:p>
                  </a:txBody>
                  <a:tcPr/>
                </a:tc>
                <a:extLst>
                  <a:ext uri="{0D108BD9-81ED-4DB2-BD59-A6C34878D82A}">
                    <a16:rowId xmlns:a16="http://schemas.microsoft.com/office/drawing/2014/main" val="10000"/>
                  </a:ext>
                </a:extLst>
              </a:tr>
              <a:tr h="439993">
                <a:tc>
                  <a:txBody>
                    <a:bodyPr/>
                    <a:lstStyle/>
                    <a:p>
                      <a:pPr algn="ctr"/>
                      <a:r>
                        <a:rPr lang="en-GB" dirty="0"/>
                        <a:t>Pros</a:t>
                      </a:r>
                    </a:p>
                  </a:txBody>
                  <a:tcPr/>
                </a:tc>
                <a:tc>
                  <a:txBody>
                    <a:bodyPr/>
                    <a:lstStyle/>
                    <a:p>
                      <a:pPr algn="ctr"/>
                      <a:r>
                        <a:rPr lang="en-GB" dirty="0"/>
                        <a:t>Cons </a:t>
                      </a:r>
                    </a:p>
                  </a:txBody>
                  <a:tcPr/>
                </a:tc>
                <a:extLst>
                  <a:ext uri="{0D108BD9-81ED-4DB2-BD59-A6C34878D82A}">
                    <a16:rowId xmlns:a16="http://schemas.microsoft.com/office/drawing/2014/main" val="10001"/>
                  </a:ext>
                </a:extLst>
              </a:tr>
              <a:tr h="4990609">
                <a:tc>
                  <a:txBody>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214282" y="0"/>
            <a:ext cx="8715436" cy="6715148"/>
          </a:xfrm>
          <a:ln>
            <a:solidFill>
              <a:schemeClr val="tx1"/>
            </a:solidFill>
          </a:ln>
        </p:spPr>
        <p:txBody>
          <a:bodyPr>
            <a:normAutofit/>
          </a:bodyPr>
          <a:lstStyle/>
          <a:p>
            <a:pPr>
              <a:buNone/>
            </a:pPr>
            <a:r>
              <a:rPr lang="en-GB" sz="4000" b="1" u="sng" dirty="0"/>
              <a:t>Find example Facebook and Twitter pages</a:t>
            </a:r>
          </a:p>
          <a:p>
            <a:pPr>
              <a:buNone/>
            </a:pPr>
            <a:r>
              <a:rPr lang="en-GB" dirty="0"/>
              <a:t> </a:t>
            </a:r>
            <a:r>
              <a:rPr lang="en-GB" sz="2400" dirty="0"/>
              <a:t>Think about the influence that technology has had on the language that is used. </a:t>
            </a:r>
          </a:p>
          <a:p>
            <a:pPr>
              <a:buNone/>
            </a:pPr>
            <a:r>
              <a:rPr lang="en-GB" sz="2400" dirty="0"/>
              <a:t>The following are examples of key terms used when studying AS English Language: </a:t>
            </a:r>
          </a:p>
          <a:p>
            <a:pPr>
              <a:buNone/>
            </a:pPr>
            <a:r>
              <a:rPr lang="en-GB" sz="3600" b="1" i="1" dirty="0">
                <a:solidFill>
                  <a:srgbClr val="FF0000"/>
                </a:solidFill>
              </a:rPr>
              <a:t>Informal lexical choices</a:t>
            </a:r>
          </a:p>
          <a:p>
            <a:pPr>
              <a:buNone/>
            </a:pPr>
            <a:r>
              <a:rPr lang="en-GB" sz="3600" b="1" i="1" dirty="0">
                <a:solidFill>
                  <a:srgbClr val="FF0000"/>
                </a:solidFill>
              </a:rPr>
              <a:t>Non standard capitalisation</a:t>
            </a:r>
          </a:p>
          <a:p>
            <a:pPr>
              <a:buNone/>
            </a:pPr>
            <a:r>
              <a:rPr lang="en-GB" sz="3600" b="1" i="1" dirty="0">
                <a:solidFill>
                  <a:srgbClr val="FF0000"/>
                </a:solidFill>
              </a:rPr>
              <a:t>Excessive use of punctuation</a:t>
            </a:r>
          </a:p>
          <a:p>
            <a:pPr>
              <a:buNone/>
            </a:pPr>
            <a:endParaRPr lang="en-GB" sz="2400" dirty="0"/>
          </a:p>
          <a:p>
            <a:pPr>
              <a:buNone/>
            </a:pPr>
            <a:r>
              <a:rPr lang="en-GB" sz="2400" dirty="0"/>
              <a:t>Can you locate them in the texts? What else can you say about the texts? </a:t>
            </a:r>
          </a:p>
          <a:p>
            <a:pPr>
              <a:buNone/>
            </a:pPr>
            <a:endParaRPr lang="en-GB" sz="3600" b="1" i="1" dirty="0">
              <a:solidFill>
                <a:srgbClr val="FF0000"/>
              </a:solidFill>
            </a:endParaRPr>
          </a:p>
          <a:p>
            <a:pPr>
              <a:buNone/>
            </a:pPr>
            <a:endParaRPr lang="en-GB" sz="2800" b="1" dirty="0"/>
          </a:p>
          <a:p>
            <a:pPr>
              <a:buNone/>
            </a:pPr>
            <a:endParaRPr lang="en-GB"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179512" y="274638"/>
            <a:ext cx="8750206" cy="6440510"/>
          </a:xfrm>
          <a:solidFill>
            <a:srgbClr val="FFFFCC"/>
          </a:solidFill>
        </p:spPr>
        <p:txBody>
          <a:bodyPr/>
          <a:lstStyle/>
          <a:p>
            <a:pPr>
              <a:buNone/>
            </a:pPr>
            <a:r>
              <a:rPr lang="en-GB" sz="4000" dirty="0"/>
              <a:t>   </a:t>
            </a:r>
            <a:r>
              <a:rPr lang="en-GB" sz="4400" b="1" dirty="0">
                <a:solidFill>
                  <a:srgbClr val="FF0000"/>
                </a:solidFill>
              </a:rPr>
              <a:t>Produce a </a:t>
            </a:r>
            <a:r>
              <a:rPr lang="en-GB" sz="4400" b="1" u="sng" dirty="0">
                <a:solidFill>
                  <a:srgbClr val="FF0000"/>
                </a:solidFill>
              </a:rPr>
              <a:t>detailed mind map </a:t>
            </a:r>
            <a:r>
              <a:rPr lang="en-GB" sz="4400" b="1" dirty="0">
                <a:solidFill>
                  <a:srgbClr val="FF0000"/>
                </a:solidFill>
              </a:rPr>
              <a:t> about the influence that social media/ smart phones is having on the development of our language. </a:t>
            </a:r>
          </a:p>
          <a:p>
            <a:pPr>
              <a:buNone/>
            </a:pPr>
            <a:r>
              <a:rPr lang="en-GB" sz="4400" dirty="0">
                <a:solidFill>
                  <a:srgbClr val="FF0000"/>
                </a:solidFill>
              </a:rPr>
              <a:t> </a:t>
            </a:r>
            <a:r>
              <a:rPr lang="en-GB" sz="2400" dirty="0"/>
              <a:t>What do you know about this and is it a good thing?</a:t>
            </a:r>
          </a:p>
          <a:p>
            <a:pPr>
              <a:buNone/>
            </a:pPr>
            <a:r>
              <a:rPr lang="en-GB" sz="2400" dirty="0"/>
              <a:t>    Why might some people be against this kind of language change? </a:t>
            </a:r>
          </a:p>
          <a:p>
            <a:pPr>
              <a:buNone/>
            </a:pPr>
            <a:r>
              <a:rPr lang="en-GB" sz="2400" dirty="0"/>
              <a:t>    </a:t>
            </a:r>
          </a:p>
        </p:txBody>
      </p:sp>
      <p:pic>
        <p:nvPicPr>
          <p:cNvPr id="1026" name="Picture 2" descr="http://www.gcsepod.co.uk/blog/wp-content/uploads/2009/12/group-work-rama-miguel.jpg">
            <a:hlinkClick r:id="rId2"/>
          </p:cNvPr>
          <p:cNvPicPr>
            <a:picLocks noChangeAspect="1" noChangeArrowheads="1"/>
          </p:cNvPicPr>
          <p:nvPr/>
        </p:nvPicPr>
        <p:blipFill>
          <a:blip r:embed="rId3"/>
          <a:srcRect/>
          <a:stretch>
            <a:fillRect/>
          </a:stretch>
        </p:blipFill>
        <p:spPr bwMode="auto">
          <a:xfrm>
            <a:off x="6804248" y="5013176"/>
            <a:ext cx="1556790" cy="1556792"/>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n-GB" sz="3200" b="1" dirty="0"/>
              <a:t>Do you have any questions about this course?</a:t>
            </a:r>
          </a:p>
        </p:txBody>
      </p:sp>
      <p:sp>
        <p:nvSpPr>
          <p:cNvPr id="3" name="Content Placeholder 2"/>
          <p:cNvSpPr>
            <a:spLocks noGrp="1"/>
          </p:cNvSpPr>
          <p:nvPr>
            <p:ph idx="1"/>
          </p:nvPr>
        </p:nvSpPr>
        <p:spPr>
          <a:xfrm>
            <a:off x="251520" y="1196752"/>
            <a:ext cx="8712968" cy="5544616"/>
          </a:xfrm>
          <a:solidFill>
            <a:srgbClr val="FFFFCC"/>
          </a:solidFill>
        </p:spPr>
        <p:txBody>
          <a:bodyPr/>
          <a:lstStyle/>
          <a:p>
            <a:endParaRPr lang="en-GB" dirty="0"/>
          </a:p>
        </p:txBody>
      </p:sp>
      <p:pic>
        <p:nvPicPr>
          <p:cNvPr id="25602" name="Picture 2" descr="http://www.ftlcoworking.com/wp-content/uploads/2012/10/2573245.jpg">
            <a:hlinkClick r:id="rId2"/>
          </p:cNvPr>
          <p:cNvPicPr>
            <a:picLocks noChangeAspect="1" noChangeArrowheads="1"/>
          </p:cNvPicPr>
          <p:nvPr/>
        </p:nvPicPr>
        <p:blipFill>
          <a:blip r:embed="rId3"/>
          <a:srcRect/>
          <a:stretch>
            <a:fillRect/>
          </a:stretch>
        </p:blipFill>
        <p:spPr bwMode="auto">
          <a:xfrm>
            <a:off x="2303748" y="1580998"/>
            <a:ext cx="4536504" cy="518457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1210146"/>
          </a:xfrm>
          <a:solidFill>
            <a:srgbClr val="99FFCC"/>
          </a:solidFill>
        </p:spPr>
        <p:txBody>
          <a:bodyPr>
            <a:noAutofit/>
          </a:bodyPr>
          <a:lstStyle/>
          <a:p>
            <a:r>
              <a:rPr lang="en-GB" sz="8000" b="1" dirty="0"/>
              <a:t>Big Question</a:t>
            </a:r>
          </a:p>
        </p:txBody>
      </p:sp>
      <p:sp>
        <p:nvSpPr>
          <p:cNvPr id="3" name="Content Placeholder 2"/>
          <p:cNvSpPr>
            <a:spLocks noGrp="1"/>
          </p:cNvSpPr>
          <p:nvPr>
            <p:ph idx="1"/>
          </p:nvPr>
        </p:nvSpPr>
        <p:spPr>
          <a:xfrm>
            <a:off x="107504" y="1628800"/>
            <a:ext cx="8640960" cy="4968552"/>
          </a:xfrm>
          <a:solidFill>
            <a:srgbClr val="FFFFCC"/>
          </a:solidFill>
        </p:spPr>
        <p:txBody>
          <a:bodyPr>
            <a:normAutofit/>
          </a:bodyPr>
          <a:lstStyle/>
          <a:p>
            <a:pPr marL="0" indent="0">
              <a:buNone/>
            </a:pPr>
            <a:r>
              <a:rPr lang="en-GB" sz="3600" dirty="0"/>
              <a:t> </a:t>
            </a:r>
          </a:p>
          <a:p>
            <a:pPr marL="0" indent="0">
              <a:buNone/>
            </a:pPr>
            <a:r>
              <a:rPr lang="en-GB" sz="4800" dirty="0"/>
              <a:t>What it would be like to be an A Level student studying English Language A Level at  The English Martyrs School and Sixth Form College?</a:t>
            </a:r>
          </a:p>
          <a:p>
            <a:pPr marL="514350" indent="-514350">
              <a:buAutoNum type="arabicPeriod"/>
            </a:pPr>
            <a:endParaRPr lang="en-GB" sz="3600" dirty="0"/>
          </a:p>
        </p:txBody>
      </p:sp>
    </p:spTree>
    <p:extLst>
      <p:ext uri="{BB962C8B-B14F-4D97-AF65-F5344CB8AC3E}">
        <p14:creationId xmlns:p14="http://schemas.microsoft.com/office/powerpoint/2010/main" val="4176389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147248" cy="648072"/>
          </a:xfrm>
        </p:spPr>
        <p:txBody>
          <a:bodyPr>
            <a:normAutofit fontScale="90000"/>
          </a:bodyPr>
          <a:lstStyle/>
          <a:p>
            <a:r>
              <a:rPr lang="en-GB" b="1"/>
              <a:t> A </a:t>
            </a:r>
            <a:r>
              <a:rPr lang="en-GB" b="1" dirty="0"/>
              <a:t>little starter…</a:t>
            </a:r>
          </a:p>
        </p:txBody>
      </p:sp>
      <p:sp>
        <p:nvSpPr>
          <p:cNvPr id="3" name="Content Placeholder 2"/>
          <p:cNvSpPr>
            <a:spLocks noGrp="1"/>
          </p:cNvSpPr>
          <p:nvPr>
            <p:ph idx="1"/>
          </p:nvPr>
        </p:nvSpPr>
        <p:spPr>
          <a:xfrm>
            <a:off x="251520" y="548680"/>
            <a:ext cx="8352928" cy="6120680"/>
          </a:xfrm>
        </p:spPr>
        <p:txBody>
          <a:bodyPr>
            <a:normAutofit/>
          </a:bodyPr>
          <a:lstStyle/>
          <a:p>
            <a:pPr marL="0" indent="0">
              <a:buNone/>
            </a:pPr>
            <a:r>
              <a:rPr lang="en-GB" sz="5400" b="1" dirty="0" err="1"/>
              <a:t>Selfies</a:t>
            </a:r>
            <a:r>
              <a:rPr lang="en-GB" sz="5400" b="1" dirty="0"/>
              <a:t>…</a:t>
            </a:r>
          </a:p>
          <a:p>
            <a:pPr marL="0" indent="0">
              <a:buNone/>
            </a:pPr>
            <a:r>
              <a:rPr lang="en-GB" sz="4000" b="1" dirty="0">
                <a:solidFill>
                  <a:srgbClr val="FF0000"/>
                </a:solidFill>
              </a:rPr>
              <a:t>Love</a:t>
            </a:r>
            <a:r>
              <a:rPr lang="en-GB" sz="4000" dirty="0"/>
              <a:t> them or</a:t>
            </a:r>
          </a:p>
          <a:p>
            <a:pPr marL="0" indent="0">
              <a:buNone/>
            </a:pPr>
            <a:r>
              <a:rPr lang="en-GB" sz="4000" b="1" dirty="0">
                <a:solidFill>
                  <a:srgbClr val="FF0000"/>
                </a:solidFill>
              </a:rPr>
              <a:t>hate</a:t>
            </a:r>
            <a:r>
              <a:rPr lang="en-GB" sz="4000" dirty="0"/>
              <a:t> them? </a:t>
            </a:r>
          </a:p>
        </p:txBody>
      </p:sp>
      <p:pic>
        <p:nvPicPr>
          <p:cNvPr id="1026" name="Picture 2" descr="A chargeable ac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3888465"/>
            <a:ext cx="2857500" cy="21336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lfi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2996952"/>
            <a:ext cx="6213330" cy="309634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lfie age pic">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1293" y="620688"/>
            <a:ext cx="5042707" cy="323173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0" y="6165304"/>
            <a:ext cx="8748464" cy="646331"/>
          </a:xfrm>
          <a:prstGeom prst="rect">
            <a:avLst/>
          </a:prstGeom>
          <a:noFill/>
        </p:spPr>
        <p:txBody>
          <a:bodyPr wrap="square" rtlCol="0">
            <a:spAutoFit/>
          </a:bodyPr>
          <a:lstStyle/>
          <a:p>
            <a:r>
              <a:rPr lang="en-GB" b="1" dirty="0"/>
              <a:t>Did you know that the word </a:t>
            </a:r>
            <a:r>
              <a:rPr lang="en-GB" b="1" dirty="0" err="1"/>
              <a:t>selfie</a:t>
            </a:r>
            <a:r>
              <a:rPr lang="en-GB" b="1" dirty="0"/>
              <a:t> is one of the latest to officially enter the English Language? The ‘</a:t>
            </a:r>
            <a:r>
              <a:rPr lang="en-GB" b="1" dirty="0" err="1"/>
              <a:t>selfie</a:t>
            </a:r>
            <a:r>
              <a:rPr lang="en-GB" b="1" dirty="0"/>
              <a:t> stick’ has even entered our language as a result of us taking </a:t>
            </a:r>
            <a:r>
              <a:rPr lang="en-GB" b="1" dirty="0" err="1"/>
              <a:t>selfies</a:t>
            </a:r>
            <a:r>
              <a:rPr lang="en-GB" b="1" dirty="0"/>
              <a:t>.</a:t>
            </a:r>
          </a:p>
        </p:txBody>
      </p:sp>
    </p:spTree>
    <p:extLst>
      <p:ext uri="{BB962C8B-B14F-4D97-AF65-F5344CB8AC3E}">
        <p14:creationId xmlns:p14="http://schemas.microsoft.com/office/powerpoint/2010/main" val="42469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a:p>
        </p:txBody>
      </p:sp>
      <p:sp>
        <p:nvSpPr>
          <p:cNvPr id="4" name="Rectangle 3"/>
          <p:cNvSpPr/>
          <p:nvPr/>
        </p:nvSpPr>
        <p:spPr>
          <a:xfrm>
            <a:off x="107504" y="4437112"/>
            <a:ext cx="9036496" cy="2308324"/>
          </a:xfrm>
          <a:prstGeom prst="rect">
            <a:avLst/>
          </a:prstGeom>
        </p:spPr>
        <p:txBody>
          <a:bodyPr wrap="square">
            <a:spAutoFit/>
          </a:bodyPr>
          <a:lstStyle/>
          <a:p>
            <a:endParaRPr lang="en-GB" dirty="0"/>
          </a:p>
          <a:p>
            <a:endParaRPr lang="en-GB" dirty="0"/>
          </a:p>
          <a:p>
            <a:r>
              <a:rPr lang="en-GB" b="1" dirty="0"/>
              <a:t> List all of the new words that you can you think of. </a:t>
            </a:r>
          </a:p>
          <a:p>
            <a:endParaRPr lang="en-GB" b="1" dirty="0"/>
          </a:p>
          <a:p>
            <a:r>
              <a:rPr lang="en-GB" b="1" dirty="0"/>
              <a:t>They should have come into our language in the past 10 years or changed their meaning. </a:t>
            </a:r>
          </a:p>
          <a:p>
            <a:endParaRPr lang="en-GB" dirty="0"/>
          </a:p>
          <a:p>
            <a:r>
              <a:rPr lang="en-GB" b="1" dirty="0">
                <a:solidFill>
                  <a:srgbClr val="FF0000"/>
                </a:solidFill>
              </a:rPr>
              <a:t>Words can change their meaning over time, which is known as </a:t>
            </a:r>
            <a:r>
              <a:rPr lang="en-GB" b="1" u="sng" dirty="0">
                <a:solidFill>
                  <a:srgbClr val="FF0000"/>
                </a:solidFill>
              </a:rPr>
              <a:t>semantic change</a:t>
            </a:r>
            <a:r>
              <a:rPr lang="en-GB" b="1" dirty="0">
                <a:solidFill>
                  <a:srgbClr val="FF0000"/>
                </a:solidFill>
              </a:rPr>
              <a:t>.</a:t>
            </a:r>
          </a:p>
          <a:p>
            <a:r>
              <a:rPr lang="en-GB" b="1" dirty="0"/>
              <a:t>             </a:t>
            </a:r>
          </a:p>
        </p:txBody>
      </p:sp>
      <p:pic>
        <p:nvPicPr>
          <p:cNvPr id="2050" name="Picture 2" descr="Source: Girlfriend Club">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0"/>
            <a:ext cx="6480720" cy="48605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7935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77280"/>
            <a:ext cx="8568952" cy="6480720"/>
          </a:xfrm>
          <a:solidFill>
            <a:srgbClr val="FFFFCC"/>
          </a:solidFill>
        </p:spPr>
        <p:txBody>
          <a:bodyPr>
            <a:normAutofit fontScale="92500"/>
          </a:bodyPr>
          <a:lstStyle/>
          <a:p>
            <a:pPr marL="0" indent="0">
              <a:buNone/>
            </a:pPr>
            <a:endParaRPr lang="en-GB" b="1" dirty="0"/>
          </a:p>
          <a:p>
            <a:pPr marL="0" indent="0">
              <a:buNone/>
            </a:pPr>
            <a:r>
              <a:rPr lang="en-GB" sz="3500" b="1" dirty="0"/>
              <a:t>Have you heard of these new words for 2020?</a:t>
            </a:r>
          </a:p>
          <a:p>
            <a:pPr marL="0" indent="0">
              <a:buNone/>
            </a:pPr>
            <a:endParaRPr lang="en-GB" sz="3500" b="1" dirty="0"/>
          </a:p>
          <a:p>
            <a:pPr marL="0" indent="0">
              <a:buNone/>
            </a:pPr>
            <a:r>
              <a:rPr lang="en-GB" sz="1700" b="1" dirty="0" err="1"/>
              <a:t>Carbicide</a:t>
            </a:r>
            <a:endParaRPr lang="en-GB" sz="1700" dirty="0"/>
          </a:p>
          <a:p>
            <a:r>
              <a:rPr lang="en-GB" sz="1700" dirty="0"/>
              <a:t>The act of eating too many carbs</a:t>
            </a:r>
          </a:p>
          <a:p>
            <a:endParaRPr lang="en-GB" sz="1700" dirty="0"/>
          </a:p>
          <a:p>
            <a:pPr marL="0" indent="0">
              <a:buNone/>
            </a:pPr>
            <a:r>
              <a:rPr lang="en-GB" sz="1700" b="1" dirty="0" err="1"/>
              <a:t>Cronut</a:t>
            </a:r>
            <a:endParaRPr lang="en-GB" sz="1700" dirty="0"/>
          </a:p>
          <a:p>
            <a:r>
              <a:rPr lang="en-GB" sz="1700" dirty="0"/>
              <a:t>A cross between a doughnut and a croissant, being ring-shaped like a doughnut, but composed of buttery, croissant like dough.</a:t>
            </a:r>
          </a:p>
          <a:p>
            <a:pPr marL="0" indent="0">
              <a:buNone/>
            </a:pPr>
            <a:endParaRPr lang="en-GB" sz="1700" dirty="0"/>
          </a:p>
          <a:p>
            <a:endParaRPr lang="en-GB" sz="1700" dirty="0"/>
          </a:p>
          <a:p>
            <a:pPr marL="0" indent="0">
              <a:buNone/>
            </a:pPr>
            <a:r>
              <a:rPr lang="en-GB" sz="1700" b="1" dirty="0"/>
              <a:t>Digital detox</a:t>
            </a:r>
            <a:endParaRPr lang="en-GB" sz="1700" dirty="0"/>
          </a:p>
          <a:p>
            <a:r>
              <a:rPr lang="en-GB" sz="1700" dirty="0"/>
              <a:t>A period during which a person abstains from using electronic devices such as Smartphones, usually in an endeavour to lower stress levels and re-engage with the physical world. </a:t>
            </a:r>
          </a:p>
          <a:p>
            <a:endParaRPr lang="en-GB" sz="1700" dirty="0"/>
          </a:p>
          <a:p>
            <a:pPr marL="0" indent="0">
              <a:buNone/>
            </a:pPr>
            <a:r>
              <a:rPr lang="en-GB" sz="1700" b="1" dirty="0" err="1"/>
              <a:t>Oversharer</a:t>
            </a:r>
            <a:endParaRPr lang="en-GB" sz="1700" dirty="0"/>
          </a:p>
          <a:p>
            <a:r>
              <a:rPr lang="en-GB" sz="1700" dirty="0"/>
              <a:t>Someone who gives away way too much information about themselves, in a way that is embarrassing or boring. </a:t>
            </a:r>
          </a:p>
          <a:p>
            <a:endParaRPr lang="en-GB" sz="1700" dirty="0"/>
          </a:p>
          <a:p>
            <a:pPr marL="0" indent="0">
              <a:buNone/>
            </a:pPr>
            <a:endParaRPr lang="en-GB" sz="1700" dirty="0"/>
          </a:p>
          <a:p>
            <a:pPr marL="0" indent="0">
              <a:buNone/>
            </a:pPr>
            <a:endParaRPr lang="en-GB" sz="1700" dirty="0"/>
          </a:p>
        </p:txBody>
      </p:sp>
    </p:spTree>
    <p:extLst>
      <p:ext uri="{BB962C8B-B14F-4D97-AF65-F5344CB8AC3E}">
        <p14:creationId xmlns:p14="http://schemas.microsoft.com/office/powerpoint/2010/main" val="1978193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20" y="0"/>
            <a:ext cx="9341789"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u="sng"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What does the course involve</a:t>
            </a:r>
            <a:r>
              <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p>
        </p:txBody>
      </p:sp>
      <p:sp>
        <p:nvSpPr>
          <p:cNvPr id="2" name="TextBox 1"/>
          <p:cNvSpPr txBox="1"/>
          <p:nvPr/>
        </p:nvSpPr>
        <p:spPr>
          <a:xfrm>
            <a:off x="107504" y="1412776"/>
            <a:ext cx="8712968" cy="5355312"/>
          </a:xfrm>
          <a:prstGeom prst="rect">
            <a:avLst/>
          </a:prstGeom>
          <a:solidFill>
            <a:schemeClr val="accent2">
              <a:lumMod val="40000"/>
              <a:lumOff val="60000"/>
            </a:schemeClr>
          </a:solidFill>
          <a:ln>
            <a:solidFill>
              <a:schemeClr val="tx1"/>
            </a:solidFill>
          </a:ln>
        </p:spPr>
        <p:txBody>
          <a:bodyPr wrap="square" rtlCol="0">
            <a:spAutoFit/>
          </a:bodyPr>
          <a:lstStyle/>
          <a:p>
            <a:r>
              <a:rPr lang="en-GB" dirty="0"/>
              <a:t>You’ll be taught to analyse data/texts in detail. For example you’ll look at their </a:t>
            </a:r>
            <a:r>
              <a:rPr lang="en-GB" b="1" u="sng" dirty="0"/>
              <a:t>lexis</a:t>
            </a:r>
            <a:r>
              <a:rPr lang="en-GB" dirty="0"/>
              <a:t> ( vocabulary) </a:t>
            </a:r>
            <a:r>
              <a:rPr lang="en-GB" b="1" u="sng" dirty="0"/>
              <a:t>graphology</a:t>
            </a:r>
            <a:r>
              <a:rPr lang="en-GB" dirty="0"/>
              <a:t>( presentational features) and </a:t>
            </a:r>
            <a:r>
              <a:rPr lang="en-GB" b="1" u="sng" dirty="0"/>
              <a:t>grammar</a:t>
            </a:r>
            <a:r>
              <a:rPr lang="en-GB" dirty="0"/>
              <a:t> ( how sentences are constructed) </a:t>
            </a:r>
          </a:p>
          <a:p>
            <a:endParaRPr lang="en-GB" dirty="0"/>
          </a:p>
          <a:p>
            <a:r>
              <a:rPr lang="en-GB" dirty="0"/>
              <a:t>On this A Level you won’t read full novels, plays and poetry in full, that’s English Literature, but you will look at some extracts from Literature though….</a:t>
            </a:r>
          </a:p>
          <a:p>
            <a:endParaRPr lang="en-GB" dirty="0"/>
          </a:p>
          <a:p>
            <a:endParaRPr lang="en-GB" dirty="0"/>
          </a:p>
          <a:p>
            <a:r>
              <a:rPr lang="en-GB" dirty="0"/>
              <a:t>You will work with a variety of different texts, such as:  recipes, magazine articles, Twitter pages… the list is endless. ANY  WRITTEN or SPOKEN piece can be counted as data!</a:t>
            </a:r>
          </a:p>
          <a:p>
            <a:endParaRPr lang="en-GB" dirty="0"/>
          </a:p>
          <a:p>
            <a:r>
              <a:rPr lang="en-GB" dirty="0"/>
              <a:t>You will be to analysing language to a much higher level than GCSE. If you enjoy looking at language in a lot of detail then this is the course for you. </a:t>
            </a:r>
          </a:p>
          <a:p>
            <a:endParaRPr lang="en-GB" dirty="0"/>
          </a:p>
          <a:p>
            <a:r>
              <a:rPr lang="en-GB" dirty="0"/>
              <a:t>There is also an opportunity for you to write creatively as well.</a:t>
            </a:r>
          </a:p>
          <a:p>
            <a:endParaRPr lang="en-GB" dirty="0"/>
          </a:p>
          <a:p>
            <a:endParaRPr lang="en-GB" dirty="0"/>
          </a:p>
          <a:p>
            <a:r>
              <a:rPr lang="en-GB" dirty="0"/>
              <a:t>In Y13 you will complete some coursework on a language area of your own choice. This is called a Language investigation.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928992" cy="936104"/>
          </a:xfrm>
        </p:spPr>
        <p:txBody>
          <a:bodyPr>
            <a:normAutofit fontScale="90000"/>
          </a:bodyPr>
          <a:lstStyle/>
          <a:p>
            <a:r>
              <a:rPr lang="en-GB" b="1" u="sng" dirty="0"/>
              <a:t>Why is English Language the course for you? </a:t>
            </a:r>
          </a:p>
        </p:txBody>
      </p:sp>
      <p:sp>
        <p:nvSpPr>
          <p:cNvPr id="3" name="Content Placeholder 2"/>
          <p:cNvSpPr>
            <a:spLocks noGrp="1"/>
          </p:cNvSpPr>
          <p:nvPr>
            <p:ph idx="1"/>
          </p:nvPr>
        </p:nvSpPr>
        <p:spPr>
          <a:xfrm>
            <a:off x="0" y="1340768"/>
            <a:ext cx="8964488" cy="5400600"/>
          </a:xfrm>
          <a:solidFill>
            <a:srgbClr val="FFFFCC"/>
          </a:solidFill>
          <a:ln>
            <a:solidFill>
              <a:schemeClr val="tx1"/>
            </a:solidFill>
          </a:ln>
        </p:spPr>
        <p:txBody>
          <a:bodyPr>
            <a:normAutofit fontScale="62500" lnSpcReduction="20000"/>
          </a:bodyPr>
          <a:lstStyle/>
          <a:p>
            <a:pPr marL="0" indent="0">
              <a:buNone/>
            </a:pPr>
            <a:endParaRPr lang="en-GB" dirty="0"/>
          </a:p>
          <a:p>
            <a:pPr marL="0" indent="0">
              <a:buNone/>
            </a:pPr>
            <a:r>
              <a:rPr lang="en-GB" dirty="0"/>
              <a:t>It’s very relevant to your every day life. You’ll look at how we use language in society. You will look at how we communicate with each other.</a:t>
            </a:r>
          </a:p>
          <a:p>
            <a:pPr marL="0" indent="0">
              <a:buNone/>
            </a:pPr>
            <a:endParaRPr lang="en-GB" dirty="0"/>
          </a:p>
          <a:p>
            <a:pPr marL="0" indent="0">
              <a:buNone/>
            </a:pPr>
            <a:r>
              <a:rPr lang="en-GB" dirty="0"/>
              <a:t>It is an absolutely excellent course for many career choices and is highly thought of by universities. It’s excellent for: journalism, teaching, law, politics, writing novels …</a:t>
            </a:r>
          </a:p>
          <a:p>
            <a:pPr marL="0" indent="0">
              <a:buNone/>
            </a:pPr>
            <a:endParaRPr lang="en-GB" dirty="0"/>
          </a:p>
          <a:p>
            <a:pPr marL="0" indent="0">
              <a:buNone/>
            </a:pPr>
            <a:r>
              <a:rPr lang="en-GB" dirty="0"/>
              <a:t>You’ll look at hundreds, of texts in the AS year. If you like </a:t>
            </a:r>
            <a:r>
              <a:rPr lang="en-GB" b="1" dirty="0"/>
              <a:t>variety </a:t>
            </a:r>
            <a:r>
              <a:rPr lang="en-GB" dirty="0"/>
              <a:t>and</a:t>
            </a:r>
            <a:r>
              <a:rPr lang="en-GB" b="1" dirty="0"/>
              <a:t> pace</a:t>
            </a:r>
            <a:r>
              <a:rPr lang="en-GB" dirty="0"/>
              <a:t>, you’ll love this. Lots of this course is analysis based, so if you like looking at the work of others and thinking about how they put their ideas together, then this is for you. </a:t>
            </a:r>
          </a:p>
          <a:p>
            <a:pPr marL="0" indent="0">
              <a:buNone/>
            </a:pPr>
            <a:endParaRPr lang="en-GB" dirty="0"/>
          </a:p>
          <a:p>
            <a:pPr marL="0" indent="0">
              <a:buNone/>
            </a:pPr>
            <a:r>
              <a:rPr lang="en-GB" dirty="0"/>
              <a:t>You will look at child language </a:t>
            </a:r>
            <a:r>
              <a:rPr lang="en-GB" dirty="0" err="1"/>
              <a:t>acquistion</a:t>
            </a:r>
            <a:r>
              <a:rPr lang="en-GB" dirty="0"/>
              <a:t>. It’s very interesting to learn about how children learn to talk. </a:t>
            </a:r>
          </a:p>
          <a:p>
            <a:pPr marL="0" indent="0">
              <a:buNone/>
            </a:pPr>
            <a:endParaRPr lang="en-GB" dirty="0"/>
          </a:p>
          <a:p>
            <a:pPr marL="0" indent="0">
              <a:buNone/>
            </a:pPr>
            <a:r>
              <a:rPr lang="en-GB" dirty="0"/>
              <a:t>If you enjoy writing creatively, this is the course for you. There will be both exam and coursework opportunities for you to write creatively. </a:t>
            </a:r>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3609186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579296" cy="5865515"/>
          </a:xfrm>
        </p:spPr>
        <p:txBody>
          <a:bodyPr/>
          <a:lstStyle/>
          <a:p>
            <a:pPr marL="0" indent="0">
              <a:buNone/>
            </a:pPr>
            <a:r>
              <a:rPr lang="en-GB" dirty="0"/>
              <a:t>A little glimpse of some of the new terminology you will use. </a:t>
            </a:r>
          </a:p>
          <a:p>
            <a:pPr marL="0" indent="0">
              <a:buNone/>
            </a:pPr>
            <a:endParaRPr lang="en-GB" dirty="0"/>
          </a:p>
          <a:p>
            <a:pPr marL="0" indent="0">
              <a:buNone/>
            </a:pPr>
            <a:r>
              <a:rPr lang="en-GB" dirty="0"/>
              <a:t>Lexis</a:t>
            </a:r>
          </a:p>
          <a:p>
            <a:pPr marL="0" indent="0">
              <a:buNone/>
            </a:pPr>
            <a:r>
              <a:rPr lang="en-GB" dirty="0"/>
              <a:t>Semantics</a:t>
            </a:r>
          </a:p>
          <a:p>
            <a:pPr marL="0" indent="0">
              <a:buNone/>
            </a:pPr>
            <a:r>
              <a:rPr lang="en-GB" dirty="0"/>
              <a:t>Graphology</a:t>
            </a:r>
          </a:p>
          <a:p>
            <a:pPr marL="0" indent="0">
              <a:buNone/>
            </a:pPr>
            <a:endParaRPr lang="en-GB" dirty="0"/>
          </a:p>
          <a:p>
            <a:pPr marL="0" indent="0">
              <a:buNone/>
            </a:pPr>
            <a:endParaRPr lang="en-GB" dirty="0"/>
          </a:p>
          <a:p>
            <a:pPr marL="0" indent="0">
              <a:buNone/>
            </a:pPr>
            <a:r>
              <a:rPr lang="en-GB" dirty="0"/>
              <a:t>Do you already know what these terms mean? </a:t>
            </a:r>
          </a:p>
        </p:txBody>
      </p:sp>
    </p:spTree>
    <p:extLst>
      <p:ext uri="{BB962C8B-B14F-4D97-AF65-F5344CB8AC3E}">
        <p14:creationId xmlns:p14="http://schemas.microsoft.com/office/powerpoint/2010/main" val="3176850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4624"/>
            <a:ext cx="8856984" cy="720080"/>
          </a:xfrm>
        </p:spPr>
        <p:txBody>
          <a:bodyPr>
            <a:normAutofit fontScale="90000"/>
          </a:bodyPr>
          <a:lstStyle/>
          <a:p>
            <a:r>
              <a:rPr lang="en-GB" sz="6600" b="1" u="sng" dirty="0"/>
              <a:t>Investigating lexis</a:t>
            </a:r>
          </a:p>
        </p:txBody>
      </p:sp>
      <p:sp>
        <p:nvSpPr>
          <p:cNvPr id="3" name="Content Placeholder 2"/>
          <p:cNvSpPr>
            <a:spLocks noGrp="1"/>
          </p:cNvSpPr>
          <p:nvPr>
            <p:ph idx="1"/>
          </p:nvPr>
        </p:nvSpPr>
        <p:spPr>
          <a:xfrm>
            <a:off x="127922" y="5013176"/>
            <a:ext cx="8856984" cy="1656184"/>
          </a:xfrm>
          <a:solidFill>
            <a:schemeClr val="accent2">
              <a:lumMod val="20000"/>
              <a:lumOff val="80000"/>
            </a:schemeClr>
          </a:solidFill>
        </p:spPr>
        <p:txBody>
          <a:bodyPr>
            <a:noAutofit/>
          </a:bodyPr>
          <a:lstStyle/>
          <a:p>
            <a:endParaRPr lang="en-GB" sz="2400" dirty="0"/>
          </a:p>
          <a:p>
            <a:pPr marL="0" indent="0">
              <a:buNone/>
            </a:pPr>
            <a:r>
              <a:rPr lang="en-GB" sz="1800" b="1" dirty="0"/>
              <a:t>Lexis</a:t>
            </a:r>
            <a:r>
              <a:rPr lang="en-GB" sz="1800" dirty="0"/>
              <a:t> is the linguistic term for vocabulary-the words of a language. When you’re analysing language a good place to start is lexis. You can analyse key words or chunks, known as lexical phrases. You can look at the meaning of the lexical choices. You look at </a:t>
            </a:r>
            <a:r>
              <a:rPr lang="en-GB" sz="1800" b="1" dirty="0"/>
              <a:t>semantics </a:t>
            </a:r>
            <a:r>
              <a:rPr lang="en-GB" sz="1800" dirty="0"/>
              <a:t>when you investigate meanings. </a:t>
            </a:r>
          </a:p>
          <a:p>
            <a:endParaRPr lang="en-GB" sz="2000" dirty="0"/>
          </a:p>
        </p:txBody>
      </p:sp>
      <p:pic>
        <p:nvPicPr>
          <p:cNvPr id="3074" name="Picture 2" descr="Wordalicious: How to Choose the Tastiest Words to Tell Your Stor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9632" y="980728"/>
            <a:ext cx="6250296" cy="3906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137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944</TotalTime>
  <Words>1011</Words>
  <Application>Microsoft Office PowerPoint</Application>
  <PresentationFormat>On-screen Show (4:3)</PresentationFormat>
  <Paragraphs>125</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PowerPoint Presentation</vt:lpstr>
      <vt:lpstr>Big Question</vt:lpstr>
      <vt:lpstr> A little starter…</vt:lpstr>
      <vt:lpstr>PowerPoint Presentation</vt:lpstr>
      <vt:lpstr>PowerPoint Presentation</vt:lpstr>
      <vt:lpstr>PowerPoint Presentation</vt:lpstr>
      <vt:lpstr>Why is English Language the course for you? </vt:lpstr>
      <vt:lpstr>PowerPoint Presentation</vt:lpstr>
      <vt:lpstr>Investigating lexis</vt:lpstr>
      <vt:lpstr>Analysing lexis</vt:lpstr>
      <vt:lpstr>PowerPoint Presentation</vt:lpstr>
      <vt:lpstr>Did you know? </vt:lpstr>
      <vt:lpstr>PowerPoint Presentation</vt:lpstr>
      <vt:lpstr>PowerPoint Presentation</vt:lpstr>
      <vt:lpstr>PowerPoint Presentation</vt:lpstr>
      <vt:lpstr>Do you have any questions about this course?</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cbartholomew</dc:creator>
  <cp:lastModifiedBy>Diane Asensio</cp:lastModifiedBy>
  <cp:revision>57</cp:revision>
  <dcterms:created xsi:type="dcterms:W3CDTF">2014-06-24T09:22:23Z</dcterms:created>
  <dcterms:modified xsi:type="dcterms:W3CDTF">2020-04-24T11:07:55Z</dcterms:modified>
</cp:coreProperties>
</file>