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5" r:id="rId4"/>
    <p:sldId id="266" r:id="rId5"/>
    <p:sldId id="259" r:id="rId6"/>
    <p:sldId id="257" r:id="rId7"/>
    <p:sldId id="260" r:id="rId8"/>
    <p:sldId id="261" r:id="rId9"/>
    <p:sldId id="262" r:id="rId10"/>
    <p:sldId id="263" r:id="rId11"/>
    <p:sldId id="264" r:id="rId1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6"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874343-46AA-4BF9-80F2-A1DC1772685B}"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154414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874343-46AA-4BF9-80F2-A1DC1772685B}"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255980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874343-46AA-4BF9-80F2-A1DC1772685B}"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316239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874343-46AA-4BF9-80F2-A1DC1772685B}"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389452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874343-46AA-4BF9-80F2-A1DC1772685B}"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193150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1874343-46AA-4BF9-80F2-A1DC1772685B}"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270580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1874343-46AA-4BF9-80F2-A1DC1772685B}" type="datetimeFigureOut">
              <a:rPr lang="en-GB" smtClean="0"/>
              <a:t>04/05/2020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225150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1874343-46AA-4BF9-80F2-A1DC1772685B}" type="datetimeFigureOut">
              <a:rPr lang="en-GB" smtClean="0"/>
              <a:t>04/05/2020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410207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74343-46AA-4BF9-80F2-A1DC1772685B}" type="datetimeFigureOut">
              <a:rPr lang="en-GB" smtClean="0"/>
              <a:t>04/05/2020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125511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874343-46AA-4BF9-80F2-A1DC1772685B}"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235755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874343-46AA-4BF9-80F2-A1DC1772685B}"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C240E1-5CB9-4CCB-971E-D62F82A73203}" type="slidenum">
              <a:rPr lang="en-GB" smtClean="0"/>
              <a:t>‹#›</a:t>
            </a:fld>
            <a:endParaRPr lang="en-GB"/>
          </a:p>
        </p:txBody>
      </p:sp>
    </p:spTree>
    <p:extLst>
      <p:ext uri="{BB962C8B-B14F-4D97-AF65-F5344CB8AC3E}">
        <p14:creationId xmlns:p14="http://schemas.microsoft.com/office/powerpoint/2010/main" val="34114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74343-46AA-4BF9-80F2-A1DC1772685B}" type="datetimeFigureOut">
              <a:rPr lang="en-GB" smtClean="0"/>
              <a:t>04/05/2020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240E1-5CB9-4CCB-971E-D62F82A73203}" type="slidenum">
              <a:rPr lang="en-GB" smtClean="0"/>
              <a:t>‹#›</a:t>
            </a:fld>
            <a:endParaRPr lang="en-GB"/>
          </a:p>
        </p:txBody>
      </p:sp>
    </p:spTree>
    <p:extLst>
      <p:ext uri="{BB962C8B-B14F-4D97-AF65-F5344CB8AC3E}">
        <p14:creationId xmlns:p14="http://schemas.microsoft.com/office/powerpoint/2010/main" val="1925034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tinkercad.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6158" y="795769"/>
            <a:ext cx="6006904" cy="1754326"/>
          </a:xfrm>
          <a:prstGeom prst="rect">
            <a:avLst/>
          </a:prstGeom>
          <a:noFill/>
        </p:spPr>
        <p:txBody>
          <a:bodyPr wrap="square" rtlCol="0">
            <a:spAutoFit/>
          </a:bodyPr>
          <a:lstStyle/>
          <a:p>
            <a:pPr algn="ctr"/>
            <a:r>
              <a:rPr lang="en-GB" sz="5400" dirty="0">
                <a:solidFill>
                  <a:schemeClr val="bg1"/>
                </a:solidFill>
              </a:rPr>
              <a:t>3D Art and Design</a:t>
            </a:r>
          </a:p>
          <a:p>
            <a:pPr algn="ctr"/>
            <a:r>
              <a:rPr lang="en-GB" sz="5400" dirty="0">
                <a:solidFill>
                  <a:schemeClr val="bg1"/>
                </a:solidFill>
              </a:rPr>
              <a:t>A Level</a:t>
            </a:r>
          </a:p>
        </p:txBody>
      </p:sp>
      <p:sp>
        <p:nvSpPr>
          <p:cNvPr id="2" name="TextBox 1">
            <a:extLst>
              <a:ext uri="{FF2B5EF4-FFF2-40B4-BE49-F238E27FC236}">
                <a16:creationId xmlns:a16="http://schemas.microsoft.com/office/drawing/2014/main" id="{42D95621-CC8C-F546-8FFE-B7D58FFBFD4A}"/>
              </a:ext>
            </a:extLst>
          </p:cNvPr>
          <p:cNvSpPr txBox="1"/>
          <p:nvPr/>
        </p:nvSpPr>
        <p:spPr>
          <a:xfrm>
            <a:off x="2996158" y="3286445"/>
            <a:ext cx="6006904"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5400" dirty="0">
                <a:solidFill>
                  <a:schemeClr val="bg1"/>
                </a:solidFill>
              </a:rPr>
              <a:t>Year  11 to 12 </a:t>
            </a:r>
            <a:r>
              <a:rPr lang="en-GB" sz="5400" dirty="0" err="1">
                <a:solidFill>
                  <a:schemeClr val="bg1"/>
                </a:solidFill>
              </a:rPr>
              <a:t>transitiom</a:t>
            </a:r>
            <a:endParaRPr lang="en-GB" sz="5400" dirty="0">
              <a:solidFill>
                <a:schemeClr val="bg1"/>
              </a:solidFill>
            </a:endParaRPr>
          </a:p>
        </p:txBody>
      </p:sp>
    </p:spTree>
    <p:extLst>
      <p:ext uri="{BB962C8B-B14F-4D97-AF65-F5344CB8AC3E}">
        <p14:creationId xmlns:p14="http://schemas.microsoft.com/office/powerpoint/2010/main" val="298002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5EBE19-3AE5-FA48-89E4-840763CBCAA2}"/>
              </a:ext>
            </a:extLst>
          </p:cNvPr>
          <p:cNvPicPr>
            <a:picLocks noChangeAspect="1"/>
          </p:cNvPicPr>
          <p:nvPr/>
        </p:nvPicPr>
        <p:blipFill>
          <a:blip r:embed="rId2"/>
          <a:stretch>
            <a:fillRect/>
          </a:stretch>
        </p:blipFill>
        <p:spPr>
          <a:xfrm>
            <a:off x="338667" y="191620"/>
            <a:ext cx="4168320" cy="1937497"/>
          </a:xfrm>
          <a:prstGeom prst="rect">
            <a:avLst/>
          </a:prstGeom>
        </p:spPr>
      </p:pic>
      <p:pic>
        <p:nvPicPr>
          <p:cNvPr id="7" name="Picture 6">
            <a:extLst>
              <a:ext uri="{FF2B5EF4-FFF2-40B4-BE49-F238E27FC236}">
                <a16:creationId xmlns:a16="http://schemas.microsoft.com/office/drawing/2014/main" id="{6991574B-C50C-054A-8442-941870604011}"/>
              </a:ext>
            </a:extLst>
          </p:cNvPr>
          <p:cNvPicPr>
            <a:picLocks noChangeAspect="1"/>
          </p:cNvPicPr>
          <p:nvPr/>
        </p:nvPicPr>
        <p:blipFill>
          <a:blip r:embed="rId3"/>
          <a:stretch>
            <a:fillRect/>
          </a:stretch>
        </p:blipFill>
        <p:spPr>
          <a:xfrm>
            <a:off x="4757167" y="191620"/>
            <a:ext cx="2927848" cy="1948776"/>
          </a:xfrm>
          <a:prstGeom prst="rect">
            <a:avLst/>
          </a:prstGeom>
        </p:spPr>
      </p:pic>
      <p:pic>
        <p:nvPicPr>
          <p:cNvPr id="10" name="Picture 9">
            <a:extLst>
              <a:ext uri="{FF2B5EF4-FFF2-40B4-BE49-F238E27FC236}">
                <a16:creationId xmlns:a16="http://schemas.microsoft.com/office/drawing/2014/main" id="{D3D8C40D-1D52-8A48-BC0B-B0BA483C8D58}"/>
              </a:ext>
            </a:extLst>
          </p:cNvPr>
          <p:cNvPicPr>
            <a:picLocks noChangeAspect="1"/>
          </p:cNvPicPr>
          <p:nvPr/>
        </p:nvPicPr>
        <p:blipFill>
          <a:blip r:embed="rId4"/>
          <a:stretch>
            <a:fillRect/>
          </a:stretch>
        </p:blipFill>
        <p:spPr>
          <a:xfrm>
            <a:off x="345063" y="2287853"/>
            <a:ext cx="4168320" cy="2344680"/>
          </a:xfrm>
          <a:prstGeom prst="rect">
            <a:avLst/>
          </a:prstGeom>
        </p:spPr>
      </p:pic>
      <p:pic>
        <p:nvPicPr>
          <p:cNvPr id="13" name="Picture 12">
            <a:extLst>
              <a:ext uri="{FF2B5EF4-FFF2-40B4-BE49-F238E27FC236}">
                <a16:creationId xmlns:a16="http://schemas.microsoft.com/office/drawing/2014/main" id="{2A10F982-DA77-B043-B03A-BFFAB56872CF}"/>
              </a:ext>
            </a:extLst>
          </p:cNvPr>
          <p:cNvPicPr>
            <a:picLocks noChangeAspect="1"/>
          </p:cNvPicPr>
          <p:nvPr/>
        </p:nvPicPr>
        <p:blipFill>
          <a:blip r:embed="rId5"/>
          <a:stretch>
            <a:fillRect/>
          </a:stretch>
        </p:blipFill>
        <p:spPr>
          <a:xfrm>
            <a:off x="4691046" y="2454612"/>
            <a:ext cx="2926091" cy="1948776"/>
          </a:xfrm>
          <a:prstGeom prst="rect">
            <a:avLst/>
          </a:prstGeom>
        </p:spPr>
      </p:pic>
      <p:pic>
        <p:nvPicPr>
          <p:cNvPr id="16" name="Picture 15">
            <a:extLst>
              <a:ext uri="{FF2B5EF4-FFF2-40B4-BE49-F238E27FC236}">
                <a16:creationId xmlns:a16="http://schemas.microsoft.com/office/drawing/2014/main" id="{CA66B3D7-3CEB-F54E-BCF1-32F99DD61B27}"/>
              </a:ext>
            </a:extLst>
          </p:cNvPr>
          <p:cNvPicPr>
            <a:picLocks noChangeAspect="1"/>
          </p:cNvPicPr>
          <p:nvPr/>
        </p:nvPicPr>
        <p:blipFill rotWithShape="1">
          <a:blip r:embed="rId6"/>
          <a:srcRect t="5695" b="22840"/>
          <a:stretch/>
        </p:blipFill>
        <p:spPr>
          <a:xfrm>
            <a:off x="7924056" y="191620"/>
            <a:ext cx="3221322" cy="3479477"/>
          </a:xfrm>
          <a:prstGeom prst="rect">
            <a:avLst/>
          </a:prstGeom>
        </p:spPr>
      </p:pic>
      <p:pic>
        <p:nvPicPr>
          <p:cNvPr id="19" name="Picture 18">
            <a:extLst>
              <a:ext uri="{FF2B5EF4-FFF2-40B4-BE49-F238E27FC236}">
                <a16:creationId xmlns:a16="http://schemas.microsoft.com/office/drawing/2014/main" id="{D411F932-5C29-6144-8E00-B1115235A8F7}"/>
              </a:ext>
            </a:extLst>
          </p:cNvPr>
          <p:cNvPicPr>
            <a:picLocks noChangeAspect="1"/>
          </p:cNvPicPr>
          <p:nvPr/>
        </p:nvPicPr>
        <p:blipFill>
          <a:blip r:embed="rId7"/>
          <a:stretch>
            <a:fillRect/>
          </a:stretch>
        </p:blipFill>
        <p:spPr>
          <a:xfrm>
            <a:off x="275215" y="4804148"/>
            <a:ext cx="4445000" cy="1816100"/>
          </a:xfrm>
          <a:prstGeom prst="rect">
            <a:avLst/>
          </a:prstGeom>
        </p:spPr>
      </p:pic>
      <p:pic>
        <p:nvPicPr>
          <p:cNvPr id="22" name="Picture 21">
            <a:extLst>
              <a:ext uri="{FF2B5EF4-FFF2-40B4-BE49-F238E27FC236}">
                <a16:creationId xmlns:a16="http://schemas.microsoft.com/office/drawing/2014/main" id="{FDC1B8C9-A2F1-294B-878A-126260FDAA2E}"/>
              </a:ext>
            </a:extLst>
          </p:cNvPr>
          <p:cNvPicPr>
            <a:picLocks noChangeAspect="1"/>
          </p:cNvPicPr>
          <p:nvPr/>
        </p:nvPicPr>
        <p:blipFill>
          <a:blip r:embed="rId8"/>
          <a:stretch>
            <a:fillRect/>
          </a:stretch>
        </p:blipFill>
        <p:spPr>
          <a:xfrm>
            <a:off x="4896165" y="4804148"/>
            <a:ext cx="2750141" cy="1728660"/>
          </a:xfrm>
          <a:prstGeom prst="rect">
            <a:avLst/>
          </a:prstGeom>
        </p:spPr>
      </p:pic>
      <p:sp>
        <p:nvSpPr>
          <p:cNvPr id="23" name="TextBox 22">
            <a:extLst>
              <a:ext uri="{FF2B5EF4-FFF2-40B4-BE49-F238E27FC236}">
                <a16:creationId xmlns:a16="http://schemas.microsoft.com/office/drawing/2014/main" id="{AF512A49-8281-DD41-8AEC-C0FE0220ECBB}"/>
              </a:ext>
            </a:extLst>
          </p:cNvPr>
          <p:cNvSpPr txBox="1"/>
          <p:nvPr/>
        </p:nvSpPr>
        <p:spPr>
          <a:xfrm>
            <a:off x="7853138" y="4696536"/>
            <a:ext cx="3993799" cy="2031325"/>
          </a:xfrm>
          <a:prstGeom prst="rect">
            <a:avLst/>
          </a:prstGeom>
          <a:noFill/>
        </p:spPr>
        <p:txBody>
          <a:bodyPr wrap="square" rtlCol="0">
            <a:spAutoFit/>
          </a:bodyPr>
          <a:lstStyle/>
          <a:p>
            <a:pPr algn="l"/>
            <a:r>
              <a:rPr lang="en-GB" dirty="0">
                <a:solidFill>
                  <a:schemeClr val="bg1"/>
                </a:solidFill>
              </a:rPr>
              <a:t>Here are some examples of good research. All of these images are by architect Frank Gehry. You can see some are sculptures and some are buildings. </a:t>
            </a:r>
          </a:p>
          <a:p>
            <a:pPr algn="l"/>
            <a:r>
              <a:rPr lang="en-GB" dirty="0">
                <a:solidFill>
                  <a:schemeClr val="bg1"/>
                </a:solidFill>
              </a:rPr>
              <a:t>Start to research some examples of 3D artists that you can research for the project Grand Scale. </a:t>
            </a:r>
            <a:endParaRPr lang="en-US" dirty="0"/>
          </a:p>
        </p:txBody>
      </p:sp>
      <p:sp>
        <p:nvSpPr>
          <p:cNvPr id="25" name="TextBox 24">
            <a:extLst>
              <a:ext uri="{FF2B5EF4-FFF2-40B4-BE49-F238E27FC236}">
                <a16:creationId xmlns:a16="http://schemas.microsoft.com/office/drawing/2014/main" id="{B1DCA8D4-5278-1043-BC53-DB2B24BA3005}"/>
              </a:ext>
            </a:extLst>
          </p:cNvPr>
          <p:cNvSpPr txBox="1"/>
          <p:nvPr/>
        </p:nvSpPr>
        <p:spPr>
          <a:xfrm>
            <a:off x="7794801" y="4009363"/>
            <a:ext cx="3993799" cy="523220"/>
          </a:xfrm>
          <a:prstGeom prst="rect">
            <a:avLst/>
          </a:prstGeom>
          <a:noFill/>
        </p:spPr>
        <p:txBody>
          <a:bodyPr wrap="square" rtlCol="0">
            <a:spAutoFit/>
          </a:bodyPr>
          <a:lstStyle/>
          <a:p>
            <a:pPr algn="l"/>
            <a:r>
              <a:rPr lang="en-GB" sz="2800" b="1" dirty="0">
                <a:solidFill>
                  <a:schemeClr val="bg1"/>
                </a:solidFill>
              </a:rPr>
              <a:t>Frank Gehry</a:t>
            </a:r>
            <a:endParaRPr lang="en-US" sz="2800" b="1" dirty="0"/>
          </a:p>
        </p:txBody>
      </p:sp>
    </p:spTree>
    <p:extLst>
      <p:ext uri="{BB962C8B-B14F-4D97-AF65-F5344CB8AC3E}">
        <p14:creationId xmlns:p14="http://schemas.microsoft.com/office/powerpoint/2010/main" val="729598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CB6CE9-BF80-7047-A991-4FC5FC2C7265}"/>
              </a:ext>
            </a:extLst>
          </p:cNvPr>
          <p:cNvPicPr>
            <a:picLocks noChangeAspect="1"/>
          </p:cNvPicPr>
          <p:nvPr/>
        </p:nvPicPr>
        <p:blipFill>
          <a:blip r:embed="rId2"/>
          <a:stretch>
            <a:fillRect/>
          </a:stretch>
        </p:blipFill>
        <p:spPr>
          <a:xfrm>
            <a:off x="287618" y="342900"/>
            <a:ext cx="4445000" cy="3086100"/>
          </a:xfrm>
          <a:prstGeom prst="rect">
            <a:avLst/>
          </a:prstGeom>
        </p:spPr>
      </p:pic>
      <p:pic>
        <p:nvPicPr>
          <p:cNvPr id="7" name="Picture 6">
            <a:extLst>
              <a:ext uri="{FF2B5EF4-FFF2-40B4-BE49-F238E27FC236}">
                <a16:creationId xmlns:a16="http://schemas.microsoft.com/office/drawing/2014/main" id="{E193EFC4-078B-CF49-AA70-02FDDB18CBB4}"/>
              </a:ext>
            </a:extLst>
          </p:cNvPr>
          <p:cNvPicPr>
            <a:picLocks noChangeAspect="1"/>
          </p:cNvPicPr>
          <p:nvPr/>
        </p:nvPicPr>
        <p:blipFill>
          <a:blip r:embed="rId3"/>
          <a:stretch>
            <a:fillRect/>
          </a:stretch>
        </p:blipFill>
        <p:spPr>
          <a:xfrm>
            <a:off x="408467" y="3688315"/>
            <a:ext cx="3862513" cy="2891367"/>
          </a:xfrm>
          <a:prstGeom prst="rect">
            <a:avLst/>
          </a:prstGeom>
        </p:spPr>
      </p:pic>
      <p:pic>
        <p:nvPicPr>
          <p:cNvPr id="10" name="Picture 9">
            <a:extLst>
              <a:ext uri="{FF2B5EF4-FFF2-40B4-BE49-F238E27FC236}">
                <a16:creationId xmlns:a16="http://schemas.microsoft.com/office/drawing/2014/main" id="{167826B1-CF43-8B44-BD09-3F345F3EEFD0}"/>
              </a:ext>
            </a:extLst>
          </p:cNvPr>
          <p:cNvPicPr>
            <a:picLocks noChangeAspect="1"/>
          </p:cNvPicPr>
          <p:nvPr/>
        </p:nvPicPr>
        <p:blipFill>
          <a:blip r:embed="rId4"/>
          <a:stretch>
            <a:fillRect/>
          </a:stretch>
        </p:blipFill>
        <p:spPr>
          <a:xfrm>
            <a:off x="4906932" y="342900"/>
            <a:ext cx="4190845" cy="3280833"/>
          </a:xfrm>
          <a:prstGeom prst="rect">
            <a:avLst/>
          </a:prstGeom>
        </p:spPr>
      </p:pic>
      <p:pic>
        <p:nvPicPr>
          <p:cNvPr id="13" name="Picture 12">
            <a:extLst>
              <a:ext uri="{FF2B5EF4-FFF2-40B4-BE49-F238E27FC236}">
                <a16:creationId xmlns:a16="http://schemas.microsoft.com/office/drawing/2014/main" id="{8D0BA718-0E98-754E-A343-D99B7E3C979A}"/>
              </a:ext>
            </a:extLst>
          </p:cNvPr>
          <p:cNvPicPr>
            <a:picLocks noChangeAspect="1"/>
          </p:cNvPicPr>
          <p:nvPr/>
        </p:nvPicPr>
        <p:blipFill>
          <a:blip r:embed="rId5"/>
          <a:stretch>
            <a:fillRect/>
          </a:stretch>
        </p:blipFill>
        <p:spPr>
          <a:xfrm>
            <a:off x="4448515" y="4019387"/>
            <a:ext cx="3862513" cy="2560295"/>
          </a:xfrm>
          <a:prstGeom prst="rect">
            <a:avLst/>
          </a:prstGeom>
        </p:spPr>
      </p:pic>
      <p:pic>
        <p:nvPicPr>
          <p:cNvPr id="16" name="Picture 15">
            <a:extLst>
              <a:ext uri="{FF2B5EF4-FFF2-40B4-BE49-F238E27FC236}">
                <a16:creationId xmlns:a16="http://schemas.microsoft.com/office/drawing/2014/main" id="{FA28CC8A-33FE-6540-9FD2-3A76E2166988}"/>
              </a:ext>
            </a:extLst>
          </p:cNvPr>
          <p:cNvPicPr>
            <a:picLocks noChangeAspect="1"/>
          </p:cNvPicPr>
          <p:nvPr/>
        </p:nvPicPr>
        <p:blipFill>
          <a:blip r:embed="rId6"/>
          <a:stretch>
            <a:fillRect/>
          </a:stretch>
        </p:blipFill>
        <p:spPr>
          <a:xfrm>
            <a:off x="9272091" y="2593048"/>
            <a:ext cx="2511442" cy="1671903"/>
          </a:xfrm>
          <a:prstGeom prst="rect">
            <a:avLst/>
          </a:prstGeom>
        </p:spPr>
      </p:pic>
      <p:pic>
        <p:nvPicPr>
          <p:cNvPr id="19" name="Picture 18">
            <a:extLst>
              <a:ext uri="{FF2B5EF4-FFF2-40B4-BE49-F238E27FC236}">
                <a16:creationId xmlns:a16="http://schemas.microsoft.com/office/drawing/2014/main" id="{6264B86E-F9A1-7B46-9F13-03540A3C40BF}"/>
              </a:ext>
            </a:extLst>
          </p:cNvPr>
          <p:cNvPicPr>
            <a:picLocks noChangeAspect="1"/>
          </p:cNvPicPr>
          <p:nvPr/>
        </p:nvPicPr>
        <p:blipFill>
          <a:blip r:embed="rId7"/>
          <a:stretch>
            <a:fillRect/>
          </a:stretch>
        </p:blipFill>
        <p:spPr>
          <a:xfrm>
            <a:off x="9255555" y="342900"/>
            <a:ext cx="2748435" cy="2057400"/>
          </a:xfrm>
          <a:prstGeom prst="rect">
            <a:avLst/>
          </a:prstGeom>
        </p:spPr>
      </p:pic>
      <p:sp>
        <p:nvSpPr>
          <p:cNvPr id="21" name="TextBox 20">
            <a:extLst>
              <a:ext uri="{FF2B5EF4-FFF2-40B4-BE49-F238E27FC236}">
                <a16:creationId xmlns:a16="http://schemas.microsoft.com/office/drawing/2014/main" id="{27906664-8F8B-0E48-B61A-F332EE8365C9}"/>
              </a:ext>
            </a:extLst>
          </p:cNvPr>
          <p:cNvSpPr txBox="1"/>
          <p:nvPr/>
        </p:nvSpPr>
        <p:spPr>
          <a:xfrm>
            <a:off x="8488562" y="4457699"/>
            <a:ext cx="3515427"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1"/>
                </a:solidFill>
              </a:rPr>
              <a:t>Use these images of Frank Gehry’s architecture and try to produce a design for a building or sculpture using the Tinkercad program from earlier in this PowerPoint. This work will all contribute to you’re a level and give you a head start for when you start the new course. </a:t>
            </a:r>
            <a:endParaRPr lang="en-US" dirty="0">
              <a:solidFill>
                <a:schemeClr val="bg1"/>
              </a:solidFill>
            </a:endParaRPr>
          </a:p>
        </p:txBody>
      </p:sp>
    </p:spTree>
    <p:extLst>
      <p:ext uri="{BB962C8B-B14F-4D97-AF65-F5344CB8AC3E}">
        <p14:creationId xmlns:p14="http://schemas.microsoft.com/office/powerpoint/2010/main" val="4822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711A97-380A-834E-B289-6E8FBF34FEAF}"/>
              </a:ext>
            </a:extLst>
          </p:cNvPr>
          <p:cNvPicPr>
            <a:picLocks noChangeAspect="1"/>
          </p:cNvPicPr>
          <p:nvPr/>
        </p:nvPicPr>
        <p:blipFill>
          <a:blip r:embed="rId2"/>
          <a:stretch>
            <a:fillRect/>
          </a:stretch>
        </p:blipFill>
        <p:spPr>
          <a:xfrm>
            <a:off x="543539" y="161906"/>
            <a:ext cx="3426428" cy="2567324"/>
          </a:xfrm>
          <a:prstGeom prst="rect">
            <a:avLst/>
          </a:prstGeom>
        </p:spPr>
      </p:pic>
      <p:sp>
        <p:nvSpPr>
          <p:cNvPr id="7" name="TextBox 6">
            <a:extLst>
              <a:ext uri="{FF2B5EF4-FFF2-40B4-BE49-F238E27FC236}">
                <a16:creationId xmlns:a16="http://schemas.microsoft.com/office/drawing/2014/main" id="{62FCE10C-516F-944B-B60E-1B18B696010B}"/>
              </a:ext>
            </a:extLst>
          </p:cNvPr>
          <p:cNvSpPr txBox="1"/>
          <p:nvPr/>
        </p:nvSpPr>
        <p:spPr>
          <a:xfrm>
            <a:off x="446545" y="2751668"/>
            <a:ext cx="2184400" cy="369332"/>
          </a:xfrm>
          <a:prstGeom prst="rect">
            <a:avLst/>
          </a:prstGeom>
          <a:noFill/>
        </p:spPr>
        <p:txBody>
          <a:bodyPr wrap="square" rtlCol="0">
            <a:spAutoFit/>
          </a:bodyPr>
          <a:lstStyle/>
          <a:p>
            <a:pPr algn="l"/>
            <a:r>
              <a:rPr lang="en-GB" dirty="0">
                <a:solidFill>
                  <a:schemeClr val="bg1"/>
                </a:solidFill>
              </a:rPr>
              <a:t>Antoni </a:t>
            </a:r>
            <a:r>
              <a:rPr lang="en-GB" dirty="0" err="1">
                <a:solidFill>
                  <a:schemeClr val="bg1"/>
                </a:solidFill>
              </a:rPr>
              <a:t>Gaudi</a:t>
            </a:r>
            <a:endParaRPr lang="en-US" dirty="0">
              <a:solidFill>
                <a:schemeClr val="bg1"/>
              </a:solidFill>
            </a:endParaRPr>
          </a:p>
        </p:txBody>
      </p:sp>
      <p:pic>
        <p:nvPicPr>
          <p:cNvPr id="10" name="Picture 9">
            <a:extLst>
              <a:ext uri="{FF2B5EF4-FFF2-40B4-BE49-F238E27FC236}">
                <a16:creationId xmlns:a16="http://schemas.microsoft.com/office/drawing/2014/main" id="{44DB2B90-337E-5941-8EB4-125F1F3DC336}"/>
              </a:ext>
            </a:extLst>
          </p:cNvPr>
          <p:cNvPicPr>
            <a:picLocks noChangeAspect="1"/>
          </p:cNvPicPr>
          <p:nvPr/>
        </p:nvPicPr>
        <p:blipFill>
          <a:blip r:embed="rId3"/>
          <a:stretch>
            <a:fillRect/>
          </a:stretch>
        </p:blipFill>
        <p:spPr>
          <a:xfrm>
            <a:off x="4265815" y="165099"/>
            <a:ext cx="3426429" cy="2567325"/>
          </a:xfrm>
          <a:prstGeom prst="rect">
            <a:avLst/>
          </a:prstGeom>
        </p:spPr>
      </p:pic>
      <p:sp>
        <p:nvSpPr>
          <p:cNvPr id="13" name="TextBox 12">
            <a:extLst>
              <a:ext uri="{FF2B5EF4-FFF2-40B4-BE49-F238E27FC236}">
                <a16:creationId xmlns:a16="http://schemas.microsoft.com/office/drawing/2014/main" id="{A21D06C5-A0B0-084A-999D-F25397E963AE}"/>
              </a:ext>
            </a:extLst>
          </p:cNvPr>
          <p:cNvSpPr txBox="1"/>
          <p:nvPr/>
        </p:nvSpPr>
        <p:spPr>
          <a:xfrm>
            <a:off x="4265815" y="2751668"/>
            <a:ext cx="21844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1"/>
                </a:solidFill>
              </a:rPr>
              <a:t>Frank Lloyd Wright</a:t>
            </a:r>
            <a:endParaRPr lang="en-US" dirty="0">
              <a:solidFill>
                <a:schemeClr val="bg1"/>
              </a:solidFill>
            </a:endParaRPr>
          </a:p>
        </p:txBody>
      </p:sp>
      <p:pic>
        <p:nvPicPr>
          <p:cNvPr id="16" name="Picture 15">
            <a:extLst>
              <a:ext uri="{FF2B5EF4-FFF2-40B4-BE49-F238E27FC236}">
                <a16:creationId xmlns:a16="http://schemas.microsoft.com/office/drawing/2014/main" id="{FE6ECCD6-DB66-5848-89BE-D341BDD8A3D0}"/>
              </a:ext>
            </a:extLst>
          </p:cNvPr>
          <p:cNvPicPr>
            <a:picLocks noChangeAspect="1"/>
          </p:cNvPicPr>
          <p:nvPr/>
        </p:nvPicPr>
        <p:blipFill>
          <a:blip r:embed="rId4"/>
          <a:stretch>
            <a:fillRect/>
          </a:stretch>
        </p:blipFill>
        <p:spPr>
          <a:xfrm>
            <a:off x="8007833" y="165100"/>
            <a:ext cx="3426430" cy="2567325"/>
          </a:xfrm>
          <a:prstGeom prst="rect">
            <a:avLst/>
          </a:prstGeom>
        </p:spPr>
      </p:pic>
      <p:sp>
        <p:nvSpPr>
          <p:cNvPr id="21" name="TextBox 20">
            <a:extLst>
              <a:ext uri="{FF2B5EF4-FFF2-40B4-BE49-F238E27FC236}">
                <a16:creationId xmlns:a16="http://schemas.microsoft.com/office/drawing/2014/main" id="{8087104F-B0A9-1C40-8934-33792AB3209A}"/>
              </a:ext>
            </a:extLst>
          </p:cNvPr>
          <p:cNvSpPr txBox="1"/>
          <p:nvPr/>
        </p:nvSpPr>
        <p:spPr>
          <a:xfrm>
            <a:off x="7860464" y="2785145"/>
            <a:ext cx="21844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1"/>
                </a:solidFill>
              </a:rPr>
              <a:t>Mies Van </a:t>
            </a:r>
            <a:r>
              <a:rPr lang="en-GB" dirty="0" err="1">
                <a:solidFill>
                  <a:schemeClr val="bg1"/>
                </a:solidFill>
              </a:rPr>
              <a:t>der</a:t>
            </a:r>
            <a:r>
              <a:rPr lang="en-GB" dirty="0">
                <a:solidFill>
                  <a:schemeClr val="bg1"/>
                </a:solidFill>
              </a:rPr>
              <a:t> Rohe</a:t>
            </a:r>
            <a:endParaRPr lang="en-US" dirty="0">
              <a:solidFill>
                <a:schemeClr val="bg1"/>
              </a:solidFill>
            </a:endParaRPr>
          </a:p>
        </p:txBody>
      </p:sp>
      <p:pic>
        <p:nvPicPr>
          <p:cNvPr id="24" name="Picture 23">
            <a:extLst>
              <a:ext uri="{FF2B5EF4-FFF2-40B4-BE49-F238E27FC236}">
                <a16:creationId xmlns:a16="http://schemas.microsoft.com/office/drawing/2014/main" id="{F6515FB4-5FDC-B74A-A06B-E352EE347AD9}"/>
              </a:ext>
            </a:extLst>
          </p:cNvPr>
          <p:cNvPicPr>
            <a:picLocks noChangeAspect="1"/>
          </p:cNvPicPr>
          <p:nvPr/>
        </p:nvPicPr>
        <p:blipFill>
          <a:blip r:embed="rId5"/>
          <a:stretch>
            <a:fillRect/>
          </a:stretch>
        </p:blipFill>
        <p:spPr>
          <a:xfrm>
            <a:off x="446546" y="3429001"/>
            <a:ext cx="3523422" cy="2639998"/>
          </a:xfrm>
          <a:prstGeom prst="rect">
            <a:avLst/>
          </a:prstGeom>
        </p:spPr>
      </p:pic>
      <p:sp>
        <p:nvSpPr>
          <p:cNvPr id="27" name="TextBox 26">
            <a:extLst>
              <a:ext uri="{FF2B5EF4-FFF2-40B4-BE49-F238E27FC236}">
                <a16:creationId xmlns:a16="http://schemas.microsoft.com/office/drawing/2014/main" id="{ABCD7B64-A0CF-EC4D-BEB3-BC17E581EA31}"/>
              </a:ext>
            </a:extLst>
          </p:cNvPr>
          <p:cNvSpPr txBox="1"/>
          <p:nvPr/>
        </p:nvSpPr>
        <p:spPr>
          <a:xfrm>
            <a:off x="446545" y="6192334"/>
            <a:ext cx="21844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1"/>
                </a:solidFill>
              </a:rPr>
              <a:t>Philip Johnson </a:t>
            </a:r>
            <a:endParaRPr lang="en-US" dirty="0">
              <a:solidFill>
                <a:schemeClr val="bg1"/>
              </a:solidFill>
            </a:endParaRPr>
          </a:p>
        </p:txBody>
      </p:sp>
      <p:pic>
        <p:nvPicPr>
          <p:cNvPr id="30" name="Picture 29">
            <a:extLst>
              <a:ext uri="{FF2B5EF4-FFF2-40B4-BE49-F238E27FC236}">
                <a16:creationId xmlns:a16="http://schemas.microsoft.com/office/drawing/2014/main" id="{E167AF08-EB22-384A-AFC9-7555150FA029}"/>
              </a:ext>
            </a:extLst>
          </p:cNvPr>
          <p:cNvPicPr>
            <a:picLocks noChangeAspect="1"/>
          </p:cNvPicPr>
          <p:nvPr/>
        </p:nvPicPr>
        <p:blipFill>
          <a:blip r:embed="rId6"/>
          <a:stretch>
            <a:fillRect/>
          </a:stretch>
        </p:blipFill>
        <p:spPr>
          <a:xfrm>
            <a:off x="4197012" y="3398571"/>
            <a:ext cx="3564033" cy="2670427"/>
          </a:xfrm>
          <a:prstGeom prst="rect">
            <a:avLst/>
          </a:prstGeom>
        </p:spPr>
      </p:pic>
      <p:sp>
        <p:nvSpPr>
          <p:cNvPr id="33" name="TextBox 32">
            <a:extLst>
              <a:ext uri="{FF2B5EF4-FFF2-40B4-BE49-F238E27FC236}">
                <a16:creationId xmlns:a16="http://schemas.microsoft.com/office/drawing/2014/main" id="{82D49DB9-2368-F542-9F42-E2874475CA3A}"/>
              </a:ext>
            </a:extLst>
          </p:cNvPr>
          <p:cNvSpPr txBox="1"/>
          <p:nvPr/>
        </p:nvSpPr>
        <p:spPr>
          <a:xfrm>
            <a:off x="4265815" y="6068999"/>
            <a:ext cx="21844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1"/>
                </a:solidFill>
              </a:rPr>
              <a:t>Eero Saarinen</a:t>
            </a:r>
            <a:endParaRPr lang="en-US" dirty="0">
              <a:solidFill>
                <a:schemeClr val="bg1"/>
              </a:solidFill>
            </a:endParaRPr>
          </a:p>
        </p:txBody>
      </p:sp>
      <p:pic>
        <p:nvPicPr>
          <p:cNvPr id="36" name="Picture 35">
            <a:extLst>
              <a:ext uri="{FF2B5EF4-FFF2-40B4-BE49-F238E27FC236}">
                <a16:creationId xmlns:a16="http://schemas.microsoft.com/office/drawing/2014/main" id="{C1FA2C66-2FBC-8C4E-9ECA-28EF28FCBE5B}"/>
              </a:ext>
            </a:extLst>
          </p:cNvPr>
          <p:cNvPicPr>
            <a:picLocks noChangeAspect="1"/>
          </p:cNvPicPr>
          <p:nvPr/>
        </p:nvPicPr>
        <p:blipFill>
          <a:blip r:embed="rId7"/>
          <a:stretch>
            <a:fillRect/>
          </a:stretch>
        </p:blipFill>
        <p:spPr>
          <a:xfrm>
            <a:off x="7988089" y="3413786"/>
            <a:ext cx="3564033" cy="2670427"/>
          </a:xfrm>
          <a:prstGeom prst="rect">
            <a:avLst/>
          </a:prstGeom>
        </p:spPr>
      </p:pic>
      <p:sp>
        <p:nvSpPr>
          <p:cNvPr id="39" name="TextBox 38">
            <a:extLst>
              <a:ext uri="{FF2B5EF4-FFF2-40B4-BE49-F238E27FC236}">
                <a16:creationId xmlns:a16="http://schemas.microsoft.com/office/drawing/2014/main" id="{BD60A83C-0A68-1F4E-9EDD-E3A8EFB209EA}"/>
              </a:ext>
            </a:extLst>
          </p:cNvPr>
          <p:cNvSpPr txBox="1"/>
          <p:nvPr/>
        </p:nvSpPr>
        <p:spPr>
          <a:xfrm>
            <a:off x="7969949" y="6084213"/>
            <a:ext cx="21844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chemeClr val="bg1"/>
                </a:solidFill>
              </a:rPr>
              <a:t>Richard Rogers</a:t>
            </a:r>
            <a:endParaRPr lang="en-US" dirty="0">
              <a:solidFill>
                <a:schemeClr val="bg1"/>
              </a:solidFill>
            </a:endParaRPr>
          </a:p>
        </p:txBody>
      </p:sp>
    </p:spTree>
    <p:extLst>
      <p:ext uri="{BB962C8B-B14F-4D97-AF65-F5344CB8AC3E}">
        <p14:creationId xmlns:p14="http://schemas.microsoft.com/office/powerpoint/2010/main" val="884371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C4E7F-516C-7347-BF83-9D8640E25D0A}"/>
              </a:ext>
            </a:extLst>
          </p:cNvPr>
          <p:cNvSpPr>
            <a:spLocks noGrp="1"/>
          </p:cNvSpPr>
          <p:nvPr>
            <p:ph idx="1"/>
          </p:nvPr>
        </p:nvSpPr>
        <p:spPr/>
        <p:txBody>
          <a:bodyPr/>
          <a:lstStyle/>
          <a:p>
            <a:pPr marL="0" indent="0">
              <a:buNone/>
            </a:pPr>
            <a:r>
              <a:rPr lang="en-GB" dirty="0">
                <a:solidFill>
                  <a:schemeClr val="bg1"/>
                </a:solidFill>
              </a:rPr>
              <a:t>If you are thinking of choosing 3D Art and Design at A Level, there are a few tips in this PowerPoint to help you start thinking about the course. </a:t>
            </a:r>
          </a:p>
          <a:p>
            <a:pPr marL="0" indent="0">
              <a:buNone/>
            </a:pPr>
            <a:r>
              <a:rPr lang="en-GB" dirty="0">
                <a:solidFill>
                  <a:schemeClr val="bg1"/>
                </a:solidFill>
              </a:rPr>
              <a:t>The course encourages you to be independent and creative individuals and enables you to focus on a particular field within 3D that you wish to specialise in. </a:t>
            </a:r>
            <a:endParaRPr lang="en-US" dirty="0">
              <a:solidFill>
                <a:schemeClr val="bg1"/>
              </a:solidFill>
            </a:endParaRPr>
          </a:p>
        </p:txBody>
      </p:sp>
    </p:spTree>
    <p:extLst>
      <p:ext uri="{BB962C8B-B14F-4D97-AF65-F5344CB8AC3E}">
        <p14:creationId xmlns:p14="http://schemas.microsoft.com/office/powerpoint/2010/main" val="218452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757F-8665-B043-AAAA-C0AE65DD16EB}"/>
              </a:ext>
            </a:extLst>
          </p:cNvPr>
          <p:cNvSpPr>
            <a:spLocks noGrp="1"/>
          </p:cNvSpPr>
          <p:nvPr>
            <p:ph type="title"/>
          </p:nvPr>
        </p:nvSpPr>
        <p:spPr>
          <a:xfrm>
            <a:off x="838200" y="-257424"/>
            <a:ext cx="10515600" cy="1325563"/>
          </a:xfrm>
        </p:spPr>
        <p:txBody>
          <a:bodyPr/>
          <a:lstStyle/>
          <a:p>
            <a:pPr algn="ctr"/>
            <a:r>
              <a:rPr lang="en-GB" dirty="0">
                <a:solidFill>
                  <a:schemeClr val="bg1"/>
                </a:solidFill>
              </a:rPr>
              <a:t>Tinkercad </a:t>
            </a:r>
            <a:endParaRPr lang="en-US" dirty="0">
              <a:solidFill>
                <a:schemeClr val="bg1"/>
              </a:solidFill>
            </a:endParaRPr>
          </a:p>
        </p:txBody>
      </p:sp>
      <p:sp>
        <p:nvSpPr>
          <p:cNvPr id="3" name="Content Placeholder 2">
            <a:extLst>
              <a:ext uri="{FF2B5EF4-FFF2-40B4-BE49-F238E27FC236}">
                <a16:creationId xmlns:a16="http://schemas.microsoft.com/office/drawing/2014/main" id="{43367CB1-BCB5-D546-A716-7994D6393437}"/>
              </a:ext>
            </a:extLst>
          </p:cNvPr>
          <p:cNvSpPr>
            <a:spLocks noGrp="1"/>
          </p:cNvSpPr>
          <p:nvPr>
            <p:ph idx="1"/>
          </p:nvPr>
        </p:nvSpPr>
        <p:spPr>
          <a:xfrm>
            <a:off x="838200" y="841997"/>
            <a:ext cx="10515600" cy="4351338"/>
          </a:xfrm>
        </p:spPr>
        <p:txBody>
          <a:bodyPr>
            <a:normAutofit/>
          </a:bodyPr>
          <a:lstStyle/>
          <a:p>
            <a:pPr marL="0" indent="0">
              <a:buNone/>
            </a:pPr>
            <a:r>
              <a:rPr lang="en-GB" sz="1800" dirty="0">
                <a:solidFill>
                  <a:schemeClr val="bg1"/>
                </a:solidFill>
              </a:rPr>
              <a:t>Tinkercad is a program that you will come back to throughout the 3D course and therefore it will be an advantage for you to get to grips with it if you don’t know it already. </a:t>
            </a:r>
          </a:p>
          <a:p>
            <a:pPr marL="0" indent="0">
              <a:buNone/>
            </a:pPr>
            <a:r>
              <a:rPr lang="en-GB" sz="1800" dirty="0">
                <a:solidFill>
                  <a:schemeClr val="bg1"/>
                </a:solidFill>
              </a:rPr>
              <a:t>Got to </a:t>
            </a:r>
            <a:r>
              <a:rPr lang="en-GB" sz="1800" dirty="0">
                <a:solidFill>
                  <a:schemeClr val="bg1"/>
                </a:solidFill>
                <a:hlinkClick r:id="rId2"/>
              </a:rPr>
              <a:t>www.tinkercad.com</a:t>
            </a:r>
            <a:r>
              <a:rPr lang="en-GB" sz="1800" dirty="0">
                <a:solidFill>
                  <a:schemeClr val="bg1"/>
                </a:solidFill>
              </a:rPr>
              <a:t> and set up an account. Use your own email address and password.</a:t>
            </a:r>
            <a:endParaRPr lang="en-US" sz="1800" dirty="0">
              <a:solidFill>
                <a:schemeClr val="bg1"/>
              </a:solidFill>
            </a:endParaRPr>
          </a:p>
        </p:txBody>
      </p:sp>
      <p:pic>
        <p:nvPicPr>
          <p:cNvPr id="4" name="Picture 4">
            <a:extLst>
              <a:ext uri="{FF2B5EF4-FFF2-40B4-BE49-F238E27FC236}">
                <a16:creationId xmlns:a16="http://schemas.microsoft.com/office/drawing/2014/main" id="{76D2EFE7-62E0-B946-992D-6E756D8F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941419"/>
            <a:ext cx="6283761" cy="4709753"/>
          </a:xfrm>
          <a:prstGeom prst="rect">
            <a:avLst/>
          </a:prstGeom>
        </p:spPr>
      </p:pic>
      <p:sp>
        <p:nvSpPr>
          <p:cNvPr id="6" name="TextBox 5">
            <a:extLst>
              <a:ext uri="{FF2B5EF4-FFF2-40B4-BE49-F238E27FC236}">
                <a16:creationId xmlns:a16="http://schemas.microsoft.com/office/drawing/2014/main" id="{B4CA2249-7D87-874A-890F-0417AC8D1245}"/>
              </a:ext>
            </a:extLst>
          </p:cNvPr>
          <p:cNvSpPr txBox="1"/>
          <p:nvPr/>
        </p:nvSpPr>
        <p:spPr>
          <a:xfrm>
            <a:off x="7259668" y="2274838"/>
            <a:ext cx="4282389" cy="2308324"/>
          </a:xfrm>
          <a:prstGeom prst="rect">
            <a:avLst/>
          </a:prstGeom>
          <a:noFill/>
        </p:spPr>
        <p:txBody>
          <a:bodyPr wrap="square" rtlCol="0">
            <a:spAutoFit/>
          </a:bodyPr>
          <a:lstStyle/>
          <a:p>
            <a:pPr algn="l"/>
            <a:r>
              <a:rPr lang="en-GB" dirty="0">
                <a:solidFill>
                  <a:schemeClr val="bg1"/>
                </a:solidFill>
              </a:rPr>
              <a:t>There</a:t>
            </a:r>
            <a:r>
              <a:rPr lang="en-GB" dirty="0"/>
              <a:t> </a:t>
            </a:r>
            <a:r>
              <a:rPr lang="en-GB" dirty="0">
                <a:solidFill>
                  <a:schemeClr val="bg1"/>
                </a:solidFill>
              </a:rPr>
              <a:t>are</a:t>
            </a:r>
            <a:r>
              <a:rPr lang="en-GB" dirty="0"/>
              <a:t> </a:t>
            </a:r>
            <a:r>
              <a:rPr lang="en-GB" dirty="0">
                <a:solidFill>
                  <a:schemeClr val="bg1"/>
                </a:solidFill>
              </a:rPr>
              <a:t>some</a:t>
            </a:r>
            <a:r>
              <a:rPr lang="en-GB" dirty="0"/>
              <a:t> </a:t>
            </a:r>
            <a:r>
              <a:rPr lang="en-GB" dirty="0">
                <a:solidFill>
                  <a:schemeClr val="bg1"/>
                </a:solidFill>
              </a:rPr>
              <a:t>tutorials that you can work through to help you learn the basics of the program. Click on the learn tab and work through the lessons available. </a:t>
            </a:r>
          </a:p>
          <a:p>
            <a:pPr algn="l"/>
            <a:endParaRPr lang="en-GB" dirty="0">
              <a:solidFill>
                <a:schemeClr val="bg1"/>
              </a:solidFill>
            </a:endParaRPr>
          </a:p>
          <a:p>
            <a:pPr algn="l"/>
            <a:r>
              <a:rPr lang="en-GB" dirty="0">
                <a:solidFill>
                  <a:schemeClr val="bg1"/>
                </a:solidFill>
              </a:rPr>
              <a:t>When you have done the lessons and tutorials, experiment with the program. Try and create your dream house, for example.</a:t>
            </a:r>
            <a:endParaRPr lang="en-US" dirty="0">
              <a:solidFill>
                <a:schemeClr val="bg1"/>
              </a:solidFill>
            </a:endParaRPr>
          </a:p>
        </p:txBody>
      </p:sp>
    </p:spTree>
    <p:extLst>
      <p:ext uri="{BB962C8B-B14F-4D97-AF65-F5344CB8AC3E}">
        <p14:creationId xmlns:p14="http://schemas.microsoft.com/office/powerpoint/2010/main" val="568007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0834" y="637386"/>
            <a:ext cx="9791115" cy="5355312"/>
          </a:xfrm>
          <a:prstGeom prst="rect">
            <a:avLst/>
          </a:prstGeom>
          <a:noFill/>
        </p:spPr>
        <p:txBody>
          <a:bodyPr wrap="square" rtlCol="0">
            <a:spAutoFit/>
          </a:bodyPr>
          <a:lstStyle/>
          <a:p>
            <a:r>
              <a:rPr lang="en-GB" b="1" dirty="0">
                <a:solidFill>
                  <a:schemeClr val="bg1"/>
                </a:solidFill>
              </a:rPr>
              <a:t>Areas of study</a:t>
            </a:r>
          </a:p>
          <a:p>
            <a:r>
              <a:rPr lang="en-GB" dirty="0">
                <a:solidFill>
                  <a:schemeClr val="bg1"/>
                </a:solidFill>
              </a:rPr>
              <a:t>When you begin the course, there are areas of study within 3D design that you can choose to work in. They may explore overlapping areas and combinations of areas:</a:t>
            </a:r>
          </a:p>
          <a:p>
            <a:endParaRPr lang="en-GB" dirty="0">
              <a:solidFill>
                <a:schemeClr val="bg1"/>
              </a:solidFill>
            </a:endParaRPr>
          </a:p>
          <a:p>
            <a:r>
              <a:rPr lang="en-GB" dirty="0">
                <a:solidFill>
                  <a:schemeClr val="bg1"/>
                </a:solidFill>
              </a:rPr>
              <a:t>• ceramics</a:t>
            </a:r>
          </a:p>
          <a:p>
            <a:r>
              <a:rPr lang="en-GB" dirty="0">
                <a:solidFill>
                  <a:schemeClr val="bg1"/>
                </a:solidFill>
              </a:rPr>
              <a:t>• sculpture</a:t>
            </a:r>
          </a:p>
          <a:p>
            <a:r>
              <a:rPr lang="en-GB" dirty="0">
                <a:solidFill>
                  <a:schemeClr val="bg1"/>
                </a:solidFill>
              </a:rPr>
              <a:t>• exhibition design</a:t>
            </a:r>
          </a:p>
          <a:p>
            <a:r>
              <a:rPr lang="en-GB" dirty="0">
                <a:solidFill>
                  <a:schemeClr val="bg1"/>
                </a:solidFill>
              </a:rPr>
              <a:t>• design for theatre, television and film</a:t>
            </a:r>
          </a:p>
          <a:p>
            <a:r>
              <a:rPr lang="en-GB" dirty="0">
                <a:solidFill>
                  <a:schemeClr val="bg1"/>
                </a:solidFill>
              </a:rPr>
              <a:t>• interior design</a:t>
            </a:r>
          </a:p>
          <a:p>
            <a:r>
              <a:rPr lang="en-GB" dirty="0">
                <a:solidFill>
                  <a:schemeClr val="bg1"/>
                </a:solidFill>
              </a:rPr>
              <a:t>• product design</a:t>
            </a:r>
          </a:p>
          <a:p>
            <a:r>
              <a:rPr lang="en-GB" dirty="0">
                <a:solidFill>
                  <a:schemeClr val="bg1"/>
                </a:solidFill>
              </a:rPr>
              <a:t>• environmental and architectural design</a:t>
            </a:r>
          </a:p>
          <a:p>
            <a:r>
              <a:rPr lang="en-GB" dirty="0">
                <a:solidFill>
                  <a:schemeClr val="bg1"/>
                </a:solidFill>
              </a:rPr>
              <a:t>• jewellery/body ornament</a:t>
            </a:r>
          </a:p>
          <a:p>
            <a:r>
              <a:rPr lang="en-GB" dirty="0">
                <a:solidFill>
                  <a:schemeClr val="bg1"/>
                </a:solidFill>
              </a:rPr>
              <a:t>• 3D digital design.</a:t>
            </a:r>
          </a:p>
          <a:p>
            <a:endParaRPr lang="en-GB" dirty="0">
              <a:solidFill>
                <a:schemeClr val="bg1"/>
              </a:solidFill>
            </a:endParaRPr>
          </a:p>
          <a:p>
            <a:r>
              <a:rPr lang="en-GB" dirty="0">
                <a:solidFill>
                  <a:schemeClr val="bg1"/>
                </a:solidFill>
              </a:rPr>
              <a:t>It is important that you work to your strengths or your interests. For example, if architecture is a career path, then you should focus your studies on architects and architecture. </a:t>
            </a:r>
          </a:p>
          <a:p>
            <a:endParaRPr lang="en-GB" dirty="0">
              <a:solidFill>
                <a:schemeClr val="bg1"/>
              </a:solidFill>
            </a:endParaRPr>
          </a:p>
          <a:p>
            <a:r>
              <a:rPr lang="en-GB" dirty="0">
                <a:solidFill>
                  <a:schemeClr val="bg1"/>
                </a:solidFill>
              </a:rPr>
              <a:t>Using the theme on the next slide, start to do some research on a field within 3D that you think interests you. </a:t>
            </a:r>
          </a:p>
        </p:txBody>
      </p:sp>
    </p:spTree>
    <p:extLst>
      <p:ext uri="{BB962C8B-B14F-4D97-AF65-F5344CB8AC3E}">
        <p14:creationId xmlns:p14="http://schemas.microsoft.com/office/powerpoint/2010/main" val="245889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039" y="1139483"/>
            <a:ext cx="9453489" cy="4616648"/>
          </a:xfrm>
          <a:prstGeom prst="rect">
            <a:avLst/>
          </a:prstGeom>
          <a:noFill/>
        </p:spPr>
        <p:txBody>
          <a:bodyPr wrap="square" rtlCol="0">
            <a:spAutoFit/>
          </a:bodyPr>
          <a:lstStyle/>
          <a:p>
            <a:pPr algn="ctr"/>
            <a:r>
              <a:rPr lang="en-GB" sz="5400" dirty="0">
                <a:solidFill>
                  <a:schemeClr val="bg1"/>
                </a:solidFill>
              </a:rPr>
              <a:t>Grand Scale</a:t>
            </a:r>
          </a:p>
          <a:p>
            <a:r>
              <a:rPr lang="en-GB" sz="2400" dirty="0">
                <a:solidFill>
                  <a:schemeClr val="bg1"/>
                </a:solidFill>
              </a:rPr>
              <a:t>Architects, artists and designers often need to produce </a:t>
            </a:r>
            <a:r>
              <a:rPr lang="en-GB" sz="2400" dirty="0" err="1">
                <a:solidFill>
                  <a:schemeClr val="bg1"/>
                </a:solidFill>
              </a:rPr>
              <a:t>maquettes</a:t>
            </a:r>
            <a:r>
              <a:rPr lang="en-GB" sz="2400" dirty="0">
                <a:solidFill>
                  <a:schemeClr val="bg1"/>
                </a:solidFill>
              </a:rPr>
              <a:t> and models for work to be realised on a grand scale. They use approaches that include traditional and electronic media to develop ideas and to visualise their designs. Richard Rogers produced a skeletal design for T4 at Madrid airport. Christo and Jeanne-Claude worked on a grand scale in their wrapping projects. </a:t>
            </a:r>
            <a:r>
              <a:rPr lang="en-GB" sz="2400" dirty="0" err="1">
                <a:solidFill>
                  <a:schemeClr val="bg1"/>
                </a:solidFill>
              </a:rPr>
              <a:t>Claes</a:t>
            </a:r>
            <a:r>
              <a:rPr lang="en-GB" sz="2400" dirty="0">
                <a:solidFill>
                  <a:schemeClr val="bg1"/>
                </a:solidFill>
              </a:rPr>
              <a:t> Oldenburg produced large scale sculptures of everyday objects. Antony </a:t>
            </a:r>
            <a:r>
              <a:rPr lang="en-GB" sz="2400" dirty="0" err="1">
                <a:solidFill>
                  <a:schemeClr val="bg1"/>
                </a:solidFill>
              </a:rPr>
              <a:t>Gormley</a:t>
            </a:r>
            <a:r>
              <a:rPr lang="en-GB" sz="2400" dirty="0">
                <a:solidFill>
                  <a:schemeClr val="bg1"/>
                </a:solidFill>
              </a:rPr>
              <a:t> is famous for producing sculpture on a </a:t>
            </a:r>
            <a:r>
              <a:rPr lang="en-GB" sz="2400">
                <a:solidFill>
                  <a:schemeClr val="bg1"/>
                </a:solidFill>
              </a:rPr>
              <a:t>large scale.</a:t>
            </a:r>
            <a:endParaRPr lang="en-GB" sz="2400" dirty="0">
              <a:solidFill>
                <a:schemeClr val="bg1"/>
              </a:solidFill>
            </a:endParaRPr>
          </a:p>
          <a:p>
            <a:r>
              <a:rPr lang="en-GB" sz="2400" dirty="0">
                <a:solidFill>
                  <a:schemeClr val="bg1"/>
                </a:solidFill>
              </a:rPr>
              <a:t>Research relevant examples and produce your own finished </a:t>
            </a:r>
            <a:r>
              <a:rPr lang="en-GB" sz="2400" dirty="0" err="1">
                <a:solidFill>
                  <a:schemeClr val="bg1"/>
                </a:solidFill>
              </a:rPr>
              <a:t>maquette</a:t>
            </a:r>
            <a:r>
              <a:rPr lang="en-GB" sz="2400" dirty="0">
                <a:solidFill>
                  <a:schemeClr val="bg1"/>
                </a:solidFill>
              </a:rPr>
              <a:t> or model.</a:t>
            </a:r>
          </a:p>
        </p:txBody>
      </p:sp>
    </p:spTree>
    <p:extLst>
      <p:ext uri="{BB962C8B-B14F-4D97-AF65-F5344CB8AC3E}">
        <p14:creationId xmlns:p14="http://schemas.microsoft.com/office/powerpoint/2010/main" val="3966272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620" t="34308" r="49923" b="23244"/>
          <a:stretch/>
        </p:blipFill>
        <p:spPr>
          <a:xfrm>
            <a:off x="495299" y="285750"/>
            <a:ext cx="4743451" cy="3105150"/>
          </a:xfrm>
          <a:prstGeom prst="rect">
            <a:avLst/>
          </a:prstGeom>
        </p:spPr>
      </p:pic>
      <p:pic>
        <p:nvPicPr>
          <p:cNvPr id="3" name="Picture 2"/>
          <p:cNvPicPr>
            <a:picLocks noChangeAspect="1"/>
          </p:cNvPicPr>
          <p:nvPr/>
        </p:nvPicPr>
        <p:blipFill rotWithShape="1">
          <a:blip r:embed="rId3"/>
          <a:srcRect l="11933" t="33161" r="48243" b="18911"/>
          <a:stretch/>
        </p:blipFill>
        <p:spPr>
          <a:xfrm>
            <a:off x="5467349" y="285750"/>
            <a:ext cx="4565411" cy="3105150"/>
          </a:xfrm>
          <a:prstGeom prst="rect">
            <a:avLst/>
          </a:prstGeom>
        </p:spPr>
      </p:pic>
      <p:pic>
        <p:nvPicPr>
          <p:cNvPr id="4" name="Picture 3"/>
          <p:cNvPicPr>
            <a:picLocks noChangeAspect="1"/>
          </p:cNvPicPr>
          <p:nvPr/>
        </p:nvPicPr>
        <p:blipFill rotWithShape="1">
          <a:blip r:embed="rId4"/>
          <a:srcRect l="19107" t="33854" r="55564" b="19271"/>
          <a:stretch/>
        </p:blipFill>
        <p:spPr>
          <a:xfrm>
            <a:off x="495299" y="3486150"/>
            <a:ext cx="3067051" cy="3191150"/>
          </a:xfrm>
          <a:prstGeom prst="rect">
            <a:avLst/>
          </a:prstGeom>
        </p:spPr>
      </p:pic>
      <p:pic>
        <p:nvPicPr>
          <p:cNvPr id="5" name="Picture 4"/>
          <p:cNvPicPr>
            <a:picLocks noChangeAspect="1"/>
          </p:cNvPicPr>
          <p:nvPr/>
        </p:nvPicPr>
        <p:blipFill rotWithShape="1">
          <a:blip r:embed="rId5"/>
          <a:srcRect l="2416" t="35156" r="37994" b="20834"/>
          <a:stretch/>
        </p:blipFill>
        <p:spPr>
          <a:xfrm>
            <a:off x="3834248" y="3486150"/>
            <a:ext cx="7753351" cy="3219450"/>
          </a:xfrm>
          <a:prstGeom prst="rect">
            <a:avLst/>
          </a:prstGeom>
        </p:spPr>
      </p:pic>
      <p:sp>
        <p:nvSpPr>
          <p:cNvPr id="6" name="TextBox 5"/>
          <p:cNvSpPr txBox="1"/>
          <p:nvPr/>
        </p:nvSpPr>
        <p:spPr>
          <a:xfrm>
            <a:off x="10032760" y="285750"/>
            <a:ext cx="1581150" cy="1569660"/>
          </a:xfrm>
          <a:prstGeom prst="rect">
            <a:avLst/>
          </a:prstGeom>
          <a:noFill/>
        </p:spPr>
        <p:txBody>
          <a:bodyPr wrap="square" rtlCol="0">
            <a:spAutoFit/>
          </a:bodyPr>
          <a:lstStyle/>
          <a:p>
            <a:r>
              <a:rPr lang="en-GB" sz="2400" b="1" dirty="0">
                <a:solidFill>
                  <a:schemeClr val="bg1"/>
                </a:solidFill>
              </a:rPr>
              <a:t>Richard Rogers</a:t>
            </a:r>
          </a:p>
          <a:p>
            <a:r>
              <a:rPr lang="en-GB" sz="2400" dirty="0">
                <a:solidFill>
                  <a:schemeClr val="bg1"/>
                </a:solidFill>
              </a:rPr>
              <a:t>T4 Madrid Airport</a:t>
            </a:r>
          </a:p>
        </p:txBody>
      </p:sp>
    </p:spTree>
    <p:extLst>
      <p:ext uri="{BB962C8B-B14F-4D97-AF65-F5344CB8AC3E}">
        <p14:creationId xmlns:p14="http://schemas.microsoft.com/office/powerpoint/2010/main" val="182905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150" t="37761" r="45462" b="22656"/>
          <a:stretch/>
        </p:blipFill>
        <p:spPr>
          <a:xfrm>
            <a:off x="342899" y="438150"/>
            <a:ext cx="5361573" cy="2628900"/>
          </a:xfrm>
          <a:prstGeom prst="rect">
            <a:avLst/>
          </a:prstGeom>
        </p:spPr>
      </p:pic>
      <p:pic>
        <p:nvPicPr>
          <p:cNvPr id="3" name="Picture 2"/>
          <p:cNvPicPr>
            <a:picLocks noChangeAspect="1"/>
          </p:cNvPicPr>
          <p:nvPr/>
        </p:nvPicPr>
        <p:blipFill rotWithShape="1">
          <a:blip r:embed="rId3"/>
          <a:srcRect l="13836" t="34375" r="50732" b="19011"/>
          <a:stretch/>
        </p:blipFill>
        <p:spPr>
          <a:xfrm>
            <a:off x="342899" y="3270066"/>
            <a:ext cx="4438651" cy="3283134"/>
          </a:xfrm>
          <a:prstGeom prst="rect">
            <a:avLst/>
          </a:prstGeom>
        </p:spPr>
      </p:pic>
      <p:pic>
        <p:nvPicPr>
          <p:cNvPr id="4" name="Picture 3"/>
          <p:cNvPicPr>
            <a:picLocks noChangeAspect="1"/>
          </p:cNvPicPr>
          <p:nvPr/>
        </p:nvPicPr>
        <p:blipFill rotWithShape="1">
          <a:blip r:embed="rId4"/>
          <a:srcRect l="8712" t="34114" r="45021" b="18750"/>
          <a:stretch/>
        </p:blipFill>
        <p:spPr>
          <a:xfrm rot="20105297">
            <a:off x="5067300" y="3505200"/>
            <a:ext cx="6485420" cy="3714750"/>
          </a:xfrm>
          <a:prstGeom prst="rect">
            <a:avLst/>
          </a:prstGeom>
        </p:spPr>
      </p:pic>
      <p:pic>
        <p:nvPicPr>
          <p:cNvPr id="5" name="Picture 4"/>
          <p:cNvPicPr>
            <a:picLocks noChangeAspect="1"/>
          </p:cNvPicPr>
          <p:nvPr/>
        </p:nvPicPr>
        <p:blipFill rotWithShape="1">
          <a:blip r:embed="rId5"/>
          <a:srcRect l="14129" t="33594" r="50292" b="19011"/>
          <a:stretch/>
        </p:blipFill>
        <p:spPr>
          <a:xfrm>
            <a:off x="6533095" y="19050"/>
            <a:ext cx="4629151" cy="3467100"/>
          </a:xfrm>
          <a:prstGeom prst="rect">
            <a:avLst/>
          </a:prstGeom>
        </p:spPr>
      </p:pic>
    </p:spTree>
    <p:extLst>
      <p:ext uri="{BB962C8B-B14F-4D97-AF65-F5344CB8AC3E}">
        <p14:creationId xmlns:p14="http://schemas.microsoft.com/office/powerpoint/2010/main" val="259400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47" t="34375" r="47510" b="19011"/>
          <a:stretch/>
        </p:blipFill>
        <p:spPr>
          <a:xfrm>
            <a:off x="457200" y="228600"/>
            <a:ext cx="4695133" cy="2990850"/>
          </a:xfrm>
          <a:prstGeom prst="rect">
            <a:avLst/>
          </a:prstGeom>
        </p:spPr>
      </p:pic>
      <p:pic>
        <p:nvPicPr>
          <p:cNvPr id="3" name="Picture 2"/>
          <p:cNvPicPr>
            <a:picLocks noChangeAspect="1"/>
          </p:cNvPicPr>
          <p:nvPr/>
        </p:nvPicPr>
        <p:blipFill rotWithShape="1">
          <a:blip r:embed="rId3"/>
          <a:srcRect l="11786" t="33854" r="48243" b="19011"/>
          <a:stretch/>
        </p:blipFill>
        <p:spPr>
          <a:xfrm>
            <a:off x="5372100" y="266700"/>
            <a:ext cx="4137535" cy="2743200"/>
          </a:xfrm>
          <a:prstGeom prst="rect">
            <a:avLst/>
          </a:prstGeom>
        </p:spPr>
      </p:pic>
      <p:pic>
        <p:nvPicPr>
          <p:cNvPr id="4" name="Picture 3"/>
          <p:cNvPicPr>
            <a:picLocks noChangeAspect="1"/>
          </p:cNvPicPr>
          <p:nvPr/>
        </p:nvPicPr>
        <p:blipFill rotWithShape="1">
          <a:blip r:embed="rId4"/>
          <a:srcRect l="14129" t="32813" r="50293" b="17969"/>
          <a:stretch/>
        </p:blipFill>
        <p:spPr>
          <a:xfrm>
            <a:off x="457200" y="3369733"/>
            <a:ext cx="4362450" cy="3393017"/>
          </a:xfrm>
          <a:prstGeom prst="rect">
            <a:avLst/>
          </a:prstGeom>
        </p:spPr>
      </p:pic>
      <p:pic>
        <p:nvPicPr>
          <p:cNvPr id="5" name="Picture 4"/>
          <p:cNvPicPr>
            <a:picLocks noChangeAspect="1"/>
          </p:cNvPicPr>
          <p:nvPr/>
        </p:nvPicPr>
        <p:blipFill rotWithShape="1">
          <a:blip r:embed="rId5"/>
          <a:srcRect l="15886" t="33594" r="51903" b="18750"/>
          <a:stretch/>
        </p:blipFill>
        <p:spPr>
          <a:xfrm>
            <a:off x="5372100" y="3276600"/>
            <a:ext cx="4191000" cy="3486150"/>
          </a:xfrm>
          <a:prstGeom prst="rect">
            <a:avLst/>
          </a:prstGeom>
        </p:spPr>
      </p:pic>
    </p:spTree>
    <p:extLst>
      <p:ext uri="{BB962C8B-B14F-4D97-AF65-F5344CB8AC3E}">
        <p14:creationId xmlns:p14="http://schemas.microsoft.com/office/powerpoint/2010/main" val="811554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355</Words>
  <Application>Microsoft Office PowerPoint</Application>
  <PresentationFormat>Widescreen</PresentationFormat>
  <Paragraphs>24</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Tinkercad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English Martyrs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Carless</dc:creator>
  <cp:lastModifiedBy>David Carless</cp:lastModifiedBy>
  <cp:revision>14</cp:revision>
  <cp:lastPrinted>2018-09-06T12:20:51Z</cp:lastPrinted>
  <dcterms:created xsi:type="dcterms:W3CDTF">2018-07-11T09:21:10Z</dcterms:created>
  <dcterms:modified xsi:type="dcterms:W3CDTF">2020-05-04T15:01:13Z</dcterms:modified>
</cp:coreProperties>
</file>