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71" r:id="rId3"/>
    <p:sldId id="261" r:id="rId4"/>
    <p:sldId id="258" r:id="rId5"/>
    <p:sldId id="259" r:id="rId6"/>
    <p:sldId id="263" r:id="rId7"/>
    <p:sldId id="267" r:id="rId8"/>
    <p:sldId id="268" r:id="rId9"/>
    <p:sldId id="269"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115" d="100"/>
          <a:sy n="115"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195789-AADB-4CAD-929E-0CA1BAA1D9D2}" type="datetimeFigureOut">
              <a:rPr lang="en-GB" smtClean="0"/>
              <a:t>01/06/2020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3EC566-AC25-48BA-B4AA-57954EEF97F7}" type="slidenum">
              <a:rPr lang="en-GB" smtClean="0"/>
              <a:t>‹#›</a:t>
            </a:fld>
            <a:endParaRPr lang="en-GB"/>
          </a:p>
        </p:txBody>
      </p:sp>
    </p:spTree>
    <p:extLst>
      <p:ext uri="{BB962C8B-B14F-4D97-AF65-F5344CB8AC3E}">
        <p14:creationId xmlns:p14="http://schemas.microsoft.com/office/powerpoint/2010/main" val="2406417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F1B8D6-EC6E-40F2-86BB-483D4E05B64A}" type="datetimeFigureOut">
              <a:rPr lang="en-GB" smtClean="0"/>
              <a:t>01/06/2020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DD7793-AABA-4B5B-B2DF-B75D3BF0930B}" type="slidenum">
              <a:rPr lang="en-GB" smtClean="0"/>
              <a:t>‹#›</a:t>
            </a:fld>
            <a:endParaRPr lang="en-GB"/>
          </a:p>
        </p:txBody>
      </p:sp>
    </p:spTree>
    <p:extLst>
      <p:ext uri="{BB962C8B-B14F-4D97-AF65-F5344CB8AC3E}">
        <p14:creationId xmlns:p14="http://schemas.microsoft.com/office/powerpoint/2010/main" val="185934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8B957-163C-44B0-8D9C-7874E6D1BFD0}" type="slidenum">
              <a:rPr lang="en-GB" smtClean="0"/>
              <a:t>1</a:t>
            </a:fld>
            <a:endParaRPr lang="en-GB"/>
          </a:p>
        </p:txBody>
      </p:sp>
    </p:spTree>
    <p:extLst>
      <p:ext uri="{BB962C8B-B14F-4D97-AF65-F5344CB8AC3E}">
        <p14:creationId xmlns:p14="http://schemas.microsoft.com/office/powerpoint/2010/main" val="33265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8B957-163C-44B0-8D9C-7874E6D1BFD0}" type="slidenum">
              <a:rPr lang="en-GB" smtClean="0"/>
              <a:t>2</a:t>
            </a:fld>
            <a:endParaRPr lang="en-GB"/>
          </a:p>
        </p:txBody>
      </p:sp>
    </p:spTree>
    <p:extLst>
      <p:ext uri="{BB962C8B-B14F-4D97-AF65-F5344CB8AC3E}">
        <p14:creationId xmlns:p14="http://schemas.microsoft.com/office/powerpoint/2010/main" val="86907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E6377-6013-462E-B29A-B46EE1E408BD}" type="slidenum">
              <a:rPr lang="en-GB"/>
              <a:pPr/>
              <a:t>4</a:t>
            </a:fld>
            <a:endParaRPr lang="en-GB"/>
          </a:p>
        </p:txBody>
      </p:sp>
      <p:sp>
        <p:nvSpPr>
          <p:cNvPr id="112642" name="Rectangle 2"/>
          <p:cNvSpPr>
            <a:spLocks noGrp="1" noRot="1" noChangeAspect="1" noChangeArrowheads="1" noTextEdit="1"/>
          </p:cNvSpPr>
          <p:nvPr>
            <p:ph type="sldImg"/>
          </p:nvPr>
        </p:nvSpPr>
        <p:spPr>
          <a:xfrm>
            <a:off x="90488" y="744538"/>
            <a:ext cx="6616700" cy="3722687"/>
          </a:xfrm>
          <a:ln/>
        </p:spPr>
      </p:sp>
      <p:sp>
        <p:nvSpPr>
          <p:cNvPr id="11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186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E6377-6013-462E-B29A-B46EE1E408BD}" type="slidenum">
              <a:rPr lang="en-GB"/>
              <a:pPr/>
              <a:t>7</a:t>
            </a:fld>
            <a:endParaRPr lang="en-GB"/>
          </a:p>
        </p:txBody>
      </p:sp>
      <p:sp>
        <p:nvSpPr>
          <p:cNvPr id="112642" name="Rectangle 2"/>
          <p:cNvSpPr>
            <a:spLocks noGrp="1" noRot="1" noChangeAspect="1" noChangeArrowheads="1" noTextEdit="1"/>
          </p:cNvSpPr>
          <p:nvPr>
            <p:ph type="sldImg"/>
          </p:nvPr>
        </p:nvSpPr>
        <p:spPr>
          <a:xfrm>
            <a:off x="90488" y="744538"/>
            <a:ext cx="6616700" cy="3722687"/>
          </a:xfrm>
          <a:ln/>
        </p:spPr>
      </p:sp>
      <p:sp>
        <p:nvSpPr>
          <p:cNvPr id="11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09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4E4B64-7150-4AC9-8115-C8557ECAAC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247187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E4B64-7150-4AC9-8115-C8557ECAAC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21339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E4B64-7150-4AC9-8115-C8557ECAAC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8904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B3C35897-B8CD-4259-A42C-31EC1A8F4316}" type="slidenum">
              <a:rPr lang="en-GB"/>
              <a:pPr/>
              <a:t>‹#›</a:t>
            </a:fld>
            <a:endParaRPr lang="en-GB"/>
          </a:p>
        </p:txBody>
      </p:sp>
    </p:spTree>
    <p:extLst>
      <p:ext uri="{BB962C8B-B14F-4D97-AF65-F5344CB8AC3E}">
        <p14:creationId xmlns:p14="http://schemas.microsoft.com/office/powerpoint/2010/main" val="133985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E4B64-7150-4AC9-8115-C8557ECAAC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1672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E4B64-7150-4AC9-8115-C8557ECAAC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9977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4E4B64-7150-4AC9-8115-C8557ECAAC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127570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4E4B64-7150-4AC9-8115-C8557ECAAC1A}"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774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4E4B64-7150-4AC9-8115-C8557ECAAC1A}"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206567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E4B64-7150-4AC9-8115-C8557ECAAC1A}"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183680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E4B64-7150-4AC9-8115-C8557ECAAC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8918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E4B64-7150-4AC9-8115-C8557ECAAC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C4F76-5172-4F5F-9E46-3E3249071AA3}" type="slidenum">
              <a:rPr lang="en-GB" smtClean="0"/>
              <a:t>‹#›</a:t>
            </a:fld>
            <a:endParaRPr lang="en-GB"/>
          </a:p>
        </p:txBody>
      </p:sp>
    </p:spTree>
    <p:extLst>
      <p:ext uri="{BB962C8B-B14F-4D97-AF65-F5344CB8AC3E}">
        <p14:creationId xmlns:p14="http://schemas.microsoft.com/office/powerpoint/2010/main" val="74061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E4B64-7150-4AC9-8115-C8557ECAAC1A}" type="datetimeFigureOut">
              <a:rPr lang="en-GB" smtClean="0"/>
              <a:t>01/06/2020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C4F76-5172-4F5F-9E46-3E3249071AA3}" type="slidenum">
              <a:rPr lang="en-GB" smtClean="0"/>
              <a:t>‹#›</a:t>
            </a:fld>
            <a:endParaRPr lang="en-GB"/>
          </a:p>
        </p:txBody>
      </p:sp>
    </p:spTree>
    <p:extLst>
      <p:ext uri="{BB962C8B-B14F-4D97-AF65-F5344CB8AC3E}">
        <p14:creationId xmlns:p14="http://schemas.microsoft.com/office/powerpoint/2010/main" val="12686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0.jp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29.jpg"/><Relationship Id="rId5" Type="http://schemas.openxmlformats.org/officeDocument/2006/relationships/image" Target="../media/image12.png"/><Relationship Id="rId10" Type="http://schemas.openxmlformats.org/officeDocument/2006/relationships/image" Target="../media/image28.jpg"/><Relationship Id="rId4" Type="http://schemas.openxmlformats.org/officeDocument/2006/relationships/image" Target="../media/image11.pn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jpg"/><Relationship Id="rId5" Type="http://schemas.openxmlformats.org/officeDocument/2006/relationships/image" Target="../media/image12.png"/><Relationship Id="rId10" Type="http://schemas.openxmlformats.org/officeDocument/2006/relationships/image" Target="../media/image29.jpg"/><Relationship Id="rId4" Type="http://schemas.openxmlformats.org/officeDocument/2006/relationships/image" Target="../media/image11.png"/><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9.jpg"/><Relationship Id="rId4" Type="http://schemas.openxmlformats.org/officeDocument/2006/relationships/image" Target="../media/image11.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2243471"/>
            <a:ext cx="12192000" cy="9144000"/>
          </a:xfrm>
          <a:prstGeom prst="rect">
            <a:avLst/>
          </a:prstGeom>
        </p:spPr>
      </p:pic>
      <p:sp>
        <p:nvSpPr>
          <p:cNvPr id="5" name="TextBox 4"/>
          <p:cNvSpPr txBox="1"/>
          <p:nvPr/>
        </p:nvSpPr>
        <p:spPr>
          <a:xfrm>
            <a:off x="119259" y="1357230"/>
            <a:ext cx="6003306" cy="2585323"/>
          </a:xfrm>
          <a:prstGeom prst="rect">
            <a:avLst/>
          </a:prstGeom>
          <a:noFill/>
        </p:spPr>
        <p:txBody>
          <a:bodyPr wrap="square" rtlCol="0">
            <a:spAutoFit/>
          </a:bodyPr>
          <a:lstStyle/>
          <a:p>
            <a:pPr algn="ctr"/>
            <a:r>
              <a:rPr lang="en-GB" sz="9600" b="1" dirty="0" smtClean="0">
                <a:ln w="0"/>
                <a:solidFill>
                  <a:schemeClr val="bg1"/>
                </a:solidFill>
                <a:effectLst>
                  <a:outerShdw blurRad="38100" dist="19050" dir="2700000" algn="tl" rotWithShape="0">
                    <a:schemeClr val="dk1">
                      <a:alpha val="40000"/>
                    </a:schemeClr>
                  </a:outerShdw>
                </a:effectLst>
              </a:rPr>
              <a:t>Year </a:t>
            </a:r>
            <a:r>
              <a:rPr lang="en-GB" sz="9600" b="1" dirty="0" smtClean="0">
                <a:ln w="0"/>
                <a:solidFill>
                  <a:schemeClr val="bg1"/>
                </a:solidFill>
                <a:effectLst>
                  <a:outerShdw blurRad="38100" dist="19050" dir="2700000" algn="tl" rotWithShape="0">
                    <a:schemeClr val="dk1">
                      <a:alpha val="40000"/>
                    </a:schemeClr>
                  </a:outerShdw>
                </a:effectLst>
              </a:rPr>
              <a:t>12:</a:t>
            </a:r>
            <a:endParaRPr lang="en-GB" sz="9600" b="1" dirty="0" smtClean="0">
              <a:ln w="0"/>
              <a:solidFill>
                <a:schemeClr val="bg1"/>
              </a:solidFill>
              <a:effectLst>
                <a:outerShdw blurRad="38100" dist="19050" dir="2700000" algn="tl" rotWithShape="0">
                  <a:schemeClr val="dk1">
                    <a:alpha val="40000"/>
                  </a:schemeClr>
                </a:outerShdw>
              </a:effectLst>
            </a:endParaRPr>
          </a:p>
          <a:p>
            <a:pPr algn="ctr"/>
            <a:r>
              <a:rPr lang="en-GB" sz="6600" b="1" dirty="0" smtClean="0">
                <a:ln w="0"/>
                <a:solidFill>
                  <a:schemeClr val="bg1"/>
                </a:solidFill>
                <a:effectLst>
                  <a:outerShdw blurRad="38100" dist="19050" dir="2700000" algn="tl" rotWithShape="0">
                    <a:schemeClr val="dk1">
                      <a:alpha val="40000"/>
                    </a:schemeClr>
                  </a:outerShdw>
                </a:effectLst>
              </a:rPr>
              <a:t>Metamorphosis</a:t>
            </a:r>
            <a:endParaRPr lang="en-GB" sz="6600" b="1" dirty="0">
              <a:ln w="0"/>
              <a:solidFill>
                <a:schemeClr val="bg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4"/>
          <a:stretch>
            <a:fillRect/>
          </a:stretch>
        </p:blipFill>
        <p:spPr>
          <a:xfrm>
            <a:off x="6113608" y="-1"/>
            <a:ext cx="2041521" cy="2649895"/>
          </a:xfrm>
          <a:prstGeom prst="rect">
            <a:avLst/>
          </a:prstGeom>
        </p:spPr>
      </p:pic>
      <p:sp>
        <p:nvSpPr>
          <p:cNvPr id="2" name="TextBox 1"/>
          <p:cNvSpPr txBox="1"/>
          <p:nvPr/>
        </p:nvSpPr>
        <p:spPr>
          <a:xfrm>
            <a:off x="153826" y="68368"/>
            <a:ext cx="4155980" cy="400110"/>
          </a:xfrm>
          <a:prstGeom prst="rect">
            <a:avLst/>
          </a:prstGeom>
          <a:solidFill>
            <a:schemeClr val="tx1"/>
          </a:solidFill>
        </p:spPr>
        <p:txBody>
          <a:bodyPr wrap="square" rtlCol="0">
            <a:spAutoFit/>
          </a:bodyPr>
          <a:lstStyle/>
          <a:p>
            <a:pPr algn="ctr"/>
            <a:r>
              <a:rPr lang="en-GB" sz="2000" b="1" dirty="0" smtClean="0">
                <a:solidFill>
                  <a:srgbClr val="FF0000"/>
                </a:solidFill>
              </a:rPr>
              <a:t>EMS</a:t>
            </a:r>
            <a:r>
              <a:rPr lang="en-GB" sz="2000" b="1" dirty="0" smtClean="0">
                <a:solidFill>
                  <a:schemeClr val="bg1"/>
                </a:solidFill>
              </a:rPr>
              <a:t> Art &amp;Design Department</a:t>
            </a:r>
            <a:endParaRPr lang="en-GB" sz="2000" b="1" dirty="0">
              <a:solidFill>
                <a:schemeClr val="bg1"/>
              </a:solidFill>
            </a:endParaRPr>
          </a:p>
        </p:txBody>
      </p:sp>
      <p:pic>
        <p:nvPicPr>
          <p:cNvPr id="14" name="Picture 13" descr="badgeclear"/>
          <p:cNvPicPr/>
          <p:nvPr/>
        </p:nvPicPr>
        <p:blipFill rotWithShape="1">
          <a:blip r:embed="rId5"/>
          <a:srcRect l="5160" r="8489"/>
          <a:stretch/>
        </p:blipFill>
        <p:spPr bwMode="auto">
          <a:xfrm>
            <a:off x="194928" y="92276"/>
            <a:ext cx="296995" cy="343939"/>
          </a:xfrm>
          <a:prstGeom prst="rect">
            <a:avLst/>
          </a:prstGeom>
          <a:noFill/>
          <a:ln w="9525">
            <a:noFill/>
            <a:miter lim="800000"/>
            <a:headEnd/>
            <a:tailEnd/>
          </a:ln>
        </p:spPr>
      </p:pic>
      <p:sp>
        <p:nvSpPr>
          <p:cNvPr id="16" name="TextBox 15"/>
          <p:cNvSpPr txBox="1"/>
          <p:nvPr/>
        </p:nvSpPr>
        <p:spPr>
          <a:xfrm>
            <a:off x="346641" y="4837818"/>
            <a:ext cx="3809338" cy="1200329"/>
          </a:xfrm>
          <a:prstGeom prst="rect">
            <a:avLst/>
          </a:prstGeom>
          <a:noFill/>
        </p:spPr>
        <p:txBody>
          <a:bodyPr wrap="square" rtlCol="0">
            <a:spAutoFit/>
          </a:bodyPr>
          <a:lstStyle/>
          <a:p>
            <a:r>
              <a:rPr lang="en-GB" b="1" i="1" dirty="0" smtClean="0">
                <a:solidFill>
                  <a:schemeClr val="bg1"/>
                </a:solidFill>
              </a:rPr>
              <a:t>“AN A level inspired approach to learning and investigation in Art and Design to promote individuality, independence and creativity.”</a:t>
            </a:r>
            <a:endParaRPr lang="en-GB" b="1" i="1" dirty="0">
              <a:solidFill>
                <a:schemeClr val="bg1"/>
              </a:solidFill>
            </a:endParaRPr>
          </a:p>
        </p:txBody>
      </p:sp>
      <p:pic>
        <p:nvPicPr>
          <p:cNvPr id="18" name="Picture 17" descr="badgeclear"/>
          <p:cNvPicPr/>
          <p:nvPr/>
        </p:nvPicPr>
        <p:blipFill rotWithShape="1">
          <a:blip r:embed="rId5"/>
          <a:srcRect l="5160" r="8489"/>
          <a:stretch/>
        </p:blipFill>
        <p:spPr bwMode="auto">
          <a:xfrm>
            <a:off x="3972415" y="93760"/>
            <a:ext cx="296995" cy="343939"/>
          </a:xfrm>
          <a:prstGeom prst="rect">
            <a:avLst/>
          </a:prstGeom>
          <a:noFill/>
          <a:ln w="9525">
            <a:noFill/>
            <a:miter lim="800000"/>
            <a:headEnd/>
            <a:tailEnd/>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839" y="68368"/>
            <a:ext cx="2898182" cy="197493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1308" y="1762525"/>
            <a:ext cx="2157983" cy="287731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0886" y="2303850"/>
            <a:ext cx="3442917" cy="2514943"/>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7657" y="4893364"/>
            <a:ext cx="2585807" cy="172818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9918" y="4564353"/>
            <a:ext cx="3243240" cy="2213140"/>
          </a:xfrm>
          <a:prstGeom prst="rect">
            <a:avLst/>
          </a:prstGeom>
        </p:spPr>
      </p:pic>
    </p:spTree>
    <p:extLst>
      <p:ext uri="{BB962C8B-B14F-4D97-AF65-F5344CB8AC3E}">
        <p14:creationId xmlns:p14="http://schemas.microsoft.com/office/powerpoint/2010/main" val="140251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608" y="-1545201"/>
            <a:ext cx="12192000" cy="9144000"/>
          </a:xfrm>
          <a:prstGeom prst="rect">
            <a:avLst/>
          </a:prstGeom>
        </p:spPr>
      </p:pic>
      <p:pic>
        <p:nvPicPr>
          <p:cNvPr id="4" name="Picture 3"/>
          <p:cNvPicPr>
            <a:picLocks noChangeAspect="1"/>
          </p:cNvPicPr>
          <p:nvPr/>
        </p:nvPicPr>
        <p:blipFill>
          <a:blip r:embed="rId4"/>
          <a:stretch>
            <a:fillRect/>
          </a:stretch>
        </p:blipFill>
        <p:spPr>
          <a:xfrm>
            <a:off x="6113608" y="-1"/>
            <a:ext cx="2041521" cy="2649895"/>
          </a:xfrm>
          <a:prstGeom prst="rect">
            <a:avLst/>
          </a:prstGeom>
        </p:spPr>
      </p:pic>
      <p:sp>
        <p:nvSpPr>
          <p:cNvPr id="2" name="TextBox 1"/>
          <p:cNvSpPr txBox="1"/>
          <p:nvPr/>
        </p:nvSpPr>
        <p:spPr>
          <a:xfrm>
            <a:off x="153826" y="68368"/>
            <a:ext cx="4155980" cy="400110"/>
          </a:xfrm>
          <a:prstGeom prst="rect">
            <a:avLst/>
          </a:prstGeom>
          <a:solidFill>
            <a:schemeClr val="tx1"/>
          </a:solidFill>
        </p:spPr>
        <p:txBody>
          <a:bodyPr wrap="square" rtlCol="0">
            <a:spAutoFit/>
          </a:bodyPr>
          <a:lstStyle/>
          <a:p>
            <a:pPr algn="ctr"/>
            <a:r>
              <a:rPr lang="en-GB" sz="2000" b="1" dirty="0" smtClean="0">
                <a:solidFill>
                  <a:srgbClr val="FF0000"/>
                </a:solidFill>
              </a:rPr>
              <a:t>EMS</a:t>
            </a:r>
            <a:r>
              <a:rPr lang="en-GB" sz="2000" b="1" dirty="0" smtClean="0">
                <a:solidFill>
                  <a:schemeClr val="bg1"/>
                </a:solidFill>
              </a:rPr>
              <a:t> Art &amp;Design Department</a:t>
            </a:r>
            <a:endParaRPr lang="en-GB" sz="2000" b="1" dirty="0">
              <a:solidFill>
                <a:schemeClr val="bg1"/>
              </a:solidFill>
            </a:endParaRPr>
          </a:p>
        </p:txBody>
      </p:sp>
      <p:pic>
        <p:nvPicPr>
          <p:cNvPr id="14" name="Picture 13" descr="badgeclear"/>
          <p:cNvPicPr/>
          <p:nvPr/>
        </p:nvPicPr>
        <p:blipFill rotWithShape="1">
          <a:blip r:embed="rId5"/>
          <a:srcRect l="5160" r="8489"/>
          <a:stretch/>
        </p:blipFill>
        <p:spPr bwMode="auto">
          <a:xfrm>
            <a:off x="194928" y="92276"/>
            <a:ext cx="296995" cy="343939"/>
          </a:xfrm>
          <a:prstGeom prst="rect">
            <a:avLst/>
          </a:prstGeom>
          <a:noFill/>
          <a:ln w="9525">
            <a:noFill/>
            <a:miter lim="800000"/>
            <a:headEnd/>
            <a:tailEnd/>
          </a:ln>
        </p:spPr>
      </p:pic>
      <p:sp>
        <p:nvSpPr>
          <p:cNvPr id="16" name="TextBox 15"/>
          <p:cNvSpPr txBox="1"/>
          <p:nvPr/>
        </p:nvSpPr>
        <p:spPr>
          <a:xfrm>
            <a:off x="346641" y="4837818"/>
            <a:ext cx="3809338" cy="369332"/>
          </a:xfrm>
          <a:prstGeom prst="rect">
            <a:avLst/>
          </a:prstGeom>
          <a:noFill/>
        </p:spPr>
        <p:txBody>
          <a:bodyPr wrap="square" rtlCol="0">
            <a:spAutoFit/>
          </a:bodyPr>
          <a:lstStyle/>
          <a:p>
            <a:r>
              <a:rPr lang="en-GB" b="1" i="1" dirty="0" smtClean="0">
                <a:solidFill>
                  <a:schemeClr val="bg1"/>
                </a:solidFill>
              </a:rPr>
              <a:t>“</a:t>
            </a:r>
            <a:endParaRPr lang="en-GB" b="1" i="1" dirty="0">
              <a:solidFill>
                <a:schemeClr val="bg1"/>
              </a:solidFill>
            </a:endParaRPr>
          </a:p>
        </p:txBody>
      </p:sp>
      <p:pic>
        <p:nvPicPr>
          <p:cNvPr id="18" name="Picture 17" descr="badgeclear"/>
          <p:cNvPicPr/>
          <p:nvPr/>
        </p:nvPicPr>
        <p:blipFill rotWithShape="1">
          <a:blip r:embed="rId5"/>
          <a:srcRect l="5160" r="8489"/>
          <a:stretch/>
        </p:blipFill>
        <p:spPr bwMode="auto">
          <a:xfrm>
            <a:off x="3972415" y="93760"/>
            <a:ext cx="296995" cy="343939"/>
          </a:xfrm>
          <a:prstGeom prst="rect">
            <a:avLst/>
          </a:prstGeom>
          <a:noFill/>
          <a:ln w="9525">
            <a:noFill/>
            <a:miter lim="800000"/>
            <a:headEnd/>
            <a:tailEnd/>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839" y="68368"/>
            <a:ext cx="2898182" cy="197493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1308" y="1762525"/>
            <a:ext cx="2157983" cy="287731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0886" y="2303850"/>
            <a:ext cx="3442917" cy="2514943"/>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7657" y="4893364"/>
            <a:ext cx="2585807" cy="172818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9918" y="4564353"/>
            <a:ext cx="3243240" cy="2213140"/>
          </a:xfrm>
          <a:prstGeom prst="rect">
            <a:avLst/>
          </a:prstGeom>
        </p:spPr>
      </p:pic>
      <p:sp>
        <p:nvSpPr>
          <p:cNvPr id="3" name="Rectangle 2"/>
          <p:cNvSpPr/>
          <p:nvPr/>
        </p:nvSpPr>
        <p:spPr>
          <a:xfrm>
            <a:off x="491923" y="871170"/>
            <a:ext cx="4753408" cy="369332"/>
          </a:xfrm>
          <a:prstGeom prst="rect">
            <a:avLst/>
          </a:prstGeom>
        </p:spPr>
        <p:txBody>
          <a:bodyPr wrap="square">
            <a:spAutoFit/>
          </a:bodyPr>
          <a:lstStyle/>
          <a:p>
            <a:r>
              <a:rPr lang="en-GB" dirty="0">
                <a:solidFill>
                  <a:schemeClr val="bg1"/>
                </a:solidFill>
              </a:rPr>
              <a:t>Year 12 - 2020</a:t>
            </a:r>
          </a:p>
        </p:txBody>
      </p:sp>
      <p:sp>
        <p:nvSpPr>
          <p:cNvPr id="6" name="Rectangle 5"/>
          <p:cNvSpPr/>
          <p:nvPr/>
        </p:nvSpPr>
        <p:spPr>
          <a:xfrm>
            <a:off x="96247" y="1437662"/>
            <a:ext cx="5654960" cy="5355312"/>
          </a:xfrm>
          <a:prstGeom prst="rect">
            <a:avLst/>
          </a:prstGeom>
        </p:spPr>
        <p:txBody>
          <a:bodyPr wrap="square">
            <a:spAutoFit/>
          </a:bodyPr>
          <a:lstStyle/>
          <a:p>
            <a:r>
              <a:rPr lang="en-GB" dirty="0">
                <a:solidFill>
                  <a:schemeClr val="bg1"/>
                </a:solidFill>
              </a:rPr>
              <a:t>This time has been very strange for us all. If You are thinking of returning to Art in September (please) I have provided here a basic power point around a theme I set for year 12 the last couple of years.</a:t>
            </a:r>
          </a:p>
          <a:p>
            <a:r>
              <a:rPr lang="en-GB" dirty="0">
                <a:solidFill>
                  <a:schemeClr val="bg1"/>
                </a:solidFill>
              </a:rPr>
              <a:t>The theme is broad and designed for you to take in any direction you wish.</a:t>
            </a:r>
          </a:p>
          <a:p>
            <a:r>
              <a:rPr lang="en-GB" dirty="0">
                <a:solidFill>
                  <a:schemeClr val="bg1"/>
                </a:solidFill>
              </a:rPr>
              <a:t>However if this theme does not inspire then please feel free to study whatever you wish style wise, theme wise, artist  wise </a:t>
            </a:r>
            <a:r>
              <a:rPr lang="en-GB" dirty="0" err="1">
                <a:solidFill>
                  <a:schemeClr val="bg1"/>
                </a:solidFill>
              </a:rPr>
              <a:t>etc</a:t>
            </a:r>
            <a:endParaRPr lang="en-GB" dirty="0">
              <a:solidFill>
                <a:schemeClr val="bg1"/>
              </a:solidFill>
            </a:endParaRPr>
          </a:p>
          <a:p>
            <a:r>
              <a:rPr lang="en-GB" dirty="0">
                <a:solidFill>
                  <a:schemeClr val="bg1"/>
                </a:solidFill>
              </a:rPr>
              <a:t>I am open to anything you are interested in With exception (sorry to Manga and </a:t>
            </a:r>
            <a:r>
              <a:rPr lang="en-GB" dirty="0" err="1">
                <a:solidFill>
                  <a:schemeClr val="bg1"/>
                </a:solidFill>
              </a:rPr>
              <a:t>Disney..we</a:t>
            </a:r>
            <a:r>
              <a:rPr lang="en-GB" dirty="0">
                <a:solidFill>
                  <a:schemeClr val="bg1"/>
                </a:solidFill>
              </a:rPr>
              <a:t> are bigger than this)</a:t>
            </a:r>
          </a:p>
          <a:p>
            <a:r>
              <a:rPr lang="en-GB" dirty="0">
                <a:solidFill>
                  <a:schemeClr val="bg1"/>
                </a:solidFill>
              </a:rPr>
              <a:t>If you are able to start a new sketchbook or work on </a:t>
            </a:r>
            <a:r>
              <a:rPr lang="en-GB" dirty="0" err="1" smtClean="0">
                <a:solidFill>
                  <a:schemeClr val="bg1"/>
                </a:solidFill>
              </a:rPr>
              <a:t>papbe</a:t>
            </a:r>
            <a:r>
              <a:rPr lang="en-GB" dirty="0" smtClean="0">
                <a:solidFill>
                  <a:schemeClr val="bg1"/>
                </a:solidFill>
              </a:rPr>
              <a:t> </a:t>
            </a:r>
            <a:r>
              <a:rPr lang="en-GB" dirty="0">
                <a:solidFill>
                  <a:schemeClr val="bg1"/>
                </a:solidFill>
              </a:rPr>
              <a:t>great. I will make sure I reimburse you for money spent on a new book </a:t>
            </a:r>
            <a:r>
              <a:rPr lang="en-GB" dirty="0" smtClean="0">
                <a:solidFill>
                  <a:schemeClr val="bg1"/>
                </a:solidFill>
              </a:rPr>
              <a:t>(not </a:t>
            </a:r>
            <a:r>
              <a:rPr lang="en-GB" dirty="0">
                <a:solidFill>
                  <a:schemeClr val="bg1"/>
                </a:solidFill>
              </a:rPr>
              <a:t>your Burger King </a:t>
            </a:r>
          </a:p>
          <a:p>
            <a:r>
              <a:rPr lang="en-GB" dirty="0">
                <a:solidFill>
                  <a:schemeClr val="bg1"/>
                </a:solidFill>
              </a:rPr>
              <a:t>drive through) receipts please!!!!</a:t>
            </a:r>
          </a:p>
          <a:p>
            <a:r>
              <a:rPr lang="en-GB" dirty="0">
                <a:solidFill>
                  <a:schemeClr val="bg1"/>
                </a:solidFill>
              </a:rPr>
              <a:t>Also please ignore last slide.. Time planner not needed yet</a:t>
            </a:r>
            <a:r>
              <a:rPr lang="en-GB" dirty="0" smtClean="0">
                <a:solidFill>
                  <a:schemeClr val="bg1"/>
                </a:solidFill>
              </a:rPr>
              <a:t>.</a:t>
            </a:r>
          </a:p>
          <a:p>
            <a:endParaRPr lang="en-GB" dirty="0">
              <a:solidFill>
                <a:schemeClr val="bg1"/>
              </a:solidFill>
            </a:endParaRPr>
          </a:p>
          <a:p>
            <a:r>
              <a:rPr lang="en-GB" dirty="0" smtClean="0">
                <a:solidFill>
                  <a:schemeClr val="bg1"/>
                </a:solidFill>
              </a:rPr>
              <a:t>Best wishes Mrs P</a:t>
            </a:r>
            <a:endParaRPr lang="en-GB" dirty="0">
              <a:solidFill>
                <a:schemeClr val="bg1"/>
              </a:solidFill>
            </a:endParaRPr>
          </a:p>
        </p:txBody>
      </p:sp>
    </p:spTree>
    <p:extLst>
      <p:ext uri="{BB962C8B-B14F-4D97-AF65-F5344CB8AC3E}">
        <p14:creationId xmlns:p14="http://schemas.microsoft.com/office/powerpoint/2010/main" val="2968045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79460"/>
            <a:ext cx="504201" cy="6691357"/>
          </a:xfrm>
          <a:prstGeom prst="rect">
            <a:avLst/>
          </a:prstGeom>
          <a:solidFill>
            <a:schemeClr val="accent5">
              <a:lumMod val="60000"/>
              <a:lumOff val="40000"/>
            </a:schemeClr>
          </a:solidFill>
        </p:spPr>
        <p:txBody>
          <a:bodyPr wrap="square" rtlCol="0">
            <a:spAutoFit/>
          </a:bodyPr>
          <a:lstStyle/>
          <a:p>
            <a:endParaRPr lang="en-GB" dirty="0"/>
          </a:p>
        </p:txBody>
      </p:sp>
      <p:sp>
        <p:nvSpPr>
          <p:cNvPr id="10" name="TextBox 9"/>
          <p:cNvSpPr txBox="1"/>
          <p:nvPr/>
        </p:nvSpPr>
        <p:spPr>
          <a:xfrm>
            <a:off x="1" y="-23249"/>
            <a:ext cx="12192000" cy="400110"/>
          </a:xfrm>
          <a:prstGeom prst="rect">
            <a:avLst/>
          </a:prstGeom>
          <a:solidFill>
            <a:schemeClr val="accent5">
              <a:lumMod val="50000"/>
            </a:schemeClr>
          </a:solidFill>
        </p:spPr>
        <p:txBody>
          <a:bodyPr wrap="square" rtlCol="0">
            <a:spAutoFit/>
          </a:bodyPr>
          <a:lstStyle/>
          <a:p>
            <a:pPr algn="ctr"/>
            <a:r>
              <a:rPr lang="en-GB" sz="2000" b="1" dirty="0" smtClean="0">
                <a:solidFill>
                  <a:schemeClr val="bg1"/>
                </a:solidFill>
              </a:rPr>
              <a:t>YEAR 12: METAMORPHOSIS</a:t>
            </a:r>
            <a:endParaRPr lang="en-GB" sz="20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6" y="1410645"/>
            <a:ext cx="367456" cy="3674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0" y="1951061"/>
            <a:ext cx="364949" cy="3649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35" y="2502001"/>
            <a:ext cx="374810" cy="37481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6" y="3065036"/>
            <a:ext cx="367456" cy="3674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36" y="3584994"/>
            <a:ext cx="368540" cy="36854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6" y="4153641"/>
            <a:ext cx="367456" cy="36745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6" y="4701135"/>
            <a:ext cx="367456" cy="367456"/>
          </a:xfrm>
          <a:prstGeom prst="rect">
            <a:avLst/>
          </a:prstGeom>
        </p:spPr>
      </p:pic>
      <p:sp>
        <p:nvSpPr>
          <p:cNvPr id="20" name="TextBox 19"/>
          <p:cNvSpPr txBox="1"/>
          <p:nvPr/>
        </p:nvSpPr>
        <p:spPr>
          <a:xfrm rot="16200000">
            <a:off x="-215552" y="537100"/>
            <a:ext cx="886407" cy="553998"/>
          </a:xfrm>
          <a:prstGeom prst="rect">
            <a:avLst/>
          </a:prstGeom>
          <a:solidFill>
            <a:schemeClr val="accent5">
              <a:lumMod val="75000"/>
            </a:schemeClr>
          </a:solidFill>
        </p:spPr>
        <p:txBody>
          <a:bodyPr wrap="square" rtlCol="0">
            <a:spAutoFit/>
          </a:bodyPr>
          <a:lstStyle/>
          <a:p>
            <a:pPr algn="ctr"/>
            <a:endParaRPr lang="en-GB" sz="1000" b="1" dirty="0" smtClean="0">
              <a:solidFill>
                <a:schemeClr val="bg1"/>
              </a:solidFill>
            </a:endParaRPr>
          </a:p>
          <a:p>
            <a:pPr algn="ctr"/>
            <a:r>
              <a:rPr lang="en-GB" sz="1000" b="1" dirty="0" smtClean="0">
                <a:solidFill>
                  <a:schemeClr val="bg1"/>
                </a:solidFill>
              </a:rPr>
              <a:t>APECTS OF LEARNING</a:t>
            </a:r>
            <a:endParaRPr lang="en-GB" sz="1000" b="1" dirty="0">
              <a:solidFill>
                <a:schemeClr val="bg1"/>
              </a:solidFill>
            </a:endParaRPr>
          </a:p>
        </p:txBody>
      </p:sp>
      <p:sp>
        <p:nvSpPr>
          <p:cNvPr id="21" name="TextBox 20"/>
          <p:cNvSpPr txBox="1"/>
          <p:nvPr/>
        </p:nvSpPr>
        <p:spPr>
          <a:xfrm>
            <a:off x="508796" y="4345911"/>
            <a:ext cx="4269997" cy="1508105"/>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GB" sz="2000" b="1" u="sng" dirty="0" smtClean="0"/>
              <a:t>TASK:</a:t>
            </a:r>
          </a:p>
          <a:p>
            <a:pPr algn="ctr"/>
            <a:r>
              <a:rPr lang="en-GB" b="1" dirty="0" smtClean="0"/>
              <a:t>Complete a Detailed mind map and expand on this example which is very basic. I will provided you with an example to work from</a:t>
            </a:r>
          </a:p>
        </p:txBody>
      </p:sp>
      <p:sp>
        <p:nvSpPr>
          <p:cNvPr id="22" name="Text Box 6"/>
          <p:cNvSpPr txBox="1">
            <a:spLocks noChangeArrowheads="1"/>
          </p:cNvSpPr>
          <p:nvPr/>
        </p:nvSpPr>
        <p:spPr bwMode="auto">
          <a:xfrm>
            <a:off x="485687" y="6036652"/>
            <a:ext cx="4298964" cy="830664"/>
          </a:xfrm>
          <a:prstGeom prst="rect">
            <a:avLst/>
          </a:prstGeom>
          <a:solidFill>
            <a:schemeClr val="accent5">
              <a:lumMod val="50000"/>
            </a:schemeClr>
          </a:solidFill>
          <a:ln w="317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2000" b="1" u="sng" dirty="0">
                <a:solidFill>
                  <a:schemeClr val="bg1"/>
                </a:solidFill>
                <a:latin typeface="Calibri" pitchFamily="34" charset="0"/>
                <a:cs typeface="Arial" pitchFamily="34" charset="0"/>
              </a:rPr>
              <a:t>Key Words</a:t>
            </a:r>
          </a:p>
          <a:p>
            <a:pPr algn="ctr"/>
            <a:r>
              <a:rPr lang="en-GB" sz="1600" b="1" dirty="0" smtClean="0">
                <a:solidFill>
                  <a:schemeClr val="bg1"/>
                </a:solidFill>
              </a:rPr>
              <a:t>Detail, Explore, Investigate, Research, Analyse</a:t>
            </a:r>
            <a:endParaRPr lang="en-GB" sz="1600" dirty="0"/>
          </a:p>
        </p:txBody>
      </p:sp>
      <p:sp>
        <p:nvSpPr>
          <p:cNvPr id="31" name="Text Box 6"/>
          <p:cNvSpPr txBox="1">
            <a:spLocks noChangeArrowheads="1"/>
          </p:cNvSpPr>
          <p:nvPr/>
        </p:nvSpPr>
        <p:spPr bwMode="auto">
          <a:xfrm>
            <a:off x="745598" y="434478"/>
            <a:ext cx="4443799" cy="1516583"/>
          </a:xfrm>
          <a:prstGeom prst="rect">
            <a:avLst/>
          </a:prstGeom>
          <a:solidFill>
            <a:schemeClr val="accent5">
              <a:lumMod val="50000"/>
            </a:schemeClr>
          </a:solidFill>
          <a:ln w="317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4400" b="1" dirty="0" smtClean="0">
                <a:solidFill>
                  <a:schemeClr val="bg1"/>
                </a:solidFill>
              </a:rPr>
              <a:t>RESEARCH STAGE: metamorphosis</a:t>
            </a:r>
            <a:endParaRPr lang="en-GB" sz="4400" b="1" dirty="0">
              <a:solidFill>
                <a:schemeClr val="bg1"/>
              </a:solidFill>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1740" y="843356"/>
            <a:ext cx="6353175" cy="4762500"/>
          </a:xfrm>
          <a:prstGeom prst="rect">
            <a:avLst/>
          </a:prstGeom>
        </p:spPr>
      </p:pic>
      <p:sp>
        <p:nvSpPr>
          <p:cNvPr id="4" name="TextBox 3"/>
          <p:cNvSpPr txBox="1"/>
          <p:nvPr/>
        </p:nvSpPr>
        <p:spPr>
          <a:xfrm>
            <a:off x="463577" y="2029456"/>
            <a:ext cx="5248789"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AT THE BEGIINING OF YOUR BOOK YOU NEED TO CREATE A TITLE PAGE. THIS CAN BE IN ANY FORMAT AND INCLUDE DRAWINGS, COLLAGE, PHOTOGRAPHS ETC. REMEMBER THIS IS THE FIRST PAGE SO MUST LOOK IMPRESSIVE</a:t>
            </a:r>
          </a:p>
          <a:p>
            <a:pPr marL="285750" indent="-285750">
              <a:buFont typeface="Arial" panose="020B0604020202020204" pitchFamily="34" charset="0"/>
              <a:buChar char="•"/>
            </a:pPr>
            <a:r>
              <a:rPr lang="en-GB" dirty="0" smtClean="0"/>
              <a:t>NEXT CREATE A STATEMENT OF INTENT</a:t>
            </a:r>
          </a:p>
          <a:p>
            <a:pPr marL="285750" indent="-285750">
              <a:buFont typeface="Arial" panose="020B0604020202020204" pitchFamily="34" charset="0"/>
              <a:buChar char="•"/>
            </a:pPr>
            <a:r>
              <a:rPr lang="en-GB" dirty="0" smtClean="0"/>
              <a:t>CREATE A MIND MAP, MAKE IT VASTLY MORE INTERSTING AND ADVANCED THAN THE ONE HERE!</a:t>
            </a:r>
            <a:endParaRPr lang="en-GB" dirty="0"/>
          </a:p>
        </p:txBody>
      </p:sp>
    </p:spTree>
    <p:extLst>
      <p:ext uri="{BB962C8B-B14F-4D97-AF65-F5344CB8AC3E}">
        <p14:creationId xmlns:p14="http://schemas.microsoft.com/office/powerpoint/2010/main" val="2644677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981200" y="44624"/>
            <a:ext cx="8229600" cy="582594"/>
          </a:xfrm>
          <a:solidFill>
            <a:schemeClr val="accent2">
              <a:lumMod val="60000"/>
              <a:lumOff val="40000"/>
            </a:schemeClr>
          </a:solidFill>
          <a:ln w="57150">
            <a:solidFill>
              <a:schemeClr val="tx1"/>
            </a:solidFill>
          </a:ln>
        </p:spPr>
        <p:txBody>
          <a:bodyPr>
            <a:noAutofit/>
          </a:bodyPr>
          <a:lstStyle/>
          <a:p>
            <a:pPr algn="ctr"/>
            <a:r>
              <a:rPr lang="en-GB" sz="3600" b="1" dirty="0">
                <a:latin typeface="+mn-lt"/>
              </a:rPr>
              <a:t>Project </a:t>
            </a:r>
            <a:r>
              <a:rPr lang="en-GB" sz="3600" b="1" dirty="0" smtClean="0">
                <a:latin typeface="+mn-lt"/>
              </a:rPr>
              <a:t>Theme: METAMORPHOSIS</a:t>
            </a:r>
            <a:endParaRPr lang="en-GB" sz="3600" b="1" dirty="0">
              <a:latin typeface="+mn-lt"/>
            </a:endParaRPr>
          </a:p>
        </p:txBody>
      </p:sp>
      <p:grpSp>
        <p:nvGrpSpPr>
          <p:cNvPr id="2" name="Organization Chart 2"/>
          <p:cNvGrpSpPr>
            <a:grpSpLocks noChangeAspect="1"/>
          </p:cNvGrpSpPr>
          <p:nvPr/>
        </p:nvGrpSpPr>
        <p:grpSpPr bwMode="auto">
          <a:xfrm>
            <a:off x="1524000" y="770095"/>
            <a:ext cx="9374502" cy="946820"/>
            <a:chOff x="272" y="999"/>
            <a:chExt cx="8256" cy="1369"/>
          </a:xfrm>
          <a:solidFill>
            <a:schemeClr val="accent4">
              <a:lumMod val="20000"/>
              <a:lumOff val="80000"/>
            </a:schemeClr>
          </a:solidFill>
        </p:grpSpPr>
        <p:cxnSp>
          <p:nvCxnSpPr>
            <p:cNvPr id="45060" name="_s45060"/>
            <p:cNvCxnSpPr>
              <a:cxnSpLocks noChangeShapeType="1"/>
              <a:stCxn id="25" idx="0"/>
              <a:endCxn id="16" idx="2"/>
            </p:cNvCxnSpPr>
            <p:nvPr/>
          </p:nvCxnSpPr>
          <p:spPr bwMode="auto">
            <a:xfrm rot="16200000" flipV="1">
              <a:off x="6072" y="-268"/>
              <a:ext cx="244" cy="3804"/>
            </a:xfrm>
            <a:prstGeom prst="bentConnector3">
              <a:avLst>
                <a:gd name="adj1" fmla="val 50000"/>
              </a:avLst>
            </a:prstGeom>
            <a:grpFill/>
            <a:ln w="28575">
              <a:solidFill>
                <a:schemeClr val="bg1"/>
              </a:solidFill>
              <a:miter lim="800000"/>
              <a:headEnd/>
              <a:tailEnd/>
            </a:ln>
          </p:spPr>
        </p:cxnSp>
        <p:cxnSp>
          <p:nvCxnSpPr>
            <p:cNvPr id="45061" name="_s45061"/>
            <p:cNvCxnSpPr>
              <a:cxnSpLocks noChangeShapeType="1"/>
              <a:stCxn id="24" idx="0"/>
              <a:endCxn id="16" idx="2"/>
            </p:cNvCxnSpPr>
            <p:nvPr/>
          </p:nvCxnSpPr>
          <p:spPr bwMode="auto">
            <a:xfrm rot="16200000" flipV="1">
              <a:off x="5624" y="180"/>
              <a:ext cx="244" cy="2908"/>
            </a:xfrm>
            <a:prstGeom prst="bentConnector3">
              <a:avLst>
                <a:gd name="adj1" fmla="val 50000"/>
              </a:avLst>
            </a:prstGeom>
            <a:grpFill/>
            <a:ln w="28575">
              <a:solidFill>
                <a:schemeClr val="bg1"/>
              </a:solidFill>
              <a:miter lim="800000"/>
              <a:headEnd/>
              <a:tailEnd/>
            </a:ln>
          </p:spPr>
        </p:cxnSp>
        <p:cxnSp>
          <p:nvCxnSpPr>
            <p:cNvPr id="45062" name="_s45062"/>
            <p:cNvCxnSpPr>
              <a:cxnSpLocks noChangeShapeType="1"/>
              <a:stCxn id="23" idx="0"/>
              <a:endCxn id="16" idx="2"/>
            </p:cNvCxnSpPr>
            <p:nvPr/>
          </p:nvCxnSpPr>
          <p:spPr bwMode="auto">
            <a:xfrm rot="16200000" flipV="1">
              <a:off x="5172" y="632"/>
              <a:ext cx="244" cy="2003"/>
            </a:xfrm>
            <a:prstGeom prst="bentConnector3">
              <a:avLst>
                <a:gd name="adj1" fmla="val 50000"/>
              </a:avLst>
            </a:prstGeom>
            <a:grpFill/>
            <a:ln w="28575">
              <a:solidFill>
                <a:schemeClr val="bg1"/>
              </a:solidFill>
              <a:miter lim="800000"/>
              <a:headEnd/>
              <a:tailEnd/>
            </a:ln>
          </p:spPr>
        </p:cxnSp>
        <p:cxnSp>
          <p:nvCxnSpPr>
            <p:cNvPr id="45063" name="_s45063"/>
            <p:cNvCxnSpPr>
              <a:cxnSpLocks noChangeShapeType="1"/>
              <a:stCxn id="22" idx="0"/>
              <a:endCxn id="16" idx="2"/>
            </p:cNvCxnSpPr>
            <p:nvPr/>
          </p:nvCxnSpPr>
          <p:spPr bwMode="auto">
            <a:xfrm rot="16200000" flipV="1">
              <a:off x="4728" y="1076"/>
              <a:ext cx="227" cy="1099"/>
            </a:xfrm>
            <a:prstGeom prst="bentConnector3">
              <a:avLst>
                <a:gd name="adj1" fmla="val 50000"/>
              </a:avLst>
            </a:prstGeom>
            <a:grpFill/>
            <a:ln w="28575">
              <a:solidFill>
                <a:schemeClr val="bg1"/>
              </a:solidFill>
              <a:miter lim="800000"/>
              <a:headEnd/>
              <a:tailEnd/>
            </a:ln>
          </p:spPr>
        </p:cxnSp>
        <p:cxnSp>
          <p:nvCxnSpPr>
            <p:cNvPr id="45064" name="_s45064"/>
            <p:cNvCxnSpPr>
              <a:cxnSpLocks noChangeShapeType="1"/>
              <a:stCxn id="21" idx="0"/>
              <a:endCxn id="16" idx="2"/>
            </p:cNvCxnSpPr>
            <p:nvPr/>
          </p:nvCxnSpPr>
          <p:spPr bwMode="auto">
            <a:xfrm rot="16200000" flipV="1">
              <a:off x="4341" y="1463"/>
              <a:ext cx="227" cy="326"/>
            </a:xfrm>
            <a:prstGeom prst="bentConnector3">
              <a:avLst>
                <a:gd name="adj1" fmla="val 50000"/>
              </a:avLst>
            </a:prstGeom>
            <a:grpFill/>
            <a:ln w="28575">
              <a:solidFill>
                <a:schemeClr val="bg1"/>
              </a:solidFill>
              <a:miter lim="800000"/>
              <a:headEnd/>
              <a:tailEnd/>
            </a:ln>
          </p:spPr>
        </p:cxnSp>
        <p:cxnSp>
          <p:nvCxnSpPr>
            <p:cNvPr id="45065" name="_s45065"/>
            <p:cNvCxnSpPr>
              <a:cxnSpLocks noChangeShapeType="1"/>
              <a:stCxn id="20" idx="0"/>
              <a:endCxn id="16" idx="2"/>
            </p:cNvCxnSpPr>
            <p:nvPr/>
          </p:nvCxnSpPr>
          <p:spPr bwMode="auto">
            <a:xfrm rot="5400000" flipH="1" flipV="1">
              <a:off x="3864" y="1311"/>
              <a:ext cx="227" cy="630"/>
            </a:xfrm>
            <a:prstGeom prst="bentConnector3">
              <a:avLst>
                <a:gd name="adj1" fmla="val 50000"/>
              </a:avLst>
            </a:prstGeom>
            <a:grpFill/>
            <a:ln w="28575">
              <a:solidFill>
                <a:schemeClr val="bg1"/>
              </a:solidFill>
              <a:miter lim="800000"/>
              <a:headEnd/>
              <a:tailEnd/>
            </a:ln>
          </p:spPr>
        </p:cxnSp>
        <p:cxnSp>
          <p:nvCxnSpPr>
            <p:cNvPr id="45066" name="_s45066"/>
            <p:cNvCxnSpPr>
              <a:cxnSpLocks noChangeShapeType="1"/>
              <a:stCxn id="19" idx="0"/>
              <a:endCxn id="16" idx="2"/>
            </p:cNvCxnSpPr>
            <p:nvPr/>
          </p:nvCxnSpPr>
          <p:spPr bwMode="auto">
            <a:xfrm rot="5400000" flipH="1" flipV="1">
              <a:off x="3327" y="760"/>
              <a:ext cx="213" cy="1718"/>
            </a:xfrm>
            <a:prstGeom prst="bentConnector3">
              <a:avLst>
                <a:gd name="adj1" fmla="val 50000"/>
              </a:avLst>
            </a:prstGeom>
            <a:grpFill/>
            <a:ln w="28575">
              <a:solidFill>
                <a:schemeClr val="bg1"/>
              </a:solidFill>
              <a:miter lim="800000"/>
              <a:headEnd/>
              <a:tailEnd/>
            </a:ln>
          </p:spPr>
        </p:cxnSp>
        <p:cxnSp>
          <p:nvCxnSpPr>
            <p:cNvPr id="45067" name="_s45067"/>
            <p:cNvCxnSpPr>
              <a:cxnSpLocks noChangeShapeType="1"/>
              <a:stCxn id="18" idx="0"/>
              <a:endCxn id="16" idx="2"/>
            </p:cNvCxnSpPr>
            <p:nvPr/>
          </p:nvCxnSpPr>
          <p:spPr bwMode="auto">
            <a:xfrm rot="5400000" flipH="1" flipV="1">
              <a:off x="2852" y="285"/>
              <a:ext cx="213" cy="2667"/>
            </a:xfrm>
            <a:prstGeom prst="bentConnector3">
              <a:avLst>
                <a:gd name="adj1" fmla="val 50000"/>
              </a:avLst>
            </a:prstGeom>
            <a:grpFill/>
            <a:ln w="28575">
              <a:solidFill>
                <a:schemeClr val="bg1"/>
              </a:solidFill>
              <a:miter lim="800000"/>
              <a:headEnd/>
              <a:tailEnd/>
            </a:ln>
          </p:spPr>
        </p:cxnSp>
        <p:cxnSp>
          <p:nvCxnSpPr>
            <p:cNvPr id="45068" name="_s45068"/>
            <p:cNvCxnSpPr>
              <a:cxnSpLocks noChangeShapeType="1"/>
              <a:stCxn id="17" idx="0"/>
              <a:endCxn id="16" idx="2"/>
            </p:cNvCxnSpPr>
            <p:nvPr/>
          </p:nvCxnSpPr>
          <p:spPr bwMode="auto">
            <a:xfrm rot="5400000" flipH="1" flipV="1">
              <a:off x="2392" y="-175"/>
              <a:ext cx="213" cy="3588"/>
            </a:xfrm>
            <a:prstGeom prst="bentConnector3">
              <a:avLst>
                <a:gd name="adj1" fmla="val 50000"/>
              </a:avLst>
            </a:prstGeom>
            <a:grpFill/>
            <a:ln w="28575">
              <a:solidFill>
                <a:schemeClr val="bg1"/>
              </a:solidFill>
              <a:miter lim="800000"/>
              <a:headEnd/>
              <a:tailEnd/>
            </a:ln>
          </p:spPr>
        </p:cxnSp>
        <p:sp>
          <p:nvSpPr>
            <p:cNvPr id="16" name="_s45069"/>
            <p:cNvSpPr>
              <a:spLocks noChangeArrowheads="1"/>
            </p:cNvSpPr>
            <p:nvPr/>
          </p:nvSpPr>
          <p:spPr bwMode="auto">
            <a:xfrm>
              <a:off x="2620" y="999"/>
              <a:ext cx="3344" cy="513"/>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Some suggested starting points</a:t>
              </a:r>
              <a:endParaRPr lang="en-GB" sz="1200" b="1" dirty="0"/>
            </a:p>
          </p:txBody>
        </p:sp>
        <p:sp>
          <p:nvSpPr>
            <p:cNvPr id="17" name="_s45070"/>
            <p:cNvSpPr>
              <a:spLocks noChangeArrowheads="1"/>
            </p:cNvSpPr>
            <p:nvPr/>
          </p:nvSpPr>
          <p:spPr bwMode="auto">
            <a:xfrm>
              <a:off x="272" y="1725"/>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Natural forms</a:t>
              </a:r>
              <a:endParaRPr lang="en-GB" sz="1200" b="1" dirty="0"/>
            </a:p>
          </p:txBody>
        </p:sp>
        <p:sp>
          <p:nvSpPr>
            <p:cNvPr id="18" name="_s45071"/>
            <p:cNvSpPr>
              <a:spLocks noChangeArrowheads="1"/>
            </p:cNvSpPr>
            <p:nvPr/>
          </p:nvSpPr>
          <p:spPr bwMode="auto">
            <a:xfrm>
              <a:off x="1193" y="1725"/>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latin typeface="Arial" charset="0"/>
                </a:rPr>
                <a:t>Man made</a:t>
              </a:r>
              <a:endParaRPr lang="en-GB" sz="1200" b="1" dirty="0">
                <a:latin typeface="Arial" charset="0"/>
              </a:endParaRPr>
            </a:p>
          </p:txBody>
        </p:sp>
        <p:sp>
          <p:nvSpPr>
            <p:cNvPr id="19" name="_s45072"/>
            <p:cNvSpPr>
              <a:spLocks noChangeArrowheads="1"/>
            </p:cNvSpPr>
            <p:nvPr/>
          </p:nvSpPr>
          <p:spPr bwMode="auto">
            <a:xfrm>
              <a:off x="2142" y="1725"/>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latin typeface="Arial" panose="020B0604020202020204" pitchFamily="34" charset="0"/>
                  <a:cs typeface="Arial" panose="020B0604020202020204" pitchFamily="34" charset="0"/>
                </a:rPr>
                <a:t>Decay</a:t>
              </a:r>
              <a:endParaRPr lang="en-GB" sz="1200" b="1" dirty="0">
                <a:latin typeface="Arial" panose="020B0604020202020204" pitchFamily="34" charset="0"/>
                <a:cs typeface="Arial" panose="020B0604020202020204" pitchFamily="34" charset="0"/>
              </a:endParaRPr>
            </a:p>
          </p:txBody>
        </p:sp>
        <p:sp>
          <p:nvSpPr>
            <p:cNvPr id="20" name="_s45073"/>
            <p:cNvSpPr>
              <a:spLocks noChangeArrowheads="1"/>
            </p:cNvSpPr>
            <p:nvPr/>
          </p:nvSpPr>
          <p:spPr bwMode="auto">
            <a:xfrm>
              <a:off x="3060" y="1739"/>
              <a:ext cx="120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Insects and animals</a:t>
              </a:r>
              <a:endParaRPr lang="en-GB" sz="1200" b="1" dirty="0"/>
            </a:p>
          </p:txBody>
        </p:sp>
        <p:sp>
          <p:nvSpPr>
            <p:cNvPr id="21" name="_s45074"/>
            <p:cNvSpPr>
              <a:spLocks noChangeArrowheads="1"/>
            </p:cNvSpPr>
            <p:nvPr/>
          </p:nvSpPr>
          <p:spPr bwMode="auto">
            <a:xfrm>
              <a:off x="4308" y="1739"/>
              <a:ext cx="619"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Life cycle</a:t>
              </a:r>
              <a:endParaRPr lang="en-GB" sz="1200" b="1" dirty="0"/>
            </a:p>
          </p:txBody>
        </p:sp>
        <p:sp>
          <p:nvSpPr>
            <p:cNvPr id="22" name="_s45075"/>
            <p:cNvSpPr>
              <a:spLocks noChangeArrowheads="1"/>
            </p:cNvSpPr>
            <p:nvPr/>
          </p:nvSpPr>
          <p:spPr bwMode="auto">
            <a:xfrm>
              <a:off x="4960" y="1739"/>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Human form</a:t>
              </a:r>
              <a:endParaRPr lang="en-GB" sz="1200" b="1" dirty="0"/>
            </a:p>
          </p:txBody>
        </p:sp>
        <p:sp>
          <p:nvSpPr>
            <p:cNvPr id="23" name="_s45076"/>
            <p:cNvSpPr>
              <a:spLocks noChangeArrowheads="1"/>
            </p:cNvSpPr>
            <p:nvPr/>
          </p:nvSpPr>
          <p:spPr bwMode="auto">
            <a:xfrm>
              <a:off x="5864" y="1756"/>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Architecture</a:t>
              </a:r>
              <a:endParaRPr lang="en-GB" sz="1200" b="1" dirty="0"/>
            </a:p>
          </p:txBody>
        </p:sp>
        <p:sp>
          <p:nvSpPr>
            <p:cNvPr id="24" name="_s45077"/>
            <p:cNvSpPr>
              <a:spLocks noChangeArrowheads="1"/>
            </p:cNvSpPr>
            <p:nvPr/>
          </p:nvSpPr>
          <p:spPr bwMode="auto">
            <a:xfrm>
              <a:off x="6768" y="1756"/>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a:t>S</a:t>
              </a:r>
              <a:r>
                <a:rPr lang="en-GB" sz="1200" b="1" dirty="0" smtClean="0"/>
                <a:t>urrealism</a:t>
              </a:r>
              <a:endParaRPr lang="en-GB" sz="1200" b="1" dirty="0"/>
            </a:p>
          </p:txBody>
        </p:sp>
        <p:sp>
          <p:nvSpPr>
            <p:cNvPr id="25" name="_s45078"/>
            <p:cNvSpPr>
              <a:spLocks noChangeArrowheads="1"/>
            </p:cNvSpPr>
            <p:nvPr/>
          </p:nvSpPr>
          <p:spPr bwMode="auto">
            <a:xfrm>
              <a:off x="7664" y="1756"/>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change</a:t>
              </a:r>
              <a:endParaRPr lang="en-GB" sz="1200" b="1" dirty="0"/>
            </a:p>
          </p:txBody>
        </p:sp>
      </p:grpSp>
      <p:sp>
        <p:nvSpPr>
          <p:cNvPr id="26" name="TextBox 25"/>
          <p:cNvSpPr txBox="1"/>
          <p:nvPr/>
        </p:nvSpPr>
        <p:spPr>
          <a:xfrm>
            <a:off x="127420" y="4061196"/>
            <a:ext cx="11849932" cy="3600986"/>
          </a:xfrm>
          <a:prstGeom prst="rect">
            <a:avLst/>
          </a:prstGeom>
          <a:solidFill>
            <a:schemeClr val="accent1">
              <a:lumMod val="50000"/>
            </a:schemeClr>
          </a:solidFill>
          <a:ln w="38100">
            <a:solidFill>
              <a:schemeClr val="bg1"/>
            </a:solidFill>
          </a:ln>
        </p:spPr>
        <p:txBody>
          <a:bodyPr wrap="square" rtlCol="0">
            <a:spAutoFit/>
          </a:bodyPr>
          <a:lstStyle/>
          <a:p>
            <a:r>
              <a:rPr lang="en-GB" sz="1600" b="1" u="sng" dirty="0" smtClean="0">
                <a:solidFill>
                  <a:schemeClr val="bg1"/>
                </a:solidFill>
              </a:rPr>
              <a:t>Key areas </a:t>
            </a:r>
            <a:r>
              <a:rPr lang="en-GB" sz="1600" b="1" u="sng" dirty="0">
                <a:solidFill>
                  <a:schemeClr val="bg1"/>
                </a:solidFill>
              </a:rPr>
              <a:t>to </a:t>
            </a:r>
            <a:r>
              <a:rPr lang="en-GB" sz="1600" b="1" u="sng" dirty="0" smtClean="0">
                <a:solidFill>
                  <a:schemeClr val="bg1"/>
                </a:solidFill>
              </a:rPr>
              <a:t>focus on throughout year 12:</a:t>
            </a:r>
            <a:endParaRPr lang="en-GB" sz="1600" b="1" u="sng" dirty="0">
              <a:solidFill>
                <a:schemeClr val="bg1"/>
              </a:solidFill>
            </a:endParaRPr>
          </a:p>
          <a:p>
            <a:pPr marL="285750"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r>
              <a:rPr lang="en-GB" sz="1600" b="1" dirty="0" smtClean="0">
                <a:solidFill>
                  <a:schemeClr val="bg1"/>
                </a:solidFill>
              </a:rPr>
              <a:t>Lots of detailed artist research, with pastiche work</a:t>
            </a:r>
            <a:endParaRPr lang="en-GB" sz="1600" b="1" dirty="0">
              <a:solidFill>
                <a:schemeClr val="bg1"/>
              </a:solidFill>
            </a:endParaRPr>
          </a:p>
          <a:p>
            <a:pPr marL="285750" indent="-285750">
              <a:buFont typeface="Arial" panose="020B0604020202020204" pitchFamily="34" charset="0"/>
              <a:buChar char="•"/>
            </a:pPr>
            <a:r>
              <a:rPr lang="en-GB" sz="1600" b="1" dirty="0" smtClean="0">
                <a:solidFill>
                  <a:schemeClr val="bg1"/>
                </a:solidFill>
              </a:rPr>
              <a:t>Experimentation with a wide range of media and materials. </a:t>
            </a:r>
            <a:endParaRPr lang="en-GB" sz="1600" b="1" dirty="0">
              <a:solidFill>
                <a:schemeClr val="bg1"/>
              </a:solidFill>
            </a:endParaRPr>
          </a:p>
          <a:p>
            <a:pPr marL="285750" indent="-285750">
              <a:buFont typeface="Arial" panose="020B0604020202020204" pitchFamily="34" charset="0"/>
              <a:buChar char="•"/>
            </a:pPr>
            <a:r>
              <a:rPr lang="en-GB" sz="1600" b="1" dirty="0" smtClean="0">
                <a:solidFill>
                  <a:schemeClr val="bg1"/>
                </a:solidFill>
              </a:rPr>
              <a:t>Use of a wide range of techniques and working methods</a:t>
            </a:r>
          </a:p>
          <a:p>
            <a:pPr marL="285750" indent="-285750">
              <a:buFont typeface="Arial" panose="020B0604020202020204" pitchFamily="34" charset="0"/>
              <a:buChar char="•"/>
            </a:pPr>
            <a:r>
              <a:rPr lang="en-GB" sz="1600" b="1" dirty="0" smtClean="0">
                <a:solidFill>
                  <a:schemeClr val="bg1"/>
                </a:solidFill>
              </a:rPr>
              <a:t>Evidence of 2D and 3D work</a:t>
            </a:r>
          </a:p>
          <a:p>
            <a:pPr marL="285750" indent="-285750">
              <a:buFont typeface="Arial" panose="020B0604020202020204" pitchFamily="34" charset="0"/>
              <a:buChar char="•"/>
            </a:pPr>
            <a:r>
              <a:rPr lang="en-GB" sz="1600" b="1" dirty="0" smtClean="0">
                <a:solidFill>
                  <a:schemeClr val="bg1"/>
                </a:solidFill>
              </a:rPr>
              <a:t>Evidence of a wide range of primary sources</a:t>
            </a:r>
          </a:p>
          <a:p>
            <a:pPr marL="285750" indent="-285750">
              <a:buFont typeface="Arial" panose="020B0604020202020204" pitchFamily="34" charset="0"/>
              <a:buChar char="•"/>
            </a:pPr>
            <a:r>
              <a:rPr lang="en-GB" sz="1600" b="1" dirty="0" smtClean="0">
                <a:solidFill>
                  <a:schemeClr val="bg1"/>
                </a:solidFill>
              </a:rPr>
              <a:t>High quality critical analysis</a:t>
            </a:r>
          </a:p>
          <a:p>
            <a:pPr marL="285750" indent="-285750">
              <a:buFont typeface="Arial" panose="020B0604020202020204" pitchFamily="34" charset="0"/>
              <a:buChar char="•"/>
            </a:pPr>
            <a:r>
              <a:rPr lang="en-GB" sz="1600" b="1" dirty="0" smtClean="0">
                <a:solidFill>
                  <a:schemeClr val="bg1"/>
                </a:solidFill>
              </a:rPr>
              <a:t>Evidence is clear that you are using study support sessions in the Art department</a:t>
            </a:r>
          </a:p>
          <a:p>
            <a:pPr marL="285750" indent="-285750">
              <a:buFont typeface="Arial" panose="020B0604020202020204" pitchFamily="34" charset="0"/>
              <a:buChar char="•"/>
            </a:pPr>
            <a:r>
              <a:rPr lang="en-GB" sz="1600" b="1" dirty="0" smtClean="0">
                <a:solidFill>
                  <a:schemeClr val="bg1"/>
                </a:solidFill>
              </a:rPr>
              <a:t>Evidence that you are working at home</a:t>
            </a:r>
          </a:p>
          <a:p>
            <a:pPr marL="285750" indent="-285750">
              <a:buFont typeface="Arial" panose="020B0604020202020204" pitchFamily="34" charset="0"/>
              <a:buChar char="•"/>
            </a:pPr>
            <a:r>
              <a:rPr lang="en-GB" sz="1600" b="1" dirty="0" smtClean="0">
                <a:solidFill>
                  <a:schemeClr val="bg1"/>
                </a:solidFill>
              </a:rPr>
              <a:t>Working independently and hold discussions about what you plan to do next</a:t>
            </a:r>
          </a:p>
          <a:p>
            <a:pPr marL="285750" indent="-285750">
              <a:buFont typeface="Arial" panose="020B0604020202020204" pitchFamily="34" charset="0"/>
              <a:buChar char="•"/>
            </a:pPr>
            <a:endParaRPr lang="en-GB" sz="1600" b="1" dirty="0" smtClean="0">
              <a:solidFill>
                <a:schemeClr val="bg1"/>
              </a:solidFill>
            </a:endParaRPr>
          </a:p>
          <a:p>
            <a:pPr marL="285750" indent="-285750">
              <a:buFont typeface="Arial" panose="020B0604020202020204" pitchFamily="34" charset="0"/>
              <a:buChar char="•"/>
            </a:pPr>
            <a:endParaRPr lang="en-GB" b="1" dirty="0" smtClean="0">
              <a:solidFill>
                <a:schemeClr val="bg1"/>
              </a:solidFill>
            </a:endParaRPr>
          </a:p>
          <a:p>
            <a:endParaRPr lang="en-GB" b="1" dirty="0">
              <a:solidFill>
                <a:schemeClr val="bg1"/>
              </a:solidFill>
            </a:endParaRPr>
          </a:p>
        </p:txBody>
      </p:sp>
      <p:sp>
        <p:nvSpPr>
          <p:cNvPr id="45056" name="Content Placeholder 45055"/>
          <p:cNvSpPr>
            <a:spLocks noGrp="1"/>
          </p:cNvSpPr>
          <p:nvPr>
            <p:ph sz="quarter" idx="3"/>
          </p:nvPr>
        </p:nvSpPr>
        <p:spPr>
          <a:xfrm>
            <a:off x="127987" y="1443150"/>
            <a:ext cx="1128245" cy="371196"/>
          </a:xfrm>
          <a:solidFill>
            <a:schemeClr val="accent2">
              <a:lumMod val="60000"/>
              <a:lumOff val="40000"/>
            </a:schemeClr>
          </a:solidFill>
          <a:ln w="28575">
            <a:solidFill>
              <a:schemeClr val="bg1"/>
            </a:solidFill>
          </a:ln>
        </p:spPr>
        <p:txBody>
          <a:bodyPr>
            <a:normAutofit fontScale="85000" lnSpcReduction="10000"/>
          </a:bodyPr>
          <a:lstStyle/>
          <a:p>
            <a:pPr marL="0" indent="0" algn="ctr">
              <a:buNone/>
            </a:pPr>
            <a:r>
              <a:rPr lang="en-GB" sz="2000" b="1" dirty="0"/>
              <a:t>Tree Map</a:t>
            </a:r>
          </a:p>
        </p:txBody>
      </p:sp>
      <p:sp>
        <p:nvSpPr>
          <p:cNvPr id="14" name="Rectangle 13"/>
          <p:cNvSpPr/>
          <p:nvPr/>
        </p:nvSpPr>
        <p:spPr>
          <a:xfrm>
            <a:off x="-42208" y="2630824"/>
            <a:ext cx="12630684" cy="1366665"/>
          </a:xfrm>
          <a:prstGeom prst="rect">
            <a:avLst/>
          </a:prstGeom>
          <a:solidFill>
            <a:schemeClr val="accent5">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633" r="6944"/>
          <a:stretch/>
        </p:blipFill>
        <p:spPr>
          <a:xfrm>
            <a:off x="1477100" y="2703641"/>
            <a:ext cx="1008200" cy="12010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026" y="2718704"/>
            <a:ext cx="818292" cy="12342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3804" y="2715195"/>
            <a:ext cx="996834" cy="1241308"/>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4232" r="15088"/>
          <a:stretch/>
        </p:blipFill>
        <p:spPr>
          <a:xfrm>
            <a:off x="4596146" y="2722350"/>
            <a:ext cx="929000" cy="1222475"/>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5346" r="28912"/>
          <a:stretch/>
        </p:blipFill>
        <p:spPr>
          <a:xfrm>
            <a:off x="5651340" y="2722653"/>
            <a:ext cx="946869" cy="1231021"/>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3273" t="10777" r="37241"/>
          <a:stretch/>
        </p:blipFill>
        <p:spPr>
          <a:xfrm>
            <a:off x="6705516" y="2748415"/>
            <a:ext cx="884069" cy="1196410"/>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1744" r="14195"/>
          <a:stretch/>
        </p:blipFill>
        <p:spPr>
          <a:xfrm>
            <a:off x="7672759" y="2729797"/>
            <a:ext cx="1008117" cy="1264115"/>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0599" r="37491"/>
          <a:stretch/>
        </p:blipFill>
        <p:spPr>
          <a:xfrm>
            <a:off x="8719248" y="2742592"/>
            <a:ext cx="935568" cy="1201013"/>
          </a:xfrm>
          <a:prstGeom prst="rect">
            <a:avLst/>
          </a:prstGeom>
        </p:spPr>
      </p:pic>
      <p:pic>
        <p:nvPicPr>
          <p:cNvPr id="13" name="Picture 12"/>
          <p:cNvPicPr>
            <a:picLocks noChangeAspect="1"/>
          </p:cNvPicPr>
          <p:nvPr/>
        </p:nvPicPr>
        <p:blipFill rotWithShape="1">
          <a:blip r:embed="rId11" cstate="print">
            <a:extLst>
              <a:ext uri="{28A0092B-C50C-407E-A947-70E740481C1C}">
                <a14:useLocalDpi xmlns:a14="http://schemas.microsoft.com/office/drawing/2010/main" val="0"/>
              </a:ext>
            </a:extLst>
          </a:blip>
          <a:srcRect r="31364"/>
          <a:stretch/>
        </p:blipFill>
        <p:spPr>
          <a:xfrm>
            <a:off x="9770587" y="2753453"/>
            <a:ext cx="932063" cy="1201014"/>
          </a:xfrm>
          <a:prstGeom prst="rect">
            <a:avLst/>
          </a:prstGeom>
        </p:spPr>
      </p:pic>
      <p:pic>
        <p:nvPicPr>
          <p:cNvPr id="45" name="Picture 44"/>
          <p:cNvPicPr>
            <a:picLocks noChangeAspect="1"/>
          </p:cNvPicPr>
          <p:nvPr/>
        </p:nvPicPr>
        <p:blipFill rotWithShape="1">
          <a:blip r:embed="rId12" cstate="print">
            <a:extLst>
              <a:ext uri="{28A0092B-C50C-407E-A947-70E740481C1C}">
                <a14:useLocalDpi xmlns:a14="http://schemas.microsoft.com/office/drawing/2010/main" val="0"/>
              </a:ext>
            </a:extLst>
          </a:blip>
          <a:srcRect l="1181" r="7114"/>
          <a:stretch/>
        </p:blipFill>
        <p:spPr>
          <a:xfrm>
            <a:off x="127420" y="165025"/>
            <a:ext cx="1128812" cy="1278125"/>
          </a:xfrm>
          <a:prstGeom prst="rect">
            <a:avLst/>
          </a:prstGeom>
        </p:spPr>
      </p:pic>
      <p:sp>
        <p:nvSpPr>
          <p:cNvPr id="57" name="_s45070"/>
          <p:cNvSpPr>
            <a:spLocks noChangeArrowheads="1"/>
          </p:cNvSpPr>
          <p:nvPr/>
        </p:nvSpPr>
        <p:spPr bwMode="auto">
          <a:xfrm>
            <a:off x="1523999" y="2033672"/>
            <a:ext cx="1055859"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Transformation</a:t>
            </a:r>
            <a:endParaRPr lang="en-GB" sz="1200" b="1" dirty="0"/>
          </a:p>
        </p:txBody>
      </p:sp>
      <p:sp>
        <p:nvSpPr>
          <p:cNvPr id="58" name="_s45070"/>
          <p:cNvSpPr>
            <a:spLocks noChangeArrowheads="1"/>
          </p:cNvSpPr>
          <p:nvPr/>
        </p:nvSpPr>
        <p:spPr bwMode="auto">
          <a:xfrm>
            <a:off x="4774419" y="201292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Ageing</a:t>
            </a:r>
            <a:endParaRPr lang="en-GB" sz="1200" b="1" dirty="0"/>
          </a:p>
        </p:txBody>
      </p:sp>
      <p:sp>
        <p:nvSpPr>
          <p:cNvPr id="59" name="_s45070"/>
          <p:cNvSpPr>
            <a:spLocks noChangeArrowheads="1"/>
          </p:cNvSpPr>
          <p:nvPr/>
        </p:nvSpPr>
        <p:spPr bwMode="auto">
          <a:xfrm>
            <a:off x="5818511" y="201292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Appearance</a:t>
            </a:r>
            <a:endParaRPr lang="en-GB" sz="1200" b="1" dirty="0"/>
          </a:p>
        </p:txBody>
      </p:sp>
      <p:sp>
        <p:nvSpPr>
          <p:cNvPr id="60" name="_s45070"/>
          <p:cNvSpPr>
            <a:spLocks noChangeArrowheads="1"/>
          </p:cNvSpPr>
          <p:nvPr/>
        </p:nvSpPr>
        <p:spPr bwMode="auto">
          <a:xfrm>
            <a:off x="6837533" y="201292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Emotion</a:t>
            </a:r>
            <a:endParaRPr lang="en-GB" sz="1200" b="1" dirty="0"/>
          </a:p>
        </p:txBody>
      </p:sp>
      <p:sp>
        <p:nvSpPr>
          <p:cNvPr id="61" name="_s45070"/>
          <p:cNvSpPr>
            <a:spLocks noChangeArrowheads="1"/>
          </p:cNvSpPr>
          <p:nvPr/>
        </p:nvSpPr>
        <p:spPr bwMode="auto">
          <a:xfrm>
            <a:off x="7858739" y="201292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Weathering</a:t>
            </a:r>
            <a:endParaRPr lang="en-GB" sz="1200" b="1" dirty="0"/>
          </a:p>
        </p:txBody>
      </p:sp>
      <p:sp>
        <p:nvSpPr>
          <p:cNvPr id="62" name="_s45070"/>
          <p:cNvSpPr>
            <a:spLocks noChangeArrowheads="1"/>
          </p:cNvSpPr>
          <p:nvPr/>
        </p:nvSpPr>
        <p:spPr bwMode="auto">
          <a:xfrm>
            <a:off x="8897908" y="1995343"/>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Seasons</a:t>
            </a:r>
            <a:endParaRPr lang="en-GB" sz="1200" b="1" dirty="0"/>
          </a:p>
        </p:txBody>
      </p:sp>
      <p:sp>
        <p:nvSpPr>
          <p:cNvPr id="63" name="_s45070"/>
          <p:cNvSpPr>
            <a:spLocks noChangeArrowheads="1"/>
          </p:cNvSpPr>
          <p:nvPr/>
        </p:nvSpPr>
        <p:spPr bwMode="auto">
          <a:xfrm>
            <a:off x="9921853" y="2000275"/>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Stages</a:t>
            </a:r>
            <a:endParaRPr lang="en-GB" sz="1200" b="1" dirty="0"/>
          </a:p>
        </p:txBody>
      </p:sp>
      <p:sp>
        <p:nvSpPr>
          <p:cNvPr id="64" name="_s45070"/>
          <p:cNvSpPr>
            <a:spLocks noChangeArrowheads="1"/>
          </p:cNvSpPr>
          <p:nvPr/>
        </p:nvSpPr>
        <p:spPr bwMode="auto">
          <a:xfrm>
            <a:off x="2626597" y="201292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physical</a:t>
            </a:r>
            <a:endParaRPr lang="en-GB" sz="1200" b="1" dirty="0"/>
          </a:p>
        </p:txBody>
      </p:sp>
      <p:sp>
        <p:nvSpPr>
          <p:cNvPr id="65" name="_s45070"/>
          <p:cNvSpPr>
            <a:spLocks noChangeArrowheads="1"/>
          </p:cNvSpPr>
          <p:nvPr/>
        </p:nvSpPr>
        <p:spPr bwMode="auto">
          <a:xfrm>
            <a:off x="3708658" y="2028830"/>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mutation</a:t>
            </a:r>
            <a:endParaRPr lang="en-GB" sz="1200" b="1" dirty="0"/>
          </a:p>
        </p:txBody>
      </p:sp>
    </p:spTree>
    <p:extLst>
      <p:ext uri="{BB962C8B-B14F-4D97-AF65-F5344CB8AC3E}">
        <p14:creationId xmlns:p14="http://schemas.microsoft.com/office/powerpoint/2010/main" val="2761716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08767" y="703424"/>
            <a:ext cx="4270026" cy="3547585"/>
          </a:xfrm>
          <a:solidFill>
            <a:schemeClr val="accent4">
              <a:lumMod val="20000"/>
              <a:lumOff val="80000"/>
            </a:schemeClr>
          </a:solidFill>
          <a:ln w="38100">
            <a:solidFill>
              <a:schemeClr val="tx1"/>
            </a:solidFill>
          </a:ln>
        </p:spPr>
        <p:txBody>
          <a:bodyPr>
            <a:normAutofit lnSpcReduction="10000"/>
          </a:bodyPr>
          <a:lstStyle/>
          <a:p>
            <a:pPr algn="ctr"/>
            <a:r>
              <a:rPr lang="en-GB" sz="3200" b="1" u="sng" dirty="0" smtClean="0"/>
              <a:t> INTRODUCTION</a:t>
            </a:r>
          </a:p>
          <a:p>
            <a:r>
              <a:rPr lang="en-GB" b="1" dirty="0" smtClean="0"/>
              <a:t>Many creative people have explored the theme of Metamorphosis. Your first task is to explore the theme widely using the given starting points. I will provide examples of artists that you may find interesting, but the majority of the research should be done individually. In the first full week I will expect for you to be able to have a discussion about your starting point. Remember this year is all about creating a body of work where you have experimented and researched in a broad sense to enable to narrow your area of interest later in year 12, going in to year 13. </a:t>
            </a:r>
            <a:endParaRPr lang="en-GB" dirty="0" smtClean="0"/>
          </a:p>
          <a:p>
            <a:r>
              <a:rPr lang="en-GB" b="1" dirty="0"/>
              <a:t>This will </a:t>
            </a:r>
            <a:r>
              <a:rPr lang="en-GB" b="1" dirty="0" smtClean="0"/>
              <a:t>lead </a:t>
            </a:r>
            <a:r>
              <a:rPr lang="en-GB" b="1" dirty="0"/>
              <a:t>to exciting work. </a:t>
            </a:r>
          </a:p>
          <a:p>
            <a:endParaRPr lang="en-GB" dirty="0" smtClean="0"/>
          </a:p>
        </p:txBody>
      </p:sp>
      <p:sp>
        <p:nvSpPr>
          <p:cNvPr id="2" name="Title 1"/>
          <p:cNvSpPr>
            <a:spLocks noGrp="1"/>
          </p:cNvSpPr>
          <p:nvPr>
            <p:ph type="title"/>
          </p:nvPr>
        </p:nvSpPr>
        <p:spPr>
          <a:xfrm>
            <a:off x="506954" y="377617"/>
            <a:ext cx="4271840" cy="340095"/>
          </a:xfrm>
          <a:solidFill>
            <a:schemeClr val="accent2">
              <a:lumMod val="60000"/>
              <a:lumOff val="40000"/>
            </a:schemeClr>
          </a:solidFill>
          <a:ln w="38100">
            <a:solidFill>
              <a:schemeClr val="tx1"/>
            </a:solidFill>
          </a:ln>
        </p:spPr>
        <p:txBody>
          <a:bodyPr>
            <a:noAutofit/>
          </a:bodyPr>
          <a:lstStyle/>
          <a:p>
            <a:pPr algn="ctr"/>
            <a:r>
              <a:rPr lang="en-GB" sz="1400" b="1" dirty="0" smtClean="0">
                <a:latin typeface="+mn-lt"/>
              </a:rPr>
              <a:t>T H E   B I G   P I C T U R E</a:t>
            </a:r>
            <a:endParaRPr lang="en-GB" sz="1400" b="1" dirty="0">
              <a:latin typeface="+mn-lt"/>
            </a:endParaRPr>
          </a:p>
        </p:txBody>
      </p:sp>
      <p:sp>
        <p:nvSpPr>
          <p:cNvPr id="7" name="TextBox 6"/>
          <p:cNvSpPr txBox="1"/>
          <p:nvPr/>
        </p:nvSpPr>
        <p:spPr>
          <a:xfrm>
            <a:off x="1" y="179460"/>
            <a:ext cx="504201" cy="6691357"/>
          </a:xfrm>
          <a:prstGeom prst="rect">
            <a:avLst/>
          </a:prstGeom>
          <a:solidFill>
            <a:schemeClr val="accent5">
              <a:lumMod val="60000"/>
              <a:lumOff val="40000"/>
            </a:schemeClr>
          </a:solidFill>
        </p:spPr>
        <p:txBody>
          <a:bodyPr wrap="square" rtlCol="0">
            <a:spAutoFit/>
          </a:bodyPr>
          <a:lstStyle/>
          <a:p>
            <a:endParaRPr lang="en-GB" dirty="0"/>
          </a:p>
        </p:txBody>
      </p:sp>
      <p:sp>
        <p:nvSpPr>
          <p:cNvPr id="10" name="TextBox 9"/>
          <p:cNvSpPr txBox="1"/>
          <p:nvPr/>
        </p:nvSpPr>
        <p:spPr>
          <a:xfrm>
            <a:off x="1" y="-23249"/>
            <a:ext cx="12192000" cy="400110"/>
          </a:xfrm>
          <a:prstGeom prst="rect">
            <a:avLst/>
          </a:prstGeom>
          <a:solidFill>
            <a:schemeClr val="accent5">
              <a:lumMod val="50000"/>
            </a:schemeClr>
          </a:solidFill>
        </p:spPr>
        <p:txBody>
          <a:bodyPr wrap="square" rtlCol="0">
            <a:spAutoFit/>
          </a:bodyPr>
          <a:lstStyle/>
          <a:p>
            <a:pPr algn="ctr"/>
            <a:r>
              <a:rPr lang="en-GB" sz="2000" b="1" dirty="0" smtClean="0">
                <a:solidFill>
                  <a:schemeClr val="bg1"/>
                </a:solidFill>
              </a:rPr>
              <a:t>YEAR 12</a:t>
            </a:r>
            <a:r>
              <a:rPr lang="en-GB" sz="2000" b="1" smtClean="0">
                <a:solidFill>
                  <a:schemeClr val="bg1"/>
                </a:solidFill>
              </a:rPr>
              <a:t>: Metamorphosis</a:t>
            </a:r>
            <a:endParaRPr lang="en-GB" sz="20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6" y="1410645"/>
            <a:ext cx="367456" cy="3674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0" y="1951061"/>
            <a:ext cx="364949" cy="3649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35" y="2502001"/>
            <a:ext cx="374810" cy="37481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6" y="3065036"/>
            <a:ext cx="367456" cy="3674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36" y="3584994"/>
            <a:ext cx="368540" cy="36854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6" y="4153641"/>
            <a:ext cx="367456" cy="36745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6" y="4701135"/>
            <a:ext cx="367456" cy="367456"/>
          </a:xfrm>
          <a:prstGeom prst="rect">
            <a:avLst/>
          </a:prstGeom>
        </p:spPr>
      </p:pic>
      <p:sp>
        <p:nvSpPr>
          <p:cNvPr id="20" name="TextBox 19"/>
          <p:cNvSpPr txBox="1"/>
          <p:nvPr/>
        </p:nvSpPr>
        <p:spPr>
          <a:xfrm rot="16200000">
            <a:off x="-215552" y="537100"/>
            <a:ext cx="886407" cy="553998"/>
          </a:xfrm>
          <a:prstGeom prst="rect">
            <a:avLst/>
          </a:prstGeom>
          <a:solidFill>
            <a:schemeClr val="accent5">
              <a:lumMod val="75000"/>
            </a:schemeClr>
          </a:solidFill>
        </p:spPr>
        <p:txBody>
          <a:bodyPr wrap="square" rtlCol="0">
            <a:spAutoFit/>
          </a:bodyPr>
          <a:lstStyle/>
          <a:p>
            <a:pPr algn="ctr"/>
            <a:endParaRPr lang="en-GB" sz="1000" b="1" dirty="0" smtClean="0">
              <a:solidFill>
                <a:schemeClr val="bg1"/>
              </a:solidFill>
            </a:endParaRPr>
          </a:p>
          <a:p>
            <a:pPr algn="ctr"/>
            <a:r>
              <a:rPr lang="en-GB" sz="1000" b="1" dirty="0" smtClean="0">
                <a:solidFill>
                  <a:schemeClr val="bg1"/>
                </a:solidFill>
              </a:rPr>
              <a:t>APECTS OF LEARNING</a:t>
            </a:r>
            <a:endParaRPr lang="en-GB" sz="1000" b="1" dirty="0">
              <a:solidFill>
                <a:schemeClr val="bg1"/>
              </a:solidFill>
            </a:endParaRPr>
          </a:p>
        </p:txBody>
      </p:sp>
      <p:sp>
        <p:nvSpPr>
          <p:cNvPr id="21" name="TextBox 20"/>
          <p:cNvSpPr txBox="1"/>
          <p:nvPr/>
        </p:nvSpPr>
        <p:spPr>
          <a:xfrm>
            <a:off x="508796" y="4320278"/>
            <a:ext cx="4269997" cy="1415772"/>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GB" sz="2000" b="1" u="sng" dirty="0" smtClean="0"/>
              <a:t>TASK:</a:t>
            </a:r>
          </a:p>
          <a:p>
            <a:r>
              <a:rPr lang="en-GB" sz="1600" b="1" dirty="0"/>
              <a:t>Research appropriate sources, </a:t>
            </a:r>
            <a:r>
              <a:rPr lang="en-GB" sz="1600" b="1" dirty="0" smtClean="0"/>
              <a:t>using the prompts provided, </a:t>
            </a:r>
            <a:r>
              <a:rPr lang="en-GB" sz="1600" b="1" dirty="0"/>
              <a:t>to help you produce your own work that explores </a:t>
            </a:r>
            <a:r>
              <a:rPr lang="en-GB" sz="1600" b="1" dirty="0" smtClean="0"/>
              <a:t>Metamorphosis. </a:t>
            </a:r>
            <a:endParaRPr lang="en-GB" sz="1600" b="1" dirty="0"/>
          </a:p>
          <a:p>
            <a:endParaRPr lang="en-GB" dirty="0"/>
          </a:p>
        </p:txBody>
      </p:sp>
      <p:sp>
        <p:nvSpPr>
          <p:cNvPr id="22" name="Text Box 6"/>
          <p:cNvSpPr txBox="1">
            <a:spLocks noChangeArrowheads="1"/>
          </p:cNvSpPr>
          <p:nvPr/>
        </p:nvSpPr>
        <p:spPr bwMode="auto">
          <a:xfrm>
            <a:off x="485687" y="6036652"/>
            <a:ext cx="4298964" cy="830664"/>
          </a:xfrm>
          <a:prstGeom prst="rect">
            <a:avLst/>
          </a:prstGeom>
          <a:solidFill>
            <a:schemeClr val="accent5">
              <a:lumMod val="50000"/>
            </a:schemeClr>
          </a:solidFill>
          <a:ln w="317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2000" b="1" u="sng" dirty="0">
                <a:solidFill>
                  <a:schemeClr val="bg1"/>
                </a:solidFill>
                <a:latin typeface="Calibri" pitchFamily="34" charset="0"/>
                <a:cs typeface="Arial" pitchFamily="34" charset="0"/>
              </a:rPr>
              <a:t>Key Words</a:t>
            </a:r>
          </a:p>
          <a:p>
            <a:pPr algn="ctr"/>
            <a:r>
              <a:rPr lang="en-GB" sz="1600" b="1" dirty="0" smtClean="0">
                <a:solidFill>
                  <a:schemeClr val="bg1"/>
                </a:solidFill>
              </a:rPr>
              <a:t>Explore, Investigate, Research, experiment Analyse</a:t>
            </a:r>
            <a:endParaRPr lang="en-GB" sz="1600" dirty="0"/>
          </a:p>
        </p:txBody>
      </p:sp>
      <p:sp>
        <p:nvSpPr>
          <p:cNvPr id="11" name="Rectangle 10"/>
          <p:cNvSpPr/>
          <p:nvPr/>
        </p:nvSpPr>
        <p:spPr>
          <a:xfrm>
            <a:off x="5014126" y="441695"/>
            <a:ext cx="2468992" cy="1631216"/>
          </a:xfrm>
          <a:prstGeom prst="rect">
            <a:avLst/>
          </a:prstGeom>
          <a:solidFill>
            <a:schemeClr val="accent5">
              <a:lumMod val="50000"/>
            </a:schemeClr>
          </a:solidFill>
          <a:ln w="38100">
            <a:solidFill>
              <a:schemeClr val="tx1"/>
            </a:solidFill>
          </a:ln>
        </p:spPr>
        <p:txBody>
          <a:bodyPr wrap="square">
            <a:spAutoFit/>
          </a:bodyPr>
          <a:lstStyle/>
          <a:p>
            <a:pPr algn="ctr"/>
            <a:r>
              <a:rPr lang="en-GB" sz="2000" b="1" u="sng" dirty="0" smtClean="0">
                <a:solidFill>
                  <a:schemeClr val="bg1"/>
                </a:solidFill>
              </a:rPr>
              <a:t>RESEARCH:</a:t>
            </a:r>
          </a:p>
          <a:p>
            <a:pPr algn="ctr"/>
            <a:r>
              <a:rPr lang="en-GB" sz="2000" b="1" dirty="0" smtClean="0">
                <a:solidFill>
                  <a:schemeClr val="bg1"/>
                </a:solidFill>
              </a:rPr>
              <a:t>Make a note of the artists you have researched</a:t>
            </a:r>
            <a:endParaRPr lang="en-GB" sz="2000" b="1" dirty="0">
              <a:solidFill>
                <a:schemeClr val="bg1"/>
              </a:solidFill>
            </a:endParaRPr>
          </a:p>
          <a:p>
            <a:pPr algn="ctr"/>
            <a:endParaRPr lang="en-GB" sz="2000" b="1" dirty="0" smtClean="0">
              <a:solidFill>
                <a:schemeClr val="bg1"/>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78" y="473459"/>
            <a:ext cx="2468340" cy="174595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4126" y="1736789"/>
            <a:ext cx="3603841" cy="3603841"/>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7881" y="2316010"/>
            <a:ext cx="3619734" cy="4602012"/>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9985" y="5217101"/>
            <a:ext cx="3751820" cy="1775594"/>
          </a:xfrm>
          <a:prstGeom prst="rect">
            <a:avLst/>
          </a:prstGeom>
        </p:spPr>
      </p:pic>
    </p:spTree>
    <p:extLst>
      <p:ext uri="{BB962C8B-B14F-4D97-AF65-F5344CB8AC3E}">
        <p14:creationId xmlns:p14="http://schemas.microsoft.com/office/powerpoint/2010/main" val="3198224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179460"/>
            <a:ext cx="504201" cy="6691357"/>
          </a:xfrm>
          <a:prstGeom prst="rect">
            <a:avLst/>
          </a:prstGeom>
          <a:solidFill>
            <a:schemeClr val="accent5">
              <a:lumMod val="60000"/>
              <a:lumOff val="40000"/>
            </a:schemeClr>
          </a:solidFill>
        </p:spPr>
        <p:txBody>
          <a:bodyPr wrap="square" rtlCol="0">
            <a:spAutoFit/>
          </a:bodyPr>
          <a:lstStyle/>
          <a:p>
            <a:endParaRPr lang="en-GB" dirty="0"/>
          </a:p>
        </p:txBody>
      </p:sp>
      <p:sp>
        <p:nvSpPr>
          <p:cNvPr id="9" name="TextBox 8"/>
          <p:cNvSpPr txBox="1"/>
          <p:nvPr/>
        </p:nvSpPr>
        <p:spPr>
          <a:xfrm>
            <a:off x="1" y="-23249"/>
            <a:ext cx="12192000" cy="400110"/>
          </a:xfrm>
          <a:prstGeom prst="rect">
            <a:avLst/>
          </a:prstGeom>
          <a:solidFill>
            <a:schemeClr val="accent5">
              <a:lumMod val="50000"/>
            </a:schemeClr>
          </a:solidFill>
        </p:spPr>
        <p:txBody>
          <a:bodyPr wrap="square" rtlCol="0">
            <a:spAutoFit/>
          </a:bodyPr>
          <a:lstStyle/>
          <a:p>
            <a:pPr algn="ctr"/>
            <a:r>
              <a:rPr lang="en-GB" sz="2000" b="1" dirty="0" smtClean="0">
                <a:solidFill>
                  <a:schemeClr val="bg1"/>
                </a:solidFill>
              </a:rPr>
              <a:t>YEAR 12: STATEMENT OF INTENT: METAMORPHOSIS</a:t>
            </a:r>
            <a:endParaRPr lang="en-GB" sz="2000" b="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6" y="1410645"/>
            <a:ext cx="367456" cy="3674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0" y="1951061"/>
            <a:ext cx="364949" cy="36494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35" y="2502001"/>
            <a:ext cx="374810" cy="37481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6" y="3065036"/>
            <a:ext cx="367456" cy="36745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36" y="3584994"/>
            <a:ext cx="368540" cy="3685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6" y="4153641"/>
            <a:ext cx="367456" cy="36745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6" y="4701135"/>
            <a:ext cx="367456" cy="367456"/>
          </a:xfrm>
          <a:prstGeom prst="rect">
            <a:avLst/>
          </a:prstGeom>
        </p:spPr>
      </p:pic>
      <p:sp>
        <p:nvSpPr>
          <p:cNvPr id="17" name="TextBox 16"/>
          <p:cNvSpPr txBox="1"/>
          <p:nvPr/>
        </p:nvSpPr>
        <p:spPr>
          <a:xfrm rot="16200000">
            <a:off x="-215552" y="537100"/>
            <a:ext cx="886407" cy="553998"/>
          </a:xfrm>
          <a:prstGeom prst="rect">
            <a:avLst/>
          </a:prstGeom>
          <a:solidFill>
            <a:schemeClr val="accent5">
              <a:lumMod val="75000"/>
            </a:schemeClr>
          </a:solidFill>
        </p:spPr>
        <p:txBody>
          <a:bodyPr wrap="square" rtlCol="0">
            <a:spAutoFit/>
          </a:bodyPr>
          <a:lstStyle/>
          <a:p>
            <a:pPr algn="ctr"/>
            <a:endParaRPr lang="en-GB" sz="1000" b="1" dirty="0" smtClean="0">
              <a:solidFill>
                <a:schemeClr val="bg1"/>
              </a:solidFill>
            </a:endParaRPr>
          </a:p>
          <a:p>
            <a:pPr algn="ctr"/>
            <a:r>
              <a:rPr lang="en-GB" sz="1000" b="1" dirty="0" smtClean="0">
                <a:solidFill>
                  <a:schemeClr val="bg1"/>
                </a:solidFill>
              </a:rPr>
              <a:t>APECTS OF LEARNING</a:t>
            </a:r>
            <a:endParaRPr lang="en-GB" sz="1000" b="1" dirty="0">
              <a:solidFill>
                <a:schemeClr val="bg1"/>
              </a:solidFill>
            </a:endParaRPr>
          </a:p>
        </p:txBody>
      </p:sp>
      <p:sp>
        <p:nvSpPr>
          <p:cNvPr id="18" name="TextBox 17"/>
          <p:cNvSpPr txBox="1"/>
          <p:nvPr/>
        </p:nvSpPr>
        <p:spPr>
          <a:xfrm>
            <a:off x="602740" y="417219"/>
            <a:ext cx="5407204" cy="5663089"/>
          </a:xfrm>
          <a:prstGeom prst="rect">
            <a:avLst/>
          </a:prstGeom>
          <a:solidFill>
            <a:schemeClr val="accent2">
              <a:lumMod val="60000"/>
              <a:lumOff val="40000"/>
            </a:schemeClr>
          </a:solidFill>
          <a:ln w="38100">
            <a:solidFill>
              <a:schemeClr val="tx1"/>
            </a:solidFill>
          </a:ln>
        </p:spPr>
        <p:txBody>
          <a:bodyPr wrap="square" rtlCol="0">
            <a:spAutoFit/>
          </a:bodyPr>
          <a:lstStyle/>
          <a:p>
            <a:pPr>
              <a:defRPr/>
            </a:pPr>
            <a:r>
              <a:rPr lang="en-GB" altLang="en-US" sz="1400" b="1" u="sng" dirty="0" smtClean="0"/>
              <a:t>LEARNING ACTIVITY:</a:t>
            </a:r>
          </a:p>
          <a:p>
            <a:pPr>
              <a:defRPr/>
            </a:pPr>
            <a:endParaRPr lang="en-GB" altLang="en-US" sz="1400" b="1" u="sng" dirty="0" smtClean="0"/>
          </a:p>
          <a:p>
            <a:r>
              <a:rPr lang="en-GB" sz="1600" b="1" u="sng" dirty="0"/>
              <a:t>STATEMENT OF INTENT</a:t>
            </a:r>
            <a:endParaRPr lang="en-GB" sz="1600" dirty="0"/>
          </a:p>
          <a:p>
            <a:r>
              <a:rPr lang="en-GB" sz="1600" dirty="0"/>
              <a:t>The theme of this project </a:t>
            </a:r>
            <a:r>
              <a:rPr lang="en-GB" sz="1600" dirty="0" smtClean="0"/>
              <a:t>is.……. </a:t>
            </a:r>
            <a:r>
              <a:rPr lang="en-GB" sz="1600" dirty="0"/>
              <a:t>The aim of the project is to strengthen my use and understanding of </a:t>
            </a:r>
            <a:r>
              <a:rPr lang="en-GB" sz="1600" dirty="0" smtClean="0"/>
              <a:t>……. </a:t>
            </a:r>
            <a:r>
              <a:rPr lang="en-GB" sz="1600" dirty="0"/>
              <a:t>I will also focus on working from direct observation and primary sources. I will be working with a range of media and materials and be expected to work with new processes and techniques, which will include </a:t>
            </a:r>
            <a:r>
              <a:rPr lang="en-GB" sz="1600" dirty="0" smtClean="0"/>
              <a:t>working with……</a:t>
            </a:r>
            <a:endParaRPr lang="en-GB" sz="1600" dirty="0"/>
          </a:p>
          <a:p>
            <a:r>
              <a:rPr lang="en-GB" sz="1600" dirty="0"/>
              <a:t>I will also be set tasks that use photographic techniques in lessons and as part of homework. This will help me to show evidence in my sketchbook of primary sources. As part of the project I will also research relevant artists, craftspeople, sculptors and photographers to give me inspiration for my own sketchbook work, design ideas and outcomes.</a:t>
            </a:r>
          </a:p>
          <a:p>
            <a:r>
              <a:rPr lang="en-GB" sz="1600" dirty="0"/>
              <a:t>After completing a body of sketchbook work I will then go on to create a range of design ideas for a final outcome which will hopefully demonstrate the skills I have developed and the artists that have inspired me. The final outcome could be in any media of my choice, but must reflect the research and exploration carried out in the sketchbook. At the end of the project I will critically analyse and evaluate the project.</a:t>
            </a:r>
          </a:p>
          <a:p>
            <a:pPr marL="342900" indent="-342900" algn="ctr">
              <a:spcBef>
                <a:spcPct val="0"/>
              </a:spcBef>
              <a:defRPr/>
            </a:pPr>
            <a:endParaRPr lang="en-GB" altLang="en-US" sz="1400" b="1" u="sng" dirty="0" smtClean="0"/>
          </a:p>
        </p:txBody>
      </p:sp>
      <p:sp>
        <p:nvSpPr>
          <p:cNvPr id="19" name="Text Box 6"/>
          <p:cNvSpPr txBox="1">
            <a:spLocks noChangeArrowheads="1"/>
          </p:cNvSpPr>
          <p:nvPr/>
        </p:nvSpPr>
        <p:spPr bwMode="auto">
          <a:xfrm>
            <a:off x="602741" y="5891103"/>
            <a:ext cx="2878883" cy="979714"/>
          </a:xfrm>
          <a:prstGeom prst="rect">
            <a:avLst/>
          </a:prstGeom>
          <a:solidFill>
            <a:schemeClr val="accent5">
              <a:lumMod val="50000"/>
            </a:schemeClr>
          </a:solidFill>
          <a:ln w="317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GB" altLang="en-US" sz="2000" b="1" u="sng" dirty="0">
                <a:solidFill>
                  <a:schemeClr val="bg1"/>
                </a:solidFill>
                <a:latin typeface="Calibri" pitchFamily="34" charset="0"/>
                <a:cs typeface="Arial" pitchFamily="34" charset="0"/>
              </a:rPr>
              <a:t>Key </a:t>
            </a:r>
            <a:r>
              <a:rPr lang="en-GB" altLang="en-US" sz="2000" b="1" u="sng" dirty="0" smtClean="0">
                <a:solidFill>
                  <a:schemeClr val="bg1"/>
                </a:solidFill>
                <a:latin typeface="Calibri" pitchFamily="34" charset="0"/>
                <a:cs typeface="Arial" pitchFamily="34" charset="0"/>
              </a:rPr>
              <a:t>Words</a:t>
            </a:r>
          </a:p>
          <a:p>
            <a:pPr algn="ctr">
              <a:spcBef>
                <a:spcPct val="0"/>
              </a:spcBef>
            </a:pPr>
            <a:r>
              <a:rPr lang="en-GB" sz="1400" b="1" dirty="0">
                <a:solidFill>
                  <a:schemeClr val="bg1"/>
                </a:solidFill>
                <a:ea typeface="Calibri" pitchFamily="34" charset="0"/>
                <a:cs typeface="Calibri" pitchFamily="34" charset="0"/>
              </a:rPr>
              <a:t>line, form, shape, proportion, scale, texture, surface, </a:t>
            </a:r>
            <a:r>
              <a:rPr lang="en-GB" sz="1400" b="1" dirty="0" smtClean="0">
                <a:solidFill>
                  <a:schemeClr val="bg1"/>
                </a:solidFill>
                <a:ea typeface="Calibri" pitchFamily="34" charset="0"/>
                <a:cs typeface="Calibri" pitchFamily="34" charset="0"/>
              </a:rPr>
              <a:t>detail, </a:t>
            </a:r>
            <a:r>
              <a:rPr lang="en-GB" sz="1400" b="1" dirty="0">
                <a:solidFill>
                  <a:schemeClr val="bg1"/>
                </a:solidFill>
                <a:ea typeface="Calibri" pitchFamily="34" charset="0"/>
                <a:cs typeface="Calibri" pitchFamily="34" charset="0"/>
              </a:rPr>
              <a:t>form</a:t>
            </a:r>
            <a:endParaRPr lang="en-GB" sz="1400" b="1" dirty="0">
              <a:solidFill>
                <a:schemeClr val="bg1"/>
              </a:solidFill>
              <a:cs typeface="Arial" pitchFamily="34" charset="0"/>
            </a:endParaRPr>
          </a:p>
          <a:p>
            <a:pPr algn="ctr">
              <a:spcBef>
                <a:spcPct val="0"/>
              </a:spcBef>
            </a:pPr>
            <a:endParaRPr lang="en-GB" altLang="en-US" sz="2000" b="1" dirty="0">
              <a:solidFill>
                <a:schemeClr val="bg1"/>
              </a:solidFill>
            </a:endParaRPr>
          </a:p>
          <a:p>
            <a:pPr>
              <a:spcBef>
                <a:spcPct val="0"/>
              </a:spcBef>
            </a:pPr>
            <a:endParaRPr lang="en-GB" altLang="en-US" sz="2000" b="1" u="sng" dirty="0">
              <a:solidFill>
                <a:schemeClr val="bg1"/>
              </a:solidFill>
            </a:endParaRPr>
          </a:p>
          <a:p>
            <a:pPr algn="ctr" fontAlgn="base">
              <a:spcBef>
                <a:spcPct val="0"/>
              </a:spcBef>
              <a:spcAft>
                <a:spcPct val="0"/>
              </a:spcAft>
            </a:pPr>
            <a:endParaRPr lang="en-GB" altLang="en-US" sz="2000" b="1" u="sng" dirty="0">
              <a:solidFill>
                <a:schemeClr val="bg1"/>
              </a:solidFill>
              <a:latin typeface="Calibri" pitchFamily="34" charset="0"/>
              <a:cs typeface="Arial" pitchFamily="34" charset="0"/>
            </a:endParaRPr>
          </a:p>
        </p:txBody>
      </p:sp>
      <p:cxnSp>
        <p:nvCxnSpPr>
          <p:cNvPr id="4" name="Straight Connector 3"/>
          <p:cNvCxnSpPr/>
          <p:nvPr/>
        </p:nvCxnSpPr>
        <p:spPr>
          <a:xfrm flipV="1">
            <a:off x="6009944" y="5901746"/>
            <a:ext cx="6113678" cy="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8601" y="527062"/>
            <a:ext cx="2898182" cy="1974939"/>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8601" y="2621565"/>
            <a:ext cx="3402255" cy="4325516"/>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66783" y="814099"/>
            <a:ext cx="2953942" cy="1974218"/>
          </a:xfrm>
          <a:prstGeom prst="rect">
            <a:avLst/>
          </a:prstGeom>
        </p:spPr>
      </p:pic>
      <p:pic>
        <p:nvPicPr>
          <p:cNvPr id="32" name="Picture 31"/>
          <p:cNvPicPr>
            <a:picLocks noChangeAspect="1"/>
          </p:cNvPicPr>
          <p:nvPr/>
        </p:nvPicPr>
        <p:blipFill>
          <a:blip r:embed="rId12"/>
          <a:stretch>
            <a:fillRect/>
          </a:stretch>
        </p:blipFill>
        <p:spPr>
          <a:xfrm>
            <a:off x="9570856" y="3225555"/>
            <a:ext cx="2381973" cy="3091802"/>
          </a:xfrm>
          <a:prstGeom prst="rect">
            <a:avLst/>
          </a:prstGeom>
        </p:spPr>
      </p:pic>
    </p:spTree>
    <p:extLst>
      <p:ext uri="{BB962C8B-B14F-4D97-AF65-F5344CB8AC3E}">
        <p14:creationId xmlns:p14="http://schemas.microsoft.com/office/powerpoint/2010/main" val="2048156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41435" y="44624"/>
            <a:ext cx="11288110" cy="582594"/>
          </a:xfrm>
          <a:solidFill>
            <a:schemeClr val="accent2">
              <a:lumMod val="60000"/>
              <a:lumOff val="40000"/>
            </a:schemeClr>
          </a:solidFill>
          <a:ln w="57150">
            <a:solidFill>
              <a:schemeClr val="tx1"/>
            </a:solidFill>
          </a:ln>
        </p:spPr>
        <p:txBody>
          <a:bodyPr>
            <a:noAutofit/>
          </a:bodyPr>
          <a:lstStyle/>
          <a:p>
            <a:pPr algn="ctr"/>
            <a:r>
              <a:rPr lang="en-GB" sz="2800" b="1" dirty="0" smtClean="0">
                <a:latin typeface="+mn-lt"/>
              </a:rPr>
              <a:t>Year </a:t>
            </a:r>
            <a:r>
              <a:rPr lang="en-GB" sz="2800" b="1" dirty="0" smtClean="0">
                <a:latin typeface="+mn-lt"/>
              </a:rPr>
              <a:t>12 </a:t>
            </a:r>
            <a:r>
              <a:rPr lang="en-GB" sz="2800" b="1" dirty="0" smtClean="0">
                <a:latin typeface="+mn-lt"/>
              </a:rPr>
              <a:t>: PERSONAL </a:t>
            </a:r>
            <a:r>
              <a:rPr lang="en-GB" sz="2800" b="1" dirty="0" smtClean="0">
                <a:latin typeface="+mn-lt"/>
              </a:rPr>
              <a:t>INVESTIGATIONS AROUND THE THEME</a:t>
            </a:r>
            <a:endParaRPr lang="en-GB" sz="2800" b="1" dirty="0">
              <a:latin typeface="+mn-lt"/>
            </a:endParaRPr>
          </a:p>
        </p:txBody>
      </p:sp>
      <p:grpSp>
        <p:nvGrpSpPr>
          <p:cNvPr id="2" name="Organization Chart 2"/>
          <p:cNvGrpSpPr>
            <a:grpSpLocks noChangeAspect="1"/>
          </p:cNvGrpSpPr>
          <p:nvPr/>
        </p:nvGrpSpPr>
        <p:grpSpPr bwMode="auto">
          <a:xfrm>
            <a:off x="210207" y="691986"/>
            <a:ext cx="11876871" cy="1441818"/>
            <a:chOff x="202" y="824"/>
            <a:chExt cx="8984" cy="1643"/>
          </a:xfrm>
          <a:solidFill>
            <a:schemeClr val="accent4">
              <a:lumMod val="20000"/>
              <a:lumOff val="80000"/>
            </a:schemeClr>
          </a:solidFill>
        </p:grpSpPr>
        <p:cxnSp>
          <p:nvCxnSpPr>
            <p:cNvPr id="45060" name="_s45060"/>
            <p:cNvCxnSpPr>
              <a:cxnSpLocks noChangeShapeType="1"/>
              <a:stCxn id="25" idx="0"/>
              <a:endCxn id="16" idx="2"/>
            </p:cNvCxnSpPr>
            <p:nvPr/>
          </p:nvCxnSpPr>
          <p:spPr bwMode="auto">
            <a:xfrm rot="16200000" flipV="1">
              <a:off x="6072" y="-268"/>
              <a:ext cx="244" cy="3804"/>
            </a:xfrm>
            <a:prstGeom prst="bentConnector3">
              <a:avLst>
                <a:gd name="adj1" fmla="val 50000"/>
              </a:avLst>
            </a:prstGeom>
            <a:grpFill/>
            <a:ln w="28575">
              <a:solidFill>
                <a:schemeClr val="bg1"/>
              </a:solidFill>
              <a:miter lim="800000"/>
              <a:headEnd/>
              <a:tailEnd/>
            </a:ln>
          </p:spPr>
        </p:cxnSp>
        <p:cxnSp>
          <p:nvCxnSpPr>
            <p:cNvPr id="45061" name="_s45061"/>
            <p:cNvCxnSpPr>
              <a:cxnSpLocks noChangeShapeType="1"/>
              <a:stCxn id="24" idx="0"/>
              <a:endCxn id="16" idx="2"/>
            </p:cNvCxnSpPr>
            <p:nvPr/>
          </p:nvCxnSpPr>
          <p:spPr bwMode="auto">
            <a:xfrm rot="16200000" flipV="1">
              <a:off x="5624" y="180"/>
              <a:ext cx="244" cy="2908"/>
            </a:xfrm>
            <a:prstGeom prst="bentConnector3">
              <a:avLst>
                <a:gd name="adj1" fmla="val 50000"/>
              </a:avLst>
            </a:prstGeom>
            <a:grpFill/>
            <a:ln w="28575">
              <a:solidFill>
                <a:schemeClr val="bg1"/>
              </a:solidFill>
              <a:miter lim="800000"/>
              <a:headEnd/>
              <a:tailEnd/>
            </a:ln>
          </p:spPr>
        </p:cxnSp>
        <p:cxnSp>
          <p:nvCxnSpPr>
            <p:cNvPr id="45062" name="_s45062"/>
            <p:cNvCxnSpPr>
              <a:cxnSpLocks noChangeShapeType="1"/>
              <a:stCxn id="23" idx="0"/>
              <a:endCxn id="16" idx="2"/>
            </p:cNvCxnSpPr>
            <p:nvPr/>
          </p:nvCxnSpPr>
          <p:spPr bwMode="auto">
            <a:xfrm rot="16200000" flipV="1">
              <a:off x="5172" y="632"/>
              <a:ext cx="244" cy="2003"/>
            </a:xfrm>
            <a:prstGeom prst="bentConnector3">
              <a:avLst>
                <a:gd name="adj1" fmla="val 50000"/>
              </a:avLst>
            </a:prstGeom>
            <a:grpFill/>
            <a:ln w="28575">
              <a:solidFill>
                <a:schemeClr val="bg1"/>
              </a:solidFill>
              <a:miter lim="800000"/>
              <a:headEnd/>
              <a:tailEnd/>
            </a:ln>
          </p:spPr>
        </p:cxnSp>
        <p:cxnSp>
          <p:nvCxnSpPr>
            <p:cNvPr id="45063" name="_s45063"/>
            <p:cNvCxnSpPr>
              <a:cxnSpLocks noChangeShapeType="1"/>
              <a:stCxn id="22" idx="0"/>
              <a:endCxn id="16" idx="2"/>
            </p:cNvCxnSpPr>
            <p:nvPr/>
          </p:nvCxnSpPr>
          <p:spPr bwMode="auto">
            <a:xfrm rot="16200000" flipV="1">
              <a:off x="4728" y="1076"/>
              <a:ext cx="227" cy="1099"/>
            </a:xfrm>
            <a:prstGeom prst="bentConnector3">
              <a:avLst>
                <a:gd name="adj1" fmla="val 50000"/>
              </a:avLst>
            </a:prstGeom>
            <a:grpFill/>
            <a:ln w="28575">
              <a:solidFill>
                <a:schemeClr val="bg1"/>
              </a:solidFill>
              <a:miter lim="800000"/>
              <a:headEnd/>
              <a:tailEnd/>
            </a:ln>
          </p:spPr>
        </p:cxnSp>
        <p:cxnSp>
          <p:nvCxnSpPr>
            <p:cNvPr id="45064" name="_s45064"/>
            <p:cNvCxnSpPr>
              <a:cxnSpLocks noChangeShapeType="1"/>
              <a:stCxn id="21" idx="0"/>
              <a:endCxn id="16" idx="2"/>
            </p:cNvCxnSpPr>
            <p:nvPr/>
          </p:nvCxnSpPr>
          <p:spPr bwMode="auto">
            <a:xfrm rot="16200000" flipV="1">
              <a:off x="4341" y="1463"/>
              <a:ext cx="227" cy="326"/>
            </a:xfrm>
            <a:prstGeom prst="bentConnector3">
              <a:avLst>
                <a:gd name="adj1" fmla="val 50000"/>
              </a:avLst>
            </a:prstGeom>
            <a:grpFill/>
            <a:ln w="28575">
              <a:solidFill>
                <a:schemeClr val="bg1"/>
              </a:solidFill>
              <a:miter lim="800000"/>
              <a:headEnd/>
              <a:tailEnd/>
            </a:ln>
          </p:spPr>
        </p:cxnSp>
        <p:cxnSp>
          <p:nvCxnSpPr>
            <p:cNvPr id="45065" name="_s45065"/>
            <p:cNvCxnSpPr>
              <a:cxnSpLocks noChangeShapeType="1"/>
              <a:stCxn id="20" idx="0"/>
              <a:endCxn id="16" idx="2"/>
            </p:cNvCxnSpPr>
            <p:nvPr/>
          </p:nvCxnSpPr>
          <p:spPr bwMode="auto">
            <a:xfrm rot="5400000" flipH="1" flipV="1">
              <a:off x="3864" y="1311"/>
              <a:ext cx="227" cy="630"/>
            </a:xfrm>
            <a:prstGeom prst="bentConnector3">
              <a:avLst>
                <a:gd name="adj1" fmla="val 50000"/>
              </a:avLst>
            </a:prstGeom>
            <a:grpFill/>
            <a:ln w="28575">
              <a:solidFill>
                <a:schemeClr val="bg1"/>
              </a:solidFill>
              <a:miter lim="800000"/>
              <a:headEnd/>
              <a:tailEnd/>
            </a:ln>
          </p:spPr>
        </p:cxnSp>
        <p:cxnSp>
          <p:nvCxnSpPr>
            <p:cNvPr id="45066" name="_s45066"/>
            <p:cNvCxnSpPr>
              <a:cxnSpLocks noChangeShapeType="1"/>
              <a:stCxn id="19" idx="0"/>
              <a:endCxn id="16" idx="2"/>
            </p:cNvCxnSpPr>
            <p:nvPr/>
          </p:nvCxnSpPr>
          <p:spPr bwMode="auto">
            <a:xfrm rot="5400000" flipH="1" flipV="1">
              <a:off x="3327" y="760"/>
              <a:ext cx="213" cy="1718"/>
            </a:xfrm>
            <a:prstGeom prst="bentConnector3">
              <a:avLst>
                <a:gd name="adj1" fmla="val 50000"/>
              </a:avLst>
            </a:prstGeom>
            <a:grpFill/>
            <a:ln w="28575">
              <a:solidFill>
                <a:schemeClr val="bg1"/>
              </a:solidFill>
              <a:miter lim="800000"/>
              <a:headEnd/>
              <a:tailEnd/>
            </a:ln>
          </p:spPr>
        </p:cxnSp>
        <p:cxnSp>
          <p:nvCxnSpPr>
            <p:cNvPr id="45067" name="_s45067"/>
            <p:cNvCxnSpPr>
              <a:cxnSpLocks noChangeShapeType="1"/>
              <a:stCxn id="18" idx="0"/>
              <a:endCxn id="16" idx="2"/>
            </p:cNvCxnSpPr>
            <p:nvPr/>
          </p:nvCxnSpPr>
          <p:spPr bwMode="auto">
            <a:xfrm rot="5400000" flipH="1" flipV="1">
              <a:off x="2852" y="285"/>
              <a:ext cx="213" cy="2667"/>
            </a:xfrm>
            <a:prstGeom prst="bentConnector3">
              <a:avLst>
                <a:gd name="adj1" fmla="val 50000"/>
              </a:avLst>
            </a:prstGeom>
            <a:grpFill/>
            <a:ln w="28575">
              <a:solidFill>
                <a:schemeClr val="bg1"/>
              </a:solidFill>
              <a:miter lim="800000"/>
              <a:headEnd/>
              <a:tailEnd/>
            </a:ln>
          </p:spPr>
        </p:cxnSp>
        <p:cxnSp>
          <p:nvCxnSpPr>
            <p:cNvPr id="45068" name="_s45068"/>
            <p:cNvCxnSpPr>
              <a:cxnSpLocks noChangeShapeType="1"/>
              <a:stCxn id="17" idx="0"/>
              <a:endCxn id="16" idx="2"/>
            </p:cNvCxnSpPr>
            <p:nvPr/>
          </p:nvCxnSpPr>
          <p:spPr bwMode="auto">
            <a:xfrm rot="5400000" flipH="1" flipV="1">
              <a:off x="2392" y="-175"/>
              <a:ext cx="213" cy="3588"/>
            </a:xfrm>
            <a:prstGeom prst="bentConnector3">
              <a:avLst>
                <a:gd name="adj1" fmla="val 50000"/>
              </a:avLst>
            </a:prstGeom>
            <a:grpFill/>
            <a:ln w="28575">
              <a:solidFill>
                <a:schemeClr val="bg1"/>
              </a:solidFill>
              <a:miter lim="800000"/>
              <a:headEnd/>
              <a:tailEnd/>
            </a:ln>
          </p:spPr>
        </p:cxnSp>
        <p:sp>
          <p:nvSpPr>
            <p:cNvPr id="16" name="_s45069"/>
            <p:cNvSpPr>
              <a:spLocks noChangeArrowheads="1"/>
            </p:cNvSpPr>
            <p:nvPr/>
          </p:nvSpPr>
          <p:spPr bwMode="auto">
            <a:xfrm>
              <a:off x="202" y="824"/>
              <a:ext cx="8984" cy="89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fontAlgn="base">
                <a:spcBef>
                  <a:spcPct val="0"/>
                </a:spcBef>
                <a:spcAft>
                  <a:spcPct val="0"/>
                </a:spcAft>
              </a:pPr>
              <a:r>
                <a:rPr lang="en-GB" sz="1200" b="1" dirty="0" smtClean="0"/>
                <a:t>EACH OF YOU HAVE TACKLED THE ABOVE SUGGESTED THEME IN DIFFERENT WAYS AND DEVLOPED YOUR OWN PERSONAL COURSE OF STUDY. AT THIS POINT IT IS VITAL THAT YOU </a:t>
              </a:r>
            </a:p>
            <a:p>
              <a:pPr fontAlgn="base">
                <a:spcBef>
                  <a:spcPct val="0"/>
                </a:spcBef>
                <a:spcAft>
                  <a:spcPct val="0"/>
                </a:spcAft>
              </a:pPr>
              <a:r>
                <a:rPr lang="en-GB" sz="1200" b="1" dirty="0" smtClean="0"/>
                <a:t>SPEND THE NEXT 12 WEEKS PLANNING TIME EFFECTIVELY TO COMPLETE THE COURSE WORK TO THE HIGHEST OF STANDARDS. THIS MEANS A STRONG VISUAL AND SKILFUL SKETCHBOOK</a:t>
              </a:r>
            </a:p>
            <a:p>
              <a:pPr fontAlgn="base">
                <a:spcBef>
                  <a:spcPct val="0"/>
                </a:spcBef>
                <a:spcAft>
                  <a:spcPct val="0"/>
                </a:spcAft>
              </a:pPr>
              <a:r>
                <a:rPr lang="en-GB" sz="1200" b="1" dirty="0" smtClean="0"/>
                <a:t> AND A RANGE OF ORIGINAL OUTCOMES OUTSIDE OF THE SKETCHBOOK FOR YOUR PORTFOLIO. THE EXAM PAPER WILL BE ISSUED THE FIRST WEEK IN FEBRUARY AND COUSREWORK WILL </a:t>
              </a:r>
            </a:p>
            <a:p>
              <a:pPr fontAlgn="base">
                <a:spcBef>
                  <a:spcPct val="0"/>
                </a:spcBef>
                <a:spcAft>
                  <a:spcPct val="0"/>
                </a:spcAft>
              </a:pPr>
              <a:r>
                <a:rPr lang="en-GB" sz="1200" b="1" dirty="0" smtClean="0"/>
                <a:t>BE COMPLETE.</a:t>
              </a:r>
              <a:endParaRPr lang="en-GB" sz="1200" b="1" dirty="0"/>
            </a:p>
          </p:txBody>
        </p:sp>
        <p:sp>
          <p:nvSpPr>
            <p:cNvPr id="17" name="_s45070"/>
            <p:cNvSpPr>
              <a:spLocks noChangeArrowheads="1"/>
            </p:cNvSpPr>
            <p:nvPr/>
          </p:nvSpPr>
          <p:spPr bwMode="auto">
            <a:xfrm>
              <a:off x="264" y="1855"/>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Natural forms</a:t>
              </a:r>
              <a:endParaRPr lang="en-GB" sz="1200" b="1" dirty="0"/>
            </a:p>
          </p:txBody>
        </p:sp>
        <p:sp>
          <p:nvSpPr>
            <p:cNvPr id="18" name="_s45071"/>
            <p:cNvSpPr>
              <a:spLocks noChangeArrowheads="1"/>
            </p:cNvSpPr>
            <p:nvPr/>
          </p:nvSpPr>
          <p:spPr bwMode="auto">
            <a:xfrm>
              <a:off x="1168" y="1832"/>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latin typeface="Arial" charset="0"/>
                </a:rPr>
                <a:t>Man made</a:t>
              </a:r>
              <a:endParaRPr lang="en-GB" sz="1200" b="1" dirty="0">
                <a:latin typeface="Arial" charset="0"/>
              </a:endParaRPr>
            </a:p>
          </p:txBody>
        </p:sp>
        <p:sp>
          <p:nvSpPr>
            <p:cNvPr id="19" name="_s45072"/>
            <p:cNvSpPr>
              <a:spLocks noChangeArrowheads="1"/>
            </p:cNvSpPr>
            <p:nvPr/>
          </p:nvSpPr>
          <p:spPr bwMode="auto">
            <a:xfrm>
              <a:off x="2095" y="1821"/>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latin typeface="Arial" panose="020B0604020202020204" pitchFamily="34" charset="0"/>
                  <a:cs typeface="Arial" panose="020B0604020202020204" pitchFamily="34" charset="0"/>
                </a:rPr>
                <a:t>Decay</a:t>
              </a:r>
              <a:endParaRPr lang="en-GB" sz="1200" b="1" dirty="0">
                <a:latin typeface="Arial" panose="020B0604020202020204" pitchFamily="34" charset="0"/>
                <a:cs typeface="Arial" panose="020B0604020202020204" pitchFamily="34" charset="0"/>
              </a:endParaRPr>
            </a:p>
          </p:txBody>
        </p:sp>
        <p:sp>
          <p:nvSpPr>
            <p:cNvPr id="20" name="_s45073"/>
            <p:cNvSpPr>
              <a:spLocks noChangeArrowheads="1"/>
            </p:cNvSpPr>
            <p:nvPr/>
          </p:nvSpPr>
          <p:spPr bwMode="auto">
            <a:xfrm>
              <a:off x="3016" y="1811"/>
              <a:ext cx="120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Insects and animals</a:t>
              </a:r>
              <a:endParaRPr lang="en-GB" sz="1200" b="1" dirty="0"/>
            </a:p>
          </p:txBody>
        </p:sp>
        <p:sp>
          <p:nvSpPr>
            <p:cNvPr id="21" name="_s45074"/>
            <p:cNvSpPr>
              <a:spLocks noChangeArrowheads="1"/>
            </p:cNvSpPr>
            <p:nvPr/>
          </p:nvSpPr>
          <p:spPr bwMode="auto">
            <a:xfrm>
              <a:off x="4277" y="1811"/>
              <a:ext cx="619"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Life cycle</a:t>
              </a:r>
              <a:endParaRPr lang="en-GB" sz="1200" b="1" dirty="0"/>
            </a:p>
          </p:txBody>
        </p:sp>
        <p:sp>
          <p:nvSpPr>
            <p:cNvPr id="22" name="_s45075"/>
            <p:cNvSpPr>
              <a:spLocks noChangeArrowheads="1"/>
            </p:cNvSpPr>
            <p:nvPr/>
          </p:nvSpPr>
          <p:spPr bwMode="auto">
            <a:xfrm>
              <a:off x="4948" y="1821"/>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Human form</a:t>
              </a:r>
              <a:endParaRPr lang="en-GB" sz="1200" b="1" dirty="0"/>
            </a:p>
          </p:txBody>
        </p:sp>
        <p:sp>
          <p:nvSpPr>
            <p:cNvPr id="23" name="_s45076"/>
            <p:cNvSpPr>
              <a:spLocks noChangeArrowheads="1"/>
            </p:cNvSpPr>
            <p:nvPr/>
          </p:nvSpPr>
          <p:spPr bwMode="auto">
            <a:xfrm>
              <a:off x="5852" y="1802"/>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Architecture</a:t>
              </a:r>
              <a:endParaRPr lang="en-GB" sz="1200" b="1" dirty="0"/>
            </a:p>
          </p:txBody>
        </p:sp>
        <p:sp>
          <p:nvSpPr>
            <p:cNvPr id="24" name="_s45077"/>
            <p:cNvSpPr>
              <a:spLocks noChangeArrowheads="1"/>
            </p:cNvSpPr>
            <p:nvPr/>
          </p:nvSpPr>
          <p:spPr bwMode="auto">
            <a:xfrm>
              <a:off x="6769" y="1815"/>
              <a:ext cx="863"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a:t>S</a:t>
              </a:r>
              <a:r>
                <a:rPr lang="en-GB" sz="1200" b="1" dirty="0" smtClean="0"/>
                <a:t>urrealism</a:t>
              </a:r>
              <a:endParaRPr lang="en-GB" sz="1200" b="1" dirty="0"/>
            </a:p>
          </p:txBody>
        </p:sp>
        <p:sp>
          <p:nvSpPr>
            <p:cNvPr id="25" name="_s45078"/>
            <p:cNvSpPr>
              <a:spLocks noChangeArrowheads="1"/>
            </p:cNvSpPr>
            <p:nvPr/>
          </p:nvSpPr>
          <p:spPr bwMode="auto">
            <a:xfrm>
              <a:off x="7664" y="1815"/>
              <a:ext cx="864" cy="612"/>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change</a:t>
              </a:r>
              <a:endParaRPr lang="en-GB" sz="1200" b="1" dirty="0"/>
            </a:p>
          </p:txBody>
        </p:sp>
      </p:grpSp>
      <p:sp>
        <p:nvSpPr>
          <p:cNvPr id="26" name="TextBox 25"/>
          <p:cNvSpPr txBox="1"/>
          <p:nvPr/>
        </p:nvSpPr>
        <p:spPr>
          <a:xfrm>
            <a:off x="127420" y="4061196"/>
            <a:ext cx="11849932" cy="3108543"/>
          </a:xfrm>
          <a:prstGeom prst="rect">
            <a:avLst/>
          </a:prstGeom>
          <a:solidFill>
            <a:schemeClr val="accent1">
              <a:lumMod val="50000"/>
            </a:schemeClr>
          </a:solidFill>
          <a:ln w="38100">
            <a:solidFill>
              <a:schemeClr val="bg1"/>
            </a:solidFill>
          </a:ln>
        </p:spPr>
        <p:txBody>
          <a:bodyPr wrap="square" rtlCol="0">
            <a:spAutoFit/>
          </a:bodyPr>
          <a:lstStyle/>
          <a:p>
            <a:r>
              <a:rPr lang="en-GB" sz="1600" b="1" u="sng" dirty="0" smtClean="0">
                <a:solidFill>
                  <a:schemeClr val="bg1"/>
                </a:solidFill>
              </a:rPr>
              <a:t>Key areas </a:t>
            </a:r>
            <a:r>
              <a:rPr lang="en-GB" sz="1600" b="1" u="sng" dirty="0">
                <a:solidFill>
                  <a:schemeClr val="bg1"/>
                </a:solidFill>
              </a:rPr>
              <a:t>to </a:t>
            </a:r>
            <a:r>
              <a:rPr lang="en-GB" sz="1600" b="1" u="sng" dirty="0" smtClean="0">
                <a:solidFill>
                  <a:schemeClr val="bg1"/>
                </a:solidFill>
              </a:rPr>
              <a:t>focus on throughout the remaining time in year 13 for coursework:</a:t>
            </a:r>
            <a:endParaRPr lang="en-GB" sz="1600" b="1" u="sng" dirty="0">
              <a:solidFill>
                <a:schemeClr val="bg1"/>
              </a:solidFill>
            </a:endParaRPr>
          </a:p>
          <a:p>
            <a:pPr marL="285750" indent="-285750">
              <a:buFont typeface="Arial" panose="020B0604020202020204" pitchFamily="34" charset="0"/>
              <a:buChar char="•"/>
            </a:pPr>
            <a:r>
              <a:rPr lang="en-GB" sz="1600" b="1" dirty="0" smtClean="0">
                <a:solidFill>
                  <a:schemeClr val="bg1"/>
                </a:solidFill>
              </a:rPr>
              <a:t>Lots of detailed artist research, with pastiche work</a:t>
            </a:r>
            <a:endParaRPr lang="en-GB" sz="1600" b="1" dirty="0">
              <a:solidFill>
                <a:schemeClr val="bg1"/>
              </a:solidFill>
            </a:endParaRPr>
          </a:p>
          <a:p>
            <a:pPr marL="285750" indent="-285750">
              <a:buFont typeface="Arial" panose="020B0604020202020204" pitchFamily="34" charset="0"/>
              <a:buChar char="•"/>
            </a:pPr>
            <a:r>
              <a:rPr lang="en-GB" sz="1600" b="1" dirty="0" smtClean="0">
                <a:solidFill>
                  <a:schemeClr val="bg1"/>
                </a:solidFill>
              </a:rPr>
              <a:t>Experimentation with a wide range of media and materials. </a:t>
            </a:r>
            <a:endParaRPr lang="en-GB" sz="1600" b="1" dirty="0">
              <a:solidFill>
                <a:schemeClr val="bg1"/>
              </a:solidFill>
            </a:endParaRPr>
          </a:p>
          <a:p>
            <a:pPr marL="285750" indent="-285750">
              <a:buFont typeface="Arial" panose="020B0604020202020204" pitchFamily="34" charset="0"/>
              <a:buChar char="•"/>
            </a:pPr>
            <a:r>
              <a:rPr lang="en-GB" sz="1600" b="1" dirty="0" smtClean="0">
                <a:solidFill>
                  <a:schemeClr val="bg1"/>
                </a:solidFill>
              </a:rPr>
              <a:t>Use of a wide range of techniques and working methods</a:t>
            </a:r>
          </a:p>
          <a:p>
            <a:pPr marL="285750" indent="-285750">
              <a:buFont typeface="Arial" panose="020B0604020202020204" pitchFamily="34" charset="0"/>
              <a:buChar char="•"/>
            </a:pPr>
            <a:r>
              <a:rPr lang="en-GB" sz="1600" b="1" dirty="0" smtClean="0">
                <a:solidFill>
                  <a:schemeClr val="bg1"/>
                </a:solidFill>
              </a:rPr>
              <a:t>Evidence of 2D and 3D work</a:t>
            </a:r>
          </a:p>
          <a:p>
            <a:pPr marL="285750" indent="-285750">
              <a:buFont typeface="Arial" panose="020B0604020202020204" pitchFamily="34" charset="0"/>
              <a:buChar char="•"/>
            </a:pPr>
            <a:r>
              <a:rPr lang="en-GB" sz="1600" b="1" dirty="0" smtClean="0">
                <a:solidFill>
                  <a:schemeClr val="bg1"/>
                </a:solidFill>
              </a:rPr>
              <a:t>Evidence of a wide range of primary sources</a:t>
            </a:r>
          </a:p>
          <a:p>
            <a:pPr marL="285750" indent="-285750">
              <a:buFont typeface="Arial" panose="020B0604020202020204" pitchFamily="34" charset="0"/>
              <a:buChar char="•"/>
            </a:pPr>
            <a:r>
              <a:rPr lang="en-GB" sz="1600" b="1" dirty="0" smtClean="0">
                <a:solidFill>
                  <a:schemeClr val="bg1"/>
                </a:solidFill>
              </a:rPr>
              <a:t>High quality critical </a:t>
            </a:r>
            <a:r>
              <a:rPr lang="en-GB" sz="1600" b="1" dirty="0" smtClean="0">
                <a:solidFill>
                  <a:schemeClr val="bg1"/>
                </a:solidFill>
              </a:rPr>
              <a:t>analysis</a:t>
            </a:r>
            <a:endParaRPr lang="en-GB" sz="1600" b="1" dirty="0" smtClean="0">
              <a:solidFill>
                <a:schemeClr val="bg1"/>
              </a:solidFill>
            </a:endParaRPr>
          </a:p>
          <a:p>
            <a:pPr marL="285750" indent="-285750">
              <a:buFont typeface="Arial" panose="020B0604020202020204" pitchFamily="34" charset="0"/>
              <a:buChar char="•"/>
            </a:pPr>
            <a:r>
              <a:rPr lang="en-GB" sz="1600" b="1" dirty="0" smtClean="0">
                <a:solidFill>
                  <a:schemeClr val="bg1"/>
                </a:solidFill>
              </a:rPr>
              <a:t>Evidence that you are working at home</a:t>
            </a:r>
          </a:p>
          <a:p>
            <a:pPr marL="285750" indent="-285750">
              <a:buFont typeface="Arial" panose="020B0604020202020204" pitchFamily="34" charset="0"/>
              <a:buChar char="•"/>
            </a:pPr>
            <a:r>
              <a:rPr lang="en-GB" sz="1600" b="1" dirty="0" smtClean="0">
                <a:solidFill>
                  <a:schemeClr val="bg1"/>
                </a:solidFill>
              </a:rPr>
              <a:t>Working independently and hold discussions about what you plan to do </a:t>
            </a:r>
            <a:r>
              <a:rPr lang="en-GB" sz="1600" b="1" dirty="0" smtClean="0">
                <a:solidFill>
                  <a:schemeClr val="bg1"/>
                </a:solidFill>
              </a:rPr>
              <a:t>next</a:t>
            </a:r>
            <a:endParaRPr lang="en-GB" sz="2400" b="1" u="sng" dirty="0" smtClean="0">
              <a:solidFill>
                <a:srgbClr val="FFC000"/>
              </a:solidFill>
            </a:endParaRPr>
          </a:p>
          <a:p>
            <a:pPr marL="285750" indent="-285750">
              <a:buFont typeface="Arial" panose="020B0604020202020204" pitchFamily="34" charset="0"/>
              <a:buChar char="•"/>
            </a:pPr>
            <a:endParaRPr lang="en-GB" sz="1600" b="1" dirty="0" smtClean="0">
              <a:solidFill>
                <a:schemeClr val="bg1"/>
              </a:solidFill>
            </a:endParaRPr>
          </a:p>
          <a:p>
            <a:pPr marL="285750" indent="-285750">
              <a:buFont typeface="Arial" panose="020B0604020202020204" pitchFamily="34" charset="0"/>
              <a:buChar char="•"/>
            </a:pPr>
            <a:endParaRPr lang="en-GB" b="1" dirty="0" smtClean="0">
              <a:solidFill>
                <a:schemeClr val="bg1"/>
              </a:solidFill>
            </a:endParaRPr>
          </a:p>
          <a:p>
            <a:endParaRPr lang="en-GB" b="1" dirty="0">
              <a:solidFill>
                <a:schemeClr val="bg1"/>
              </a:solidFill>
            </a:endParaRPr>
          </a:p>
        </p:txBody>
      </p:sp>
      <p:sp>
        <p:nvSpPr>
          <p:cNvPr id="45056" name="Content Placeholder 45055"/>
          <p:cNvSpPr>
            <a:spLocks noGrp="1"/>
          </p:cNvSpPr>
          <p:nvPr>
            <p:ph sz="quarter" idx="3"/>
          </p:nvPr>
        </p:nvSpPr>
        <p:spPr>
          <a:xfrm>
            <a:off x="100639" y="2233186"/>
            <a:ext cx="1128245" cy="371196"/>
          </a:xfrm>
          <a:solidFill>
            <a:schemeClr val="accent2">
              <a:lumMod val="60000"/>
              <a:lumOff val="40000"/>
            </a:schemeClr>
          </a:solidFill>
          <a:ln w="28575">
            <a:solidFill>
              <a:schemeClr val="bg1"/>
            </a:solidFill>
          </a:ln>
        </p:spPr>
        <p:txBody>
          <a:bodyPr>
            <a:normAutofit fontScale="85000" lnSpcReduction="10000"/>
          </a:bodyPr>
          <a:lstStyle/>
          <a:p>
            <a:pPr marL="0" indent="0" algn="ctr">
              <a:buNone/>
            </a:pPr>
            <a:r>
              <a:rPr lang="en-GB" sz="2000" b="1" dirty="0"/>
              <a:t>Tree Map</a:t>
            </a:r>
          </a:p>
        </p:txBody>
      </p:sp>
      <p:sp>
        <p:nvSpPr>
          <p:cNvPr id="14" name="Rectangle 13"/>
          <p:cNvSpPr/>
          <p:nvPr/>
        </p:nvSpPr>
        <p:spPr>
          <a:xfrm>
            <a:off x="100638" y="2630824"/>
            <a:ext cx="11986439" cy="1366665"/>
          </a:xfrm>
          <a:prstGeom prst="rect">
            <a:avLst/>
          </a:prstGeom>
          <a:solidFill>
            <a:schemeClr val="accent5">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633" r="6944"/>
          <a:stretch/>
        </p:blipFill>
        <p:spPr>
          <a:xfrm>
            <a:off x="1477100" y="2703641"/>
            <a:ext cx="1008200" cy="12010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026" y="2718704"/>
            <a:ext cx="818292" cy="12342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3804" y="2715195"/>
            <a:ext cx="996834" cy="1241308"/>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4232" r="15088"/>
          <a:stretch/>
        </p:blipFill>
        <p:spPr>
          <a:xfrm>
            <a:off x="4596146" y="2722350"/>
            <a:ext cx="929000" cy="1222475"/>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5346" r="28912"/>
          <a:stretch/>
        </p:blipFill>
        <p:spPr>
          <a:xfrm>
            <a:off x="5651340" y="2722653"/>
            <a:ext cx="946869" cy="1231021"/>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3273" t="10777" r="37241"/>
          <a:stretch/>
        </p:blipFill>
        <p:spPr>
          <a:xfrm>
            <a:off x="6705516" y="2748415"/>
            <a:ext cx="884069" cy="1196410"/>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1744" r="14195"/>
          <a:stretch/>
        </p:blipFill>
        <p:spPr>
          <a:xfrm>
            <a:off x="7672759" y="2729797"/>
            <a:ext cx="1008117" cy="1264115"/>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0599" r="37491"/>
          <a:stretch/>
        </p:blipFill>
        <p:spPr>
          <a:xfrm>
            <a:off x="8719248" y="2742592"/>
            <a:ext cx="935568" cy="1201013"/>
          </a:xfrm>
          <a:prstGeom prst="rect">
            <a:avLst/>
          </a:prstGeom>
        </p:spPr>
      </p:pic>
      <p:pic>
        <p:nvPicPr>
          <p:cNvPr id="13" name="Picture 12"/>
          <p:cNvPicPr>
            <a:picLocks noChangeAspect="1"/>
          </p:cNvPicPr>
          <p:nvPr/>
        </p:nvPicPr>
        <p:blipFill rotWithShape="1">
          <a:blip r:embed="rId11" cstate="print">
            <a:extLst>
              <a:ext uri="{28A0092B-C50C-407E-A947-70E740481C1C}">
                <a14:useLocalDpi xmlns:a14="http://schemas.microsoft.com/office/drawing/2010/main" val="0"/>
              </a:ext>
            </a:extLst>
          </a:blip>
          <a:srcRect r="31364"/>
          <a:stretch/>
        </p:blipFill>
        <p:spPr>
          <a:xfrm>
            <a:off x="9770587" y="2753453"/>
            <a:ext cx="932063" cy="1201014"/>
          </a:xfrm>
          <a:prstGeom prst="rect">
            <a:avLst/>
          </a:prstGeom>
        </p:spPr>
      </p:pic>
      <p:pic>
        <p:nvPicPr>
          <p:cNvPr id="45" name="Picture 44"/>
          <p:cNvPicPr>
            <a:picLocks noChangeAspect="1"/>
          </p:cNvPicPr>
          <p:nvPr/>
        </p:nvPicPr>
        <p:blipFill rotWithShape="1">
          <a:blip r:embed="rId12" cstate="print">
            <a:extLst>
              <a:ext uri="{28A0092B-C50C-407E-A947-70E740481C1C}">
                <a14:useLocalDpi xmlns:a14="http://schemas.microsoft.com/office/drawing/2010/main" val="0"/>
              </a:ext>
            </a:extLst>
          </a:blip>
          <a:srcRect l="1181" r="7114"/>
          <a:stretch/>
        </p:blipFill>
        <p:spPr>
          <a:xfrm>
            <a:off x="100639" y="2675093"/>
            <a:ext cx="1128812" cy="1278125"/>
          </a:xfrm>
          <a:prstGeom prst="rect">
            <a:avLst/>
          </a:prstGeom>
        </p:spPr>
      </p:pic>
      <p:sp>
        <p:nvSpPr>
          <p:cNvPr id="57" name="_s45070"/>
          <p:cNvSpPr>
            <a:spLocks noChangeArrowheads="1"/>
          </p:cNvSpPr>
          <p:nvPr/>
        </p:nvSpPr>
        <p:spPr bwMode="auto">
          <a:xfrm>
            <a:off x="1507699" y="2118193"/>
            <a:ext cx="1055859"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Transformation</a:t>
            </a:r>
            <a:endParaRPr lang="en-GB" sz="1200" b="1" dirty="0"/>
          </a:p>
        </p:txBody>
      </p:sp>
      <p:sp>
        <p:nvSpPr>
          <p:cNvPr id="58" name="_s45070"/>
          <p:cNvSpPr>
            <a:spLocks noChangeArrowheads="1"/>
          </p:cNvSpPr>
          <p:nvPr/>
        </p:nvSpPr>
        <p:spPr bwMode="auto">
          <a:xfrm>
            <a:off x="4774419" y="2143849"/>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Ageing</a:t>
            </a:r>
            <a:endParaRPr lang="en-GB" sz="1200" b="1" dirty="0"/>
          </a:p>
        </p:txBody>
      </p:sp>
      <p:sp>
        <p:nvSpPr>
          <p:cNvPr id="59" name="_s45070"/>
          <p:cNvSpPr>
            <a:spLocks noChangeArrowheads="1"/>
          </p:cNvSpPr>
          <p:nvPr/>
        </p:nvSpPr>
        <p:spPr bwMode="auto">
          <a:xfrm>
            <a:off x="5821877" y="2142466"/>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Appearance</a:t>
            </a:r>
            <a:endParaRPr lang="en-GB" sz="1200" b="1" dirty="0"/>
          </a:p>
        </p:txBody>
      </p:sp>
      <p:sp>
        <p:nvSpPr>
          <p:cNvPr id="60" name="_s45070"/>
          <p:cNvSpPr>
            <a:spLocks noChangeArrowheads="1"/>
          </p:cNvSpPr>
          <p:nvPr/>
        </p:nvSpPr>
        <p:spPr bwMode="auto">
          <a:xfrm>
            <a:off x="6837533" y="213226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Emotion</a:t>
            </a:r>
            <a:endParaRPr lang="en-GB" sz="1200" b="1" dirty="0"/>
          </a:p>
        </p:txBody>
      </p:sp>
      <p:sp>
        <p:nvSpPr>
          <p:cNvPr id="61" name="_s45070"/>
          <p:cNvSpPr>
            <a:spLocks noChangeArrowheads="1"/>
          </p:cNvSpPr>
          <p:nvPr/>
        </p:nvSpPr>
        <p:spPr bwMode="auto">
          <a:xfrm>
            <a:off x="7861478" y="2108241"/>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Weathering</a:t>
            </a:r>
            <a:endParaRPr lang="en-GB" sz="1200" b="1" dirty="0"/>
          </a:p>
        </p:txBody>
      </p:sp>
      <p:sp>
        <p:nvSpPr>
          <p:cNvPr id="62" name="_s45070"/>
          <p:cNvSpPr>
            <a:spLocks noChangeArrowheads="1"/>
          </p:cNvSpPr>
          <p:nvPr/>
        </p:nvSpPr>
        <p:spPr bwMode="auto">
          <a:xfrm>
            <a:off x="8885423" y="2118193"/>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Seasons</a:t>
            </a:r>
            <a:endParaRPr lang="en-GB" sz="1200" b="1" dirty="0"/>
          </a:p>
        </p:txBody>
      </p:sp>
      <p:sp>
        <p:nvSpPr>
          <p:cNvPr id="63" name="_s45070"/>
          <p:cNvSpPr>
            <a:spLocks noChangeArrowheads="1"/>
          </p:cNvSpPr>
          <p:nvPr/>
        </p:nvSpPr>
        <p:spPr bwMode="auto">
          <a:xfrm>
            <a:off x="9941323" y="2118193"/>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Stages</a:t>
            </a:r>
            <a:endParaRPr lang="en-GB" sz="1200" b="1" dirty="0"/>
          </a:p>
        </p:txBody>
      </p:sp>
      <p:sp>
        <p:nvSpPr>
          <p:cNvPr id="64" name="_s45070"/>
          <p:cNvSpPr>
            <a:spLocks noChangeArrowheads="1"/>
          </p:cNvSpPr>
          <p:nvPr/>
        </p:nvSpPr>
        <p:spPr bwMode="auto">
          <a:xfrm>
            <a:off x="2648102" y="2137387"/>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physical</a:t>
            </a:r>
            <a:endParaRPr lang="en-GB" sz="1200" b="1" dirty="0"/>
          </a:p>
        </p:txBody>
      </p:sp>
      <p:sp>
        <p:nvSpPr>
          <p:cNvPr id="65" name="_s45070"/>
          <p:cNvSpPr>
            <a:spLocks noChangeArrowheads="1"/>
          </p:cNvSpPr>
          <p:nvPr/>
        </p:nvSpPr>
        <p:spPr bwMode="auto">
          <a:xfrm>
            <a:off x="3718349" y="2134074"/>
            <a:ext cx="981053" cy="423268"/>
          </a:xfrm>
          <a:prstGeom prst="roundRect">
            <a:avLst>
              <a:gd name="adj" fmla="val 16667"/>
            </a:avLst>
          </a:prstGeom>
          <a:solidFill>
            <a:schemeClr val="accent4">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en-GB" sz="1200" b="1" dirty="0" smtClean="0"/>
              <a:t>mutation</a:t>
            </a:r>
            <a:endParaRPr lang="en-GB" sz="1200" b="1" dirty="0"/>
          </a:p>
        </p:txBody>
      </p:sp>
    </p:spTree>
    <p:extLst>
      <p:ext uri="{BB962C8B-B14F-4D97-AF65-F5344CB8AC3E}">
        <p14:creationId xmlns:p14="http://schemas.microsoft.com/office/powerpoint/2010/main" val="3841101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08765" y="703425"/>
            <a:ext cx="4460009" cy="3637348"/>
          </a:xfrm>
          <a:solidFill>
            <a:schemeClr val="accent4">
              <a:lumMod val="20000"/>
              <a:lumOff val="80000"/>
            </a:schemeClr>
          </a:solidFill>
          <a:ln w="38100">
            <a:solidFill>
              <a:schemeClr val="tx1"/>
            </a:solidFill>
          </a:ln>
        </p:spPr>
        <p:txBody>
          <a:bodyPr>
            <a:normAutofit fontScale="77500" lnSpcReduction="20000"/>
          </a:bodyPr>
          <a:lstStyle/>
          <a:p>
            <a:r>
              <a:rPr lang="en-GB" b="1" dirty="0" smtClean="0"/>
              <a:t>Today </a:t>
            </a:r>
            <a:r>
              <a:rPr lang="en-GB" b="1" dirty="0" smtClean="0"/>
              <a:t>take the time to </a:t>
            </a:r>
            <a:r>
              <a:rPr lang="en-GB" b="1" dirty="0" smtClean="0"/>
              <a:t>think about the theme of Metamorphosis. In essence the theme is </a:t>
            </a:r>
            <a:r>
              <a:rPr lang="en-GB" b="1" dirty="0" err="1" smtClean="0"/>
              <a:t>change..which</a:t>
            </a:r>
            <a:r>
              <a:rPr lang="en-GB" b="1" dirty="0" smtClean="0"/>
              <a:t> we have seen up close lately.</a:t>
            </a:r>
            <a:r>
              <a:rPr lang="en-GB" b="1" dirty="0" smtClean="0"/>
              <a:t> </a:t>
            </a:r>
            <a:r>
              <a:rPr lang="en-GB" b="1" dirty="0" smtClean="0"/>
              <a:t>I </a:t>
            </a:r>
            <a:r>
              <a:rPr lang="en-GB" b="1" dirty="0" smtClean="0"/>
              <a:t>suggest that you should start by looking on Pinterest and gathering some visual imagery to </a:t>
            </a:r>
            <a:r>
              <a:rPr lang="en-GB" b="1" dirty="0" smtClean="0"/>
              <a:t>get started. Please make a note of the artists names as I always forget to do this and regret it later</a:t>
            </a:r>
            <a:endParaRPr lang="en-GB" b="1" dirty="0" smtClean="0"/>
          </a:p>
          <a:p>
            <a:r>
              <a:rPr lang="en-GB" b="1" dirty="0" smtClean="0"/>
              <a:t>If you want to take this a step further I would suggest creating some of your own work around this theme. This could be drawn work or even easier photography via your phones. Think as freely as you can about the theme. It might be something very everyday like a sunflower you are growing that is getting </a:t>
            </a:r>
            <a:r>
              <a:rPr lang="en-GB" b="1" dirty="0" err="1" smtClean="0"/>
              <a:t>bigger..take</a:t>
            </a:r>
            <a:r>
              <a:rPr lang="en-GB" b="1" dirty="0" smtClean="0"/>
              <a:t> a picture everyday ? Or in my case how much I have messed my hair up in lock </a:t>
            </a:r>
            <a:r>
              <a:rPr lang="en-GB" b="1" dirty="0" err="1" smtClean="0"/>
              <a:t>down..loots</a:t>
            </a:r>
            <a:r>
              <a:rPr lang="en-GB" b="1" dirty="0" smtClean="0"/>
              <a:t>, dye jobs, hair cuts gone wrong record!!! Don’t laugh when we get back!!!!!!</a:t>
            </a:r>
          </a:p>
          <a:p>
            <a:r>
              <a:rPr lang="en-GB" b="1" dirty="0" smtClean="0"/>
              <a:t>Remember year 12 is anew beginning and I hop </a:t>
            </a:r>
            <a:r>
              <a:rPr lang="en-GB" b="1" dirty="0" err="1" smtClean="0"/>
              <a:t>eto</a:t>
            </a:r>
            <a:r>
              <a:rPr lang="en-GB" b="1" dirty="0" smtClean="0"/>
              <a:t> see many of you in my class. But in the mean time if you are coming back to </a:t>
            </a:r>
            <a:r>
              <a:rPr lang="en-GB" b="1" dirty="0" err="1" smtClean="0"/>
              <a:t>me..or</a:t>
            </a:r>
            <a:r>
              <a:rPr lang="en-GB" b="1" dirty="0" smtClean="0"/>
              <a:t> even thinking about it …is </a:t>
            </a:r>
            <a:r>
              <a:rPr lang="en-GB" b="1" dirty="0" smtClean="0"/>
              <a:t>all about </a:t>
            </a:r>
            <a:r>
              <a:rPr lang="en-GB" b="1" dirty="0" smtClean="0"/>
              <a:t> experimenting and enjoying art with no pressures.</a:t>
            </a:r>
          </a:p>
          <a:p>
            <a:r>
              <a:rPr lang="en-GB" b="1" dirty="0" smtClean="0"/>
              <a:t>Please don’t feel like you will be assessed (unless you want to be) on the work you produce. Have a great time creating Art</a:t>
            </a:r>
          </a:p>
          <a:p>
            <a:r>
              <a:rPr lang="en-GB" b="1" dirty="0" smtClean="0"/>
              <a:t>I hope you and your families are all well. Take care Year 11..possibly year 12</a:t>
            </a:r>
          </a:p>
          <a:p>
            <a:r>
              <a:rPr lang="en-GB" b="1" dirty="0" smtClean="0"/>
              <a:t>Best wishes Mrs P</a:t>
            </a:r>
            <a:endParaRPr lang="en-GB" dirty="0" smtClean="0"/>
          </a:p>
          <a:p>
            <a:endParaRPr lang="en-GB" b="1" dirty="0"/>
          </a:p>
          <a:p>
            <a:endParaRPr lang="en-GB" dirty="0" smtClean="0"/>
          </a:p>
        </p:txBody>
      </p:sp>
      <p:sp>
        <p:nvSpPr>
          <p:cNvPr id="2" name="Title 1"/>
          <p:cNvSpPr>
            <a:spLocks noGrp="1"/>
          </p:cNvSpPr>
          <p:nvPr>
            <p:ph type="title"/>
          </p:nvPr>
        </p:nvSpPr>
        <p:spPr>
          <a:xfrm>
            <a:off x="499600" y="324685"/>
            <a:ext cx="4433013" cy="340095"/>
          </a:xfrm>
          <a:solidFill>
            <a:schemeClr val="accent2">
              <a:lumMod val="60000"/>
              <a:lumOff val="40000"/>
            </a:schemeClr>
          </a:solidFill>
          <a:ln w="38100">
            <a:solidFill>
              <a:schemeClr val="tx1"/>
            </a:solidFill>
          </a:ln>
        </p:spPr>
        <p:txBody>
          <a:bodyPr>
            <a:noAutofit/>
          </a:bodyPr>
          <a:lstStyle/>
          <a:p>
            <a:pPr algn="ctr"/>
            <a:r>
              <a:rPr lang="en-GB" sz="1400" b="1" dirty="0" smtClean="0">
                <a:latin typeface="+mn-lt"/>
              </a:rPr>
              <a:t>T H E   B I G   P I C T U R E</a:t>
            </a:r>
            <a:endParaRPr lang="en-GB" sz="1400" b="1" dirty="0">
              <a:latin typeface="+mn-lt"/>
            </a:endParaRPr>
          </a:p>
        </p:txBody>
      </p:sp>
      <p:sp>
        <p:nvSpPr>
          <p:cNvPr id="7" name="TextBox 6"/>
          <p:cNvSpPr txBox="1"/>
          <p:nvPr/>
        </p:nvSpPr>
        <p:spPr>
          <a:xfrm>
            <a:off x="1" y="179460"/>
            <a:ext cx="504201" cy="6691357"/>
          </a:xfrm>
          <a:prstGeom prst="rect">
            <a:avLst/>
          </a:prstGeom>
          <a:solidFill>
            <a:schemeClr val="accent5">
              <a:lumMod val="60000"/>
              <a:lumOff val="40000"/>
            </a:schemeClr>
          </a:solidFill>
        </p:spPr>
        <p:txBody>
          <a:bodyPr wrap="square" rtlCol="0">
            <a:spAutoFit/>
          </a:bodyPr>
          <a:lstStyle/>
          <a:p>
            <a:endParaRPr lang="en-GB" dirty="0"/>
          </a:p>
        </p:txBody>
      </p:sp>
      <p:sp>
        <p:nvSpPr>
          <p:cNvPr id="10" name="TextBox 9"/>
          <p:cNvSpPr txBox="1"/>
          <p:nvPr/>
        </p:nvSpPr>
        <p:spPr>
          <a:xfrm>
            <a:off x="1" y="-23249"/>
            <a:ext cx="12192000" cy="400110"/>
          </a:xfrm>
          <a:prstGeom prst="rect">
            <a:avLst/>
          </a:prstGeom>
          <a:solidFill>
            <a:schemeClr val="accent5">
              <a:lumMod val="50000"/>
            </a:schemeClr>
          </a:solidFill>
        </p:spPr>
        <p:txBody>
          <a:bodyPr wrap="square" rtlCol="0">
            <a:spAutoFit/>
          </a:bodyPr>
          <a:lstStyle/>
          <a:p>
            <a:pPr algn="ctr"/>
            <a:r>
              <a:rPr lang="en-GB" sz="2000" b="1" dirty="0" smtClean="0">
                <a:solidFill>
                  <a:schemeClr val="bg1"/>
                </a:solidFill>
              </a:rPr>
              <a:t>YEAR </a:t>
            </a:r>
            <a:r>
              <a:rPr lang="en-GB" sz="2000" b="1" dirty="0" smtClean="0">
                <a:solidFill>
                  <a:schemeClr val="bg1"/>
                </a:solidFill>
              </a:rPr>
              <a:t>12: </a:t>
            </a:r>
            <a:r>
              <a:rPr lang="en-GB" sz="2000" b="1" dirty="0" smtClean="0">
                <a:solidFill>
                  <a:schemeClr val="bg1"/>
                </a:solidFill>
              </a:rPr>
              <a:t>PERSONAL INVESTIGATION. STARTING POINT METAMORPHOSIS</a:t>
            </a:r>
            <a:endParaRPr lang="en-GB" sz="20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6" y="1410645"/>
            <a:ext cx="367456" cy="3674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0" y="1951061"/>
            <a:ext cx="364949" cy="3649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35" y="2502001"/>
            <a:ext cx="374810" cy="37481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6" y="3065036"/>
            <a:ext cx="367456" cy="3674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36" y="3584994"/>
            <a:ext cx="368540" cy="36854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6" y="4153641"/>
            <a:ext cx="367456" cy="36745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6" y="4701135"/>
            <a:ext cx="367456" cy="367456"/>
          </a:xfrm>
          <a:prstGeom prst="rect">
            <a:avLst/>
          </a:prstGeom>
        </p:spPr>
      </p:pic>
      <p:sp>
        <p:nvSpPr>
          <p:cNvPr id="20" name="TextBox 19"/>
          <p:cNvSpPr txBox="1"/>
          <p:nvPr/>
        </p:nvSpPr>
        <p:spPr>
          <a:xfrm rot="16200000">
            <a:off x="-215552" y="537100"/>
            <a:ext cx="886407" cy="553998"/>
          </a:xfrm>
          <a:prstGeom prst="rect">
            <a:avLst/>
          </a:prstGeom>
          <a:solidFill>
            <a:schemeClr val="accent5">
              <a:lumMod val="75000"/>
            </a:schemeClr>
          </a:solidFill>
        </p:spPr>
        <p:txBody>
          <a:bodyPr wrap="square" rtlCol="0">
            <a:spAutoFit/>
          </a:bodyPr>
          <a:lstStyle/>
          <a:p>
            <a:pPr algn="ctr"/>
            <a:endParaRPr lang="en-GB" sz="1000" b="1" dirty="0" smtClean="0">
              <a:solidFill>
                <a:schemeClr val="bg1"/>
              </a:solidFill>
            </a:endParaRPr>
          </a:p>
          <a:p>
            <a:pPr algn="ctr"/>
            <a:r>
              <a:rPr lang="en-GB" sz="1000" b="1" dirty="0" smtClean="0">
                <a:solidFill>
                  <a:schemeClr val="bg1"/>
                </a:solidFill>
              </a:rPr>
              <a:t>APECTS OF LEARNING</a:t>
            </a:r>
            <a:endParaRPr lang="en-GB" sz="1000" b="1" dirty="0">
              <a:solidFill>
                <a:schemeClr val="bg1"/>
              </a:solidFill>
            </a:endParaRPr>
          </a:p>
        </p:txBody>
      </p:sp>
      <p:sp>
        <p:nvSpPr>
          <p:cNvPr id="21" name="TextBox 20"/>
          <p:cNvSpPr txBox="1"/>
          <p:nvPr/>
        </p:nvSpPr>
        <p:spPr>
          <a:xfrm>
            <a:off x="549552" y="4355374"/>
            <a:ext cx="4464573" cy="2154436"/>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GB" sz="2000" b="1" u="sng" dirty="0" smtClean="0"/>
              <a:t>TASK:</a:t>
            </a:r>
          </a:p>
          <a:p>
            <a:r>
              <a:rPr lang="en-GB" sz="1600" b="1" dirty="0" smtClean="0"/>
              <a:t>COMPLETE THE TIME PLANNER. SELECT AN IMAGE/DRAWING/SKETCH FOR YOUR BOOK FROM WHICH YOU CAN START TO CREATE A LARGER PIECE OF WORK FOR YOUR PORTFOLIO. ALSO CONSIDER URGENTLY..DO YOU HAVE ENOUGH EVIDENCE OF PRIMARY SOURCES?</a:t>
            </a:r>
            <a:endParaRPr lang="en-GB" sz="1600" b="1" dirty="0"/>
          </a:p>
          <a:p>
            <a:endParaRPr lang="en-GB" dirty="0"/>
          </a:p>
        </p:txBody>
      </p:sp>
      <p:sp>
        <p:nvSpPr>
          <p:cNvPr id="22" name="Text Box 6"/>
          <p:cNvSpPr txBox="1">
            <a:spLocks noChangeArrowheads="1"/>
          </p:cNvSpPr>
          <p:nvPr/>
        </p:nvSpPr>
        <p:spPr bwMode="auto">
          <a:xfrm>
            <a:off x="485687" y="6211614"/>
            <a:ext cx="4528438" cy="477945"/>
          </a:xfrm>
          <a:prstGeom prst="rect">
            <a:avLst/>
          </a:prstGeom>
          <a:solidFill>
            <a:schemeClr val="accent5">
              <a:lumMod val="50000"/>
            </a:schemeClr>
          </a:solidFill>
          <a:ln w="317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400" b="1" u="sng" dirty="0">
                <a:solidFill>
                  <a:schemeClr val="bg1"/>
                </a:solidFill>
                <a:latin typeface="Calibri" pitchFamily="34" charset="0"/>
                <a:cs typeface="Arial" pitchFamily="34" charset="0"/>
              </a:rPr>
              <a:t>Key Words</a:t>
            </a:r>
          </a:p>
          <a:p>
            <a:pPr algn="ctr"/>
            <a:r>
              <a:rPr lang="en-GB" sz="1400" b="1" dirty="0" smtClean="0">
                <a:solidFill>
                  <a:schemeClr val="bg1"/>
                </a:solidFill>
              </a:rPr>
              <a:t>Explore, Investigate, Research, experiment Analyse</a:t>
            </a:r>
            <a:endParaRPr lang="en-GB" sz="1400" dirty="0"/>
          </a:p>
        </p:txBody>
      </p:sp>
      <p:sp>
        <p:nvSpPr>
          <p:cNvPr id="11" name="Rectangle 10"/>
          <p:cNvSpPr/>
          <p:nvPr/>
        </p:nvSpPr>
        <p:spPr>
          <a:xfrm>
            <a:off x="5014125" y="441695"/>
            <a:ext cx="3676167" cy="6247864"/>
          </a:xfrm>
          <a:prstGeom prst="rect">
            <a:avLst/>
          </a:prstGeom>
          <a:solidFill>
            <a:schemeClr val="accent5">
              <a:lumMod val="50000"/>
            </a:schemeClr>
          </a:solidFill>
          <a:ln w="38100">
            <a:solidFill>
              <a:schemeClr val="tx1"/>
            </a:solidFill>
          </a:ln>
        </p:spPr>
        <p:txBody>
          <a:bodyPr wrap="square">
            <a:spAutoFit/>
          </a:bodyPr>
          <a:lstStyle/>
          <a:p>
            <a:pPr algn="ctr"/>
            <a:r>
              <a:rPr lang="en-GB" sz="2000" b="1" u="sng" dirty="0" smtClean="0">
                <a:solidFill>
                  <a:schemeClr val="bg1"/>
                </a:solidFill>
              </a:rPr>
              <a:t>TIME PLANNER </a:t>
            </a:r>
          </a:p>
          <a:p>
            <a:r>
              <a:rPr lang="en-GB" sz="2000" b="1" u="sng" dirty="0" smtClean="0">
                <a:solidFill>
                  <a:schemeClr val="bg1"/>
                </a:solidFill>
              </a:rPr>
              <a:t>Complete this today, plan what you need to do over the remaining time for coursework. The plan will be reviewed on a weekly basis with myself and Miss bown. Although the plan may change slightly over time it is recommended that you stick to your aims with regards to the amount of work that should be produced. For example we recommend that you should be working at a pace of 3/4 pages in your book per week, and loose outcomes outside of the  sketchbook. Your studio wall space should be full of this evidence by the first week in December.</a:t>
            </a:r>
            <a:endParaRPr lang="en-GB" sz="2000" b="1" dirty="0">
              <a:solidFill>
                <a:schemeClr val="bg1"/>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78" y="473459"/>
            <a:ext cx="2468340" cy="1745952"/>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1804" y="2644565"/>
            <a:ext cx="3361307" cy="4273456"/>
          </a:xfrm>
          <a:prstGeom prst="rect">
            <a:avLst/>
          </a:prstGeom>
        </p:spPr>
      </p:pic>
    </p:spTree>
    <p:extLst>
      <p:ext uri="{BB962C8B-B14F-4D97-AF65-F5344CB8AC3E}">
        <p14:creationId xmlns:p14="http://schemas.microsoft.com/office/powerpoint/2010/main" val="13853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297" y="239315"/>
            <a:ext cx="504201" cy="6691357"/>
          </a:xfrm>
          <a:prstGeom prst="rect">
            <a:avLst/>
          </a:prstGeom>
          <a:solidFill>
            <a:schemeClr val="accent5">
              <a:lumMod val="60000"/>
              <a:lumOff val="40000"/>
            </a:schemeClr>
          </a:solidFill>
        </p:spPr>
        <p:txBody>
          <a:bodyPr wrap="square" rtlCol="0">
            <a:spAutoFit/>
          </a:bodyPr>
          <a:lstStyle/>
          <a:p>
            <a:endParaRPr lang="en-GB" dirty="0"/>
          </a:p>
        </p:txBody>
      </p:sp>
      <p:sp>
        <p:nvSpPr>
          <p:cNvPr id="9" name="TextBox 8"/>
          <p:cNvSpPr txBox="1"/>
          <p:nvPr/>
        </p:nvSpPr>
        <p:spPr>
          <a:xfrm>
            <a:off x="59835" y="-13324"/>
            <a:ext cx="12192000" cy="400110"/>
          </a:xfrm>
          <a:prstGeom prst="rect">
            <a:avLst/>
          </a:prstGeom>
          <a:solidFill>
            <a:schemeClr val="accent5">
              <a:lumMod val="50000"/>
            </a:schemeClr>
          </a:solidFill>
        </p:spPr>
        <p:txBody>
          <a:bodyPr wrap="square" rtlCol="0">
            <a:spAutoFit/>
          </a:bodyPr>
          <a:lstStyle/>
          <a:p>
            <a:pPr algn="ctr"/>
            <a:r>
              <a:rPr lang="en-GB" sz="2000" b="1" dirty="0" smtClean="0">
                <a:solidFill>
                  <a:schemeClr val="bg1"/>
                </a:solidFill>
              </a:rPr>
              <a:t>YEAR 13  A LEVEL COURSE WORK TIME PLANNER</a:t>
            </a:r>
            <a:endParaRPr lang="en-GB" sz="2000" b="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69" y="1420707"/>
            <a:ext cx="367456" cy="3674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69" y="1948827"/>
            <a:ext cx="364949" cy="36494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16" y="2513974"/>
            <a:ext cx="374810" cy="38299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43" y="3054256"/>
            <a:ext cx="367456" cy="36745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011" y="3605063"/>
            <a:ext cx="368540" cy="3685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142" y="4164805"/>
            <a:ext cx="367456" cy="36745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095" y="4784900"/>
            <a:ext cx="367456" cy="367456"/>
          </a:xfrm>
          <a:prstGeom prst="rect">
            <a:avLst/>
          </a:prstGeom>
        </p:spPr>
      </p:pic>
      <p:sp>
        <p:nvSpPr>
          <p:cNvPr id="17" name="TextBox 16"/>
          <p:cNvSpPr txBox="1"/>
          <p:nvPr/>
        </p:nvSpPr>
        <p:spPr>
          <a:xfrm rot="16200000">
            <a:off x="-46582" y="567697"/>
            <a:ext cx="886407" cy="553998"/>
          </a:xfrm>
          <a:prstGeom prst="rect">
            <a:avLst/>
          </a:prstGeom>
          <a:solidFill>
            <a:schemeClr val="accent5">
              <a:lumMod val="75000"/>
            </a:schemeClr>
          </a:solidFill>
        </p:spPr>
        <p:txBody>
          <a:bodyPr wrap="square" rtlCol="0">
            <a:spAutoFit/>
          </a:bodyPr>
          <a:lstStyle/>
          <a:p>
            <a:pPr algn="ctr"/>
            <a:endParaRPr lang="en-GB" sz="1000" b="1" dirty="0" smtClean="0">
              <a:solidFill>
                <a:schemeClr val="bg1"/>
              </a:solidFill>
            </a:endParaRPr>
          </a:p>
          <a:p>
            <a:pPr algn="ctr"/>
            <a:r>
              <a:rPr lang="en-GB" sz="1000" b="1" dirty="0" smtClean="0">
                <a:solidFill>
                  <a:schemeClr val="bg1"/>
                </a:solidFill>
              </a:rPr>
              <a:t>APECTS OF LEARNING</a:t>
            </a:r>
            <a:endParaRPr lang="en-GB" sz="1000" b="1" dirty="0">
              <a:solidFill>
                <a:schemeClr val="bg1"/>
              </a:solidFill>
            </a:endParaRPr>
          </a:p>
        </p:txBody>
      </p:sp>
      <p:sp>
        <p:nvSpPr>
          <p:cNvPr id="18" name="TextBox 17"/>
          <p:cNvSpPr txBox="1"/>
          <p:nvPr/>
        </p:nvSpPr>
        <p:spPr>
          <a:xfrm>
            <a:off x="783085" y="427925"/>
            <a:ext cx="11189867" cy="6401753"/>
          </a:xfrm>
          <a:prstGeom prst="rect">
            <a:avLst/>
          </a:prstGeom>
          <a:solidFill>
            <a:schemeClr val="accent2">
              <a:lumMod val="60000"/>
              <a:lumOff val="40000"/>
            </a:schemeClr>
          </a:solidFill>
          <a:ln w="38100">
            <a:solidFill>
              <a:schemeClr val="tx1"/>
            </a:solidFill>
          </a:ln>
        </p:spPr>
        <p:txBody>
          <a:bodyPr wrap="square" rtlCol="0">
            <a:spAutoFit/>
          </a:bodyPr>
          <a:lstStyle/>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pPr marL="342900" indent="-342900" algn="ctr">
              <a:spcBef>
                <a:spcPct val="0"/>
              </a:spcBef>
              <a:defRPr/>
            </a:pPr>
            <a:endParaRPr lang="en-GB" altLang="en-US" sz="1400" b="1" u="sng" dirty="0" smtClean="0"/>
          </a:p>
          <a:p>
            <a:pPr marL="342900" indent="-342900" algn="ctr">
              <a:spcBef>
                <a:spcPct val="0"/>
              </a:spcBef>
              <a:defRPr/>
            </a:pPr>
            <a:endParaRPr lang="en-GB" altLang="en-US" sz="1400" b="1" u="sng" dirty="0"/>
          </a:p>
          <a:p>
            <a:pPr marL="342900" indent="-342900" algn="ctr">
              <a:spcBef>
                <a:spcPct val="0"/>
              </a:spcBef>
              <a:defRPr/>
            </a:pPr>
            <a:endParaRPr lang="en-GB" altLang="en-US" sz="1400" b="1" u="sng" dirty="0" smtClean="0"/>
          </a:p>
        </p:txBody>
      </p:sp>
      <p:graphicFrame>
        <p:nvGraphicFramePr>
          <p:cNvPr id="20" name="Table 19"/>
          <p:cNvGraphicFramePr>
            <a:graphicFrameLocks noGrp="1"/>
          </p:cNvGraphicFramePr>
          <p:nvPr>
            <p:extLst>
              <p:ext uri="{D42A27DB-BD31-4B8C-83A1-F6EECF244321}">
                <p14:modId xmlns:p14="http://schemas.microsoft.com/office/powerpoint/2010/main" val="1777096654"/>
              </p:ext>
            </p:extLst>
          </p:nvPr>
        </p:nvGraphicFramePr>
        <p:xfrm>
          <a:off x="1082565" y="548681"/>
          <a:ext cx="10384221" cy="4313584"/>
        </p:xfrm>
        <a:graphic>
          <a:graphicData uri="http://schemas.openxmlformats.org/drawingml/2006/table">
            <a:tbl>
              <a:tblPr firstRow="1" bandRow="1">
                <a:tableStyleId>{5C22544A-7EE6-4342-B048-85BDC9FD1C3A}</a:tableStyleId>
              </a:tblPr>
              <a:tblGrid>
                <a:gridCol w="2685574">
                  <a:extLst>
                    <a:ext uri="{9D8B030D-6E8A-4147-A177-3AD203B41FA5}">
                      <a16:colId xmlns:a16="http://schemas.microsoft.com/office/drawing/2014/main" val="20000"/>
                    </a:ext>
                  </a:extLst>
                </a:gridCol>
                <a:gridCol w="7698647">
                  <a:extLst>
                    <a:ext uri="{9D8B030D-6E8A-4147-A177-3AD203B41FA5}">
                      <a16:colId xmlns:a16="http://schemas.microsoft.com/office/drawing/2014/main" val="20001"/>
                    </a:ext>
                  </a:extLst>
                </a:gridCol>
              </a:tblGrid>
              <a:tr h="382587">
                <a:tc>
                  <a:txBody>
                    <a:bodyPr/>
                    <a:lstStyle/>
                    <a:p>
                      <a:pPr algn="ctr"/>
                      <a:r>
                        <a:rPr lang="en-GB" sz="1000" u="sng" dirty="0" smtClean="0">
                          <a:solidFill>
                            <a:schemeClr val="tx1"/>
                          </a:solidFill>
                          <a:latin typeface="Calibri" panose="020F0502020204030204" pitchFamily="34" charset="0"/>
                          <a:cs typeface="Calibri" panose="020F0502020204030204" pitchFamily="34" charset="0"/>
                        </a:rPr>
                        <a:t>Week 1</a:t>
                      </a:r>
                      <a:r>
                        <a:rPr lang="en-GB" sz="1000" dirty="0" smtClean="0">
                          <a:solidFill>
                            <a:schemeClr val="tx1"/>
                          </a:solidFill>
                          <a:latin typeface="Calibri" panose="020F0502020204030204" pitchFamily="34" charset="0"/>
                          <a:cs typeface="Calibri" panose="020F0502020204030204" pitchFamily="34" charset="0"/>
                        </a:rPr>
                        <a:t> NOV</a:t>
                      </a:r>
                      <a:r>
                        <a:rPr lang="en-GB" sz="1000" baseline="0" dirty="0" smtClean="0">
                          <a:solidFill>
                            <a:schemeClr val="tx1"/>
                          </a:solidFill>
                          <a:latin typeface="Calibri" panose="020F0502020204030204" pitchFamily="34" charset="0"/>
                          <a:cs typeface="Calibri" panose="020F0502020204030204" pitchFamily="34" charset="0"/>
                        </a:rPr>
                        <a:t> 4</a:t>
                      </a:r>
                      <a:r>
                        <a:rPr lang="en-GB" sz="1000" baseline="30000" dirty="0" smtClean="0">
                          <a:solidFill>
                            <a:schemeClr val="tx1"/>
                          </a:solidFill>
                          <a:latin typeface="Calibri" panose="020F0502020204030204" pitchFamily="34" charset="0"/>
                          <a:cs typeface="Calibri" panose="020F0502020204030204" pitchFamily="34" charset="0"/>
                        </a:rPr>
                        <a:t>TH</a:t>
                      </a:r>
                      <a:r>
                        <a:rPr lang="en-GB" sz="1000" baseline="0" dirty="0" smtClean="0">
                          <a:solidFill>
                            <a:schemeClr val="tx1"/>
                          </a:solidFill>
                          <a:latin typeface="Calibri" panose="020F0502020204030204" pitchFamily="34" charset="0"/>
                          <a:cs typeface="Calibri" panose="020F0502020204030204" pitchFamily="34" charset="0"/>
                        </a:rPr>
                        <a:t> – 11</a:t>
                      </a:r>
                      <a:r>
                        <a:rPr lang="en-GB" sz="1000" baseline="30000" dirty="0" smtClean="0">
                          <a:solidFill>
                            <a:schemeClr val="tx1"/>
                          </a:solidFill>
                          <a:latin typeface="Calibri" panose="020F0502020204030204" pitchFamily="34" charset="0"/>
                          <a:cs typeface="Calibri" panose="020F0502020204030204" pitchFamily="34" charset="0"/>
                        </a:rPr>
                        <a:t>TH</a:t>
                      </a:r>
                      <a:r>
                        <a:rPr lang="en-GB" sz="1000" baseline="0" dirty="0" smtClean="0">
                          <a:solidFill>
                            <a:schemeClr val="tx1"/>
                          </a:solidFill>
                          <a:latin typeface="Calibri" panose="020F0502020204030204" pitchFamily="34" charset="0"/>
                          <a:cs typeface="Calibri" panose="020F0502020204030204" pitchFamily="34" charset="0"/>
                        </a:rPr>
                        <a:t> </a:t>
                      </a:r>
                      <a:endParaRPr lang="en-GB" sz="1000" dirty="0">
                        <a:solidFill>
                          <a:schemeClr val="tx1"/>
                        </a:solidFill>
                        <a:latin typeface="Calibri" panose="020F0502020204030204" pitchFamily="34" charset="0"/>
                        <a:cs typeface="Calibri" panose="020F0502020204030204" pitchFamily="34" charset="0"/>
                      </a:endParaRPr>
                    </a:p>
                  </a:txBody>
                  <a:tcPr>
                    <a:solidFill>
                      <a:srgbClr val="92D050"/>
                    </a:solidFill>
                  </a:tcPr>
                </a:tc>
                <a:tc>
                  <a:txBody>
                    <a:bodyPr/>
                    <a:lstStyle/>
                    <a:p>
                      <a:pPr algn="ctr"/>
                      <a:endParaRPr lang="en-GB" sz="1000" dirty="0" smtClean="0">
                        <a:solidFill>
                          <a:schemeClr val="tx1"/>
                        </a:solidFill>
                        <a:latin typeface="Calibri" panose="020F0502020204030204" pitchFamily="34" charset="0"/>
                        <a:cs typeface="Calibri" panose="020F0502020204030204" pitchFamily="34" charset="0"/>
                      </a:endParaRPr>
                    </a:p>
                    <a:p>
                      <a:pPr algn="ctr"/>
                      <a:endParaRPr lang="en-GB" sz="1000" dirty="0" smtClean="0">
                        <a:solidFill>
                          <a:schemeClr val="tx1"/>
                        </a:solidFill>
                        <a:latin typeface="Calibri" panose="020F0502020204030204" pitchFamily="34" charset="0"/>
                        <a:cs typeface="Calibri" panose="020F0502020204030204" pitchFamily="34" charset="0"/>
                      </a:endParaRPr>
                    </a:p>
                    <a:p>
                      <a:pPr algn="ctr"/>
                      <a:endParaRPr lang="en-GB" sz="1000" dirty="0">
                        <a:solidFill>
                          <a:schemeClr val="tx1"/>
                        </a:solidFill>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0"/>
                  </a:ext>
                </a:extLst>
              </a:tr>
              <a:tr h="454595">
                <a:tc>
                  <a:txBody>
                    <a:bodyPr/>
                    <a:lstStyle/>
                    <a:p>
                      <a:pPr algn="ctr"/>
                      <a:r>
                        <a:rPr lang="en-GB" sz="1000" b="1" u="sng" dirty="0" smtClean="0">
                          <a:solidFill>
                            <a:srgbClr val="060602"/>
                          </a:solidFill>
                          <a:latin typeface="Calibri" panose="020F0502020204030204" pitchFamily="34" charset="0"/>
                          <a:cs typeface="Calibri" panose="020F0502020204030204" pitchFamily="34" charset="0"/>
                        </a:rPr>
                        <a:t>Week 2</a:t>
                      </a:r>
                      <a:r>
                        <a:rPr lang="en-GB" sz="1000" b="1" dirty="0" smtClean="0">
                          <a:solidFill>
                            <a:srgbClr val="060602"/>
                          </a:solidFill>
                          <a:latin typeface="Calibri" panose="020F0502020204030204" pitchFamily="34" charset="0"/>
                          <a:cs typeface="Calibri" panose="020F0502020204030204" pitchFamily="34" charset="0"/>
                        </a:rPr>
                        <a:t> </a:t>
                      </a:r>
                      <a:r>
                        <a:rPr lang="en-GB" sz="1000" b="1" baseline="0" dirty="0" smtClean="0">
                          <a:solidFill>
                            <a:srgbClr val="060602"/>
                          </a:solidFill>
                          <a:latin typeface="Calibri" panose="020F0502020204030204" pitchFamily="34" charset="0"/>
                          <a:cs typeface="Calibri" panose="020F0502020204030204" pitchFamily="34" charset="0"/>
                        </a:rPr>
                        <a:t> NOV 11</a:t>
                      </a:r>
                      <a:r>
                        <a:rPr lang="en-GB" sz="1000" b="1" baseline="30000" dirty="0" smtClean="0">
                          <a:solidFill>
                            <a:srgbClr val="060602"/>
                          </a:solidFill>
                          <a:latin typeface="Calibri" panose="020F0502020204030204" pitchFamily="34" charset="0"/>
                          <a:cs typeface="Calibri" panose="020F0502020204030204" pitchFamily="34" charset="0"/>
                        </a:rPr>
                        <a:t>TH</a:t>
                      </a:r>
                      <a:r>
                        <a:rPr lang="en-GB" sz="1000" b="1" baseline="0" dirty="0" smtClean="0">
                          <a:solidFill>
                            <a:srgbClr val="060602"/>
                          </a:solidFill>
                          <a:latin typeface="Calibri" panose="020F0502020204030204" pitchFamily="34" charset="0"/>
                          <a:cs typeface="Calibri" panose="020F0502020204030204" pitchFamily="34" charset="0"/>
                        </a:rPr>
                        <a:t> </a:t>
                      </a:r>
                      <a:r>
                        <a:rPr lang="en-GB" sz="1000" b="1" dirty="0" smtClean="0">
                          <a:solidFill>
                            <a:srgbClr val="060602"/>
                          </a:solidFill>
                          <a:latin typeface="Calibri" panose="020F0502020204030204" pitchFamily="34" charset="0"/>
                          <a:cs typeface="Calibri" panose="020F0502020204030204" pitchFamily="34" charset="0"/>
                        </a:rPr>
                        <a:t>-18</a:t>
                      </a:r>
                      <a:r>
                        <a:rPr lang="en-GB" sz="1000" b="1" baseline="30000" dirty="0" smtClean="0">
                          <a:solidFill>
                            <a:srgbClr val="060602"/>
                          </a:solidFill>
                          <a:latin typeface="Calibri" panose="020F0502020204030204" pitchFamily="34" charset="0"/>
                          <a:cs typeface="Calibri" panose="020F0502020204030204" pitchFamily="34" charset="0"/>
                        </a:rPr>
                        <a:t>th</a:t>
                      </a:r>
                      <a:r>
                        <a:rPr lang="en-GB" sz="1000" b="1" baseline="0" dirty="0" smtClean="0">
                          <a:solidFill>
                            <a:srgbClr val="060602"/>
                          </a:solidFill>
                          <a:latin typeface="Calibri" panose="020F0502020204030204" pitchFamily="34" charset="0"/>
                          <a:cs typeface="Calibri" panose="020F0502020204030204" pitchFamily="34" charset="0"/>
                        </a:rPr>
                        <a:t>  </a:t>
                      </a:r>
                      <a:r>
                        <a:rPr lang="en-GB" sz="1000" b="1" dirty="0" smtClean="0">
                          <a:solidFill>
                            <a:srgbClr val="060602"/>
                          </a:solidFill>
                          <a:latin typeface="Calibri" panose="020F0502020204030204" pitchFamily="34" charset="0"/>
                          <a:cs typeface="Calibri" panose="020F0502020204030204" pitchFamily="34" charset="0"/>
                        </a:rPr>
                        <a:t> </a:t>
                      </a:r>
                      <a:endParaRPr lang="en-GB" sz="1000" b="1" dirty="0">
                        <a:solidFill>
                          <a:srgbClr val="060602"/>
                        </a:solidFill>
                        <a:latin typeface="Calibri" panose="020F0502020204030204" pitchFamily="34" charset="0"/>
                        <a:cs typeface="Calibri" panose="020F0502020204030204" pitchFamily="34" charset="0"/>
                      </a:endParaRPr>
                    </a:p>
                  </a:txBody>
                  <a:tcPr>
                    <a:solidFill>
                      <a:srgbClr val="92D050"/>
                    </a:solidFill>
                  </a:tcPr>
                </a:tc>
                <a:tc>
                  <a:txBody>
                    <a:bodyPr/>
                    <a:lstStyle/>
                    <a:p>
                      <a:pPr algn="ctr"/>
                      <a:endParaRPr lang="en-GB" sz="1000" b="1" dirty="0" smtClean="0">
                        <a:solidFill>
                          <a:srgbClr val="060602"/>
                        </a:solidFill>
                        <a:latin typeface="Calibri" panose="020F0502020204030204" pitchFamily="34" charset="0"/>
                        <a:cs typeface="Calibri" panose="020F0502020204030204" pitchFamily="34" charset="0"/>
                      </a:endParaRPr>
                    </a:p>
                    <a:p>
                      <a:pPr algn="ctr"/>
                      <a:endParaRPr lang="en-GB" sz="1000" b="1" dirty="0" smtClean="0">
                        <a:solidFill>
                          <a:srgbClr val="060602"/>
                        </a:solidFill>
                        <a:latin typeface="Calibri" panose="020F0502020204030204" pitchFamily="34" charset="0"/>
                        <a:cs typeface="Calibri" panose="020F0502020204030204" pitchFamily="34" charset="0"/>
                      </a:endParaRPr>
                    </a:p>
                    <a:p>
                      <a:pPr algn="ctr"/>
                      <a:endParaRPr lang="en-GB" sz="1000" b="1" dirty="0">
                        <a:solidFill>
                          <a:srgbClr val="060602"/>
                        </a:solidFill>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1"/>
                  </a:ext>
                </a:extLst>
              </a:tr>
              <a:tr h="347623">
                <a:tc>
                  <a:txBody>
                    <a:bodyPr/>
                    <a:lstStyle/>
                    <a:p>
                      <a:pPr algn="ctr"/>
                      <a:r>
                        <a:rPr lang="en-GB" sz="1000" b="1" u="sng" dirty="0" smtClean="0">
                          <a:solidFill>
                            <a:schemeClr val="tx1"/>
                          </a:solidFill>
                          <a:latin typeface="Calibri" panose="020F0502020204030204" pitchFamily="34" charset="0"/>
                          <a:cs typeface="Calibri" panose="020F0502020204030204" pitchFamily="34" charset="0"/>
                        </a:rPr>
                        <a:t>Week 3 NOV 18</a:t>
                      </a:r>
                      <a:r>
                        <a:rPr lang="en-GB" sz="1000" b="1" u="sng" baseline="30000" dirty="0" smtClean="0">
                          <a:solidFill>
                            <a:schemeClr val="tx1"/>
                          </a:solidFill>
                          <a:latin typeface="Calibri" panose="020F0502020204030204" pitchFamily="34" charset="0"/>
                          <a:cs typeface="Calibri" panose="020F0502020204030204" pitchFamily="34" charset="0"/>
                        </a:rPr>
                        <a:t>TH</a:t>
                      </a:r>
                      <a:r>
                        <a:rPr lang="en-GB" sz="1000" b="1" u="sng" baseline="0" dirty="0" smtClean="0">
                          <a:solidFill>
                            <a:schemeClr val="tx1"/>
                          </a:solidFill>
                          <a:latin typeface="Calibri" panose="020F0502020204030204" pitchFamily="34" charset="0"/>
                          <a:cs typeface="Calibri" panose="020F0502020204030204" pitchFamily="34" charset="0"/>
                        </a:rPr>
                        <a:t> 25</a:t>
                      </a:r>
                      <a:r>
                        <a:rPr lang="en-GB" sz="1000" b="1" u="sng" baseline="30000" dirty="0" smtClean="0">
                          <a:solidFill>
                            <a:schemeClr val="tx1"/>
                          </a:solidFill>
                          <a:latin typeface="Calibri" panose="020F0502020204030204" pitchFamily="34" charset="0"/>
                          <a:cs typeface="Calibri" panose="020F0502020204030204" pitchFamily="34" charset="0"/>
                        </a:rPr>
                        <a:t>TH</a:t>
                      </a:r>
                      <a:r>
                        <a:rPr lang="en-GB" sz="1000" b="1" u="sng" baseline="0" dirty="0" smtClean="0">
                          <a:solidFill>
                            <a:schemeClr val="tx1"/>
                          </a:solidFill>
                          <a:latin typeface="Calibri" panose="020F0502020204030204" pitchFamily="34" charset="0"/>
                          <a:cs typeface="Calibri" panose="020F0502020204030204" pitchFamily="34" charset="0"/>
                        </a:rPr>
                        <a:t>  </a:t>
                      </a:r>
                      <a:endParaRPr lang="en-GB" sz="1000" b="1" u="sng" dirty="0">
                        <a:solidFill>
                          <a:schemeClr val="tx1"/>
                        </a:solidFill>
                        <a:latin typeface="Calibri" panose="020F0502020204030204" pitchFamily="34" charset="0"/>
                        <a:cs typeface="Calibri" panose="020F0502020204030204" pitchFamily="34" charset="0"/>
                      </a:endParaRPr>
                    </a:p>
                  </a:txBody>
                  <a:tcPr>
                    <a:solidFill>
                      <a:srgbClr val="92D050"/>
                    </a:solidFill>
                  </a:tcPr>
                </a:tc>
                <a:tc>
                  <a:txBody>
                    <a:bodyPr/>
                    <a:lstStyle/>
                    <a:p>
                      <a:pPr algn="ctr"/>
                      <a:endParaRPr lang="en-GB" sz="1000" b="1" dirty="0" smtClean="0">
                        <a:solidFill>
                          <a:schemeClr val="tx1"/>
                        </a:solidFill>
                        <a:latin typeface="Calibri" panose="020F0502020204030204" pitchFamily="34" charset="0"/>
                        <a:cs typeface="Calibri" panose="020F0502020204030204" pitchFamily="34" charset="0"/>
                      </a:endParaRPr>
                    </a:p>
                    <a:p>
                      <a:pPr algn="ctr"/>
                      <a:endParaRPr lang="en-GB" sz="1000" b="1" dirty="0">
                        <a:solidFill>
                          <a:schemeClr val="tx1"/>
                        </a:solidFill>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2"/>
                  </a:ext>
                </a:extLst>
              </a:tr>
              <a:tr h="422762">
                <a:tc>
                  <a:txBody>
                    <a:bodyPr/>
                    <a:lstStyle/>
                    <a:p>
                      <a:pPr algn="ctr"/>
                      <a:r>
                        <a:rPr lang="en-GB" sz="1000" b="1" u="sng" dirty="0" smtClean="0">
                          <a:latin typeface="Calibri" panose="020F0502020204030204" pitchFamily="34" charset="0"/>
                          <a:cs typeface="Calibri" panose="020F0502020204030204" pitchFamily="34" charset="0"/>
                        </a:rPr>
                        <a:t>Week 4 NOV</a:t>
                      </a:r>
                      <a:r>
                        <a:rPr lang="en-GB" sz="1000" b="1" u="sng" baseline="0" dirty="0" smtClean="0">
                          <a:latin typeface="Calibri" panose="020F0502020204030204" pitchFamily="34" charset="0"/>
                          <a:cs typeface="Calibri" panose="020F0502020204030204" pitchFamily="34" charset="0"/>
                        </a:rPr>
                        <a:t> 25</a:t>
                      </a:r>
                      <a:r>
                        <a:rPr lang="en-GB" sz="1000" b="1" u="sng" baseline="30000" dirty="0" smtClean="0">
                          <a:latin typeface="Calibri" panose="020F0502020204030204" pitchFamily="34" charset="0"/>
                          <a:cs typeface="Calibri" panose="020F0502020204030204" pitchFamily="34" charset="0"/>
                        </a:rPr>
                        <a:t>th</a:t>
                      </a:r>
                      <a:r>
                        <a:rPr lang="en-GB" sz="1000" b="1" u="sng" baseline="0" dirty="0" smtClean="0">
                          <a:latin typeface="Calibri" panose="020F0502020204030204" pitchFamily="34" charset="0"/>
                          <a:cs typeface="Calibri" panose="020F0502020204030204" pitchFamily="34" charset="0"/>
                        </a:rPr>
                        <a:t> – 2</a:t>
                      </a:r>
                      <a:r>
                        <a:rPr lang="en-GB" sz="1000" b="1" u="sng" baseline="30000" dirty="0" smtClean="0">
                          <a:latin typeface="Calibri" panose="020F0502020204030204" pitchFamily="34" charset="0"/>
                          <a:cs typeface="Calibri" panose="020F0502020204030204" pitchFamily="34" charset="0"/>
                        </a:rPr>
                        <a:t>ND</a:t>
                      </a:r>
                      <a:r>
                        <a:rPr lang="en-GB" sz="1000" b="1" u="sng" baseline="0" dirty="0" smtClean="0">
                          <a:latin typeface="Calibri" panose="020F0502020204030204" pitchFamily="34" charset="0"/>
                          <a:cs typeface="Calibri" panose="020F0502020204030204" pitchFamily="34" charset="0"/>
                        </a:rPr>
                        <a:t> DEC   </a:t>
                      </a:r>
                      <a:r>
                        <a:rPr lang="en-GB" sz="1000" b="1" u="sng" dirty="0" smtClean="0">
                          <a:latin typeface="Calibri" panose="020F0502020204030204" pitchFamily="34" charset="0"/>
                          <a:cs typeface="Calibri" panose="020F0502020204030204" pitchFamily="34" charset="0"/>
                        </a:rPr>
                        <a:t> </a:t>
                      </a:r>
                      <a:endParaRPr lang="en-GB" sz="1000" b="1" u="sng" dirty="0">
                        <a:latin typeface="Calibri" panose="020F0502020204030204" pitchFamily="34" charset="0"/>
                        <a:cs typeface="Calibri" panose="020F0502020204030204" pitchFamily="34" charset="0"/>
                      </a:endParaRPr>
                    </a:p>
                  </a:txBody>
                  <a:tcPr>
                    <a:solidFill>
                      <a:srgbClr val="92D050"/>
                    </a:solidFill>
                  </a:tcPr>
                </a:tc>
                <a:tc>
                  <a:txBody>
                    <a:bodyPr/>
                    <a:lstStyle/>
                    <a:p>
                      <a:pPr algn="ctr"/>
                      <a:endParaRPr lang="en-GB" sz="1000" b="1" dirty="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3"/>
                  </a:ext>
                </a:extLst>
              </a:tr>
              <a:tr h="492401">
                <a:tc>
                  <a:txBody>
                    <a:bodyPr/>
                    <a:lstStyle/>
                    <a:p>
                      <a:pPr algn="ctr"/>
                      <a:r>
                        <a:rPr lang="en-GB" sz="1000" b="1" u="sng" dirty="0" smtClean="0">
                          <a:latin typeface="Calibri" panose="020F0502020204030204" pitchFamily="34" charset="0"/>
                          <a:cs typeface="Calibri" panose="020F0502020204030204" pitchFamily="34" charset="0"/>
                        </a:rPr>
                        <a:t>Week</a:t>
                      </a:r>
                      <a:r>
                        <a:rPr lang="en-GB" sz="1000" b="1" u="sng" baseline="0" dirty="0" smtClean="0">
                          <a:latin typeface="Calibri" panose="020F0502020204030204" pitchFamily="34" charset="0"/>
                          <a:cs typeface="Calibri" panose="020F0502020204030204" pitchFamily="34" charset="0"/>
                        </a:rPr>
                        <a:t> 5</a:t>
                      </a:r>
                      <a:r>
                        <a:rPr lang="en-GB" sz="1000" b="1" baseline="0" dirty="0" smtClean="0">
                          <a:latin typeface="Calibri" panose="020F0502020204030204" pitchFamily="34" charset="0"/>
                          <a:cs typeface="Calibri" panose="020F0502020204030204" pitchFamily="34" charset="0"/>
                        </a:rPr>
                        <a:t>  DEC 2</a:t>
                      </a:r>
                      <a:r>
                        <a:rPr lang="en-GB" sz="1000" b="1" baseline="30000" dirty="0" smtClean="0">
                          <a:latin typeface="Calibri" panose="020F0502020204030204" pitchFamily="34" charset="0"/>
                          <a:cs typeface="Calibri" panose="020F0502020204030204" pitchFamily="34" charset="0"/>
                        </a:rPr>
                        <a:t>ND</a:t>
                      </a:r>
                      <a:r>
                        <a:rPr lang="en-GB" sz="1000" b="1" baseline="0" dirty="0" smtClean="0">
                          <a:latin typeface="Calibri" panose="020F0502020204030204" pitchFamily="34" charset="0"/>
                          <a:cs typeface="Calibri" panose="020F0502020204030204" pitchFamily="34" charset="0"/>
                        </a:rPr>
                        <a:t> – 9</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endParaRPr lang="en-GB" sz="1000" b="1" dirty="0">
                        <a:latin typeface="Calibri" panose="020F0502020204030204" pitchFamily="34" charset="0"/>
                        <a:cs typeface="Calibri" panose="020F0502020204030204"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dirty="0" smtClean="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4"/>
                  </a:ext>
                </a:extLst>
              </a:tr>
              <a:tr h="451088">
                <a:tc>
                  <a:txBody>
                    <a:bodyPr/>
                    <a:lstStyle/>
                    <a:p>
                      <a:pPr algn="ctr"/>
                      <a:r>
                        <a:rPr lang="en-GB" sz="1000" b="1" u="sng" dirty="0" smtClean="0">
                          <a:latin typeface="Calibri" panose="020F0502020204030204" pitchFamily="34" charset="0"/>
                          <a:cs typeface="Calibri" panose="020F0502020204030204" pitchFamily="34" charset="0"/>
                        </a:rPr>
                        <a:t>Week 6</a:t>
                      </a:r>
                      <a:r>
                        <a:rPr lang="en-GB" sz="1000" b="1" dirty="0" smtClean="0">
                          <a:latin typeface="Calibri" panose="020F0502020204030204" pitchFamily="34" charset="0"/>
                          <a:cs typeface="Calibri" panose="020F0502020204030204" pitchFamily="34" charset="0"/>
                        </a:rPr>
                        <a:t> DEC</a:t>
                      </a:r>
                      <a:r>
                        <a:rPr lang="en-GB" sz="1000" b="1" baseline="0" dirty="0" smtClean="0">
                          <a:latin typeface="Calibri" panose="020F0502020204030204" pitchFamily="34" charset="0"/>
                          <a:cs typeface="Calibri" panose="020F0502020204030204" pitchFamily="34" charset="0"/>
                        </a:rPr>
                        <a:t> 9</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r>
                        <a:rPr lang="en-GB" sz="1000" b="1" dirty="0" smtClean="0">
                          <a:latin typeface="Calibri" panose="020F0502020204030204" pitchFamily="34" charset="0"/>
                          <a:cs typeface="Calibri" panose="020F0502020204030204" pitchFamily="34" charset="0"/>
                        </a:rPr>
                        <a:t>– 16</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r>
                        <a:rPr lang="en-GB" sz="1000" b="1" dirty="0" smtClean="0">
                          <a:latin typeface="Calibri" panose="020F0502020204030204" pitchFamily="34" charset="0"/>
                          <a:cs typeface="Calibri" panose="020F0502020204030204" pitchFamily="34" charset="0"/>
                        </a:rPr>
                        <a:t> </a:t>
                      </a:r>
                      <a:endParaRPr lang="en-GB" sz="1000" b="1" dirty="0">
                        <a:latin typeface="Calibri" panose="020F0502020204030204" pitchFamily="34" charset="0"/>
                        <a:cs typeface="Calibri" panose="020F0502020204030204"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u="sng" dirty="0" smtClean="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5"/>
                  </a:ext>
                </a:extLst>
              </a:tr>
              <a:tr h="406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latin typeface="Calibri" panose="020F0502020204030204" pitchFamily="34" charset="0"/>
                          <a:cs typeface="Calibri" panose="020F0502020204030204" pitchFamily="34" charset="0"/>
                        </a:rPr>
                        <a:t>Week 7</a:t>
                      </a:r>
                      <a:r>
                        <a:rPr lang="en-GB" sz="1000" b="1" dirty="0" smtClean="0">
                          <a:latin typeface="Calibri" panose="020F0502020204030204" pitchFamily="34" charset="0"/>
                          <a:cs typeface="Calibri" panose="020F0502020204030204" pitchFamily="34" charset="0"/>
                        </a:rPr>
                        <a:t> DEC</a:t>
                      </a:r>
                      <a:r>
                        <a:rPr lang="en-GB" sz="1000" b="1" baseline="0" dirty="0" smtClean="0">
                          <a:latin typeface="Calibri" panose="020F0502020204030204" pitchFamily="34" charset="0"/>
                          <a:cs typeface="Calibri" panose="020F0502020204030204" pitchFamily="34" charset="0"/>
                        </a:rPr>
                        <a:t> 16</a:t>
                      </a:r>
                      <a:r>
                        <a:rPr lang="en-GB" sz="1000" b="1" baseline="30000" dirty="0" smtClean="0">
                          <a:latin typeface="Calibri" panose="020F0502020204030204" pitchFamily="34" charset="0"/>
                          <a:cs typeface="Calibri" panose="020F0502020204030204" pitchFamily="34" charset="0"/>
                        </a:rPr>
                        <a:t>th</a:t>
                      </a:r>
                      <a:r>
                        <a:rPr lang="en-GB" sz="1000" b="1" dirty="0" smtClean="0">
                          <a:latin typeface="Calibri" panose="020F0502020204030204" pitchFamily="34" charset="0"/>
                          <a:cs typeface="Calibri" panose="020F0502020204030204" pitchFamily="34" charset="0"/>
                        </a:rPr>
                        <a:t> </a:t>
                      </a:r>
                      <a:r>
                        <a:rPr lang="mr-IN" sz="1000" b="1" dirty="0" smtClean="0">
                          <a:latin typeface="Calibri" panose="020F0502020204030204" pitchFamily="34" charset="0"/>
                          <a:cs typeface="Calibri" panose="020F0502020204030204" pitchFamily="34" charset="0"/>
                        </a:rPr>
                        <a:t>–</a:t>
                      </a:r>
                      <a:r>
                        <a:rPr lang="en-GB" sz="1000" b="1" dirty="0" smtClean="0">
                          <a:latin typeface="Calibri" panose="020F0502020204030204" pitchFamily="34" charset="0"/>
                          <a:cs typeface="Calibri" panose="020F0502020204030204" pitchFamily="34" charset="0"/>
                        </a:rPr>
                        <a:t> 20</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endParaRPr lang="en-GB" sz="1000" b="1" dirty="0" smtClean="0">
                        <a:latin typeface="Calibri" panose="020F0502020204030204" pitchFamily="34" charset="0"/>
                        <a:cs typeface="Calibri" panose="020F0502020204030204" pitchFamily="34" charset="0"/>
                      </a:endParaRPr>
                    </a:p>
                    <a:p>
                      <a:pPr algn="ctr"/>
                      <a:endParaRPr lang="en-GB" sz="1000" b="1" dirty="0">
                        <a:latin typeface="Calibri" panose="020F0502020204030204" pitchFamily="34" charset="0"/>
                        <a:cs typeface="Calibri" panose="020F0502020204030204"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dirty="0" smtClean="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6"/>
                  </a:ext>
                </a:extLst>
              </a:tr>
              <a:tr h="651069">
                <a:tc>
                  <a:txBody>
                    <a:bodyPr/>
                    <a:lstStyle/>
                    <a:p>
                      <a:pPr algn="ctr"/>
                      <a:r>
                        <a:rPr lang="en-GB" sz="1000" b="1" u="sng" dirty="0" smtClean="0">
                          <a:latin typeface="Calibri" panose="020F0502020204030204" pitchFamily="34" charset="0"/>
                          <a:cs typeface="Calibri" panose="020F0502020204030204" pitchFamily="34" charset="0"/>
                        </a:rPr>
                        <a:t>Week 8/</a:t>
                      </a:r>
                      <a:r>
                        <a:rPr lang="en-GB" sz="1000" b="1" dirty="0" smtClean="0">
                          <a:latin typeface="Calibri" panose="020F0502020204030204" pitchFamily="34" charset="0"/>
                          <a:cs typeface="Calibri" panose="020F0502020204030204" pitchFamily="34" charset="0"/>
                        </a:rPr>
                        <a:t>9 DEC</a:t>
                      </a:r>
                      <a:r>
                        <a:rPr lang="en-GB" sz="1000" b="1" baseline="0" dirty="0" smtClean="0">
                          <a:latin typeface="Calibri" panose="020F0502020204030204" pitchFamily="34" charset="0"/>
                          <a:cs typeface="Calibri" panose="020F0502020204030204" pitchFamily="34" charset="0"/>
                        </a:rPr>
                        <a:t> 20</a:t>
                      </a:r>
                      <a:r>
                        <a:rPr lang="en-GB" sz="1000" b="1" baseline="30000" dirty="0" smtClean="0">
                          <a:latin typeface="Calibri" panose="020F0502020204030204" pitchFamily="34" charset="0"/>
                          <a:cs typeface="Calibri" panose="020F0502020204030204" pitchFamily="34" charset="0"/>
                        </a:rPr>
                        <a:t>th</a:t>
                      </a:r>
                      <a:r>
                        <a:rPr lang="en-GB" sz="1000" b="1" dirty="0" smtClean="0">
                          <a:latin typeface="Calibri" panose="020F0502020204030204" pitchFamily="34" charset="0"/>
                          <a:cs typeface="Calibri" panose="020F0502020204030204" pitchFamily="34" charset="0"/>
                        </a:rPr>
                        <a:t> </a:t>
                      </a:r>
                      <a:r>
                        <a:rPr lang="mr-IN" sz="1000" b="1" dirty="0" smtClean="0">
                          <a:latin typeface="Calibri" panose="020F0502020204030204" pitchFamily="34" charset="0"/>
                          <a:cs typeface="Calibri" panose="020F0502020204030204" pitchFamily="34" charset="0"/>
                        </a:rPr>
                        <a:t>–</a:t>
                      </a:r>
                      <a:r>
                        <a:rPr lang="en-GB" sz="1000" b="1" dirty="0" smtClean="0">
                          <a:latin typeface="Calibri" panose="020F0502020204030204" pitchFamily="34" charset="0"/>
                          <a:cs typeface="Calibri" panose="020F0502020204030204" pitchFamily="34" charset="0"/>
                        </a:rPr>
                        <a:t> 6</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JAN </a:t>
                      </a:r>
                      <a:endParaRPr lang="en-GB" sz="1000" b="1" dirty="0">
                        <a:latin typeface="Calibri" panose="020F0502020204030204" pitchFamily="34" charset="0"/>
                        <a:cs typeface="Calibri" panose="020F0502020204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latin typeface="Calibri" panose="020F0502020204030204" pitchFamily="34" charset="0"/>
                          <a:cs typeface="Calibri" panose="020F0502020204030204" pitchFamily="34" charset="0"/>
                        </a:rPr>
                        <a:t>CHRISTMAS</a:t>
                      </a:r>
                      <a:r>
                        <a:rPr lang="en-GB" sz="1000" b="1" baseline="0" dirty="0" smtClean="0">
                          <a:latin typeface="Calibri" panose="020F0502020204030204" pitchFamily="34" charset="0"/>
                          <a:cs typeface="Calibri" panose="020F0502020204030204" pitchFamily="34" charset="0"/>
                        </a:rPr>
                        <a:t> HOLIDAY</a:t>
                      </a:r>
                      <a:endParaRPr lang="en-GB" sz="1000" b="1" dirty="0" smtClean="0">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val="10007"/>
                  </a:ext>
                </a:extLst>
              </a:tr>
              <a:tr h="338941">
                <a:tc>
                  <a:txBody>
                    <a:bodyPr/>
                    <a:lstStyle/>
                    <a:p>
                      <a:pPr algn="ctr"/>
                      <a:r>
                        <a:rPr lang="en-GB" sz="1000" b="1" u="sng" dirty="0" smtClean="0">
                          <a:latin typeface="Calibri" panose="020F0502020204030204" pitchFamily="34" charset="0"/>
                          <a:cs typeface="Calibri" panose="020F0502020204030204" pitchFamily="34" charset="0"/>
                        </a:rPr>
                        <a:t>Week 10 </a:t>
                      </a:r>
                      <a:r>
                        <a:rPr lang="en-GB" sz="1000" b="1" dirty="0" smtClean="0">
                          <a:latin typeface="Calibri" panose="020F0502020204030204" pitchFamily="34" charset="0"/>
                          <a:cs typeface="Calibri" panose="020F0502020204030204" pitchFamily="34" charset="0"/>
                        </a:rPr>
                        <a:t>JAN</a:t>
                      </a:r>
                      <a:r>
                        <a:rPr lang="en-GB" sz="1000" b="1" baseline="0" dirty="0" smtClean="0">
                          <a:latin typeface="Calibri" panose="020F0502020204030204" pitchFamily="34" charset="0"/>
                          <a:cs typeface="Calibri" panose="020F0502020204030204" pitchFamily="34" charset="0"/>
                        </a:rPr>
                        <a:t> 6</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 13</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r>
                        <a:rPr lang="en-GB" sz="1000" b="1" u="sng" dirty="0" smtClean="0">
                          <a:latin typeface="Calibri" panose="020F0502020204030204" pitchFamily="34" charset="0"/>
                          <a:cs typeface="Calibri" panose="020F0502020204030204" pitchFamily="34" charset="0"/>
                        </a:rPr>
                        <a:t> </a:t>
                      </a:r>
                    </a:p>
                    <a:p>
                      <a:pPr algn="ctr"/>
                      <a:endParaRPr lang="en-GB" sz="1000" b="1" baseline="0" dirty="0" smtClean="0">
                        <a:latin typeface="Calibri" panose="020F0502020204030204" pitchFamily="34" charset="0"/>
                        <a:cs typeface="Calibri" panose="020F0502020204030204"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dirty="0" smtClean="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8"/>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101607501"/>
              </p:ext>
            </p:extLst>
          </p:nvPr>
        </p:nvGraphicFramePr>
        <p:xfrm>
          <a:off x="1082565" y="4846632"/>
          <a:ext cx="10384221" cy="980688"/>
        </p:xfrm>
        <a:graphic>
          <a:graphicData uri="http://schemas.openxmlformats.org/drawingml/2006/table">
            <a:tbl>
              <a:tblPr firstRow="1" bandRow="1">
                <a:tableStyleId>{5C22544A-7EE6-4342-B048-85BDC9FD1C3A}</a:tableStyleId>
              </a:tblPr>
              <a:tblGrid>
                <a:gridCol w="2685573">
                  <a:extLst>
                    <a:ext uri="{9D8B030D-6E8A-4147-A177-3AD203B41FA5}">
                      <a16:colId xmlns:a16="http://schemas.microsoft.com/office/drawing/2014/main" val="20000"/>
                    </a:ext>
                  </a:extLst>
                </a:gridCol>
                <a:gridCol w="7698648">
                  <a:extLst>
                    <a:ext uri="{9D8B030D-6E8A-4147-A177-3AD203B41FA5}">
                      <a16:colId xmlns:a16="http://schemas.microsoft.com/office/drawing/2014/main" val="20001"/>
                    </a:ext>
                  </a:extLst>
                </a:gridCol>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u="sng" dirty="0" smtClean="0">
                          <a:solidFill>
                            <a:schemeClr val="tx1"/>
                          </a:solidFill>
                          <a:latin typeface="Calibri" panose="020F0502020204030204" pitchFamily="34" charset="0"/>
                          <a:cs typeface="Calibri" panose="020F0502020204030204" pitchFamily="34" charset="0"/>
                        </a:rPr>
                        <a:t>Week 11 </a:t>
                      </a:r>
                      <a:r>
                        <a:rPr lang="en-GB" sz="1000" b="1" dirty="0" smtClean="0">
                          <a:solidFill>
                            <a:schemeClr val="tx1"/>
                          </a:solidFill>
                          <a:latin typeface="Calibri" panose="020F0502020204030204" pitchFamily="34" charset="0"/>
                          <a:cs typeface="Calibri" panose="020F0502020204030204" pitchFamily="34" charset="0"/>
                        </a:rPr>
                        <a:t>JAN 13</a:t>
                      </a:r>
                      <a:r>
                        <a:rPr lang="en-GB" sz="1000" b="1" baseline="30000" dirty="0" smtClean="0">
                          <a:solidFill>
                            <a:schemeClr val="tx1"/>
                          </a:solidFill>
                          <a:latin typeface="Calibri" panose="020F0502020204030204" pitchFamily="34" charset="0"/>
                          <a:cs typeface="Calibri" panose="020F0502020204030204" pitchFamily="34" charset="0"/>
                        </a:rPr>
                        <a:t>th</a:t>
                      </a:r>
                      <a:r>
                        <a:rPr lang="en-GB" sz="1000" b="1" baseline="0" dirty="0" smtClean="0">
                          <a:solidFill>
                            <a:schemeClr val="tx1"/>
                          </a:solidFill>
                          <a:latin typeface="Calibri" panose="020F0502020204030204" pitchFamily="34" charset="0"/>
                          <a:cs typeface="Calibri" panose="020F0502020204030204" pitchFamily="34" charset="0"/>
                        </a:rPr>
                        <a:t> - 20</a:t>
                      </a:r>
                      <a:r>
                        <a:rPr lang="en-GB" sz="1000" b="1" baseline="30000" dirty="0" smtClean="0">
                          <a:solidFill>
                            <a:schemeClr val="tx1"/>
                          </a:solidFill>
                          <a:latin typeface="Calibri" panose="020F0502020204030204" pitchFamily="34" charset="0"/>
                          <a:cs typeface="Calibri" panose="020F0502020204030204" pitchFamily="34" charset="0"/>
                        </a:rPr>
                        <a:t>th</a:t>
                      </a:r>
                      <a:r>
                        <a:rPr lang="en-GB" sz="1000" b="1" baseline="0" dirty="0" smtClean="0">
                          <a:solidFill>
                            <a:schemeClr val="tx1"/>
                          </a:solidFill>
                          <a:latin typeface="Calibri" panose="020F0502020204030204" pitchFamily="34" charset="0"/>
                          <a:cs typeface="Calibri" panose="020F0502020204030204" pitchFamily="34" charset="0"/>
                        </a:rPr>
                        <a:t> </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dirty="0" smtClean="0">
                        <a:solidFill>
                          <a:schemeClr val="tx1"/>
                        </a:solidFill>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10000"/>
                  </a:ext>
                </a:extLst>
              </a:tr>
              <a:tr h="370840">
                <a:tc>
                  <a:txBody>
                    <a:bodyPr/>
                    <a:lstStyle/>
                    <a:p>
                      <a:pPr algn="ctr"/>
                      <a:r>
                        <a:rPr lang="en-GB" sz="1000" b="1" u="sng" dirty="0" smtClean="0">
                          <a:latin typeface="Calibri" panose="020F0502020204030204" pitchFamily="34" charset="0"/>
                          <a:cs typeface="Calibri" panose="020F0502020204030204" pitchFamily="34" charset="0"/>
                        </a:rPr>
                        <a:t>Week 12</a:t>
                      </a:r>
                      <a:r>
                        <a:rPr lang="en-GB" sz="1000" b="1" dirty="0" smtClean="0">
                          <a:latin typeface="Calibri" panose="020F0502020204030204" pitchFamily="34" charset="0"/>
                          <a:cs typeface="Calibri" panose="020F0502020204030204" pitchFamily="34" charset="0"/>
                        </a:rPr>
                        <a:t> JAN 20</a:t>
                      </a:r>
                      <a:r>
                        <a:rPr lang="en-GB" sz="1000" b="1" baseline="30000" dirty="0" smtClean="0">
                          <a:latin typeface="Calibri" panose="020F0502020204030204" pitchFamily="34" charset="0"/>
                          <a:cs typeface="Calibri" panose="020F0502020204030204" pitchFamily="34" charset="0"/>
                        </a:rPr>
                        <a:t>th</a:t>
                      </a:r>
                      <a:r>
                        <a:rPr lang="en-GB" sz="1000" b="1" dirty="0" smtClean="0">
                          <a:latin typeface="Calibri" panose="020F0502020204030204" pitchFamily="34" charset="0"/>
                          <a:cs typeface="Calibri" panose="020F0502020204030204" pitchFamily="34" charset="0"/>
                        </a:rPr>
                        <a:t> –</a:t>
                      </a:r>
                      <a:r>
                        <a:rPr lang="en-GB" sz="1000" b="1" baseline="0" dirty="0" smtClean="0">
                          <a:latin typeface="Calibri" panose="020F0502020204030204" pitchFamily="34" charset="0"/>
                          <a:cs typeface="Calibri" panose="020F0502020204030204" pitchFamily="34" charset="0"/>
                        </a:rPr>
                        <a:t> 27</a:t>
                      </a:r>
                      <a:r>
                        <a:rPr lang="en-GB" sz="1000" b="1" baseline="30000" dirty="0" smtClean="0">
                          <a:latin typeface="Calibri" panose="020F0502020204030204" pitchFamily="34" charset="0"/>
                          <a:cs typeface="Calibri" panose="020F0502020204030204" pitchFamily="34" charset="0"/>
                        </a:rPr>
                        <a:t>TH</a:t>
                      </a:r>
                      <a:r>
                        <a:rPr lang="en-GB" sz="1000" b="1" baseline="0" dirty="0" smtClean="0">
                          <a:latin typeface="Calibri" panose="020F0502020204030204" pitchFamily="34" charset="0"/>
                          <a:cs typeface="Calibri" panose="020F0502020204030204" pitchFamily="34" charset="0"/>
                        </a:rPr>
                        <a:t> </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txBody>
                  <a:tcPr>
                    <a:solidFill>
                      <a:srgbClr val="92D050"/>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050025892"/>
              </p:ext>
            </p:extLst>
          </p:nvPr>
        </p:nvGraphicFramePr>
        <p:xfrm>
          <a:off x="1082565" y="5794547"/>
          <a:ext cx="10384222" cy="929640"/>
        </p:xfrm>
        <a:graphic>
          <a:graphicData uri="http://schemas.openxmlformats.org/drawingml/2006/table">
            <a:tbl>
              <a:tblPr firstRow="1" bandRow="1">
                <a:tableStyleId>{5C22544A-7EE6-4342-B048-85BDC9FD1C3A}</a:tableStyleId>
              </a:tblPr>
              <a:tblGrid>
                <a:gridCol w="2685575">
                  <a:extLst>
                    <a:ext uri="{9D8B030D-6E8A-4147-A177-3AD203B41FA5}">
                      <a16:colId xmlns:a16="http://schemas.microsoft.com/office/drawing/2014/main" val="20000"/>
                    </a:ext>
                  </a:extLst>
                </a:gridCol>
                <a:gridCol w="7698647">
                  <a:extLst>
                    <a:ext uri="{9D8B030D-6E8A-4147-A177-3AD203B41FA5}">
                      <a16:colId xmlns:a16="http://schemas.microsoft.com/office/drawing/2014/main" val="20001"/>
                    </a:ext>
                  </a:extLst>
                </a:gridCol>
              </a:tblGrid>
              <a:tr h="546913">
                <a:tc>
                  <a:txBody>
                    <a:bodyPr/>
                    <a:lstStyle/>
                    <a:p>
                      <a:pPr algn="ctr"/>
                      <a:r>
                        <a:rPr lang="en-GB" sz="1100" b="1" u="sng" dirty="0" smtClean="0">
                          <a:solidFill>
                            <a:srgbClr val="060602"/>
                          </a:solidFill>
                          <a:latin typeface="Calibri" panose="020F0502020204030204" pitchFamily="34" charset="0"/>
                          <a:cs typeface="Calibri" panose="020F0502020204030204" pitchFamily="34" charset="0"/>
                        </a:rPr>
                        <a:t>Week 13 </a:t>
                      </a:r>
                    </a:p>
                    <a:p>
                      <a:pPr algn="ctr"/>
                      <a:r>
                        <a:rPr lang="en-GB" sz="1100" b="1" dirty="0" smtClean="0">
                          <a:solidFill>
                            <a:srgbClr val="060602"/>
                          </a:solidFill>
                          <a:latin typeface="Calibri" panose="020F0502020204030204" pitchFamily="34" charset="0"/>
                          <a:cs typeface="Calibri" panose="020F0502020204030204" pitchFamily="34" charset="0"/>
                        </a:rPr>
                        <a:t>Week</a:t>
                      </a:r>
                      <a:r>
                        <a:rPr lang="en-GB" sz="1100" b="1" baseline="0" dirty="0" smtClean="0">
                          <a:solidFill>
                            <a:srgbClr val="060602"/>
                          </a:solidFill>
                          <a:latin typeface="Calibri" panose="020F0502020204030204" pitchFamily="34" charset="0"/>
                          <a:cs typeface="Calibri" panose="020F0502020204030204" pitchFamily="34" charset="0"/>
                        </a:rPr>
                        <a:t> JAN 27</a:t>
                      </a:r>
                      <a:r>
                        <a:rPr lang="en-GB" sz="1100" b="1" baseline="30000" dirty="0" smtClean="0">
                          <a:solidFill>
                            <a:srgbClr val="060602"/>
                          </a:solidFill>
                          <a:latin typeface="Calibri" panose="020F0502020204030204" pitchFamily="34" charset="0"/>
                          <a:cs typeface="Calibri" panose="020F0502020204030204" pitchFamily="34" charset="0"/>
                        </a:rPr>
                        <a:t>TH</a:t>
                      </a:r>
                      <a:r>
                        <a:rPr lang="en-GB" sz="1100" b="1" baseline="0" dirty="0" smtClean="0">
                          <a:solidFill>
                            <a:srgbClr val="060602"/>
                          </a:solidFill>
                          <a:latin typeface="Calibri" panose="020F0502020204030204" pitchFamily="34" charset="0"/>
                          <a:cs typeface="Calibri" panose="020F0502020204030204" pitchFamily="34" charset="0"/>
                        </a:rPr>
                        <a:t>  - 3</a:t>
                      </a:r>
                      <a:r>
                        <a:rPr lang="en-GB" sz="1100" b="1" baseline="30000" dirty="0" smtClean="0">
                          <a:solidFill>
                            <a:srgbClr val="060602"/>
                          </a:solidFill>
                          <a:latin typeface="Calibri" panose="020F0502020204030204" pitchFamily="34" charset="0"/>
                          <a:cs typeface="Calibri" panose="020F0502020204030204" pitchFamily="34" charset="0"/>
                        </a:rPr>
                        <a:t>RD</a:t>
                      </a:r>
                      <a:r>
                        <a:rPr lang="en-GB" sz="1100" b="1" baseline="0" dirty="0" smtClean="0">
                          <a:solidFill>
                            <a:srgbClr val="060602"/>
                          </a:solidFill>
                          <a:latin typeface="Calibri" panose="020F0502020204030204" pitchFamily="34" charset="0"/>
                          <a:cs typeface="Calibri" panose="020F0502020204030204" pitchFamily="34" charset="0"/>
                        </a:rPr>
                        <a:t> FEB</a:t>
                      </a:r>
                    </a:p>
                    <a:p>
                      <a:pPr algn="ctr"/>
                      <a:endParaRPr lang="en-GB" sz="1100" b="1" baseline="0" dirty="0" smtClean="0">
                        <a:solidFill>
                          <a:srgbClr val="060602"/>
                        </a:solidFill>
                        <a:latin typeface="Calibri" panose="020F0502020204030204" pitchFamily="34" charset="0"/>
                        <a:cs typeface="Calibri" panose="020F0502020204030204" pitchFamily="34" charset="0"/>
                      </a:endParaRPr>
                    </a:p>
                    <a:p>
                      <a:pPr algn="ctr"/>
                      <a:r>
                        <a:rPr lang="en-GB" sz="1100" b="1" u="sng" baseline="0" dirty="0" smtClean="0">
                          <a:solidFill>
                            <a:srgbClr val="060602"/>
                          </a:solidFill>
                          <a:latin typeface="Calibri" panose="020F0502020204030204" pitchFamily="34" charset="0"/>
                          <a:cs typeface="Calibri" panose="020F0502020204030204" pitchFamily="34" charset="0"/>
                        </a:rPr>
                        <a:t>EXAM PAPER TO BE GIVEN MONDAY 3</a:t>
                      </a:r>
                      <a:r>
                        <a:rPr lang="en-GB" sz="1100" b="1" u="sng" baseline="30000" dirty="0" smtClean="0">
                          <a:solidFill>
                            <a:srgbClr val="060602"/>
                          </a:solidFill>
                          <a:latin typeface="Calibri" panose="020F0502020204030204" pitchFamily="34" charset="0"/>
                          <a:cs typeface="Calibri" panose="020F0502020204030204" pitchFamily="34" charset="0"/>
                        </a:rPr>
                        <a:t>RD</a:t>
                      </a:r>
                      <a:r>
                        <a:rPr lang="en-GB" sz="1100" b="1" u="sng" baseline="0" dirty="0" smtClean="0">
                          <a:solidFill>
                            <a:srgbClr val="060602"/>
                          </a:solidFill>
                          <a:latin typeface="Calibri" panose="020F0502020204030204" pitchFamily="34" charset="0"/>
                          <a:cs typeface="Calibri" panose="020F0502020204030204" pitchFamily="34" charset="0"/>
                        </a:rPr>
                        <a:t> FEBRUARY</a:t>
                      </a:r>
                      <a:endParaRPr lang="en-GB" sz="1100" b="1" u="sng" dirty="0">
                        <a:solidFill>
                          <a:srgbClr val="060602"/>
                        </a:solidFill>
                        <a:latin typeface="Calibri" panose="020F0502020204030204" pitchFamily="34" charset="0"/>
                        <a:cs typeface="Calibri" panose="020F0502020204030204"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1" baseline="0" dirty="0" smtClean="0">
                        <a:solidFill>
                          <a:srgbClr val="060602"/>
                        </a:solidFill>
                      </a:endParaRPr>
                    </a:p>
                  </a:txBody>
                  <a:tcP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5275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1617</Words>
  <Application>Microsoft Office PowerPoint</Application>
  <PresentationFormat>Widescreen</PresentationFormat>
  <Paragraphs>185</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Project Theme: METAMORPHOSIS</vt:lpstr>
      <vt:lpstr>T H E   B I G   P I C T U R E</vt:lpstr>
      <vt:lpstr>PowerPoint Presentation</vt:lpstr>
      <vt:lpstr>Year 12 : PERSONAL INVESTIGATIONS AROUND THE THEME</vt:lpstr>
      <vt:lpstr>T H E   B I G   P I C T U R E</vt:lpstr>
      <vt:lpstr>PowerPoint Presentation</vt:lpstr>
    </vt:vector>
  </TitlesOfParts>
  <Company>The English Martyrs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Pearson</dc:creator>
  <cp:lastModifiedBy>Andrea Pearson</cp:lastModifiedBy>
  <cp:revision>31</cp:revision>
  <cp:lastPrinted>2019-05-15T09:41:04Z</cp:lastPrinted>
  <dcterms:created xsi:type="dcterms:W3CDTF">2018-09-06T13:31:53Z</dcterms:created>
  <dcterms:modified xsi:type="dcterms:W3CDTF">2020-06-01T09:53:43Z</dcterms:modified>
</cp:coreProperties>
</file>