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56"/>
  </p:notesMasterIdLst>
  <p:handoutMasterIdLst>
    <p:handoutMasterId r:id="rId57"/>
  </p:handoutMasterIdLst>
  <p:sldIdLst>
    <p:sldId id="324" r:id="rId2"/>
    <p:sldId id="330" r:id="rId3"/>
    <p:sldId id="325" r:id="rId4"/>
    <p:sldId id="326" r:id="rId5"/>
    <p:sldId id="370" r:id="rId6"/>
    <p:sldId id="329" r:id="rId7"/>
    <p:sldId id="328" r:id="rId8"/>
    <p:sldId id="327" r:id="rId9"/>
    <p:sldId id="338" r:id="rId10"/>
    <p:sldId id="378" r:id="rId11"/>
    <p:sldId id="341" r:id="rId12"/>
    <p:sldId id="342" r:id="rId13"/>
    <p:sldId id="343" r:id="rId14"/>
    <p:sldId id="345" r:id="rId15"/>
    <p:sldId id="346" r:id="rId16"/>
    <p:sldId id="348" r:id="rId17"/>
    <p:sldId id="344" r:id="rId18"/>
    <p:sldId id="349" r:id="rId19"/>
    <p:sldId id="350" r:id="rId20"/>
    <p:sldId id="352" r:id="rId21"/>
    <p:sldId id="353" r:id="rId22"/>
    <p:sldId id="354" r:id="rId23"/>
    <p:sldId id="339" r:id="rId24"/>
    <p:sldId id="340" r:id="rId25"/>
    <p:sldId id="356" r:id="rId26"/>
    <p:sldId id="357" r:id="rId27"/>
    <p:sldId id="358" r:id="rId28"/>
    <p:sldId id="359" r:id="rId29"/>
    <p:sldId id="360" r:id="rId30"/>
    <p:sldId id="361" r:id="rId31"/>
    <p:sldId id="362" r:id="rId32"/>
    <p:sldId id="363" r:id="rId33"/>
    <p:sldId id="364" r:id="rId34"/>
    <p:sldId id="371" r:id="rId35"/>
    <p:sldId id="372" r:id="rId36"/>
    <p:sldId id="335" r:id="rId37"/>
    <p:sldId id="331" r:id="rId38"/>
    <p:sldId id="332" r:id="rId39"/>
    <p:sldId id="380" r:id="rId40"/>
    <p:sldId id="334" r:id="rId41"/>
    <p:sldId id="333" r:id="rId42"/>
    <p:sldId id="336" r:id="rId43"/>
    <p:sldId id="381" r:id="rId44"/>
    <p:sldId id="365" r:id="rId45"/>
    <p:sldId id="373" r:id="rId46"/>
    <p:sldId id="366" r:id="rId47"/>
    <p:sldId id="374" r:id="rId48"/>
    <p:sldId id="367" r:id="rId49"/>
    <p:sldId id="375" r:id="rId50"/>
    <p:sldId id="368" r:id="rId51"/>
    <p:sldId id="376" r:id="rId52"/>
    <p:sldId id="369" r:id="rId53"/>
    <p:sldId id="377" r:id="rId54"/>
    <p:sldId id="284" r:id="rId55"/>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anka Taneva" initials="G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7CC143"/>
    <a:srgbClr val="89AAD3"/>
    <a:srgbClr val="456188"/>
    <a:srgbClr val="D6DFEA"/>
    <a:srgbClr val="5C9330"/>
    <a:srgbClr val="3CB668"/>
    <a:srgbClr val="2A7F49"/>
    <a:srgbClr val="369D5C"/>
    <a:srgbClr val="9BD1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805" autoAdjust="0"/>
    <p:restoredTop sz="94643" autoAdjust="0"/>
  </p:normalViewPr>
  <p:slideViewPr>
    <p:cSldViewPr>
      <p:cViewPr>
        <p:scale>
          <a:sx n="90" d="100"/>
          <a:sy n="90" d="100"/>
        </p:scale>
        <p:origin x="-456" y="20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notesMaster" Target="notesMasters/notesMaster1.xml"/><Relationship Id="rId57" Type="http://schemas.openxmlformats.org/officeDocument/2006/relationships/handoutMaster" Target="handoutMasters/handoutMaster1.xml"/><Relationship Id="rId58" Type="http://schemas.openxmlformats.org/officeDocument/2006/relationships/commentAuthors" Target="commentAuthors.xml"/><Relationship Id="rId59" Type="http://schemas.openxmlformats.org/officeDocument/2006/relationships/presProps" Target="pres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viewProps" Target="viewProps.xml"/><Relationship Id="rId61" Type="http://schemas.openxmlformats.org/officeDocument/2006/relationships/theme" Target="theme/theme1.xml"/><Relationship Id="rId6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947C3368-33C4-4B52-8886-573FCA574680}" type="datetimeFigureOut">
              <a:rPr lang="en-GB" smtClean="0"/>
              <a:t>06/05/2020</a:t>
            </a:fld>
            <a:endParaRPr lang="en-GB"/>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A05B029B-FFC9-47AC-A4D8-8FB8E140F185}" type="slidenum">
              <a:rPr lang="en-GB" smtClean="0"/>
              <a:t>‹#›</a:t>
            </a:fld>
            <a:endParaRPr lang="en-GB"/>
          </a:p>
        </p:txBody>
      </p:sp>
    </p:spTree>
    <p:extLst>
      <p:ext uri="{BB962C8B-B14F-4D97-AF65-F5344CB8AC3E}">
        <p14:creationId xmlns:p14="http://schemas.microsoft.com/office/powerpoint/2010/main" val="3895822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4D132C97-E4F6-4E0B-A1CD-C0EBC85497A0}" type="datetimeFigureOut">
              <a:rPr lang="en-GB" smtClean="0"/>
              <a:t>06/05/2020</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2C33D593-81B1-40AE-B61E-F6792CA46DAD}" type="slidenum">
              <a:rPr lang="en-GB" smtClean="0"/>
              <a:t>‹#›</a:t>
            </a:fld>
            <a:endParaRPr lang="en-GB"/>
          </a:p>
        </p:txBody>
      </p:sp>
    </p:spTree>
    <p:extLst>
      <p:ext uri="{BB962C8B-B14F-4D97-AF65-F5344CB8AC3E}">
        <p14:creationId xmlns:p14="http://schemas.microsoft.com/office/powerpoint/2010/main" val="1787685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8</a:t>
            </a:fld>
            <a:endParaRPr lang="en-GB"/>
          </a:p>
        </p:txBody>
      </p:sp>
    </p:spTree>
    <p:extLst>
      <p:ext uri="{BB962C8B-B14F-4D97-AF65-F5344CB8AC3E}">
        <p14:creationId xmlns:p14="http://schemas.microsoft.com/office/powerpoint/2010/main" val="4537671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33</a:t>
            </a:fld>
            <a:endParaRPr lang="en-GB"/>
          </a:p>
        </p:txBody>
      </p:sp>
    </p:spTree>
    <p:extLst>
      <p:ext uri="{BB962C8B-B14F-4D97-AF65-F5344CB8AC3E}">
        <p14:creationId xmlns:p14="http://schemas.microsoft.com/office/powerpoint/2010/main" val="9642005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44</a:t>
            </a:fld>
            <a:endParaRPr lang="en-GB"/>
          </a:p>
        </p:txBody>
      </p:sp>
    </p:spTree>
    <p:extLst>
      <p:ext uri="{BB962C8B-B14F-4D97-AF65-F5344CB8AC3E}">
        <p14:creationId xmlns:p14="http://schemas.microsoft.com/office/powerpoint/2010/main" val="6863633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46</a:t>
            </a:fld>
            <a:endParaRPr lang="en-GB"/>
          </a:p>
        </p:txBody>
      </p:sp>
    </p:spTree>
    <p:extLst>
      <p:ext uri="{BB962C8B-B14F-4D97-AF65-F5344CB8AC3E}">
        <p14:creationId xmlns:p14="http://schemas.microsoft.com/office/powerpoint/2010/main" val="7013191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48</a:t>
            </a:fld>
            <a:endParaRPr lang="en-GB"/>
          </a:p>
        </p:txBody>
      </p:sp>
    </p:spTree>
    <p:extLst>
      <p:ext uri="{BB962C8B-B14F-4D97-AF65-F5344CB8AC3E}">
        <p14:creationId xmlns:p14="http://schemas.microsoft.com/office/powerpoint/2010/main" val="14727070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50</a:t>
            </a:fld>
            <a:endParaRPr lang="en-GB"/>
          </a:p>
        </p:txBody>
      </p:sp>
    </p:spTree>
    <p:extLst>
      <p:ext uri="{BB962C8B-B14F-4D97-AF65-F5344CB8AC3E}">
        <p14:creationId xmlns:p14="http://schemas.microsoft.com/office/powerpoint/2010/main" val="13101364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52</a:t>
            </a:fld>
            <a:endParaRPr lang="en-GB"/>
          </a:p>
        </p:txBody>
      </p:sp>
    </p:spTree>
    <p:extLst>
      <p:ext uri="{BB962C8B-B14F-4D97-AF65-F5344CB8AC3E}">
        <p14:creationId xmlns:p14="http://schemas.microsoft.com/office/powerpoint/2010/main" val="538085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25</a:t>
            </a:fld>
            <a:endParaRPr lang="en-GB"/>
          </a:p>
        </p:txBody>
      </p:sp>
    </p:spTree>
    <p:extLst>
      <p:ext uri="{BB962C8B-B14F-4D97-AF65-F5344CB8AC3E}">
        <p14:creationId xmlns:p14="http://schemas.microsoft.com/office/powerpoint/2010/main" val="963746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26</a:t>
            </a:fld>
            <a:endParaRPr lang="en-GB"/>
          </a:p>
        </p:txBody>
      </p:sp>
    </p:spTree>
    <p:extLst>
      <p:ext uri="{BB962C8B-B14F-4D97-AF65-F5344CB8AC3E}">
        <p14:creationId xmlns:p14="http://schemas.microsoft.com/office/powerpoint/2010/main" val="9963456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27</a:t>
            </a:fld>
            <a:endParaRPr lang="en-GB"/>
          </a:p>
        </p:txBody>
      </p:sp>
    </p:spTree>
    <p:extLst>
      <p:ext uri="{BB962C8B-B14F-4D97-AF65-F5344CB8AC3E}">
        <p14:creationId xmlns:p14="http://schemas.microsoft.com/office/powerpoint/2010/main" val="1798043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28</a:t>
            </a:fld>
            <a:endParaRPr lang="en-GB"/>
          </a:p>
        </p:txBody>
      </p:sp>
    </p:spTree>
    <p:extLst>
      <p:ext uri="{BB962C8B-B14F-4D97-AF65-F5344CB8AC3E}">
        <p14:creationId xmlns:p14="http://schemas.microsoft.com/office/powerpoint/2010/main" val="18928652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29</a:t>
            </a:fld>
            <a:endParaRPr lang="en-GB"/>
          </a:p>
        </p:txBody>
      </p:sp>
    </p:spTree>
    <p:extLst>
      <p:ext uri="{BB962C8B-B14F-4D97-AF65-F5344CB8AC3E}">
        <p14:creationId xmlns:p14="http://schemas.microsoft.com/office/powerpoint/2010/main" val="983491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30</a:t>
            </a:fld>
            <a:endParaRPr lang="en-GB"/>
          </a:p>
        </p:txBody>
      </p:sp>
    </p:spTree>
    <p:extLst>
      <p:ext uri="{BB962C8B-B14F-4D97-AF65-F5344CB8AC3E}">
        <p14:creationId xmlns:p14="http://schemas.microsoft.com/office/powerpoint/2010/main" val="17401638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31</a:t>
            </a:fld>
            <a:endParaRPr lang="en-GB"/>
          </a:p>
        </p:txBody>
      </p:sp>
    </p:spTree>
    <p:extLst>
      <p:ext uri="{BB962C8B-B14F-4D97-AF65-F5344CB8AC3E}">
        <p14:creationId xmlns:p14="http://schemas.microsoft.com/office/powerpoint/2010/main" val="1692540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33D593-81B1-40AE-B61E-F6792CA46DAD}" type="slidenum">
              <a:rPr lang="en-GB" smtClean="0"/>
              <a:t>32</a:t>
            </a:fld>
            <a:endParaRPr lang="en-GB"/>
          </a:p>
        </p:txBody>
      </p:sp>
    </p:spTree>
    <p:extLst>
      <p:ext uri="{BB962C8B-B14F-4D97-AF65-F5344CB8AC3E}">
        <p14:creationId xmlns:p14="http://schemas.microsoft.com/office/powerpoint/2010/main" val="1204749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Tree>
    <p:extLst>
      <p:ext uri="{BB962C8B-B14F-4D97-AF65-F5344CB8AC3E}">
        <p14:creationId xmlns:p14="http://schemas.microsoft.com/office/powerpoint/2010/main" val="192263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923492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72740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56188"/>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844895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715221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392715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145087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4227166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9701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221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5227792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1"/>
            <a:ext cx="8229600" cy="427765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TextBox 6"/>
          <p:cNvSpPr txBox="1"/>
          <p:nvPr userDrawn="1"/>
        </p:nvSpPr>
        <p:spPr>
          <a:xfrm>
            <a:off x="179512" y="5805264"/>
            <a:ext cx="1728192" cy="21544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 OCR 2016</a:t>
            </a:r>
            <a:endParaRPr lang="en-GB" sz="800" dirty="0">
              <a:latin typeface="Arial" panose="020B0604020202020204" pitchFamily="34" charset="0"/>
              <a:cs typeface="Arial" panose="020B0604020202020204" pitchFamily="34" charset="0"/>
            </a:endParaRPr>
          </a:p>
        </p:txBody>
      </p:sp>
      <p:pic>
        <p:nvPicPr>
          <p:cNvPr id="1026" name="Picture 2" descr="C:\Users\marxsu\Desktop\PP_footer.pn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6030000"/>
            <a:ext cx="9144000" cy="82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7633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914400" rtl="0" eaLnBrk="1" latinLnBrk="0" hangingPunct="1">
        <a:spcBef>
          <a:spcPct val="0"/>
        </a:spcBef>
        <a:buNone/>
        <a:defRPr sz="4400" kern="1200">
          <a:solidFill>
            <a:srgbClr val="456188"/>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30.xml"/><Relationship Id="rId4" Type="http://schemas.openxmlformats.org/officeDocument/2006/relationships/slide" Target="slide26.xml"/><Relationship Id="rId5" Type="http://schemas.openxmlformats.org/officeDocument/2006/relationships/slide" Target="slide27.xml"/><Relationship Id="rId6" Type="http://schemas.openxmlformats.org/officeDocument/2006/relationships/slide" Target="slide28.xml"/><Relationship Id="rId7" Type="http://schemas.openxmlformats.org/officeDocument/2006/relationships/slide" Target="slide23.xml"/><Relationship Id="rId8" Type="http://schemas.openxmlformats.org/officeDocument/2006/relationships/slide" Target="slide29.xml"/><Relationship Id="rId9" Type="http://schemas.openxmlformats.org/officeDocument/2006/relationships/slide" Target="slide24.xml"/><Relationship Id="rId10" Type="http://schemas.openxmlformats.org/officeDocument/2006/relationships/slide" Target="slide36.xml"/><Relationship Id="rId11" Type="http://schemas.openxmlformats.org/officeDocument/2006/relationships/slide" Target="slide31.xml"/><Relationship Id="rId1" Type="http://schemas.openxmlformats.org/officeDocument/2006/relationships/slideLayout" Target="../slideLayouts/slideLayout2.xml"/><Relationship Id="rId2" Type="http://schemas.openxmlformats.org/officeDocument/2006/relationships/slide" Target="slide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news.bbc.co.uk/1/hi/business/8367223.stm"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www.youtube.com/watch?v=1_ecJOUlHCY"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bc.co.uk/programmes/p018gjjp" TargetMode="Externa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 Id="rId3" Type="http://schemas.openxmlformats.org/officeDocument/2006/relationships/image" Target="../media/image4.jp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www.istockphoto.com/photo/stressed-woman-covering-her-ears-looking-up-gm485836358-73263553?st=c0857d1" TargetMode="External"/><Relationship Id="rId4" Type="http://schemas.openxmlformats.org/officeDocument/2006/relationships/image" Target="../media/image5.jpeg"/><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6.jpe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7.jpe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8.jpe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3" Type="http://schemas.openxmlformats.org/officeDocument/2006/relationships/slide" Target="slide30.xml"/><Relationship Id="rId4" Type="http://schemas.openxmlformats.org/officeDocument/2006/relationships/slide" Target="slide26.xml"/><Relationship Id="rId5" Type="http://schemas.openxmlformats.org/officeDocument/2006/relationships/slide" Target="slide27.xml"/><Relationship Id="rId6" Type="http://schemas.openxmlformats.org/officeDocument/2006/relationships/slide" Target="slide28.xml"/><Relationship Id="rId7" Type="http://schemas.openxmlformats.org/officeDocument/2006/relationships/slide" Target="slide23.xml"/><Relationship Id="rId8" Type="http://schemas.openxmlformats.org/officeDocument/2006/relationships/slide" Target="slide29.xml"/><Relationship Id="rId9" Type="http://schemas.openxmlformats.org/officeDocument/2006/relationships/slide" Target="slide24.xml"/><Relationship Id="rId10" Type="http://schemas.openxmlformats.org/officeDocument/2006/relationships/slide" Target="slide36.xml"/><Relationship Id="rId11" Type="http://schemas.openxmlformats.org/officeDocument/2006/relationships/slide" Target="slide31.xml"/><Relationship Id="rId1" Type="http://schemas.openxmlformats.org/officeDocument/2006/relationships/slideLayout" Target="../slideLayouts/slideLayout2.xml"/><Relationship Id="rId2" Type="http://schemas.openxmlformats.org/officeDocument/2006/relationships/slide" Target="slide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980728"/>
            <a:ext cx="8784976" cy="4968551"/>
          </a:xfrm>
          <a:solidFill>
            <a:schemeClr val="bg2"/>
          </a:solidFill>
        </p:spPr>
        <p:txBody>
          <a:bodyPr/>
          <a:lstStyle/>
          <a:p>
            <a:pPr marL="0" indent="0" algn="ctr">
              <a:buNone/>
            </a:pPr>
            <a:r>
              <a:rPr lang="en-GB" sz="4000" dirty="0" smtClean="0"/>
              <a:t>AQA A LEVEL LAW </a:t>
            </a:r>
          </a:p>
          <a:p>
            <a:pPr algn="ctr"/>
            <a:endParaRPr lang="en-GB" dirty="0"/>
          </a:p>
          <a:p>
            <a:pPr algn="ctr"/>
            <a:endParaRPr lang="en-GB" dirty="0" smtClean="0"/>
          </a:p>
          <a:p>
            <a:pPr algn="ctr"/>
            <a:endParaRPr lang="en-GB" dirty="0" smtClean="0"/>
          </a:p>
          <a:p>
            <a:pPr marL="0" indent="0" algn="ctr">
              <a:buNone/>
            </a:pPr>
            <a:r>
              <a:rPr lang="en-GB" dirty="0" smtClean="0"/>
              <a:t>INTRODUCTION TO LAW AT EMS</a:t>
            </a:r>
            <a:endParaRPr lang="en-GB" dirty="0"/>
          </a:p>
        </p:txBody>
      </p:sp>
    </p:spTree>
    <p:extLst>
      <p:ext uri="{BB962C8B-B14F-4D97-AF65-F5344CB8AC3E}">
        <p14:creationId xmlns:p14="http://schemas.microsoft.com/office/powerpoint/2010/main" val="8789973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061"/>
            <a:ext cx="9144000" cy="673883"/>
          </a:xfrm>
        </p:spPr>
        <p:txBody>
          <a:bodyPr>
            <a:noAutofit/>
          </a:bodyPr>
          <a:lstStyle/>
          <a:p>
            <a:r>
              <a:rPr lang="en-GB" sz="3200" dirty="0"/>
              <a:t>ACTIVITY 4</a:t>
            </a:r>
            <a:r>
              <a:rPr lang="en-GB" sz="3200" dirty="0" smtClean="0"/>
              <a:t> – Answers - Civil/criminal termino</a:t>
            </a:r>
            <a:r>
              <a:rPr lang="en-GB" sz="2800" dirty="0" smtClean="0"/>
              <a:t>logy </a:t>
            </a:r>
            <a:endParaRPr lang="en-GB" sz="2800" dirty="0"/>
          </a:p>
        </p:txBody>
      </p:sp>
      <p:sp>
        <p:nvSpPr>
          <p:cNvPr id="11" name="Content Placeholder 2"/>
          <p:cNvSpPr txBox="1">
            <a:spLocks/>
          </p:cNvSpPr>
          <p:nvPr/>
        </p:nvSpPr>
        <p:spPr>
          <a:xfrm>
            <a:off x="164943" y="909725"/>
            <a:ext cx="2416460" cy="648072"/>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0800000" scaled="1"/>
            <a:tileRect/>
          </a:gradFill>
          <a:ln>
            <a:solidFill>
              <a:srgbClr val="FF0000"/>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2" action="ppaction://hlinksldjump"/>
              </a:rPr>
              <a:t>Prosecuted</a:t>
            </a:r>
            <a:endParaRPr lang="en-GB" dirty="0" smtClean="0"/>
          </a:p>
          <a:p>
            <a:endParaRPr lang="en-GB" dirty="0"/>
          </a:p>
        </p:txBody>
      </p:sp>
      <p:sp>
        <p:nvSpPr>
          <p:cNvPr id="12" name="Content Placeholder 2"/>
          <p:cNvSpPr txBox="1">
            <a:spLocks/>
          </p:cNvSpPr>
          <p:nvPr/>
        </p:nvSpPr>
        <p:spPr>
          <a:xfrm>
            <a:off x="6842887" y="4156004"/>
            <a:ext cx="1407840" cy="648072"/>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ln>
            <a:solidFill>
              <a:srgbClr val="FF0000"/>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3" action="ppaction://hlinksldjump"/>
              </a:rPr>
              <a:t>Guilty</a:t>
            </a:r>
            <a:endParaRPr lang="en-GB" dirty="0" smtClean="0"/>
          </a:p>
          <a:p>
            <a:endParaRPr lang="en-GB" dirty="0"/>
          </a:p>
        </p:txBody>
      </p:sp>
      <p:sp>
        <p:nvSpPr>
          <p:cNvPr id="13" name="Content Placeholder 2"/>
          <p:cNvSpPr txBox="1">
            <a:spLocks/>
          </p:cNvSpPr>
          <p:nvPr/>
        </p:nvSpPr>
        <p:spPr>
          <a:xfrm>
            <a:off x="3533440" y="968135"/>
            <a:ext cx="2367880" cy="648072"/>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4" action="ppaction://hlinksldjump"/>
              </a:rPr>
              <a:t>Punishment</a:t>
            </a:r>
            <a:endParaRPr lang="en-GB" dirty="0" smtClean="0"/>
          </a:p>
          <a:p>
            <a:endParaRPr lang="en-GB" dirty="0"/>
          </a:p>
        </p:txBody>
      </p:sp>
      <p:sp>
        <p:nvSpPr>
          <p:cNvPr id="14" name="Content Placeholder 2"/>
          <p:cNvSpPr txBox="1">
            <a:spLocks/>
          </p:cNvSpPr>
          <p:nvPr/>
        </p:nvSpPr>
        <p:spPr>
          <a:xfrm>
            <a:off x="6654018" y="894043"/>
            <a:ext cx="1656692" cy="648072"/>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5" action="ppaction://hlinksldjump"/>
              </a:rPr>
              <a:t>Liability</a:t>
            </a:r>
            <a:endParaRPr lang="en-GB" dirty="0" smtClean="0"/>
          </a:p>
          <a:p>
            <a:endParaRPr lang="en-GB" dirty="0"/>
          </a:p>
        </p:txBody>
      </p:sp>
      <p:sp>
        <p:nvSpPr>
          <p:cNvPr id="15" name="Content Placeholder 2"/>
          <p:cNvSpPr txBox="1">
            <a:spLocks/>
          </p:cNvSpPr>
          <p:nvPr/>
        </p:nvSpPr>
        <p:spPr>
          <a:xfrm>
            <a:off x="212907" y="1965072"/>
            <a:ext cx="1208230" cy="648072"/>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ln>
            <a:solidFill>
              <a:srgbClr val="FF0000"/>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6" action="ppaction://hlinksldjump"/>
              </a:rPr>
              <a:t>Fine</a:t>
            </a:r>
            <a:endParaRPr lang="en-GB" dirty="0" smtClean="0"/>
          </a:p>
          <a:p>
            <a:endParaRPr lang="en-GB" dirty="0"/>
          </a:p>
        </p:txBody>
      </p:sp>
      <p:sp>
        <p:nvSpPr>
          <p:cNvPr id="16" name="Content Placeholder 2"/>
          <p:cNvSpPr txBox="1">
            <a:spLocks/>
          </p:cNvSpPr>
          <p:nvPr/>
        </p:nvSpPr>
        <p:spPr>
          <a:xfrm>
            <a:off x="260872" y="2937180"/>
            <a:ext cx="1383937" cy="648072"/>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l="50000" t="50000" r="50000" b="50000"/>
            </a:path>
            <a:tileRect/>
          </a:gradFill>
          <a:ln>
            <a:solidFill>
              <a:srgbClr val="7CC143"/>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7" action="ppaction://hlinksldjump"/>
              </a:rPr>
              <a:t>Sued</a:t>
            </a:r>
            <a:endParaRPr lang="en-GB" dirty="0" smtClean="0"/>
          </a:p>
          <a:p>
            <a:endParaRPr lang="en-GB" dirty="0"/>
          </a:p>
        </p:txBody>
      </p:sp>
      <p:sp>
        <p:nvSpPr>
          <p:cNvPr id="17" name="Content Placeholder 2"/>
          <p:cNvSpPr txBox="1">
            <a:spLocks/>
          </p:cNvSpPr>
          <p:nvPr/>
        </p:nvSpPr>
        <p:spPr>
          <a:xfrm>
            <a:off x="6442675" y="1965072"/>
            <a:ext cx="2079379" cy="648072"/>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ln>
            <a:solidFill>
              <a:srgbClr val="FF0000"/>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8" action="ppaction://hlinksldjump"/>
              </a:rPr>
              <a:t>Sentence</a:t>
            </a:r>
            <a:endParaRPr lang="en-GB" dirty="0" smtClean="0"/>
          </a:p>
          <a:p>
            <a:endParaRPr lang="en-GB" dirty="0"/>
          </a:p>
        </p:txBody>
      </p:sp>
      <p:sp>
        <p:nvSpPr>
          <p:cNvPr id="18" name="Content Placeholder 2"/>
          <p:cNvSpPr txBox="1">
            <a:spLocks/>
          </p:cNvSpPr>
          <p:nvPr/>
        </p:nvSpPr>
        <p:spPr>
          <a:xfrm>
            <a:off x="3314396" y="1885474"/>
            <a:ext cx="2805967" cy="1051706"/>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path path="circle">
              <a:fillToRect l="50000" t="50000" r="50000" b="50000"/>
            </a:path>
            <a:tileRect/>
          </a:gradFill>
          <a:ln>
            <a:solidFill>
              <a:srgbClr val="0000FF"/>
            </a:solidFill>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solidFill>
                  <a:srgbClr val="0000FF"/>
                </a:solidFill>
                <a:hlinkClick r:id="rId9" action="ppaction://hlinksldjump"/>
              </a:rPr>
              <a:t>Compensation</a:t>
            </a:r>
            <a:r>
              <a:rPr lang="en-GB" dirty="0" smtClean="0">
                <a:solidFill>
                  <a:srgbClr val="0000FF"/>
                </a:solidFill>
              </a:rPr>
              <a:t>/damages</a:t>
            </a:r>
          </a:p>
          <a:p>
            <a:endParaRPr lang="en-GB" dirty="0"/>
          </a:p>
        </p:txBody>
      </p:sp>
      <p:sp>
        <p:nvSpPr>
          <p:cNvPr id="19" name="Content Placeholder 2"/>
          <p:cNvSpPr txBox="1">
            <a:spLocks/>
          </p:cNvSpPr>
          <p:nvPr/>
        </p:nvSpPr>
        <p:spPr>
          <a:xfrm>
            <a:off x="6442675" y="3026013"/>
            <a:ext cx="1895929" cy="648072"/>
          </a:xfrm>
          <a:prstGeom prst="rect">
            <a:avLst/>
          </a:prstGeom>
          <a:gradFill flip="none" rotWithShape="1">
            <a:gsLst>
              <a:gs pos="0">
                <a:srgbClr val="7CC143">
                  <a:tint val="66000"/>
                  <a:satMod val="160000"/>
                </a:srgbClr>
              </a:gs>
              <a:gs pos="50000">
                <a:srgbClr val="7CC143">
                  <a:tint val="44500"/>
                  <a:satMod val="160000"/>
                </a:srgbClr>
              </a:gs>
              <a:gs pos="100000">
                <a:srgbClr val="7CC143">
                  <a:tint val="23500"/>
                  <a:satMod val="160000"/>
                </a:srgbClr>
              </a:gs>
            </a:gsLst>
            <a:path path="circle">
              <a:fillToRect l="50000" t="50000" r="50000" b="50000"/>
            </a:path>
            <a:tileRect/>
          </a:gradFill>
          <a:ln>
            <a:solidFill>
              <a:srgbClr val="7CC143"/>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10" action="ppaction://hlinksldjump"/>
              </a:rPr>
              <a:t>Claimant</a:t>
            </a:r>
            <a:endParaRPr lang="en-GB" dirty="0" smtClean="0"/>
          </a:p>
          <a:p>
            <a:endParaRPr lang="en-GB" dirty="0"/>
          </a:p>
        </p:txBody>
      </p:sp>
      <p:sp>
        <p:nvSpPr>
          <p:cNvPr id="20" name="Content Placeholder 2"/>
          <p:cNvSpPr txBox="1">
            <a:spLocks/>
          </p:cNvSpPr>
          <p:nvPr/>
        </p:nvSpPr>
        <p:spPr>
          <a:xfrm>
            <a:off x="3442338" y="4486949"/>
            <a:ext cx="2416460" cy="648072"/>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11" action="ppaction://hlinksldjump"/>
              </a:rPr>
              <a:t>Defendant</a:t>
            </a:r>
            <a:endParaRPr lang="en-GB" dirty="0" smtClean="0"/>
          </a:p>
          <a:p>
            <a:endParaRPr lang="en-GB" dirty="0"/>
          </a:p>
        </p:txBody>
      </p:sp>
      <p:sp>
        <p:nvSpPr>
          <p:cNvPr id="21" name="Content Placeholder 2"/>
          <p:cNvSpPr txBox="1">
            <a:spLocks/>
          </p:cNvSpPr>
          <p:nvPr/>
        </p:nvSpPr>
        <p:spPr>
          <a:xfrm>
            <a:off x="3411734" y="3350049"/>
            <a:ext cx="2320531" cy="648072"/>
          </a:xfrm>
          <a:prstGeom prst="rect">
            <a:avLst/>
          </a:prstGeom>
          <a:gradFill flip="none" rotWithShape="1">
            <a:gsLst>
              <a:gs pos="0">
                <a:srgbClr val="7CC143">
                  <a:tint val="66000"/>
                  <a:satMod val="160000"/>
                </a:srgbClr>
              </a:gs>
              <a:gs pos="50000">
                <a:srgbClr val="7CC143">
                  <a:tint val="44500"/>
                  <a:satMod val="160000"/>
                </a:srgbClr>
              </a:gs>
              <a:gs pos="100000">
                <a:srgbClr val="7CC143">
                  <a:tint val="23500"/>
                  <a:satMod val="160000"/>
                </a:srgbClr>
              </a:gs>
            </a:gsLst>
            <a:path path="circle">
              <a:fillToRect l="50000" t="50000" r="50000" b="50000"/>
            </a:path>
            <a:tileRect/>
          </a:gradFill>
          <a:ln>
            <a:solidFill>
              <a:srgbClr val="7CC143"/>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solidFill>
                  <a:srgbClr val="0000FF"/>
                </a:solidFill>
              </a:rPr>
              <a:t>Private law</a:t>
            </a:r>
          </a:p>
          <a:p>
            <a:endParaRPr lang="en-GB" dirty="0"/>
          </a:p>
        </p:txBody>
      </p:sp>
      <p:sp>
        <p:nvSpPr>
          <p:cNvPr id="22" name="Content Placeholder 2"/>
          <p:cNvSpPr txBox="1">
            <a:spLocks/>
          </p:cNvSpPr>
          <p:nvPr/>
        </p:nvSpPr>
        <p:spPr>
          <a:xfrm>
            <a:off x="260872" y="4010955"/>
            <a:ext cx="2320531" cy="648072"/>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50000" t="50000" r="50000" b="50000"/>
            </a:path>
            <a:tileRect/>
          </a:gradFill>
          <a:ln>
            <a:solidFill>
              <a:srgbClr val="FF0000"/>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solidFill>
                  <a:srgbClr val="0000FF"/>
                </a:solidFill>
              </a:rPr>
              <a:t>Public law</a:t>
            </a:r>
          </a:p>
          <a:p>
            <a:endParaRPr lang="en-GB" dirty="0"/>
          </a:p>
        </p:txBody>
      </p:sp>
      <p:sp>
        <p:nvSpPr>
          <p:cNvPr id="3" name="TextBox 2"/>
          <p:cNvSpPr txBox="1"/>
          <p:nvPr/>
        </p:nvSpPr>
        <p:spPr>
          <a:xfrm>
            <a:off x="122479" y="5066302"/>
            <a:ext cx="8899040" cy="800219"/>
          </a:xfrm>
          <a:prstGeom prst="rect">
            <a:avLst/>
          </a:prstGeom>
          <a:noFill/>
        </p:spPr>
        <p:txBody>
          <a:bodyPr wrap="square" rtlCol="0">
            <a:spAutoFit/>
          </a:bodyPr>
          <a:lstStyle/>
          <a:p>
            <a:endParaRPr lang="en-GB" dirty="0" smtClean="0"/>
          </a:p>
          <a:p>
            <a:r>
              <a:rPr lang="en-GB" sz="2800" b="1" dirty="0" smtClean="0"/>
              <a:t>Key: Red = criminal     Green = civil  Blue = civil and criminal </a:t>
            </a:r>
            <a:endParaRPr lang="en-GB" sz="2800" b="1" dirty="0"/>
          </a:p>
        </p:txBody>
      </p:sp>
    </p:spTree>
    <p:extLst>
      <p:ext uri="{BB962C8B-B14F-4D97-AF65-F5344CB8AC3E}">
        <p14:creationId xmlns:p14="http://schemas.microsoft.com/office/powerpoint/2010/main" val="108423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ACTIVITY 4</a:t>
            </a:r>
            <a:r>
              <a:rPr lang="en-GB" dirty="0" smtClean="0"/>
              <a:t> – Criminal Terms – more information</a:t>
            </a:r>
            <a:endParaRPr lang="en-GB" dirty="0"/>
          </a:p>
        </p:txBody>
      </p:sp>
      <p:sp>
        <p:nvSpPr>
          <p:cNvPr id="3" name="Content Placeholder 2"/>
          <p:cNvSpPr>
            <a:spLocks noGrp="1"/>
          </p:cNvSpPr>
          <p:nvPr>
            <p:ph idx="1"/>
          </p:nvPr>
        </p:nvSpPr>
        <p:spPr>
          <a:xfrm>
            <a:off x="457200" y="2492896"/>
            <a:ext cx="8229600" cy="1980000"/>
          </a:xfrm>
          <a:solidFill>
            <a:srgbClr val="D6DFEA"/>
          </a:solidFill>
          <a:ln>
            <a:noFill/>
          </a:ln>
        </p:spPr>
        <p:txBody>
          <a:bodyPr anchor="ctr">
            <a:normAutofit/>
          </a:bodyPr>
          <a:lstStyle/>
          <a:p>
            <a:pPr marL="0" indent="0">
              <a:buNone/>
            </a:pPr>
            <a:endParaRPr lang="en-GB" dirty="0" smtClean="0"/>
          </a:p>
          <a:p>
            <a:pPr marL="0" indent="0" algn="ctr">
              <a:spcBef>
                <a:spcPts val="0"/>
              </a:spcBef>
              <a:buNone/>
            </a:pPr>
            <a:r>
              <a:rPr lang="en-GB" dirty="0" smtClean="0"/>
              <a:t>Public </a:t>
            </a:r>
            <a:r>
              <a:rPr lang="en-GB" dirty="0"/>
              <a:t>law – Crimes are committed against the state.</a:t>
            </a:r>
          </a:p>
          <a:p>
            <a:endParaRPr lang="en-GB" dirty="0"/>
          </a:p>
        </p:txBody>
      </p:sp>
    </p:spTree>
    <p:extLst>
      <p:ext uri="{BB962C8B-B14F-4D97-AF65-F5344CB8AC3E}">
        <p14:creationId xmlns:p14="http://schemas.microsoft.com/office/powerpoint/2010/main" val="13618299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ACTIVITY </a:t>
            </a:r>
            <a:r>
              <a:rPr lang="en-GB" dirty="0"/>
              <a:t>4</a:t>
            </a:r>
            <a:r>
              <a:rPr lang="en-GB" dirty="0" smtClean="0"/>
              <a:t> – </a:t>
            </a:r>
            <a:r>
              <a:rPr lang="en-GB" dirty="0"/>
              <a:t>Criminal Terms</a:t>
            </a:r>
          </a:p>
        </p:txBody>
      </p:sp>
      <p:sp>
        <p:nvSpPr>
          <p:cNvPr id="3" name="Content Placeholder 2"/>
          <p:cNvSpPr>
            <a:spLocks noGrp="1"/>
          </p:cNvSpPr>
          <p:nvPr>
            <p:ph idx="1"/>
          </p:nvPr>
        </p:nvSpPr>
        <p:spPr>
          <a:xfrm>
            <a:off x="457200" y="2060848"/>
            <a:ext cx="8229600" cy="3240360"/>
          </a:xfrm>
          <a:solidFill>
            <a:srgbClr val="D6DFEA"/>
          </a:solidFill>
          <a:ln>
            <a:noFill/>
          </a:ln>
        </p:spPr>
        <p:txBody>
          <a:bodyPr anchor="ctr">
            <a:normAutofit/>
          </a:bodyPr>
          <a:lstStyle/>
          <a:p>
            <a:pPr marL="0" indent="0">
              <a:buNone/>
            </a:pPr>
            <a:endParaRPr lang="en-GB" dirty="0" smtClean="0"/>
          </a:p>
          <a:p>
            <a:pPr marL="0" indent="0">
              <a:buNone/>
            </a:pPr>
            <a:r>
              <a:rPr lang="en-GB" dirty="0"/>
              <a:t>Prosecuted – offenders are prosecuted by the Crown Prosecution Service on behalf of the Crown.</a:t>
            </a:r>
          </a:p>
          <a:p>
            <a:endParaRPr lang="en-GB" dirty="0"/>
          </a:p>
        </p:txBody>
      </p:sp>
    </p:spTree>
    <p:extLst>
      <p:ext uri="{BB962C8B-B14F-4D97-AF65-F5344CB8AC3E}">
        <p14:creationId xmlns:p14="http://schemas.microsoft.com/office/powerpoint/2010/main" val="1894052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4</a:t>
            </a:r>
            <a:r>
              <a:rPr lang="en-GB" dirty="0" smtClean="0"/>
              <a:t> </a:t>
            </a:r>
            <a:r>
              <a:rPr lang="en-GB" dirty="0"/>
              <a:t>– Criminal Terms</a:t>
            </a:r>
          </a:p>
        </p:txBody>
      </p:sp>
      <p:sp>
        <p:nvSpPr>
          <p:cNvPr id="3" name="Content Placeholder 2"/>
          <p:cNvSpPr>
            <a:spLocks noGrp="1"/>
          </p:cNvSpPr>
          <p:nvPr>
            <p:ph idx="1"/>
          </p:nvPr>
        </p:nvSpPr>
        <p:spPr>
          <a:xfrm>
            <a:off x="457200" y="2060848"/>
            <a:ext cx="8229600" cy="1980000"/>
          </a:xfrm>
          <a:solidFill>
            <a:srgbClr val="D6DFEA"/>
          </a:solidFill>
          <a:ln>
            <a:noFill/>
          </a:ln>
        </p:spPr>
        <p:txBody>
          <a:bodyPr anchor="ctr">
            <a:normAutofit/>
          </a:bodyPr>
          <a:lstStyle/>
          <a:p>
            <a:pPr marL="0" indent="0">
              <a:buNone/>
            </a:pPr>
            <a:endParaRPr lang="en-GB" dirty="0" smtClean="0"/>
          </a:p>
          <a:p>
            <a:pPr marL="0" indent="0" algn="ctr">
              <a:buNone/>
            </a:pPr>
            <a:r>
              <a:rPr lang="en-GB" dirty="0"/>
              <a:t>Punishment – criminals are punished for their wrongdoing.</a:t>
            </a:r>
          </a:p>
          <a:p>
            <a:endParaRPr lang="en-GB" dirty="0"/>
          </a:p>
        </p:txBody>
      </p:sp>
    </p:spTree>
    <p:extLst>
      <p:ext uri="{BB962C8B-B14F-4D97-AF65-F5344CB8AC3E}">
        <p14:creationId xmlns:p14="http://schemas.microsoft.com/office/powerpoint/2010/main" val="10644027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4</a:t>
            </a:r>
            <a:r>
              <a:rPr lang="en-GB" dirty="0" smtClean="0"/>
              <a:t> </a:t>
            </a:r>
            <a:r>
              <a:rPr lang="en-GB" dirty="0"/>
              <a:t>– Criminal Terms</a:t>
            </a:r>
          </a:p>
        </p:txBody>
      </p:sp>
      <p:sp>
        <p:nvSpPr>
          <p:cNvPr id="3" name="Content Placeholder 2"/>
          <p:cNvSpPr>
            <a:spLocks noGrp="1"/>
          </p:cNvSpPr>
          <p:nvPr>
            <p:ph idx="1"/>
          </p:nvPr>
        </p:nvSpPr>
        <p:spPr>
          <a:xfrm>
            <a:off x="457200" y="2060848"/>
            <a:ext cx="8229600" cy="1980000"/>
          </a:xfrm>
          <a:solidFill>
            <a:srgbClr val="D6DFEA"/>
          </a:solidFill>
          <a:ln>
            <a:noFill/>
          </a:ln>
        </p:spPr>
        <p:txBody>
          <a:bodyPr anchor="ctr">
            <a:normAutofit/>
          </a:bodyPr>
          <a:lstStyle/>
          <a:p>
            <a:pPr marL="0" indent="0">
              <a:buNone/>
            </a:pPr>
            <a:endParaRPr lang="en-GB" dirty="0" smtClean="0"/>
          </a:p>
          <a:p>
            <a:pPr marL="0" indent="0">
              <a:buNone/>
            </a:pPr>
            <a:r>
              <a:rPr lang="en-GB" dirty="0"/>
              <a:t>Fine – this is a financial penalty which is a form of punishment for certain crimes.</a:t>
            </a:r>
          </a:p>
          <a:p>
            <a:endParaRPr lang="en-GB" dirty="0"/>
          </a:p>
        </p:txBody>
      </p:sp>
    </p:spTree>
    <p:extLst>
      <p:ext uri="{BB962C8B-B14F-4D97-AF65-F5344CB8AC3E}">
        <p14:creationId xmlns:p14="http://schemas.microsoft.com/office/powerpoint/2010/main" val="11555775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4</a:t>
            </a:r>
            <a:r>
              <a:rPr lang="en-GB" dirty="0" smtClean="0"/>
              <a:t> </a:t>
            </a:r>
            <a:r>
              <a:rPr lang="en-GB" dirty="0"/>
              <a:t>– Criminal Terms</a:t>
            </a:r>
          </a:p>
        </p:txBody>
      </p:sp>
      <p:sp>
        <p:nvSpPr>
          <p:cNvPr id="3" name="Content Placeholder 2"/>
          <p:cNvSpPr>
            <a:spLocks noGrp="1"/>
          </p:cNvSpPr>
          <p:nvPr>
            <p:ph idx="1"/>
          </p:nvPr>
        </p:nvSpPr>
        <p:spPr>
          <a:xfrm>
            <a:off x="457200" y="2060848"/>
            <a:ext cx="8229600" cy="1980000"/>
          </a:xfrm>
          <a:solidFill>
            <a:srgbClr val="D6DFEA"/>
          </a:solidFill>
          <a:ln>
            <a:noFill/>
          </a:ln>
        </p:spPr>
        <p:txBody>
          <a:bodyPr anchor="ctr">
            <a:normAutofit/>
          </a:bodyPr>
          <a:lstStyle/>
          <a:p>
            <a:pPr marL="0" indent="0">
              <a:buNone/>
            </a:pPr>
            <a:endParaRPr lang="en-GB" dirty="0" smtClean="0"/>
          </a:p>
          <a:p>
            <a:pPr marL="0" indent="0">
              <a:buNone/>
            </a:pPr>
            <a:r>
              <a:rPr lang="en-GB" dirty="0"/>
              <a:t>Sentence – this is the choice of penalty given to a criminal. </a:t>
            </a:r>
          </a:p>
          <a:p>
            <a:endParaRPr lang="en-GB" dirty="0"/>
          </a:p>
        </p:txBody>
      </p:sp>
    </p:spTree>
    <p:extLst>
      <p:ext uri="{BB962C8B-B14F-4D97-AF65-F5344CB8AC3E}">
        <p14:creationId xmlns:p14="http://schemas.microsoft.com/office/powerpoint/2010/main" val="13233150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4</a:t>
            </a:r>
            <a:r>
              <a:rPr lang="en-GB" dirty="0" smtClean="0"/>
              <a:t> </a:t>
            </a:r>
            <a:r>
              <a:rPr lang="en-GB" dirty="0"/>
              <a:t>– Criminal Terms</a:t>
            </a:r>
          </a:p>
        </p:txBody>
      </p:sp>
      <p:sp>
        <p:nvSpPr>
          <p:cNvPr id="3" name="Content Placeholder 2"/>
          <p:cNvSpPr>
            <a:spLocks noGrp="1"/>
          </p:cNvSpPr>
          <p:nvPr>
            <p:ph idx="1"/>
          </p:nvPr>
        </p:nvSpPr>
        <p:spPr>
          <a:xfrm>
            <a:off x="457200" y="2060848"/>
            <a:ext cx="8229600" cy="1980000"/>
          </a:xfrm>
          <a:solidFill>
            <a:srgbClr val="D6DFEA"/>
          </a:solidFill>
          <a:ln>
            <a:noFill/>
          </a:ln>
        </p:spPr>
        <p:txBody>
          <a:bodyPr anchor="ctr">
            <a:normAutofit/>
          </a:bodyPr>
          <a:lstStyle/>
          <a:p>
            <a:pPr marL="0" indent="0">
              <a:buNone/>
            </a:pPr>
            <a:endParaRPr lang="en-GB" dirty="0" smtClean="0"/>
          </a:p>
          <a:p>
            <a:pPr marL="0" indent="0">
              <a:buNone/>
            </a:pPr>
            <a:r>
              <a:rPr lang="en-GB" dirty="0"/>
              <a:t>Guilty – this is the verdict in a criminal case where the crime has been proved.</a:t>
            </a:r>
          </a:p>
          <a:p>
            <a:endParaRPr lang="en-GB" dirty="0"/>
          </a:p>
        </p:txBody>
      </p:sp>
    </p:spTree>
    <p:extLst>
      <p:ext uri="{BB962C8B-B14F-4D97-AF65-F5344CB8AC3E}">
        <p14:creationId xmlns:p14="http://schemas.microsoft.com/office/powerpoint/2010/main" val="2588335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4</a:t>
            </a:r>
            <a:r>
              <a:rPr lang="en-GB" dirty="0" smtClean="0"/>
              <a:t> </a:t>
            </a:r>
            <a:r>
              <a:rPr lang="en-GB" dirty="0"/>
              <a:t>– C</a:t>
            </a:r>
            <a:r>
              <a:rPr lang="en-GB" dirty="0" smtClean="0"/>
              <a:t>riminal /Civil</a:t>
            </a:r>
            <a:endParaRPr lang="en-GB" dirty="0"/>
          </a:p>
        </p:txBody>
      </p:sp>
      <p:sp>
        <p:nvSpPr>
          <p:cNvPr id="3" name="Content Placeholder 2"/>
          <p:cNvSpPr>
            <a:spLocks noGrp="1"/>
          </p:cNvSpPr>
          <p:nvPr>
            <p:ph idx="1"/>
          </p:nvPr>
        </p:nvSpPr>
        <p:spPr>
          <a:xfrm>
            <a:off x="467544" y="1628800"/>
            <a:ext cx="8229600" cy="1620000"/>
          </a:xfrm>
          <a:solidFill>
            <a:srgbClr val="D6DFEA"/>
          </a:solidFill>
          <a:ln>
            <a:noFill/>
          </a:ln>
        </p:spPr>
        <p:txBody>
          <a:bodyPr anchor="ctr">
            <a:normAutofit lnSpcReduction="10000"/>
          </a:bodyPr>
          <a:lstStyle/>
          <a:p>
            <a:pPr marL="0" indent="0">
              <a:buNone/>
            </a:pPr>
            <a:endParaRPr lang="en-GB" dirty="0" smtClean="0"/>
          </a:p>
          <a:p>
            <a:pPr marL="0" indent="0">
              <a:buNone/>
            </a:pPr>
            <a:r>
              <a:rPr lang="en-GB" dirty="0" smtClean="0"/>
              <a:t>Criminal Liability </a:t>
            </a:r>
            <a:r>
              <a:rPr lang="en-GB" dirty="0"/>
              <a:t>– an offender is found criminally </a:t>
            </a:r>
            <a:r>
              <a:rPr lang="en-GB" dirty="0" smtClean="0"/>
              <a:t>liable (or guilty)</a:t>
            </a:r>
            <a:endParaRPr lang="en-GB" dirty="0"/>
          </a:p>
          <a:p>
            <a:endParaRPr lang="en-GB" dirty="0"/>
          </a:p>
        </p:txBody>
      </p:sp>
      <p:sp>
        <p:nvSpPr>
          <p:cNvPr id="4" name="Content Placeholder 2"/>
          <p:cNvSpPr txBox="1">
            <a:spLocks/>
          </p:cNvSpPr>
          <p:nvPr/>
        </p:nvSpPr>
        <p:spPr>
          <a:xfrm>
            <a:off x="395536" y="4077072"/>
            <a:ext cx="8229600" cy="1620000"/>
          </a:xfrm>
          <a:prstGeom prst="rect">
            <a:avLst/>
          </a:prstGeom>
          <a:solidFill>
            <a:srgbClr val="D6DFEA"/>
          </a:solidFill>
          <a:ln>
            <a:noFill/>
          </a:ln>
        </p:spPr>
        <p:txBody>
          <a:bodyPr vert="horz" lIns="91440" tIns="45720" rIns="91440" bIns="45720" rtlCol="0" anchor="ctr">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GB" dirty="0" smtClean="0"/>
          </a:p>
          <a:p>
            <a:pPr marL="0" indent="0">
              <a:buNone/>
            </a:pPr>
            <a:r>
              <a:rPr lang="en-GB" dirty="0" smtClean="0"/>
              <a:t>Civil Liability – </a:t>
            </a:r>
            <a:r>
              <a:rPr lang="en-GB" dirty="0"/>
              <a:t>the person responsible is said to be liable.</a:t>
            </a:r>
          </a:p>
          <a:p>
            <a:endParaRPr lang="en-GB" dirty="0"/>
          </a:p>
        </p:txBody>
      </p:sp>
      <p:sp>
        <p:nvSpPr>
          <p:cNvPr id="5" name="Content Placeholder 2"/>
          <p:cNvSpPr txBox="1">
            <a:spLocks/>
          </p:cNvSpPr>
          <p:nvPr/>
        </p:nvSpPr>
        <p:spPr>
          <a:xfrm>
            <a:off x="457200" y="3068960"/>
            <a:ext cx="8229600" cy="1152128"/>
          </a:xfrm>
          <a:prstGeom prst="rect">
            <a:avLst/>
          </a:prstGeom>
          <a:noFill/>
          <a:ln>
            <a:noFill/>
          </a:ln>
        </p:spPr>
        <p:txBody>
          <a:bodyPr vert="horz" lIns="91440" tIns="45720" rIns="91440" bIns="45720" rtlCol="0" anchor="ctr">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GB" dirty="0" smtClean="0"/>
          </a:p>
          <a:p>
            <a:pPr marL="0" indent="0" algn="ctr">
              <a:buFont typeface="Arial" panose="020B0604020202020204" pitchFamily="34" charset="0"/>
              <a:buNone/>
            </a:pPr>
            <a:r>
              <a:rPr lang="en-GB" dirty="0" smtClean="0"/>
              <a:t>also</a:t>
            </a:r>
          </a:p>
          <a:p>
            <a:endParaRPr lang="en-GB" dirty="0"/>
          </a:p>
        </p:txBody>
      </p:sp>
    </p:spTree>
    <p:extLst>
      <p:ext uri="{BB962C8B-B14F-4D97-AF65-F5344CB8AC3E}">
        <p14:creationId xmlns:p14="http://schemas.microsoft.com/office/powerpoint/2010/main" val="9166288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ACTIVITY </a:t>
            </a:r>
            <a:r>
              <a:rPr lang="en-GB" dirty="0" smtClean="0"/>
              <a:t>4 – Criminal/Civil Terms</a:t>
            </a:r>
            <a:endParaRPr lang="en-GB" dirty="0"/>
          </a:p>
        </p:txBody>
      </p:sp>
      <p:sp>
        <p:nvSpPr>
          <p:cNvPr id="3" name="Content Placeholder 2"/>
          <p:cNvSpPr>
            <a:spLocks noGrp="1"/>
          </p:cNvSpPr>
          <p:nvPr>
            <p:ph idx="1"/>
          </p:nvPr>
        </p:nvSpPr>
        <p:spPr>
          <a:xfrm>
            <a:off x="457200" y="1556792"/>
            <a:ext cx="8229600" cy="1620000"/>
          </a:xfrm>
          <a:solidFill>
            <a:srgbClr val="D6DFEA"/>
          </a:solidFill>
          <a:ln>
            <a:noFill/>
          </a:ln>
        </p:spPr>
        <p:txBody>
          <a:bodyPr anchor="ctr">
            <a:normAutofit lnSpcReduction="10000"/>
          </a:bodyPr>
          <a:lstStyle/>
          <a:p>
            <a:pPr marL="0" indent="0">
              <a:buNone/>
            </a:pPr>
            <a:endParaRPr lang="en-GB" dirty="0" smtClean="0"/>
          </a:p>
          <a:p>
            <a:pPr marL="0" indent="0">
              <a:buNone/>
            </a:pPr>
            <a:r>
              <a:rPr lang="en-GB" dirty="0" smtClean="0"/>
              <a:t>Criminal - Defendant </a:t>
            </a:r>
            <a:r>
              <a:rPr lang="en-GB" dirty="0"/>
              <a:t>– this is the name given to the person charged with a </a:t>
            </a:r>
            <a:r>
              <a:rPr lang="en-GB" dirty="0" smtClean="0"/>
              <a:t>crime.</a:t>
            </a:r>
            <a:endParaRPr lang="en-GB" dirty="0"/>
          </a:p>
          <a:p>
            <a:endParaRPr lang="en-GB" dirty="0"/>
          </a:p>
        </p:txBody>
      </p:sp>
      <p:sp>
        <p:nvSpPr>
          <p:cNvPr id="4" name="Content Placeholder 2"/>
          <p:cNvSpPr txBox="1">
            <a:spLocks/>
          </p:cNvSpPr>
          <p:nvPr/>
        </p:nvSpPr>
        <p:spPr>
          <a:xfrm>
            <a:off x="467544" y="4005064"/>
            <a:ext cx="8229600" cy="1620000"/>
          </a:xfrm>
          <a:prstGeom prst="rect">
            <a:avLst/>
          </a:prstGeom>
          <a:solidFill>
            <a:srgbClr val="D6DFEA"/>
          </a:solidFill>
          <a:ln>
            <a:noFill/>
          </a:ln>
        </p:spPr>
        <p:txBody>
          <a:bodyPr vert="horz" lIns="91440" tIns="45720" rIns="91440" bIns="45720" rtlCol="0" anchor="ctr">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GB" dirty="0" smtClean="0"/>
          </a:p>
          <a:p>
            <a:pPr marL="0" indent="0">
              <a:buNone/>
            </a:pPr>
            <a:r>
              <a:rPr lang="en-GB" dirty="0" smtClean="0"/>
              <a:t>Civil - Defendant – </a:t>
            </a:r>
            <a:r>
              <a:rPr lang="en-GB" dirty="0"/>
              <a:t>the person who the claim is made against. </a:t>
            </a:r>
          </a:p>
          <a:p>
            <a:endParaRPr lang="en-GB" dirty="0"/>
          </a:p>
        </p:txBody>
      </p:sp>
      <p:sp>
        <p:nvSpPr>
          <p:cNvPr id="5" name="Content Placeholder 2"/>
          <p:cNvSpPr txBox="1">
            <a:spLocks/>
          </p:cNvSpPr>
          <p:nvPr/>
        </p:nvSpPr>
        <p:spPr>
          <a:xfrm>
            <a:off x="457200" y="3068960"/>
            <a:ext cx="8229600" cy="1152128"/>
          </a:xfrm>
          <a:prstGeom prst="rect">
            <a:avLst/>
          </a:prstGeom>
          <a:noFill/>
          <a:ln>
            <a:noFill/>
          </a:ln>
        </p:spPr>
        <p:txBody>
          <a:bodyPr vert="horz" lIns="91440" tIns="45720" rIns="91440" bIns="45720" rtlCol="0" anchor="ctr">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GB" dirty="0" smtClean="0"/>
          </a:p>
          <a:p>
            <a:pPr marL="0" indent="0" algn="ctr">
              <a:buFont typeface="Arial" panose="020B0604020202020204" pitchFamily="34" charset="0"/>
              <a:buNone/>
            </a:pPr>
            <a:r>
              <a:rPr lang="en-GB" dirty="0" smtClean="0"/>
              <a:t>also</a:t>
            </a:r>
          </a:p>
          <a:p>
            <a:endParaRPr lang="en-GB" dirty="0"/>
          </a:p>
        </p:txBody>
      </p:sp>
    </p:spTree>
    <p:extLst>
      <p:ext uri="{BB962C8B-B14F-4D97-AF65-F5344CB8AC3E}">
        <p14:creationId xmlns:p14="http://schemas.microsoft.com/office/powerpoint/2010/main" val="4281107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4</a:t>
            </a:r>
            <a:r>
              <a:rPr lang="en-GB" dirty="0" smtClean="0"/>
              <a:t> – Civil - Terms</a:t>
            </a:r>
            <a:endParaRPr lang="en-GB" dirty="0"/>
          </a:p>
        </p:txBody>
      </p:sp>
      <p:sp>
        <p:nvSpPr>
          <p:cNvPr id="3" name="Content Placeholder 2"/>
          <p:cNvSpPr>
            <a:spLocks noGrp="1"/>
          </p:cNvSpPr>
          <p:nvPr>
            <p:ph idx="1"/>
          </p:nvPr>
        </p:nvSpPr>
        <p:spPr>
          <a:xfrm>
            <a:off x="457200" y="2060848"/>
            <a:ext cx="8229600" cy="1980000"/>
          </a:xfrm>
          <a:solidFill>
            <a:srgbClr val="D6DFEA"/>
          </a:solidFill>
          <a:ln>
            <a:noFill/>
          </a:ln>
        </p:spPr>
        <p:txBody>
          <a:bodyPr anchor="ctr">
            <a:normAutofit/>
          </a:bodyPr>
          <a:lstStyle/>
          <a:p>
            <a:pPr marL="0" indent="0">
              <a:buNone/>
            </a:pPr>
            <a:endParaRPr lang="en-GB" dirty="0" smtClean="0"/>
          </a:p>
          <a:p>
            <a:pPr marL="0" indent="0">
              <a:buNone/>
            </a:pPr>
            <a:r>
              <a:rPr lang="en-GB" dirty="0"/>
              <a:t>Private law – civil disputes are between private individuals.</a:t>
            </a:r>
          </a:p>
          <a:p>
            <a:endParaRPr lang="en-GB" dirty="0"/>
          </a:p>
        </p:txBody>
      </p:sp>
    </p:spTree>
    <p:extLst>
      <p:ext uri="{BB962C8B-B14F-4D97-AF65-F5344CB8AC3E}">
        <p14:creationId xmlns:p14="http://schemas.microsoft.com/office/powerpoint/2010/main" val="13455847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9512" y="332656"/>
            <a:ext cx="8784976" cy="5746650"/>
          </a:xfrm>
          <a:solidFill>
            <a:schemeClr val="bg2"/>
          </a:solidFill>
        </p:spPr>
        <p:txBody>
          <a:bodyPr>
            <a:normAutofit/>
          </a:bodyPr>
          <a:lstStyle/>
          <a:p>
            <a:r>
              <a:rPr lang="en-GB" dirty="0" smtClean="0"/>
              <a:t>L.O. To be able to define what is meant by law</a:t>
            </a:r>
            <a:endParaRPr lang="en-GB" dirty="0"/>
          </a:p>
        </p:txBody>
      </p:sp>
    </p:spTree>
    <p:extLst>
      <p:ext uri="{BB962C8B-B14F-4D97-AF65-F5344CB8AC3E}">
        <p14:creationId xmlns:p14="http://schemas.microsoft.com/office/powerpoint/2010/main" val="111733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4</a:t>
            </a:r>
            <a:r>
              <a:rPr lang="en-GB" dirty="0" smtClean="0"/>
              <a:t> – Civil Terms</a:t>
            </a:r>
            <a:endParaRPr lang="en-GB" dirty="0"/>
          </a:p>
        </p:txBody>
      </p:sp>
      <p:sp>
        <p:nvSpPr>
          <p:cNvPr id="3" name="Content Placeholder 2"/>
          <p:cNvSpPr>
            <a:spLocks noGrp="1"/>
          </p:cNvSpPr>
          <p:nvPr>
            <p:ph idx="1"/>
          </p:nvPr>
        </p:nvSpPr>
        <p:spPr>
          <a:xfrm>
            <a:off x="457200" y="2060848"/>
            <a:ext cx="8229600" cy="1980000"/>
          </a:xfrm>
          <a:solidFill>
            <a:srgbClr val="D6DFEA"/>
          </a:solidFill>
          <a:ln>
            <a:noFill/>
          </a:ln>
        </p:spPr>
        <p:txBody>
          <a:bodyPr anchor="ctr">
            <a:normAutofit/>
          </a:bodyPr>
          <a:lstStyle/>
          <a:p>
            <a:pPr marL="0" indent="0">
              <a:buNone/>
            </a:pPr>
            <a:endParaRPr lang="en-GB" dirty="0" smtClean="0"/>
          </a:p>
          <a:p>
            <a:pPr marL="0" indent="0">
              <a:buNone/>
            </a:pPr>
            <a:r>
              <a:rPr lang="en-GB" dirty="0"/>
              <a:t>Sued – the person making the claim sues the other party.</a:t>
            </a:r>
          </a:p>
          <a:p>
            <a:endParaRPr lang="en-GB" dirty="0"/>
          </a:p>
        </p:txBody>
      </p:sp>
    </p:spTree>
    <p:extLst>
      <p:ext uri="{BB962C8B-B14F-4D97-AF65-F5344CB8AC3E}">
        <p14:creationId xmlns:p14="http://schemas.microsoft.com/office/powerpoint/2010/main" val="17145695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4</a:t>
            </a:r>
            <a:r>
              <a:rPr lang="en-GB" dirty="0" smtClean="0"/>
              <a:t> – Civil Terms</a:t>
            </a:r>
            <a:endParaRPr lang="en-GB" dirty="0"/>
          </a:p>
        </p:txBody>
      </p:sp>
      <p:sp>
        <p:nvSpPr>
          <p:cNvPr id="3" name="Content Placeholder 2"/>
          <p:cNvSpPr>
            <a:spLocks noGrp="1"/>
          </p:cNvSpPr>
          <p:nvPr>
            <p:ph idx="1"/>
          </p:nvPr>
        </p:nvSpPr>
        <p:spPr>
          <a:xfrm>
            <a:off x="457200" y="2060848"/>
            <a:ext cx="8229600" cy="2232248"/>
          </a:xfrm>
          <a:solidFill>
            <a:srgbClr val="D6DFEA"/>
          </a:solidFill>
          <a:ln>
            <a:noFill/>
          </a:ln>
        </p:spPr>
        <p:txBody>
          <a:bodyPr anchor="ctr">
            <a:normAutofit/>
          </a:bodyPr>
          <a:lstStyle/>
          <a:p>
            <a:pPr marL="0" indent="0">
              <a:buNone/>
            </a:pPr>
            <a:endParaRPr lang="en-GB" dirty="0" smtClean="0"/>
          </a:p>
          <a:p>
            <a:pPr marL="0" indent="0">
              <a:buNone/>
            </a:pPr>
            <a:r>
              <a:rPr lang="en-GB" dirty="0" smtClean="0"/>
              <a:t>Compensation/damages  </a:t>
            </a:r>
            <a:r>
              <a:rPr lang="en-GB" dirty="0"/>
              <a:t>– this may be awarded to the winning party to restore any losses they have </a:t>
            </a:r>
            <a:r>
              <a:rPr lang="en-GB" dirty="0" smtClean="0"/>
              <a:t>suffered.</a:t>
            </a:r>
            <a:endParaRPr lang="en-GB" dirty="0"/>
          </a:p>
          <a:p>
            <a:endParaRPr lang="en-GB" dirty="0"/>
          </a:p>
        </p:txBody>
      </p:sp>
    </p:spTree>
    <p:extLst>
      <p:ext uri="{BB962C8B-B14F-4D97-AF65-F5344CB8AC3E}">
        <p14:creationId xmlns:p14="http://schemas.microsoft.com/office/powerpoint/2010/main" val="12365293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4</a:t>
            </a:r>
            <a:r>
              <a:rPr lang="en-GB" dirty="0" smtClean="0"/>
              <a:t> </a:t>
            </a:r>
            <a:r>
              <a:rPr lang="en-GB" dirty="0"/>
              <a:t>– </a:t>
            </a:r>
            <a:r>
              <a:rPr lang="en-GB" dirty="0" smtClean="0"/>
              <a:t>Civil </a:t>
            </a:r>
            <a:r>
              <a:rPr lang="en-GB" dirty="0"/>
              <a:t>Terms</a:t>
            </a:r>
          </a:p>
        </p:txBody>
      </p:sp>
      <p:sp>
        <p:nvSpPr>
          <p:cNvPr id="3" name="Content Placeholder 2"/>
          <p:cNvSpPr>
            <a:spLocks noGrp="1"/>
          </p:cNvSpPr>
          <p:nvPr>
            <p:ph idx="1"/>
          </p:nvPr>
        </p:nvSpPr>
        <p:spPr>
          <a:xfrm>
            <a:off x="457200" y="2060848"/>
            <a:ext cx="8229600" cy="2232248"/>
          </a:xfrm>
          <a:solidFill>
            <a:srgbClr val="D6DFEA"/>
          </a:solidFill>
          <a:ln>
            <a:noFill/>
          </a:ln>
        </p:spPr>
        <p:txBody>
          <a:bodyPr anchor="ctr">
            <a:normAutofit/>
          </a:bodyPr>
          <a:lstStyle/>
          <a:p>
            <a:pPr marL="0" indent="0">
              <a:buNone/>
            </a:pPr>
            <a:endParaRPr lang="en-GB" dirty="0" smtClean="0"/>
          </a:p>
          <a:p>
            <a:pPr marL="0" indent="0" algn="ctr">
              <a:buNone/>
            </a:pPr>
            <a:r>
              <a:rPr lang="en-GB" dirty="0"/>
              <a:t>Claimant – the person making the claim.</a:t>
            </a:r>
          </a:p>
          <a:p>
            <a:endParaRPr lang="en-GB" dirty="0"/>
          </a:p>
        </p:txBody>
      </p:sp>
    </p:spTree>
    <p:extLst>
      <p:ext uri="{BB962C8B-B14F-4D97-AF65-F5344CB8AC3E}">
        <p14:creationId xmlns:p14="http://schemas.microsoft.com/office/powerpoint/2010/main" val="6488503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60536098"/>
              </p:ext>
            </p:extLst>
          </p:nvPr>
        </p:nvGraphicFramePr>
        <p:xfrm>
          <a:off x="125760" y="0"/>
          <a:ext cx="8892480" cy="6741369"/>
        </p:xfrm>
        <a:graphic>
          <a:graphicData uri="http://schemas.openxmlformats.org/drawingml/2006/table">
            <a:tbl>
              <a:tblPr firstRow="1" firstCol="1" bandRow="1">
                <a:tableStyleId>{5C22544A-7EE6-4342-B048-85BDC9FD1C3A}</a:tableStyleId>
              </a:tblPr>
              <a:tblGrid>
                <a:gridCol w="2267744"/>
                <a:gridCol w="2767356"/>
                <a:gridCol w="3857380"/>
              </a:tblGrid>
              <a:tr h="260649">
                <a:tc gridSpan="3">
                  <a:txBody>
                    <a:bodyPr/>
                    <a:lstStyle/>
                    <a:p>
                      <a:pPr algn="ctr">
                        <a:spcBef>
                          <a:spcPts val="600"/>
                        </a:spcBef>
                        <a:spcAft>
                          <a:spcPts val="600"/>
                        </a:spcAft>
                      </a:pPr>
                      <a:r>
                        <a:rPr lang="en-US" sz="1200" dirty="0">
                          <a:effectLst/>
                        </a:rPr>
                        <a:t>Activity 5 - Complete the </a:t>
                      </a:r>
                      <a:r>
                        <a:rPr lang="en-US" sz="1200" dirty="0" smtClean="0">
                          <a:effectLst/>
                        </a:rPr>
                        <a:t>table </a:t>
                      </a:r>
                      <a:r>
                        <a:rPr lang="en-US" sz="1200" dirty="0">
                          <a:effectLst/>
                        </a:rPr>
                        <a:t>with the correct civil v criminal terms</a:t>
                      </a:r>
                      <a:endParaRPr lang="en-US" sz="1200" dirty="0">
                        <a:effectLst/>
                        <a:latin typeface="Calibri" charset="0"/>
                        <a:ea typeface="Calibri" charset="0"/>
                        <a:cs typeface="Times New Roman" charset="0"/>
                      </a:endParaRPr>
                    </a:p>
                  </a:txBody>
                  <a:tcPr marL="52210" marR="52210" marT="0" marB="0"/>
                </a:tc>
                <a:tc hMerge="1">
                  <a:txBody>
                    <a:bodyPr/>
                    <a:lstStyle/>
                    <a:p>
                      <a:endParaRPr lang="en-GB"/>
                    </a:p>
                  </a:txBody>
                  <a:tcPr/>
                </a:tc>
                <a:tc hMerge="1">
                  <a:txBody>
                    <a:bodyPr/>
                    <a:lstStyle/>
                    <a:p>
                      <a:endParaRPr lang="en-GB"/>
                    </a:p>
                  </a:txBody>
                  <a:tcPr/>
                </a:tc>
              </a:tr>
              <a:tr h="420511">
                <a:tc>
                  <a:txBody>
                    <a:bodyPr/>
                    <a:lstStyle/>
                    <a:p>
                      <a:pPr algn="l">
                        <a:spcBef>
                          <a:spcPts val="600"/>
                        </a:spcBef>
                        <a:spcAft>
                          <a:spcPts val="600"/>
                        </a:spcAft>
                      </a:pPr>
                      <a:r>
                        <a:rPr lang="en-US" sz="1600">
                          <a:effectLst/>
                        </a:rPr>
                        <a:t> </a:t>
                      </a:r>
                      <a:endParaRPr lang="en-US" sz="1600">
                        <a:effectLst/>
                        <a:latin typeface="Calibri" charset="0"/>
                        <a:ea typeface="Calibri" charset="0"/>
                        <a:cs typeface="Times New Roman" charset="0"/>
                      </a:endParaRPr>
                    </a:p>
                  </a:txBody>
                  <a:tcPr marL="52210" marR="52210" marT="0" marB="0"/>
                </a:tc>
                <a:tc>
                  <a:txBody>
                    <a:bodyPr/>
                    <a:lstStyle/>
                    <a:p>
                      <a:pPr algn="ctr">
                        <a:spcBef>
                          <a:spcPts val="600"/>
                        </a:spcBef>
                        <a:spcAft>
                          <a:spcPts val="600"/>
                        </a:spcAft>
                      </a:pPr>
                      <a:r>
                        <a:rPr lang="en-US" sz="2400" dirty="0">
                          <a:effectLst/>
                        </a:rPr>
                        <a:t>Criminal Law</a:t>
                      </a:r>
                      <a:endParaRPr lang="en-US" sz="2400" dirty="0">
                        <a:effectLst/>
                        <a:latin typeface="Calibri" charset="0"/>
                        <a:ea typeface="Calibri" charset="0"/>
                        <a:cs typeface="Times New Roman" charset="0"/>
                      </a:endParaRPr>
                    </a:p>
                  </a:txBody>
                  <a:tcPr marL="52210" marR="52210" marT="0" marB="0"/>
                </a:tc>
                <a:tc>
                  <a:txBody>
                    <a:bodyPr/>
                    <a:lstStyle/>
                    <a:p>
                      <a:pPr algn="ctr">
                        <a:spcBef>
                          <a:spcPts val="600"/>
                        </a:spcBef>
                        <a:spcAft>
                          <a:spcPts val="600"/>
                        </a:spcAft>
                      </a:pPr>
                      <a:r>
                        <a:rPr lang="en-US" sz="2400" dirty="0">
                          <a:effectLst/>
                        </a:rPr>
                        <a:t>Civil Law</a:t>
                      </a:r>
                      <a:endParaRPr lang="en-US" sz="2400" dirty="0">
                        <a:effectLst/>
                        <a:latin typeface="Calibri" charset="0"/>
                        <a:ea typeface="Calibri" charset="0"/>
                        <a:cs typeface="Times New Roman" charset="0"/>
                      </a:endParaRPr>
                    </a:p>
                  </a:txBody>
                  <a:tcPr marL="52210" marR="52210" marT="0" marB="0"/>
                </a:tc>
              </a:tr>
              <a:tr h="662098">
                <a:tc>
                  <a:txBody>
                    <a:bodyPr/>
                    <a:lstStyle/>
                    <a:p>
                      <a:pPr algn="l">
                        <a:spcAft>
                          <a:spcPts val="0"/>
                        </a:spcAft>
                      </a:pPr>
                      <a:r>
                        <a:rPr lang="en-US" sz="1600">
                          <a:effectLst/>
                        </a:rPr>
                        <a:t>Public or private?</a:t>
                      </a:r>
                      <a:endParaRPr lang="en-US" sz="16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r>
              <a:tr h="662098">
                <a:tc>
                  <a:txBody>
                    <a:bodyPr/>
                    <a:lstStyle/>
                    <a:p>
                      <a:pPr algn="l">
                        <a:spcAft>
                          <a:spcPts val="0"/>
                        </a:spcAft>
                      </a:pPr>
                      <a:r>
                        <a:rPr lang="en-US" sz="1600">
                          <a:effectLst/>
                        </a:rPr>
                        <a:t>  Which courts?</a:t>
                      </a:r>
                      <a:endParaRPr lang="en-US" sz="16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r>
              <a:tr h="630389">
                <a:tc>
                  <a:txBody>
                    <a:bodyPr/>
                    <a:lstStyle/>
                    <a:p>
                      <a:pPr algn="l">
                        <a:spcAft>
                          <a:spcPts val="0"/>
                        </a:spcAft>
                      </a:pPr>
                      <a:r>
                        <a:rPr lang="en-US" sz="1600">
                          <a:effectLst/>
                        </a:rPr>
                        <a:t>The defendant is…?</a:t>
                      </a:r>
                      <a:endParaRPr lang="en-US" sz="1600">
                        <a:effectLst/>
                        <a:latin typeface="Calibri" charset="0"/>
                        <a:ea typeface="Calibri" charset="0"/>
                        <a:cs typeface="Times New Roman" charset="0"/>
                      </a:endParaRPr>
                    </a:p>
                  </a:txBody>
                  <a:tcPr marL="52210" marR="52210" marT="0" marB="0"/>
                </a:tc>
                <a:tc>
                  <a:txBody>
                    <a:bodyPr/>
                    <a:lstStyle/>
                    <a:p>
                      <a:pPr algn="l">
                        <a:spcAft>
                          <a:spcPts val="0"/>
                        </a:spcAft>
                      </a:pPr>
                      <a:r>
                        <a:rPr lang="en-US" sz="900" dirty="0">
                          <a:effectLst/>
                        </a:rPr>
                        <a:t> </a:t>
                      </a:r>
                      <a:endParaRPr lang="en-US" sz="900" dirty="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r>
              <a:tr h="538285">
                <a:tc>
                  <a:txBody>
                    <a:bodyPr/>
                    <a:lstStyle/>
                    <a:p>
                      <a:pPr algn="l">
                        <a:spcAft>
                          <a:spcPts val="0"/>
                        </a:spcAft>
                      </a:pPr>
                      <a:r>
                        <a:rPr lang="en-US" sz="1600">
                          <a:effectLst/>
                        </a:rPr>
                        <a:t>The outcome of the case is…?</a:t>
                      </a:r>
                      <a:endParaRPr lang="en-US" sz="16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r>
              <a:tr h="463545">
                <a:tc>
                  <a:txBody>
                    <a:bodyPr/>
                    <a:lstStyle/>
                    <a:p>
                      <a:pPr algn="l">
                        <a:spcAft>
                          <a:spcPts val="0"/>
                        </a:spcAft>
                      </a:pPr>
                      <a:r>
                        <a:rPr lang="en-US" sz="1600">
                          <a:effectLst/>
                        </a:rPr>
                        <a:t>If responsible, the defendant is…?</a:t>
                      </a:r>
                      <a:endParaRPr lang="en-US" sz="16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r>
              <a:tr h="482418">
                <a:tc>
                  <a:txBody>
                    <a:bodyPr/>
                    <a:lstStyle/>
                    <a:p>
                      <a:pPr algn="l">
                        <a:spcAft>
                          <a:spcPts val="0"/>
                        </a:spcAft>
                      </a:pPr>
                      <a:r>
                        <a:rPr lang="en-US" sz="1600" dirty="0">
                          <a:effectLst/>
                        </a:rPr>
                        <a:t>Examples:</a:t>
                      </a:r>
                      <a:endParaRPr lang="en-US" sz="1600" dirty="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r>
              <a:tr h="548100">
                <a:tc>
                  <a:txBody>
                    <a:bodyPr/>
                    <a:lstStyle/>
                    <a:p>
                      <a:pPr algn="l">
                        <a:spcAft>
                          <a:spcPts val="0"/>
                        </a:spcAft>
                      </a:pPr>
                      <a:r>
                        <a:rPr lang="en-US" sz="1600">
                          <a:effectLst/>
                        </a:rPr>
                        <a:t>Burden of proof</a:t>
                      </a:r>
                      <a:endParaRPr lang="en-US" sz="16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r>
              <a:tr h="598680">
                <a:tc>
                  <a:txBody>
                    <a:bodyPr/>
                    <a:lstStyle/>
                    <a:p>
                      <a:pPr algn="l">
                        <a:spcAft>
                          <a:spcPts val="0"/>
                        </a:spcAft>
                      </a:pPr>
                      <a:r>
                        <a:rPr lang="en-US" sz="1600">
                          <a:effectLst/>
                        </a:rPr>
                        <a:t>Standard of proof</a:t>
                      </a:r>
                      <a:endParaRPr lang="en-US" sz="16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r>
              <a:tr h="590377">
                <a:tc>
                  <a:txBody>
                    <a:bodyPr/>
                    <a:lstStyle/>
                    <a:p>
                      <a:pPr algn="l">
                        <a:spcAft>
                          <a:spcPts val="0"/>
                        </a:spcAft>
                      </a:pPr>
                      <a:r>
                        <a:rPr lang="en-US" sz="1600">
                          <a:effectLst/>
                        </a:rPr>
                        <a:t>Cases are written as:</a:t>
                      </a:r>
                      <a:endParaRPr lang="en-US" sz="16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r>
              <a:tr h="860084">
                <a:tc>
                  <a:txBody>
                    <a:bodyPr/>
                    <a:lstStyle/>
                    <a:p>
                      <a:pPr algn="l">
                        <a:spcAft>
                          <a:spcPts val="0"/>
                        </a:spcAft>
                      </a:pPr>
                      <a:r>
                        <a:rPr lang="en-US" sz="1600" dirty="0">
                          <a:effectLst/>
                        </a:rPr>
                        <a:t>Example of a case:</a:t>
                      </a:r>
                      <a:endParaRPr lang="en-US" sz="1600" dirty="0">
                        <a:effectLst/>
                        <a:latin typeface="Calibri" charset="0"/>
                        <a:ea typeface="Calibri" charset="0"/>
                        <a:cs typeface="Times New Roman" charset="0"/>
                      </a:endParaRPr>
                    </a:p>
                  </a:txBody>
                  <a:tcPr marL="52210" marR="52210" marT="0" marB="0"/>
                </a:tc>
                <a:tc>
                  <a:txBody>
                    <a:bodyPr/>
                    <a:lstStyle/>
                    <a:p>
                      <a:pPr algn="l">
                        <a:spcAft>
                          <a:spcPts val="0"/>
                        </a:spcAft>
                      </a:pPr>
                      <a:r>
                        <a:rPr lang="en-US" sz="900">
                          <a:effectLst/>
                        </a:rPr>
                        <a:t> </a:t>
                      </a:r>
                      <a:endParaRPr lang="en-US" sz="900">
                        <a:effectLst/>
                        <a:latin typeface="Calibri" charset="0"/>
                        <a:ea typeface="Calibri" charset="0"/>
                        <a:cs typeface="Times New Roman" charset="0"/>
                      </a:endParaRPr>
                    </a:p>
                  </a:txBody>
                  <a:tcPr marL="52210" marR="52210" marT="0" marB="0"/>
                </a:tc>
                <a:tc>
                  <a:txBody>
                    <a:bodyPr/>
                    <a:lstStyle/>
                    <a:p>
                      <a:pPr algn="l">
                        <a:spcAft>
                          <a:spcPts val="0"/>
                        </a:spcAft>
                      </a:pPr>
                      <a:r>
                        <a:rPr lang="en-US" sz="900" dirty="0">
                          <a:effectLst/>
                        </a:rPr>
                        <a:t> </a:t>
                      </a:r>
                      <a:endParaRPr lang="en-US" sz="900" dirty="0">
                        <a:effectLst/>
                        <a:latin typeface="Calibri" charset="0"/>
                        <a:ea typeface="Calibri" charset="0"/>
                        <a:cs typeface="Times New Roman" charset="0"/>
                      </a:endParaRPr>
                    </a:p>
                  </a:txBody>
                  <a:tcPr marL="52210" marR="52210" marT="0" marB="0"/>
                </a:tc>
              </a:tr>
            </a:tbl>
          </a:graphicData>
        </a:graphic>
      </p:graphicFrame>
    </p:spTree>
    <p:extLst>
      <p:ext uri="{BB962C8B-B14F-4D97-AF65-F5344CB8AC3E}">
        <p14:creationId xmlns:p14="http://schemas.microsoft.com/office/powerpoint/2010/main" val="14597243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55919682"/>
              </p:ext>
            </p:extLst>
          </p:nvPr>
        </p:nvGraphicFramePr>
        <p:xfrm>
          <a:off x="0" y="0"/>
          <a:ext cx="9144000" cy="6744552"/>
        </p:xfrm>
        <a:graphic>
          <a:graphicData uri="http://schemas.openxmlformats.org/drawingml/2006/table">
            <a:tbl>
              <a:tblPr firstRow="1" firstCol="1" bandRow="1">
                <a:tableStyleId>{5C22544A-7EE6-4342-B048-85BDC9FD1C3A}</a:tableStyleId>
              </a:tblPr>
              <a:tblGrid>
                <a:gridCol w="2555776"/>
                <a:gridCol w="3024336"/>
                <a:gridCol w="3563888"/>
              </a:tblGrid>
              <a:tr h="276941">
                <a:tc>
                  <a:txBody>
                    <a:bodyPr/>
                    <a:lstStyle/>
                    <a:p>
                      <a:pPr>
                        <a:lnSpc>
                          <a:spcPct val="115000"/>
                        </a:lnSpc>
                        <a:spcBef>
                          <a:spcPts val="600"/>
                        </a:spcBef>
                        <a:spcAft>
                          <a:spcPts val="600"/>
                        </a:spcAft>
                      </a:pPr>
                      <a:r>
                        <a:rPr lang="en-GB" sz="1000" dirty="0">
                          <a:effectLst/>
                        </a:rPr>
                        <a:t> </a:t>
                      </a:r>
                      <a:r>
                        <a:rPr lang="en-GB" sz="2400" dirty="0" smtClean="0">
                          <a:effectLst/>
                        </a:rPr>
                        <a:t>Answers</a:t>
                      </a:r>
                      <a:endParaRPr lang="en-US" sz="1000" dirty="0">
                        <a:effectLst/>
                        <a:latin typeface="Arial" charset="0"/>
                        <a:ea typeface="Calibri" charset="0"/>
                        <a:cs typeface="Times New Roman" charset="0"/>
                      </a:endParaRPr>
                    </a:p>
                  </a:txBody>
                  <a:tcPr marL="60359" marR="60359" marT="0" marB="0"/>
                </a:tc>
                <a:tc>
                  <a:txBody>
                    <a:bodyPr/>
                    <a:lstStyle/>
                    <a:p>
                      <a:pPr algn="ctr">
                        <a:lnSpc>
                          <a:spcPct val="115000"/>
                        </a:lnSpc>
                        <a:spcBef>
                          <a:spcPts val="600"/>
                        </a:spcBef>
                        <a:spcAft>
                          <a:spcPts val="600"/>
                        </a:spcAft>
                      </a:pPr>
                      <a:r>
                        <a:rPr lang="en-GB" sz="2400" dirty="0">
                          <a:effectLst/>
                        </a:rPr>
                        <a:t>Criminal Law</a:t>
                      </a:r>
                      <a:endParaRPr lang="en-US" sz="2400" dirty="0">
                        <a:effectLst/>
                        <a:latin typeface="Arial" charset="0"/>
                        <a:ea typeface="Calibri" charset="0"/>
                        <a:cs typeface="Times New Roman" charset="0"/>
                      </a:endParaRPr>
                    </a:p>
                  </a:txBody>
                  <a:tcPr marL="60359" marR="60359" marT="0" marB="0"/>
                </a:tc>
                <a:tc>
                  <a:txBody>
                    <a:bodyPr/>
                    <a:lstStyle/>
                    <a:p>
                      <a:pPr algn="ctr">
                        <a:lnSpc>
                          <a:spcPct val="115000"/>
                        </a:lnSpc>
                        <a:spcBef>
                          <a:spcPts val="600"/>
                        </a:spcBef>
                        <a:spcAft>
                          <a:spcPts val="600"/>
                        </a:spcAft>
                      </a:pPr>
                      <a:r>
                        <a:rPr lang="en-GB" sz="2400" dirty="0">
                          <a:effectLst/>
                        </a:rPr>
                        <a:t>Civil Law</a:t>
                      </a:r>
                      <a:endParaRPr lang="en-US" sz="2400" dirty="0">
                        <a:effectLst/>
                        <a:latin typeface="Arial" charset="0"/>
                        <a:ea typeface="Calibri" charset="0"/>
                        <a:cs typeface="Times New Roman" charset="0"/>
                      </a:endParaRPr>
                    </a:p>
                  </a:txBody>
                  <a:tcPr marL="60359" marR="60359" marT="0" marB="0"/>
                </a:tc>
              </a:tr>
              <a:tr h="659163">
                <a:tc>
                  <a:txBody>
                    <a:bodyPr/>
                    <a:lstStyle/>
                    <a:p>
                      <a:pPr>
                        <a:lnSpc>
                          <a:spcPct val="115000"/>
                        </a:lnSpc>
                        <a:spcBef>
                          <a:spcPts val="600"/>
                        </a:spcBef>
                        <a:spcAft>
                          <a:spcPts val="600"/>
                        </a:spcAft>
                      </a:pPr>
                      <a:r>
                        <a:rPr lang="en-GB" sz="1800">
                          <a:effectLst/>
                        </a:rPr>
                        <a:t>Public or private?</a:t>
                      </a:r>
                      <a:endParaRPr lang="en-US" sz="180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Public - a crime is committed against the state.</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a:effectLst/>
                        </a:rPr>
                        <a:t>Private - a civil case is a dispute between individuals.</a:t>
                      </a:r>
                      <a:endParaRPr lang="en-US" sz="1800">
                        <a:effectLst/>
                        <a:latin typeface="Arial" charset="0"/>
                        <a:ea typeface="Calibri" charset="0"/>
                        <a:cs typeface="Times New Roman" charset="0"/>
                      </a:endParaRPr>
                    </a:p>
                  </a:txBody>
                  <a:tcPr marL="60359" marR="60359" marT="0" marB="0"/>
                </a:tc>
              </a:tr>
              <a:tr h="1053069">
                <a:tc>
                  <a:txBody>
                    <a:bodyPr/>
                    <a:lstStyle/>
                    <a:p>
                      <a:pPr>
                        <a:lnSpc>
                          <a:spcPct val="115000"/>
                        </a:lnSpc>
                        <a:spcBef>
                          <a:spcPts val="600"/>
                        </a:spcBef>
                        <a:spcAft>
                          <a:spcPts val="600"/>
                        </a:spcAft>
                      </a:pPr>
                      <a:r>
                        <a:rPr lang="en-GB" sz="1800" dirty="0">
                          <a:effectLst/>
                        </a:rPr>
                        <a:t>Which courts?</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smtClean="0">
                          <a:effectLst/>
                        </a:rPr>
                        <a:t>Magistrates</a:t>
                      </a:r>
                      <a:r>
                        <a:rPr lang="en-GB" sz="1800" dirty="0">
                          <a:effectLst/>
                        </a:rPr>
                        <a:t>’ Court deals with petty crimes </a:t>
                      </a:r>
                      <a:r>
                        <a:rPr lang="en-GB" sz="1800" dirty="0" smtClean="0">
                          <a:effectLst/>
                        </a:rPr>
                        <a:t>/ </a:t>
                      </a:r>
                      <a:r>
                        <a:rPr lang="en-GB" sz="1800" dirty="0">
                          <a:effectLst/>
                        </a:rPr>
                        <a:t>Crown Court deals </a:t>
                      </a:r>
                      <a:r>
                        <a:rPr lang="en-GB" sz="1800" dirty="0" smtClean="0">
                          <a:effectLst/>
                        </a:rPr>
                        <a:t>with serious </a:t>
                      </a:r>
                      <a:r>
                        <a:rPr lang="en-GB" sz="1800" dirty="0">
                          <a:effectLst/>
                        </a:rPr>
                        <a:t>crimes.</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Trials </a:t>
                      </a:r>
                      <a:r>
                        <a:rPr lang="en-GB" sz="1800" dirty="0" smtClean="0">
                          <a:effectLst/>
                        </a:rPr>
                        <a:t>held </a:t>
                      </a:r>
                      <a:r>
                        <a:rPr lang="en-GB" sz="1800" dirty="0">
                          <a:effectLst/>
                        </a:rPr>
                        <a:t>in </a:t>
                      </a:r>
                      <a:r>
                        <a:rPr lang="en-GB" sz="1800" dirty="0" smtClean="0">
                          <a:effectLst/>
                        </a:rPr>
                        <a:t>County </a:t>
                      </a:r>
                      <a:r>
                        <a:rPr lang="en-GB" sz="1800" dirty="0">
                          <a:effectLst/>
                        </a:rPr>
                        <a:t>Court or the High Court depending on the value and complexity of the case.</a:t>
                      </a:r>
                      <a:endParaRPr lang="en-US" sz="1800" dirty="0">
                        <a:effectLst/>
                        <a:latin typeface="Arial" charset="0"/>
                        <a:ea typeface="Calibri" charset="0"/>
                        <a:cs typeface="Times New Roman" charset="0"/>
                      </a:endParaRPr>
                    </a:p>
                  </a:txBody>
                  <a:tcPr marL="60359" marR="60359" marT="0" marB="0"/>
                </a:tc>
              </a:tr>
              <a:tr h="263495">
                <a:tc>
                  <a:txBody>
                    <a:bodyPr/>
                    <a:lstStyle/>
                    <a:p>
                      <a:pPr>
                        <a:lnSpc>
                          <a:spcPct val="115000"/>
                        </a:lnSpc>
                        <a:spcBef>
                          <a:spcPts val="600"/>
                        </a:spcBef>
                        <a:spcAft>
                          <a:spcPts val="600"/>
                        </a:spcAft>
                      </a:pPr>
                      <a:r>
                        <a:rPr lang="en-GB" sz="1800">
                          <a:effectLst/>
                        </a:rPr>
                        <a:t>The defendant is…?</a:t>
                      </a:r>
                      <a:endParaRPr lang="en-US" sz="180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The defendant is prosecuted.</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a:effectLst/>
                        </a:rPr>
                        <a:t>The defendant is sued.</a:t>
                      </a:r>
                      <a:endParaRPr lang="en-US" sz="1800">
                        <a:effectLst/>
                        <a:latin typeface="Arial" charset="0"/>
                        <a:ea typeface="Calibri" charset="0"/>
                        <a:cs typeface="Times New Roman" charset="0"/>
                      </a:endParaRPr>
                    </a:p>
                  </a:txBody>
                  <a:tcPr marL="60359" marR="60359" marT="0" marB="0"/>
                </a:tc>
              </a:tr>
              <a:tr h="411833">
                <a:tc>
                  <a:txBody>
                    <a:bodyPr/>
                    <a:lstStyle/>
                    <a:p>
                      <a:pPr>
                        <a:lnSpc>
                          <a:spcPct val="115000"/>
                        </a:lnSpc>
                        <a:spcBef>
                          <a:spcPts val="600"/>
                        </a:spcBef>
                        <a:spcAft>
                          <a:spcPts val="600"/>
                        </a:spcAft>
                      </a:pPr>
                      <a:r>
                        <a:rPr lang="en-GB" sz="1800" dirty="0" smtClean="0">
                          <a:effectLst/>
                        </a:rPr>
                        <a:t>Outcome </a:t>
                      </a:r>
                      <a:r>
                        <a:rPr lang="en-GB" sz="1800" dirty="0">
                          <a:effectLst/>
                        </a:rPr>
                        <a:t>of </a:t>
                      </a:r>
                      <a:r>
                        <a:rPr lang="en-GB" sz="1800" dirty="0" smtClean="0">
                          <a:effectLst/>
                        </a:rPr>
                        <a:t> </a:t>
                      </a:r>
                      <a:r>
                        <a:rPr lang="en-GB" sz="1800" dirty="0">
                          <a:effectLst/>
                        </a:rPr>
                        <a:t>case </a:t>
                      </a:r>
                      <a:r>
                        <a:rPr lang="en-GB" sz="1800" dirty="0" smtClean="0">
                          <a:effectLst/>
                        </a:rPr>
                        <a:t>is D is ?</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Guilty or not guilty</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smtClean="0">
                          <a:effectLst/>
                        </a:rPr>
                        <a:t>Liable or not liable</a:t>
                      </a:r>
                      <a:endParaRPr lang="en-US" sz="1800" dirty="0">
                        <a:effectLst/>
                        <a:latin typeface="Arial" charset="0"/>
                        <a:ea typeface="Calibri" charset="0"/>
                        <a:cs typeface="Times New Roman" charset="0"/>
                      </a:endParaRPr>
                    </a:p>
                  </a:txBody>
                  <a:tcPr marL="60359" marR="60359" marT="0" marB="0"/>
                </a:tc>
              </a:tr>
              <a:tr h="798951">
                <a:tc>
                  <a:txBody>
                    <a:bodyPr/>
                    <a:lstStyle/>
                    <a:p>
                      <a:pPr>
                        <a:lnSpc>
                          <a:spcPct val="115000"/>
                        </a:lnSpc>
                        <a:spcBef>
                          <a:spcPts val="600"/>
                        </a:spcBef>
                        <a:spcAft>
                          <a:spcPts val="600"/>
                        </a:spcAft>
                      </a:pPr>
                      <a:r>
                        <a:rPr lang="en-GB" sz="1800" dirty="0">
                          <a:effectLst/>
                        </a:rPr>
                        <a:t>If responsible, the </a:t>
                      </a:r>
                      <a:r>
                        <a:rPr lang="en-GB" sz="1800" dirty="0" smtClean="0">
                          <a:effectLst/>
                        </a:rPr>
                        <a:t>punishment/remedy</a:t>
                      </a:r>
                      <a:r>
                        <a:rPr lang="en-GB" sz="1800" baseline="0" dirty="0" smtClean="0">
                          <a:effectLst/>
                        </a:rPr>
                        <a:t> is</a:t>
                      </a:r>
                      <a:r>
                        <a:rPr lang="en-GB" sz="1800" dirty="0" smtClean="0">
                          <a:effectLst/>
                        </a:rPr>
                        <a:t>?</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The wrongdoer is punished and sentenced.</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If found to be liable, the defendant may have to compensate the </a:t>
                      </a:r>
                      <a:r>
                        <a:rPr lang="en-GB" sz="1800" dirty="0" smtClean="0">
                          <a:effectLst/>
                        </a:rPr>
                        <a:t>claimant</a:t>
                      </a:r>
                      <a:r>
                        <a:rPr lang="en-GB" sz="1800" baseline="0" dirty="0" smtClean="0">
                          <a:effectLst/>
                        </a:rPr>
                        <a:t> – e.g. damages</a:t>
                      </a:r>
                      <a:endParaRPr lang="en-US" sz="1800" dirty="0">
                        <a:effectLst/>
                        <a:latin typeface="Arial" charset="0"/>
                        <a:ea typeface="Calibri" charset="0"/>
                        <a:cs typeface="Times New Roman" charset="0"/>
                      </a:endParaRPr>
                    </a:p>
                  </a:txBody>
                  <a:tcPr marL="60359" marR="60359" marT="0" marB="0"/>
                </a:tc>
              </a:tr>
              <a:tr h="678412">
                <a:tc>
                  <a:txBody>
                    <a:bodyPr/>
                    <a:lstStyle/>
                    <a:p>
                      <a:pPr>
                        <a:lnSpc>
                          <a:spcPct val="115000"/>
                        </a:lnSpc>
                        <a:spcBef>
                          <a:spcPts val="600"/>
                        </a:spcBef>
                        <a:spcAft>
                          <a:spcPts val="600"/>
                        </a:spcAft>
                      </a:pPr>
                      <a:r>
                        <a:rPr lang="en-GB" sz="1800">
                          <a:effectLst/>
                        </a:rPr>
                        <a:t>Examples:</a:t>
                      </a:r>
                      <a:endParaRPr lang="en-US" sz="180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Examples of crimes include: theft, murder, assault etc.</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err="1" smtClean="0">
                          <a:effectLst/>
                        </a:rPr>
                        <a:t>egs</a:t>
                      </a:r>
                      <a:r>
                        <a:rPr lang="en-GB" sz="1800" dirty="0" smtClean="0">
                          <a:effectLst/>
                        </a:rPr>
                        <a:t> </a:t>
                      </a:r>
                      <a:r>
                        <a:rPr lang="en-GB" sz="1800" dirty="0">
                          <a:effectLst/>
                        </a:rPr>
                        <a:t>of civil </a:t>
                      </a:r>
                      <a:r>
                        <a:rPr lang="en-GB" sz="1800" dirty="0" smtClean="0">
                          <a:effectLst/>
                        </a:rPr>
                        <a:t>disputes: </a:t>
                      </a:r>
                      <a:r>
                        <a:rPr lang="en-GB" sz="1800" dirty="0">
                          <a:effectLst/>
                        </a:rPr>
                        <a:t>negligence, contract law &amp; family law. </a:t>
                      </a:r>
                      <a:endParaRPr lang="en-US" sz="1800" dirty="0">
                        <a:effectLst/>
                        <a:latin typeface="Arial" charset="0"/>
                        <a:ea typeface="Calibri" charset="0"/>
                        <a:cs typeface="Times New Roman" charset="0"/>
                      </a:endParaRPr>
                    </a:p>
                  </a:txBody>
                  <a:tcPr marL="60359" marR="60359" marT="0" marB="0"/>
                </a:tc>
              </a:tr>
              <a:tr h="919676">
                <a:tc>
                  <a:txBody>
                    <a:bodyPr/>
                    <a:lstStyle/>
                    <a:p>
                      <a:pPr>
                        <a:lnSpc>
                          <a:spcPct val="115000"/>
                        </a:lnSpc>
                        <a:spcBef>
                          <a:spcPts val="600"/>
                        </a:spcBef>
                        <a:spcAft>
                          <a:spcPts val="600"/>
                        </a:spcAft>
                      </a:pPr>
                      <a:r>
                        <a:rPr lang="en-GB" sz="1800" dirty="0">
                          <a:effectLst/>
                        </a:rPr>
                        <a:t>Burden of proof</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The prosecution </a:t>
                      </a:r>
                      <a:r>
                        <a:rPr lang="en-GB" sz="1800" dirty="0" smtClean="0">
                          <a:effectLst/>
                        </a:rPr>
                        <a:t>has </a:t>
                      </a:r>
                      <a:r>
                        <a:rPr lang="en-GB" sz="1800" dirty="0">
                          <a:effectLst/>
                        </a:rPr>
                        <a:t>the burden of proof to show the defendant is guilty.</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The claimant has the burden of proof to show the defendant is liable. </a:t>
                      </a:r>
                      <a:endParaRPr lang="en-US" sz="1800" dirty="0">
                        <a:effectLst/>
                        <a:latin typeface="Arial" charset="0"/>
                        <a:ea typeface="Calibri" charset="0"/>
                        <a:cs typeface="Times New Roman" charset="0"/>
                      </a:endParaRPr>
                    </a:p>
                  </a:txBody>
                  <a:tcPr marL="60359" marR="60359" marT="0" marB="0"/>
                </a:tc>
              </a:tr>
              <a:tr h="682239">
                <a:tc>
                  <a:txBody>
                    <a:bodyPr/>
                    <a:lstStyle/>
                    <a:p>
                      <a:pPr>
                        <a:lnSpc>
                          <a:spcPct val="115000"/>
                        </a:lnSpc>
                        <a:spcBef>
                          <a:spcPts val="600"/>
                        </a:spcBef>
                        <a:spcAft>
                          <a:spcPts val="600"/>
                        </a:spcAft>
                      </a:pPr>
                      <a:r>
                        <a:rPr lang="en-GB" sz="1800">
                          <a:effectLst/>
                        </a:rPr>
                        <a:t>Standard of proof</a:t>
                      </a:r>
                      <a:endParaRPr lang="en-US" sz="180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The standard of proof is ‘beyond all reasonable doubt’. </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The standard of proof is on a ‘balance of probabilities’.</a:t>
                      </a:r>
                      <a:endParaRPr lang="en-US" sz="1800" dirty="0">
                        <a:effectLst/>
                        <a:latin typeface="Arial" charset="0"/>
                        <a:ea typeface="Calibri" charset="0"/>
                        <a:cs typeface="Times New Roman" charset="0"/>
                      </a:endParaRPr>
                    </a:p>
                  </a:txBody>
                  <a:tcPr marL="60359" marR="60359" marT="0" marB="0"/>
                </a:tc>
              </a:tr>
              <a:tr h="263495">
                <a:tc>
                  <a:txBody>
                    <a:bodyPr/>
                    <a:lstStyle/>
                    <a:p>
                      <a:pPr>
                        <a:lnSpc>
                          <a:spcPct val="115000"/>
                        </a:lnSpc>
                        <a:spcBef>
                          <a:spcPts val="600"/>
                        </a:spcBef>
                        <a:spcAft>
                          <a:spcPts val="600"/>
                        </a:spcAft>
                      </a:pPr>
                      <a:r>
                        <a:rPr lang="en-GB" sz="1800">
                          <a:effectLst/>
                        </a:rPr>
                        <a:t>Cases are written:</a:t>
                      </a:r>
                      <a:endParaRPr lang="en-US" sz="180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R v Defendant</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Claimant v Defendant</a:t>
                      </a:r>
                      <a:endParaRPr lang="en-US" sz="1800" dirty="0">
                        <a:effectLst/>
                        <a:latin typeface="Arial" charset="0"/>
                        <a:ea typeface="Calibri" charset="0"/>
                        <a:cs typeface="Times New Roman" charset="0"/>
                      </a:endParaRPr>
                    </a:p>
                  </a:txBody>
                  <a:tcPr marL="60359" marR="60359" marT="0" marB="0"/>
                </a:tc>
              </a:tr>
              <a:tr h="263495">
                <a:tc>
                  <a:txBody>
                    <a:bodyPr/>
                    <a:lstStyle/>
                    <a:p>
                      <a:pPr>
                        <a:lnSpc>
                          <a:spcPct val="115000"/>
                        </a:lnSpc>
                        <a:spcBef>
                          <a:spcPts val="600"/>
                        </a:spcBef>
                        <a:spcAft>
                          <a:spcPts val="600"/>
                        </a:spcAft>
                      </a:pPr>
                      <a:r>
                        <a:rPr lang="en-GB" sz="1800" dirty="0">
                          <a:effectLst/>
                        </a:rPr>
                        <a:t>Example of a case:</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R v Dudley &amp; Stephens</a:t>
                      </a:r>
                      <a:endParaRPr lang="en-US" sz="1800" dirty="0">
                        <a:effectLst/>
                        <a:latin typeface="Arial" charset="0"/>
                        <a:ea typeface="Calibri" charset="0"/>
                        <a:cs typeface="Times New Roman" charset="0"/>
                      </a:endParaRPr>
                    </a:p>
                  </a:txBody>
                  <a:tcPr marL="60359" marR="60359" marT="0" marB="0"/>
                </a:tc>
                <a:tc>
                  <a:txBody>
                    <a:bodyPr/>
                    <a:lstStyle/>
                    <a:p>
                      <a:pPr>
                        <a:lnSpc>
                          <a:spcPct val="115000"/>
                        </a:lnSpc>
                        <a:spcBef>
                          <a:spcPts val="600"/>
                        </a:spcBef>
                        <a:spcAft>
                          <a:spcPts val="600"/>
                        </a:spcAft>
                      </a:pPr>
                      <a:r>
                        <a:rPr lang="en-GB" sz="1800" dirty="0">
                          <a:effectLst/>
                        </a:rPr>
                        <a:t>Donoghue v Stevenson</a:t>
                      </a:r>
                      <a:endParaRPr lang="en-US" sz="1800" dirty="0">
                        <a:effectLst/>
                        <a:latin typeface="Arial" charset="0"/>
                        <a:ea typeface="Calibri" charset="0"/>
                        <a:cs typeface="Times New Roman" charset="0"/>
                      </a:endParaRPr>
                    </a:p>
                  </a:txBody>
                  <a:tcPr marL="60359" marR="60359" marT="0" marB="0"/>
                </a:tc>
              </a:tr>
            </a:tbl>
          </a:graphicData>
        </a:graphic>
      </p:graphicFrame>
    </p:spTree>
    <p:extLst>
      <p:ext uri="{BB962C8B-B14F-4D97-AF65-F5344CB8AC3E}">
        <p14:creationId xmlns:p14="http://schemas.microsoft.com/office/powerpoint/2010/main" val="7342192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Answers: Activity 5 – Civil v Criminal Terms </a:t>
            </a:r>
            <a:endParaRPr lang="en-GB" dirty="0"/>
          </a:p>
        </p:txBody>
      </p:sp>
      <p:graphicFrame>
        <p:nvGraphicFramePr>
          <p:cNvPr id="4" name="Content Placeholder 3"/>
          <p:cNvGraphicFramePr>
            <a:graphicFrameLocks noGrp="1"/>
          </p:cNvGraphicFramePr>
          <p:nvPr>
            <p:ph idx="1"/>
            <p:extLst/>
          </p:nvPr>
        </p:nvGraphicFramePr>
        <p:xfrm>
          <a:off x="755576" y="1628800"/>
          <a:ext cx="7632000" cy="2869314"/>
        </p:xfrm>
        <a:graphic>
          <a:graphicData uri="http://schemas.openxmlformats.org/drawingml/2006/table">
            <a:tbl>
              <a:tblPr firstRow="1" firstCol="1" bandRow="1">
                <a:tableStyleId>{5C22544A-7EE6-4342-B048-85BDC9FD1C3A}</a:tableStyleId>
              </a:tblPr>
              <a:tblGrid>
                <a:gridCol w="2544000"/>
                <a:gridCol w="2544000"/>
                <a:gridCol w="2544000"/>
              </a:tblGrid>
              <a:tr h="432957">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 </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dirty="0" smtClean="0">
                          <a:solidFill>
                            <a:schemeClr val="tx1"/>
                          </a:solidFill>
                          <a:effectLst/>
                          <a:latin typeface="Arial" panose="020B0604020202020204" pitchFamily="34" charset="0"/>
                          <a:cs typeface="Arial" panose="020B0604020202020204" pitchFamily="34" charset="0"/>
                        </a:rPr>
                        <a:t>Criminal </a:t>
                      </a:r>
                      <a:r>
                        <a:rPr lang="en-GB" sz="2600" dirty="0">
                          <a:solidFill>
                            <a:schemeClr val="tx1"/>
                          </a:solidFill>
                          <a:effectLst/>
                          <a:latin typeface="Arial" panose="020B0604020202020204" pitchFamily="34" charset="0"/>
                          <a:cs typeface="Arial" panose="020B0604020202020204" pitchFamily="34" charset="0"/>
                        </a:rPr>
                        <a:t>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dirty="0" smtClean="0">
                          <a:solidFill>
                            <a:schemeClr val="tx1"/>
                          </a:solidFill>
                          <a:effectLst/>
                          <a:latin typeface="Arial" panose="020B0604020202020204" pitchFamily="34" charset="0"/>
                          <a:cs typeface="Arial" panose="020B0604020202020204" pitchFamily="34" charset="0"/>
                        </a:rPr>
                        <a:t>Civil </a:t>
                      </a:r>
                      <a:r>
                        <a:rPr lang="en-GB" sz="2600" dirty="0">
                          <a:solidFill>
                            <a:schemeClr val="tx1"/>
                          </a:solidFill>
                          <a:effectLst/>
                          <a:latin typeface="Arial" panose="020B0604020202020204" pitchFamily="34" charset="0"/>
                          <a:cs typeface="Arial" panose="020B0604020202020204" pitchFamily="34" charset="0"/>
                        </a:rPr>
                        <a:t>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r>
              <a:tr h="2436357">
                <a:tc>
                  <a:txBody>
                    <a:bodyPr/>
                    <a:lstStyle/>
                    <a:p>
                      <a:pPr algn="ctr">
                        <a:lnSpc>
                          <a:spcPct val="107000"/>
                        </a:lnSpc>
                        <a:spcBef>
                          <a:spcPts val="1800"/>
                        </a:spcBef>
                        <a:spcAft>
                          <a:spcPts val="0"/>
                        </a:spcAft>
                        <a:tabLst>
                          <a:tab pos="1639570" algn="l"/>
                        </a:tabLst>
                      </a:pPr>
                      <a:endParaRPr lang="en-GB" sz="2600" dirty="0" smtClean="0">
                        <a:solidFill>
                          <a:schemeClr val="tx1"/>
                        </a:solidFill>
                        <a:effectLst/>
                        <a:latin typeface="Arial" panose="020B0604020202020204" pitchFamily="34" charset="0"/>
                        <a:cs typeface="Arial" panose="020B0604020202020204" pitchFamily="34" charset="0"/>
                      </a:endParaRPr>
                    </a:p>
                    <a:p>
                      <a:pPr algn="ctr">
                        <a:lnSpc>
                          <a:spcPct val="107000"/>
                        </a:lnSpc>
                        <a:spcBef>
                          <a:spcPts val="1800"/>
                        </a:spcBef>
                        <a:spcAft>
                          <a:spcPts val="0"/>
                        </a:spcAft>
                        <a:tabLst>
                          <a:tab pos="1639570" algn="l"/>
                        </a:tabLst>
                      </a:pPr>
                      <a:r>
                        <a:rPr lang="en-GB" sz="2600" dirty="0" smtClean="0">
                          <a:solidFill>
                            <a:schemeClr val="tx1"/>
                          </a:solidFill>
                          <a:effectLst/>
                          <a:latin typeface="Arial" panose="020B0604020202020204" pitchFamily="34" charset="0"/>
                          <a:cs typeface="Arial" panose="020B0604020202020204" pitchFamily="34" charset="0"/>
                        </a:rPr>
                        <a:t>Public </a:t>
                      </a:r>
                      <a:r>
                        <a:rPr lang="en-GB" sz="2600" dirty="0">
                          <a:solidFill>
                            <a:schemeClr val="tx1"/>
                          </a:solidFill>
                          <a:effectLst/>
                          <a:latin typeface="Arial" panose="020B0604020202020204" pitchFamily="34" charset="0"/>
                          <a:cs typeface="Arial" panose="020B0604020202020204" pitchFamily="34" charset="0"/>
                        </a:rPr>
                        <a:t>or </a:t>
                      </a:r>
                      <a:r>
                        <a:rPr lang="en-GB" sz="2600" dirty="0" smtClean="0">
                          <a:solidFill>
                            <a:schemeClr val="tx1"/>
                          </a:solidFill>
                          <a:effectLst/>
                          <a:latin typeface="Arial" panose="020B0604020202020204" pitchFamily="34" charset="0"/>
                          <a:cs typeface="Arial" panose="020B0604020202020204" pitchFamily="34" charset="0"/>
                        </a:rPr>
                        <a:t>private?</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nSpc>
                          <a:spcPct val="107000"/>
                        </a:lnSpc>
                        <a:spcAft>
                          <a:spcPts val="0"/>
                        </a:spcAft>
                      </a:pPr>
                      <a:endParaRPr lang="en-GB" sz="2600" dirty="0">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c>
                  <a:txBody>
                    <a:bodyPr/>
                    <a:lstStyle/>
                    <a:p>
                      <a:pPr>
                        <a:lnSpc>
                          <a:spcPct val="107000"/>
                        </a:lnSpc>
                        <a:spcAft>
                          <a:spcPts val="0"/>
                        </a:spcAft>
                      </a:pPr>
                      <a:endParaRPr lang="en-GB" sz="2600" dirty="0">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r>
            </a:tbl>
          </a:graphicData>
        </a:graphic>
      </p:graphicFrame>
      <p:sp>
        <p:nvSpPr>
          <p:cNvPr id="3" name="TextBox 2"/>
          <p:cNvSpPr txBox="1"/>
          <p:nvPr/>
        </p:nvSpPr>
        <p:spPr>
          <a:xfrm>
            <a:off x="3419872" y="2164214"/>
            <a:ext cx="2304256" cy="2092881"/>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Public - a crime is committed against the state.</a:t>
            </a:r>
          </a:p>
        </p:txBody>
      </p:sp>
      <p:sp>
        <p:nvSpPr>
          <p:cNvPr id="5" name="TextBox 4"/>
          <p:cNvSpPr txBox="1"/>
          <p:nvPr/>
        </p:nvSpPr>
        <p:spPr>
          <a:xfrm>
            <a:off x="6012160" y="2164214"/>
            <a:ext cx="2232248" cy="2369880"/>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Private - a civil case is a dispute between individuals.</a:t>
            </a:r>
          </a:p>
          <a:p>
            <a:endParaRPr lang="en-GB" dirty="0"/>
          </a:p>
        </p:txBody>
      </p:sp>
    </p:spTree>
    <p:extLst>
      <p:ext uri="{BB962C8B-B14F-4D97-AF65-F5344CB8AC3E}">
        <p14:creationId xmlns:p14="http://schemas.microsoft.com/office/powerpoint/2010/main" val="1256323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a:t>
            </a:r>
            <a:r>
              <a:rPr lang="en-GB" dirty="0" smtClean="0"/>
              <a:t>5 </a:t>
            </a:r>
            <a:r>
              <a:rPr lang="en-GB" dirty="0"/>
              <a:t>- Table of terminology </a:t>
            </a:r>
          </a:p>
        </p:txBody>
      </p:sp>
      <p:graphicFrame>
        <p:nvGraphicFramePr>
          <p:cNvPr id="4" name="Content Placeholder 3"/>
          <p:cNvGraphicFramePr>
            <a:graphicFrameLocks noGrp="1"/>
          </p:cNvGraphicFramePr>
          <p:nvPr>
            <p:ph idx="1"/>
            <p:extLst/>
          </p:nvPr>
        </p:nvGraphicFramePr>
        <p:xfrm>
          <a:off x="683568" y="1484784"/>
          <a:ext cx="7632000" cy="4146551"/>
        </p:xfrm>
        <a:graphic>
          <a:graphicData uri="http://schemas.openxmlformats.org/drawingml/2006/table">
            <a:tbl>
              <a:tblPr firstRow="1" firstCol="1" bandRow="1">
                <a:tableStyleId>{5C22544A-7EE6-4342-B048-85BDC9FD1C3A}</a:tableStyleId>
              </a:tblPr>
              <a:tblGrid>
                <a:gridCol w="2544000"/>
                <a:gridCol w="2544000"/>
                <a:gridCol w="2544000"/>
              </a:tblGrid>
              <a:tr h="460728">
                <a:tc>
                  <a:txBody>
                    <a:bodyPr/>
                    <a:lstStyle/>
                    <a:p>
                      <a:pPr algn="ctr">
                        <a:lnSpc>
                          <a:spcPct val="107000"/>
                        </a:lnSpc>
                        <a:spcAft>
                          <a:spcPts val="0"/>
                        </a:spcAft>
                        <a:tabLst>
                          <a:tab pos="1639570" algn="l"/>
                        </a:tabLst>
                      </a:pPr>
                      <a:r>
                        <a:rPr lang="en-GB" sz="2600" dirty="0">
                          <a:effectLst/>
                          <a:latin typeface="Arial" panose="020B0604020202020204" pitchFamily="34" charset="0"/>
                          <a:cs typeface="Arial" panose="020B0604020202020204" pitchFamily="34" charset="0"/>
                        </a:rPr>
                        <a:t> </a:t>
                      </a:r>
                      <a:endParaRPr lang="en-GB" sz="2600" dirty="0">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D6DFEA"/>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Criminal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Civil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89AAD3"/>
                    </a:solidFill>
                  </a:tcPr>
                </a:tc>
              </a:tr>
              <a:tr h="3685823">
                <a:tc>
                  <a:txBody>
                    <a:bodyPr/>
                    <a:lstStyle/>
                    <a:p>
                      <a:pPr>
                        <a:lnSpc>
                          <a:spcPct val="107000"/>
                        </a:lnSpc>
                        <a:spcAft>
                          <a:spcPts val="0"/>
                        </a:spcAft>
                        <a:tabLst>
                          <a:tab pos="1639570" algn="l"/>
                        </a:tabLst>
                      </a:pPr>
                      <a:endParaRPr lang="en-GB" sz="2600" dirty="0" smtClean="0">
                        <a:solidFill>
                          <a:schemeClr val="tx1"/>
                        </a:solidFill>
                        <a:effectLst/>
                        <a:latin typeface="Arial" panose="020B0604020202020204" pitchFamily="34" charset="0"/>
                        <a:cs typeface="Arial" panose="020B0604020202020204" pitchFamily="34" charset="0"/>
                      </a:endParaRPr>
                    </a:p>
                    <a:p>
                      <a:pPr algn="ctr">
                        <a:lnSpc>
                          <a:spcPct val="107000"/>
                        </a:lnSpc>
                        <a:spcAft>
                          <a:spcPts val="0"/>
                        </a:spcAft>
                        <a:tabLst>
                          <a:tab pos="1639570" algn="l"/>
                        </a:tabLst>
                      </a:pPr>
                      <a:r>
                        <a:rPr lang="en-GB" sz="2600" dirty="0" smtClean="0">
                          <a:solidFill>
                            <a:schemeClr val="tx1"/>
                          </a:solidFill>
                          <a:effectLst/>
                          <a:latin typeface="Arial" panose="020B0604020202020204" pitchFamily="34" charset="0"/>
                          <a:cs typeface="Arial" panose="020B0604020202020204" pitchFamily="34" charset="0"/>
                        </a:rPr>
                        <a:t>Which </a:t>
                      </a:r>
                      <a:r>
                        <a:rPr lang="en-GB" sz="2600" dirty="0">
                          <a:solidFill>
                            <a:schemeClr val="tx1"/>
                          </a:solidFill>
                          <a:effectLst/>
                          <a:latin typeface="Arial" panose="020B0604020202020204" pitchFamily="34" charset="0"/>
                          <a:cs typeface="Arial" panose="020B0604020202020204" pitchFamily="34" charset="0"/>
                        </a:rPr>
                        <a:t>courts?</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D6DFEA"/>
                    </a:solidFill>
                  </a:tcPr>
                </a:tc>
                <a:tc>
                  <a:txBody>
                    <a:bodyPr/>
                    <a:lstStyle/>
                    <a:p>
                      <a:pPr>
                        <a:lnSpc>
                          <a:spcPct val="107000"/>
                        </a:lnSpc>
                        <a:spcAft>
                          <a:spcPts val="0"/>
                        </a:spcAft>
                        <a:tabLst>
                          <a:tab pos="1639570" algn="l"/>
                        </a:tabLst>
                      </a:pPr>
                      <a:endParaRPr lang="en-GB" sz="2600" dirty="0">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D6DFEA"/>
                    </a:solidFill>
                  </a:tcPr>
                </a:tc>
                <a:tc>
                  <a:txBody>
                    <a:bodyPr/>
                    <a:lstStyle/>
                    <a:p>
                      <a:pPr>
                        <a:lnSpc>
                          <a:spcPct val="107000"/>
                        </a:lnSpc>
                        <a:spcAft>
                          <a:spcPts val="0"/>
                        </a:spcAft>
                        <a:tabLst>
                          <a:tab pos="1639570" algn="l"/>
                        </a:tabLst>
                      </a:pPr>
                      <a:endParaRPr lang="en-GB" sz="2600" dirty="0">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D6DFEA"/>
                    </a:solidFill>
                  </a:tcPr>
                </a:tc>
              </a:tr>
            </a:tbl>
          </a:graphicData>
        </a:graphic>
      </p:graphicFrame>
      <p:sp>
        <p:nvSpPr>
          <p:cNvPr id="3" name="TextBox 2"/>
          <p:cNvSpPr txBox="1"/>
          <p:nvPr/>
        </p:nvSpPr>
        <p:spPr>
          <a:xfrm>
            <a:off x="3203848" y="1927851"/>
            <a:ext cx="2592288" cy="3517373"/>
          </a:xfrm>
          <a:prstGeom prst="rect">
            <a:avLst/>
          </a:prstGeom>
          <a:noFill/>
        </p:spPr>
        <p:txBody>
          <a:bodyPr wrap="square" rtlCol="0">
            <a:spAutoFit/>
          </a:bodyPr>
          <a:lstStyle/>
          <a:p>
            <a:pPr>
              <a:lnSpc>
                <a:spcPct val="107000"/>
              </a:lnSpc>
              <a:spcAft>
                <a:spcPts val="0"/>
              </a:spcAft>
              <a:tabLst>
                <a:tab pos="1639570" algn="l"/>
              </a:tabLst>
            </a:pPr>
            <a:r>
              <a:rPr lang="en-GB" sz="2600" dirty="0">
                <a:latin typeface="Arial" panose="020B0604020202020204" pitchFamily="34" charset="0"/>
                <a:cs typeface="Arial" panose="020B0604020202020204" pitchFamily="34" charset="0"/>
              </a:rPr>
              <a:t>The Magistrates’ Court deals with petty crimes and the Crown Court deals with the serious crimes.</a:t>
            </a:r>
            <a:endParaRPr lang="en-GB" sz="2600" dirty="0">
              <a:latin typeface="Arial" panose="020B0604020202020204" pitchFamily="34" charset="0"/>
              <a:ea typeface="SimSun" panose="02010600030101010101" pitchFamily="2" charset="-122"/>
              <a:cs typeface="Arial" panose="020B0604020202020204" pitchFamily="34" charset="0"/>
            </a:endParaRPr>
          </a:p>
        </p:txBody>
      </p:sp>
      <p:sp>
        <p:nvSpPr>
          <p:cNvPr id="5" name="TextBox 4"/>
          <p:cNvSpPr txBox="1"/>
          <p:nvPr/>
        </p:nvSpPr>
        <p:spPr>
          <a:xfrm>
            <a:off x="5796136" y="1916832"/>
            <a:ext cx="2592288" cy="3914405"/>
          </a:xfrm>
          <a:prstGeom prst="rect">
            <a:avLst/>
          </a:prstGeom>
          <a:noFill/>
        </p:spPr>
        <p:txBody>
          <a:bodyPr wrap="square" rtlCol="0">
            <a:spAutoFit/>
          </a:bodyPr>
          <a:lstStyle/>
          <a:p>
            <a:pPr>
              <a:lnSpc>
                <a:spcPct val="107000"/>
              </a:lnSpc>
              <a:tabLst>
                <a:tab pos="1639570" algn="l"/>
              </a:tabLst>
            </a:pPr>
            <a:r>
              <a:rPr lang="en-GB" sz="2600" dirty="0">
                <a:latin typeface="Arial" panose="020B0604020202020204" pitchFamily="34" charset="0"/>
                <a:cs typeface="Arial" panose="020B0604020202020204" pitchFamily="34" charset="0"/>
              </a:rPr>
              <a:t>Trials are held in the County Court or the High Court depending on the value and complexity of the case.</a:t>
            </a:r>
          </a:p>
          <a:p>
            <a:pPr>
              <a:lnSpc>
                <a:spcPct val="107000"/>
              </a:lnSpc>
              <a:tabLst>
                <a:tab pos="1639570" algn="l"/>
              </a:tabLst>
            </a:pPr>
            <a:endParaRPr lang="en-GB"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5165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a:t>
            </a:r>
            <a:r>
              <a:rPr lang="en-GB" dirty="0" smtClean="0"/>
              <a:t>5 </a:t>
            </a:r>
            <a:r>
              <a:rPr lang="en-GB" dirty="0"/>
              <a:t>- Table of terminology </a:t>
            </a:r>
          </a:p>
        </p:txBody>
      </p:sp>
      <p:graphicFrame>
        <p:nvGraphicFramePr>
          <p:cNvPr id="4" name="Content Placeholder 3"/>
          <p:cNvGraphicFramePr>
            <a:graphicFrameLocks noGrp="1"/>
          </p:cNvGraphicFramePr>
          <p:nvPr>
            <p:ph idx="1"/>
            <p:extLst/>
          </p:nvPr>
        </p:nvGraphicFramePr>
        <p:xfrm>
          <a:off x="755576" y="1628800"/>
          <a:ext cx="7632000" cy="2515847"/>
        </p:xfrm>
        <a:graphic>
          <a:graphicData uri="http://schemas.openxmlformats.org/drawingml/2006/table">
            <a:tbl>
              <a:tblPr firstRow="1" firstCol="1" bandRow="1">
                <a:tableStyleId>{5C22544A-7EE6-4342-B048-85BDC9FD1C3A}</a:tableStyleId>
              </a:tblPr>
              <a:tblGrid>
                <a:gridCol w="2544000"/>
                <a:gridCol w="2544000"/>
                <a:gridCol w="2544000"/>
              </a:tblGrid>
              <a:tr h="432048">
                <a:tc>
                  <a:txBody>
                    <a:bodyPr/>
                    <a:lstStyle/>
                    <a:p>
                      <a:pPr algn="ct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 </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Criminal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Civil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r>
              <a:tr h="2083799">
                <a:tc>
                  <a:txBody>
                    <a:bodyPr/>
                    <a:lstStyle/>
                    <a:p>
                      <a:pP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The defendant is…?</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nSpc>
                          <a:spcPct val="107000"/>
                        </a:lnSpc>
                        <a:spcAft>
                          <a:spcPts val="0"/>
                        </a:spcAf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c>
                  <a:txBody>
                    <a:bodyPr/>
                    <a:lstStyle/>
                    <a:p>
                      <a:pP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 </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r>
            </a:tbl>
          </a:graphicData>
        </a:graphic>
      </p:graphicFrame>
      <p:sp>
        <p:nvSpPr>
          <p:cNvPr id="3" name="TextBox 2"/>
          <p:cNvSpPr txBox="1"/>
          <p:nvPr/>
        </p:nvSpPr>
        <p:spPr>
          <a:xfrm>
            <a:off x="3347864" y="2079457"/>
            <a:ext cx="2376264" cy="917495"/>
          </a:xfrm>
          <a:prstGeom prst="rect">
            <a:avLst/>
          </a:prstGeom>
          <a:noFill/>
        </p:spPr>
        <p:txBody>
          <a:bodyPr wrap="square" rtlCol="0">
            <a:spAutoFit/>
          </a:bodyPr>
          <a:lstStyle/>
          <a:p>
            <a:pPr>
              <a:lnSpc>
                <a:spcPct val="107000"/>
              </a:lnSpc>
              <a:spcAft>
                <a:spcPts val="0"/>
              </a:spcAft>
            </a:pPr>
            <a:r>
              <a:rPr lang="en-GB" sz="2600" dirty="0">
                <a:latin typeface="Arial" panose="020B0604020202020204" pitchFamily="34" charset="0"/>
                <a:cs typeface="Arial" panose="020B0604020202020204" pitchFamily="34" charset="0"/>
              </a:rPr>
              <a:t>The defendant is prosecuted.</a:t>
            </a:r>
            <a:endParaRPr lang="en-GB" sz="2600" dirty="0">
              <a:latin typeface="Arial" panose="020B0604020202020204" pitchFamily="34" charset="0"/>
              <a:ea typeface="SimSun" panose="02010600030101010101" pitchFamily="2" charset="-122"/>
              <a:cs typeface="Arial" panose="020B0604020202020204" pitchFamily="34" charset="0"/>
            </a:endParaRPr>
          </a:p>
        </p:txBody>
      </p:sp>
      <p:sp>
        <p:nvSpPr>
          <p:cNvPr id="5" name="TextBox 4"/>
          <p:cNvSpPr txBox="1"/>
          <p:nvPr/>
        </p:nvSpPr>
        <p:spPr>
          <a:xfrm>
            <a:off x="5868144" y="2060848"/>
            <a:ext cx="2448272" cy="1225592"/>
          </a:xfrm>
          <a:prstGeom prst="rect">
            <a:avLst/>
          </a:prstGeom>
          <a:noFill/>
        </p:spPr>
        <p:txBody>
          <a:bodyPr wrap="square" rtlCol="0">
            <a:spAutoFit/>
          </a:bodyPr>
          <a:lstStyle/>
          <a:p>
            <a:pPr>
              <a:lnSpc>
                <a:spcPct val="107000"/>
              </a:lnSpc>
            </a:pPr>
            <a:r>
              <a:rPr lang="en-GB" sz="2600" dirty="0">
                <a:latin typeface="Arial" panose="020B0604020202020204" pitchFamily="34" charset="0"/>
                <a:cs typeface="Arial" panose="020B0604020202020204" pitchFamily="34" charset="0"/>
              </a:rPr>
              <a:t>The defendant is sued.</a:t>
            </a:r>
          </a:p>
          <a:p>
            <a:endParaRPr lang="en-GB" dirty="0"/>
          </a:p>
        </p:txBody>
      </p:sp>
    </p:spTree>
    <p:extLst>
      <p:ext uri="{BB962C8B-B14F-4D97-AF65-F5344CB8AC3E}">
        <p14:creationId xmlns:p14="http://schemas.microsoft.com/office/powerpoint/2010/main" val="422780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a:t>
            </a:r>
            <a:r>
              <a:rPr lang="en-GB" dirty="0" smtClean="0"/>
              <a:t>5 </a:t>
            </a:r>
            <a:r>
              <a:rPr lang="en-GB" dirty="0"/>
              <a:t>- Table of terminology </a:t>
            </a:r>
          </a:p>
        </p:txBody>
      </p:sp>
      <p:graphicFrame>
        <p:nvGraphicFramePr>
          <p:cNvPr id="4" name="Content Placeholder 3"/>
          <p:cNvGraphicFramePr>
            <a:graphicFrameLocks noGrp="1"/>
          </p:cNvGraphicFramePr>
          <p:nvPr>
            <p:ph idx="1"/>
            <p:extLst/>
          </p:nvPr>
        </p:nvGraphicFramePr>
        <p:xfrm>
          <a:off x="755576" y="1628800"/>
          <a:ext cx="7632000" cy="2694821"/>
        </p:xfrm>
        <a:graphic>
          <a:graphicData uri="http://schemas.openxmlformats.org/drawingml/2006/table">
            <a:tbl>
              <a:tblPr firstRow="1" firstCol="1" bandRow="1">
                <a:tableStyleId>{5C22544A-7EE6-4342-B048-85BDC9FD1C3A}</a:tableStyleId>
              </a:tblPr>
              <a:tblGrid>
                <a:gridCol w="2422669"/>
                <a:gridCol w="2669847"/>
                <a:gridCol w="2539484"/>
              </a:tblGrid>
              <a:tr h="432048">
                <a:tc>
                  <a:txBody>
                    <a:bodyPr/>
                    <a:lstStyle/>
                    <a:p>
                      <a:pPr algn="ct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 </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a:solidFill>
                            <a:schemeClr val="tx1"/>
                          </a:solidFill>
                          <a:effectLst/>
                          <a:latin typeface="Arial" panose="020B0604020202020204" pitchFamily="34" charset="0"/>
                          <a:cs typeface="Arial" panose="020B0604020202020204" pitchFamily="34" charset="0"/>
                        </a:rPr>
                        <a:t>Criminal Law</a:t>
                      </a:r>
                      <a:endParaRPr lang="en-GB" sz="260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Civil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r>
              <a:tr h="2262773">
                <a:tc>
                  <a:txBody>
                    <a:bodyPr/>
                    <a:lstStyle/>
                    <a:p>
                      <a:pP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The outcome of the case is…?</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 </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c>
                  <a:txBody>
                    <a:bodyPr/>
                    <a:lstStyle/>
                    <a:p>
                      <a:pPr>
                        <a:lnSpc>
                          <a:spcPct val="107000"/>
                        </a:lnSpc>
                        <a:spcAft>
                          <a:spcPts val="0"/>
                        </a:spcAft>
                        <a:tabLst>
                          <a:tab pos="1639570" algn="l"/>
                        </a:tabLs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r>
            </a:tbl>
          </a:graphicData>
        </a:graphic>
      </p:graphicFrame>
      <p:sp>
        <p:nvSpPr>
          <p:cNvPr id="3" name="TextBox 2"/>
          <p:cNvSpPr txBox="1"/>
          <p:nvPr/>
        </p:nvSpPr>
        <p:spPr>
          <a:xfrm>
            <a:off x="3275856" y="2060848"/>
            <a:ext cx="2016224" cy="1292662"/>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Guilty or </a:t>
            </a:r>
            <a:endParaRPr lang="en-GB" sz="2600" dirty="0" smtClean="0">
              <a:latin typeface="Arial" panose="020B0604020202020204" pitchFamily="34" charset="0"/>
              <a:cs typeface="Arial" panose="020B0604020202020204" pitchFamily="34" charset="0"/>
            </a:endParaRPr>
          </a:p>
          <a:p>
            <a:r>
              <a:rPr lang="en-GB" sz="2600" dirty="0" smtClean="0">
                <a:latin typeface="Arial" panose="020B0604020202020204" pitchFamily="34" charset="0"/>
                <a:cs typeface="Arial" panose="020B0604020202020204" pitchFamily="34" charset="0"/>
              </a:rPr>
              <a:t>not </a:t>
            </a:r>
            <a:r>
              <a:rPr lang="en-GB" sz="2600" dirty="0">
                <a:latin typeface="Arial" panose="020B0604020202020204" pitchFamily="34" charset="0"/>
                <a:cs typeface="Arial" panose="020B0604020202020204" pitchFamily="34" charset="0"/>
              </a:rPr>
              <a:t>guilty</a:t>
            </a:r>
          </a:p>
          <a:p>
            <a:endParaRPr lang="en-GB" sz="2600" dirty="0"/>
          </a:p>
        </p:txBody>
      </p:sp>
      <p:sp>
        <p:nvSpPr>
          <p:cNvPr id="5" name="TextBox 4"/>
          <p:cNvSpPr txBox="1"/>
          <p:nvPr/>
        </p:nvSpPr>
        <p:spPr>
          <a:xfrm>
            <a:off x="5867831" y="2060848"/>
            <a:ext cx="2160240" cy="769441"/>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Liable</a:t>
            </a:r>
            <a:endParaRPr lang="en-GB" sz="2600" dirty="0">
              <a:latin typeface="Arial" panose="020B0604020202020204" pitchFamily="34" charset="0"/>
              <a:ea typeface="SimSun" panose="02010600030101010101" pitchFamily="2" charset="-122"/>
              <a:cs typeface="Arial" panose="020B0604020202020204" pitchFamily="34" charset="0"/>
            </a:endParaRPr>
          </a:p>
          <a:p>
            <a:endParaRPr lang="en-GB" dirty="0"/>
          </a:p>
        </p:txBody>
      </p:sp>
    </p:spTree>
    <p:extLst>
      <p:ext uri="{BB962C8B-B14F-4D97-AF65-F5344CB8AC3E}">
        <p14:creationId xmlns:p14="http://schemas.microsoft.com/office/powerpoint/2010/main" val="413842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a:t>
            </a:r>
            <a:r>
              <a:rPr lang="en-GB" dirty="0" smtClean="0"/>
              <a:t>5 </a:t>
            </a:r>
            <a:r>
              <a:rPr lang="en-GB" dirty="0"/>
              <a:t>- Table of terminology </a:t>
            </a:r>
          </a:p>
        </p:txBody>
      </p:sp>
      <p:graphicFrame>
        <p:nvGraphicFramePr>
          <p:cNvPr id="4" name="Content Placeholder 3"/>
          <p:cNvGraphicFramePr>
            <a:graphicFrameLocks noGrp="1"/>
          </p:cNvGraphicFramePr>
          <p:nvPr>
            <p:ph idx="1"/>
            <p:extLst/>
          </p:nvPr>
        </p:nvGraphicFramePr>
        <p:xfrm>
          <a:off x="755576" y="1628800"/>
          <a:ext cx="7632000" cy="3570487"/>
        </p:xfrm>
        <a:graphic>
          <a:graphicData uri="http://schemas.openxmlformats.org/drawingml/2006/table">
            <a:tbl>
              <a:tblPr firstRow="1" firstCol="1" bandRow="1">
                <a:tableStyleId>{5C22544A-7EE6-4342-B048-85BDC9FD1C3A}</a:tableStyleId>
              </a:tblPr>
              <a:tblGrid>
                <a:gridCol w="2422669"/>
                <a:gridCol w="2669847"/>
                <a:gridCol w="2539484"/>
              </a:tblGrid>
              <a:tr h="510070">
                <a:tc>
                  <a:txBody>
                    <a:bodyPr/>
                    <a:lstStyle/>
                    <a:p>
                      <a:pPr algn="ct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 </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Criminal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Civil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r>
              <a:tr h="3060417">
                <a:tc>
                  <a:txBody>
                    <a:bodyPr/>
                    <a:lstStyle/>
                    <a:p>
                      <a:pP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If responsible, the defendant is…?</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nSpc>
                          <a:spcPct val="107000"/>
                        </a:lnSpc>
                        <a:spcAft>
                          <a:spcPts val="0"/>
                        </a:spcAf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c>
                  <a:txBody>
                    <a:bodyPr/>
                    <a:lstStyle/>
                    <a:p>
                      <a:pPr>
                        <a:lnSpc>
                          <a:spcPct val="107000"/>
                        </a:lnSpc>
                        <a:spcAft>
                          <a:spcPts val="0"/>
                        </a:spcAf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r>
            </a:tbl>
          </a:graphicData>
        </a:graphic>
      </p:graphicFrame>
      <p:sp>
        <p:nvSpPr>
          <p:cNvPr id="3" name="TextBox 2"/>
          <p:cNvSpPr txBox="1"/>
          <p:nvPr/>
        </p:nvSpPr>
        <p:spPr>
          <a:xfrm>
            <a:off x="3203848" y="2128203"/>
            <a:ext cx="2376264" cy="2661113"/>
          </a:xfrm>
          <a:prstGeom prst="rect">
            <a:avLst/>
          </a:prstGeom>
          <a:noFill/>
        </p:spPr>
        <p:txBody>
          <a:bodyPr wrap="square" rtlCol="0">
            <a:spAutoFit/>
          </a:bodyPr>
          <a:lstStyle/>
          <a:p>
            <a:pPr>
              <a:lnSpc>
                <a:spcPct val="107000"/>
              </a:lnSpc>
              <a:spcAft>
                <a:spcPts val="0"/>
              </a:spcAft>
            </a:pPr>
            <a:r>
              <a:rPr lang="en-GB" sz="2600" dirty="0">
                <a:latin typeface="Arial" panose="020B0604020202020204" pitchFamily="34" charset="0"/>
                <a:cs typeface="Arial" panose="020B0604020202020204" pitchFamily="34" charset="0"/>
              </a:rPr>
              <a:t>The </a:t>
            </a:r>
            <a:r>
              <a:rPr lang="en-GB" sz="2600" dirty="0" smtClean="0">
                <a:latin typeface="Arial" panose="020B0604020202020204" pitchFamily="34" charset="0"/>
                <a:cs typeface="Arial" panose="020B0604020202020204" pitchFamily="34" charset="0"/>
              </a:rPr>
              <a:t>wrongdoer (guilty person)  </a:t>
            </a:r>
            <a:r>
              <a:rPr lang="en-GB" sz="2600" dirty="0">
                <a:latin typeface="Arial" panose="020B0604020202020204" pitchFamily="34" charset="0"/>
                <a:cs typeface="Arial" panose="020B0604020202020204" pitchFamily="34" charset="0"/>
              </a:rPr>
              <a:t>is punished and sentenced.</a:t>
            </a:r>
            <a:endParaRPr lang="en-GB" sz="2600" dirty="0">
              <a:latin typeface="Arial" panose="020B0604020202020204" pitchFamily="34" charset="0"/>
              <a:ea typeface="SimSun" panose="02010600030101010101" pitchFamily="2" charset="-122"/>
              <a:cs typeface="Arial" panose="020B0604020202020204" pitchFamily="34" charset="0"/>
            </a:endParaRPr>
          </a:p>
        </p:txBody>
      </p:sp>
      <p:sp>
        <p:nvSpPr>
          <p:cNvPr id="5" name="TextBox 4"/>
          <p:cNvSpPr txBox="1"/>
          <p:nvPr/>
        </p:nvSpPr>
        <p:spPr>
          <a:xfrm>
            <a:off x="5868144" y="2132856"/>
            <a:ext cx="2232248" cy="2769989"/>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If found to be liable, the defendant may have to compensate the claimant.</a:t>
            </a:r>
            <a:endParaRPr lang="en-GB" sz="2600" dirty="0">
              <a:latin typeface="Arial" panose="020B0604020202020204" pitchFamily="34" charset="0"/>
              <a:ea typeface="SimSun" panose="02010600030101010101" pitchFamily="2" charset="-122"/>
              <a:cs typeface="Arial" panose="020B0604020202020204" pitchFamily="34" charset="0"/>
            </a:endParaRPr>
          </a:p>
          <a:p>
            <a:endParaRPr lang="en-GB" dirty="0"/>
          </a:p>
        </p:txBody>
      </p:sp>
    </p:spTree>
    <p:extLst>
      <p:ext uri="{BB962C8B-B14F-4D97-AF65-F5344CB8AC3E}">
        <p14:creationId xmlns:p14="http://schemas.microsoft.com/office/powerpoint/2010/main" val="662817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4294967295"/>
          </p:nvPr>
        </p:nvSpPr>
        <p:spPr>
          <a:xfrm>
            <a:off x="251520" y="764705"/>
            <a:ext cx="8712968" cy="5184576"/>
          </a:xfrm>
          <a:solidFill>
            <a:schemeClr val="bg2"/>
          </a:solidFill>
        </p:spPr>
        <p:txBody>
          <a:bodyPr/>
          <a:lstStyle/>
          <a:p>
            <a:pPr lvl="0"/>
            <a:r>
              <a:rPr lang="en-GB" b="1" dirty="0" smtClean="0"/>
              <a:t>Activity 1: What </a:t>
            </a:r>
            <a:r>
              <a:rPr lang="en-GB" b="1" dirty="0"/>
              <a:t>do we mean by ‘the law</a:t>
            </a:r>
            <a:r>
              <a:rPr lang="en-GB" b="1" dirty="0" smtClean="0"/>
              <a:t>’?</a:t>
            </a:r>
          </a:p>
          <a:p>
            <a:pPr lvl="0"/>
            <a:endParaRPr lang="en-US" dirty="0"/>
          </a:p>
          <a:p>
            <a:r>
              <a:rPr lang="en-GB" b="1" dirty="0" smtClean="0"/>
              <a:t>Definition: Write it on your sheet</a:t>
            </a:r>
            <a:endParaRPr lang="en-US" dirty="0"/>
          </a:p>
          <a:p>
            <a:endParaRPr lang="en-GB" dirty="0"/>
          </a:p>
        </p:txBody>
      </p:sp>
    </p:spTree>
    <p:extLst>
      <p:ext uri="{BB962C8B-B14F-4D97-AF65-F5344CB8AC3E}">
        <p14:creationId xmlns:p14="http://schemas.microsoft.com/office/powerpoint/2010/main" val="10053555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a:t>
            </a:r>
            <a:r>
              <a:rPr lang="en-GB" dirty="0" smtClean="0"/>
              <a:t>5 </a:t>
            </a:r>
            <a:r>
              <a:rPr lang="en-GB" dirty="0"/>
              <a:t>- Table of terminology </a:t>
            </a:r>
          </a:p>
        </p:txBody>
      </p:sp>
      <p:graphicFrame>
        <p:nvGraphicFramePr>
          <p:cNvPr id="4" name="Content Placeholder 3"/>
          <p:cNvGraphicFramePr>
            <a:graphicFrameLocks noGrp="1"/>
          </p:cNvGraphicFramePr>
          <p:nvPr>
            <p:ph idx="1"/>
            <p:extLst/>
          </p:nvPr>
        </p:nvGraphicFramePr>
        <p:xfrm>
          <a:off x="755576" y="1700808"/>
          <a:ext cx="7632001" cy="3498479"/>
        </p:xfrm>
        <a:graphic>
          <a:graphicData uri="http://schemas.openxmlformats.org/drawingml/2006/table">
            <a:tbl>
              <a:tblPr firstRow="1" firstCol="1" bandRow="1">
                <a:tableStyleId>{5C22544A-7EE6-4342-B048-85BDC9FD1C3A}</a:tableStyleId>
              </a:tblPr>
              <a:tblGrid>
                <a:gridCol w="2422669"/>
                <a:gridCol w="2669848"/>
                <a:gridCol w="2539484"/>
              </a:tblGrid>
              <a:tr h="499783">
                <a:tc>
                  <a:txBody>
                    <a:bodyPr/>
                    <a:lstStyle/>
                    <a:p>
                      <a:pPr algn="ct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 </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Criminal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Civil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r>
              <a:tr h="2998696">
                <a:tc>
                  <a:txBody>
                    <a:bodyPr/>
                    <a:lstStyle/>
                    <a:p>
                      <a:pP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Examples:</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nSpc>
                          <a:spcPct val="107000"/>
                        </a:lnSpc>
                        <a:spcAft>
                          <a:spcPts val="0"/>
                        </a:spcAf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c>
                  <a:txBody>
                    <a:bodyPr/>
                    <a:lstStyle/>
                    <a:p>
                      <a:pPr>
                        <a:lnSpc>
                          <a:spcPct val="107000"/>
                        </a:lnSpc>
                        <a:spcAft>
                          <a:spcPts val="0"/>
                        </a:spcAf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r>
            </a:tbl>
          </a:graphicData>
        </a:graphic>
      </p:graphicFrame>
      <p:sp>
        <p:nvSpPr>
          <p:cNvPr id="3" name="TextBox 2"/>
          <p:cNvSpPr txBox="1"/>
          <p:nvPr/>
        </p:nvSpPr>
        <p:spPr>
          <a:xfrm>
            <a:off x="3203848" y="2163219"/>
            <a:ext cx="2304256" cy="2201885"/>
          </a:xfrm>
          <a:prstGeom prst="rect">
            <a:avLst/>
          </a:prstGeom>
          <a:noFill/>
        </p:spPr>
        <p:txBody>
          <a:bodyPr wrap="square" rtlCol="0">
            <a:spAutoFit/>
          </a:bodyPr>
          <a:lstStyle/>
          <a:p>
            <a:pPr>
              <a:lnSpc>
                <a:spcPct val="107000"/>
              </a:lnSpc>
              <a:spcAft>
                <a:spcPts val="0"/>
              </a:spcAft>
            </a:pPr>
            <a:r>
              <a:rPr lang="en-GB" sz="2600" dirty="0">
                <a:latin typeface="Arial" panose="020B0604020202020204" pitchFamily="34" charset="0"/>
                <a:cs typeface="Arial" panose="020B0604020202020204" pitchFamily="34" charset="0"/>
              </a:rPr>
              <a:t>Examples of crimes include: theft, murder, assault etc.</a:t>
            </a:r>
            <a:endParaRPr lang="en-GB" sz="2600" dirty="0">
              <a:latin typeface="Arial" panose="020B0604020202020204" pitchFamily="34" charset="0"/>
              <a:ea typeface="SimSun" panose="02010600030101010101" pitchFamily="2" charset="-122"/>
              <a:cs typeface="Arial" panose="020B0604020202020204" pitchFamily="34" charset="0"/>
            </a:endParaRPr>
          </a:p>
        </p:txBody>
      </p:sp>
      <p:sp>
        <p:nvSpPr>
          <p:cNvPr id="5" name="TextBox 4"/>
          <p:cNvSpPr txBox="1"/>
          <p:nvPr/>
        </p:nvSpPr>
        <p:spPr>
          <a:xfrm>
            <a:off x="5868144" y="2171179"/>
            <a:ext cx="2304256" cy="2769989"/>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Examples of civil disputes include: negligence, contract law &amp; family law. </a:t>
            </a:r>
            <a:endParaRPr lang="en-GB" sz="2600" dirty="0">
              <a:latin typeface="Arial" panose="020B0604020202020204" pitchFamily="34" charset="0"/>
              <a:ea typeface="SimSun" panose="02010600030101010101" pitchFamily="2" charset="-122"/>
              <a:cs typeface="Arial" panose="020B0604020202020204" pitchFamily="34" charset="0"/>
            </a:endParaRPr>
          </a:p>
          <a:p>
            <a:endParaRPr lang="en-GB" dirty="0"/>
          </a:p>
        </p:txBody>
      </p:sp>
    </p:spTree>
    <p:extLst>
      <p:ext uri="{BB962C8B-B14F-4D97-AF65-F5344CB8AC3E}">
        <p14:creationId xmlns:p14="http://schemas.microsoft.com/office/powerpoint/2010/main" val="706561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a:t>
            </a:r>
            <a:r>
              <a:rPr lang="en-GB" dirty="0" smtClean="0"/>
              <a:t>5 </a:t>
            </a:r>
            <a:r>
              <a:rPr lang="en-GB" dirty="0"/>
              <a:t>- Table of terminology </a:t>
            </a:r>
          </a:p>
        </p:txBody>
      </p:sp>
      <p:graphicFrame>
        <p:nvGraphicFramePr>
          <p:cNvPr id="4" name="Content Placeholder 3"/>
          <p:cNvGraphicFramePr>
            <a:graphicFrameLocks noGrp="1"/>
          </p:cNvGraphicFramePr>
          <p:nvPr>
            <p:ph idx="1"/>
            <p:extLst/>
          </p:nvPr>
        </p:nvGraphicFramePr>
        <p:xfrm>
          <a:off x="755576" y="1700808"/>
          <a:ext cx="7632000" cy="3498480"/>
        </p:xfrm>
        <a:graphic>
          <a:graphicData uri="http://schemas.openxmlformats.org/drawingml/2006/table">
            <a:tbl>
              <a:tblPr firstRow="1" firstCol="1" bandRow="1">
                <a:tableStyleId>{5C22544A-7EE6-4342-B048-85BDC9FD1C3A}</a:tableStyleId>
              </a:tblPr>
              <a:tblGrid>
                <a:gridCol w="2544000"/>
                <a:gridCol w="2544000"/>
                <a:gridCol w="2544000"/>
              </a:tblGrid>
              <a:tr h="499783">
                <a:tc>
                  <a:txBody>
                    <a:bodyPr/>
                    <a:lstStyle/>
                    <a:p>
                      <a:pPr algn="ct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 </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89AAD3"/>
                    </a:solidFill>
                  </a:tcPr>
                </a:tc>
                <a:tc>
                  <a:txBody>
                    <a:bodyPr/>
                    <a:lstStyle/>
                    <a:p>
                      <a:pPr algn="l">
                        <a:lnSpc>
                          <a:spcPct val="107000"/>
                        </a:lnSpc>
                        <a:spcAft>
                          <a:spcPts val="0"/>
                        </a:spcAft>
                        <a:tabLst>
                          <a:tab pos="1639570" algn="l"/>
                        </a:tabLst>
                      </a:pPr>
                      <a:r>
                        <a:rPr lang="en-GB" sz="2600">
                          <a:solidFill>
                            <a:schemeClr val="tx1"/>
                          </a:solidFill>
                          <a:effectLst/>
                          <a:latin typeface="Arial" panose="020B0604020202020204" pitchFamily="34" charset="0"/>
                          <a:cs typeface="Arial" panose="020B0604020202020204" pitchFamily="34" charset="0"/>
                        </a:rPr>
                        <a:t>Criminal Law</a:t>
                      </a:r>
                      <a:endParaRPr lang="en-GB" sz="260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Civil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89AAD3"/>
                    </a:solidFill>
                  </a:tcPr>
                </a:tc>
              </a:tr>
              <a:tr h="2998697">
                <a:tc>
                  <a:txBody>
                    <a:bodyPr/>
                    <a:lstStyle/>
                    <a:p>
                      <a:pP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Burden of proof</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89AAD3"/>
                    </a:solidFill>
                  </a:tcPr>
                </a:tc>
                <a:tc>
                  <a:txBody>
                    <a:bodyPr/>
                    <a:lstStyle/>
                    <a:p>
                      <a:pPr>
                        <a:lnSpc>
                          <a:spcPct val="107000"/>
                        </a:lnSpc>
                        <a:spcAft>
                          <a:spcPts val="0"/>
                        </a:spcAf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D6DFEA"/>
                    </a:solidFill>
                  </a:tcPr>
                </a:tc>
                <a:tc>
                  <a:txBody>
                    <a:bodyPr/>
                    <a:lstStyle/>
                    <a:p>
                      <a:pPr>
                        <a:lnSpc>
                          <a:spcPct val="107000"/>
                        </a:lnSpc>
                        <a:spcAft>
                          <a:spcPts val="0"/>
                        </a:spcAf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D6DFEA"/>
                    </a:solidFill>
                  </a:tcPr>
                </a:tc>
              </a:tr>
            </a:tbl>
          </a:graphicData>
        </a:graphic>
      </p:graphicFrame>
      <p:sp>
        <p:nvSpPr>
          <p:cNvPr id="3" name="TextBox 2"/>
          <p:cNvSpPr txBox="1"/>
          <p:nvPr/>
        </p:nvSpPr>
        <p:spPr>
          <a:xfrm>
            <a:off x="3347864" y="2132856"/>
            <a:ext cx="2520280" cy="3089244"/>
          </a:xfrm>
          <a:prstGeom prst="rect">
            <a:avLst/>
          </a:prstGeom>
          <a:noFill/>
        </p:spPr>
        <p:txBody>
          <a:bodyPr wrap="square" rtlCol="0">
            <a:spAutoFit/>
          </a:bodyPr>
          <a:lstStyle/>
          <a:p>
            <a:pPr>
              <a:lnSpc>
                <a:spcPct val="107000"/>
              </a:lnSpc>
              <a:spcAft>
                <a:spcPts val="0"/>
              </a:spcAft>
            </a:pPr>
            <a:r>
              <a:rPr lang="en-GB" sz="2600" dirty="0">
                <a:latin typeface="Arial" panose="020B0604020202020204" pitchFamily="34" charset="0"/>
                <a:cs typeface="Arial" panose="020B0604020202020204" pitchFamily="34" charset="0"/>
              </a:rPr>
              <a:t>The prosecution have the burden of proof to show the defendant is guilty.</a:t>
            </a:r>
            <a:endParaRPr lang="en-GB" sz="2600" dirty="0">
              <a:latin typeface="Arial" panose="020B0604020202020204" pitchFamily="34" charset="0"/>
              <a:ea typeface="SimSun" panose="02010600030101010101" pitchFamily="2" charset="-122"/>
              <a:cs typeface="Arial" panose="020B0604020202020204" pitchFamily="34" charset="0"/>
            </a:endParaRPr>
          </a:p>
        </p:txBody>
      </p:sp>
      <p:sp>
        <p:nvSpPr>
          <p:cNvPr id="7" name="TextBox 6"/>
          <p:cNvSpPr txBox="1"/>
          <p:nvPr/>
        </p:nvSpPr>
        <p:spPr>
          <a:xfrm>
            <a:off x="5868144" y="2132856"/>
            <a:ext cx="2520280" cy="2661113"/>
          </a:xfrm>
          <a:prstGeom prst="rect">
            <a:avLst/>
          </a:prstGeom>
          <a:noFill/>
        </p:spPr>
        <p:txBody>
          <a:bodyPr wrap="square" rtlCol="0">
            <a:spAutoFit/>
          </a:bodyPr>
          <a:lstStyle/>
          <a:p>
            <a:pPr>
              <a:lnSpc>
                <a:spcPct val="107000"/>
              </a:lnSpc>
              <a:spcAft>
                <a:spcPts val="0"/>
              </a:spcAft>
            </a:pPr>
            <a:r>
              <a:rPr lang="en-GB" sz="2600" dirty="0">
                <a:latin typeface="Arial" panose="020B0604020202020204" pitchFamily="34" charset="0"/>
                <a:cs typeface="Arial" panose="020B0604020202020204" pitchFamily="34" charset="0"/>
              </a:rPr>
              <a:t>The claimant has the burden of proof to show the defendant is liable. </a:t>
            </a:r>
            <a:endParaRPr lang="en-GB" sz="2600" dirty="0">
              <a:latin typeface="Arial" panose="020B0604020202020204" pitchFamily="34" charset="0"/>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1244611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a:t>
            </a:r>
            <a:r>
              <a:rPr lang="en-GB" dirty="0" smtClean="0"/>
              <a:t>5 </a:t>
            </a:r>
            <a:r>
              <a:rPr lang="en-GB" dirty="0"/>
              <a:t>- Table of terminology </a:t>
            </a:r>
          </a:p>
        </p:txBody>
      </p:sp>
      <p:graphicFrame>
        <p:nvGraphicFramePr>
          <p:cNvPr id="4" name="Content Placeholder 3"/>
          <p:cNvGraphicFramePr>
            <a:graphicFrameLocks noGrp="1"/>
          </p:cNvGraphicFramePr>
          <p:nvPr>
            <p:ph idx="1"/>
            <p:extLst/>
          </p:nvPr>
        </p:nvGraphicFramePr>
        <p:xfrm>
          <a:off x="755576" y="1628800"/>
          <a:ext cx="7632000" cy="3407020"/>
        </p:xfrm>
        <a:graphic>
          <a:graphicData uri="http://schemas.openxmlformats.org/drawingml/2006/table">
            <a:tbl>
              <a:tblPr firstRow="1" firstCol="1" bandRow="1">
                <a:tableStyleId>{5C22544A-7EE6-4342-B048-85BDC9FD1C3A}</a:tableStyleId>
              </a:tblPr>
              <a:tblGrid>
                <a:gridCol w="2544000"/>
                <a:gridCol w="2544000"/>
                <a:gridCol w="2544000"/>
              </a:tblGrid>
              <a:tr h="474144">
                <a:tc>
                  <a:txBody>
                    <a:bodyPr/>
                    <a:lstStyle/>
                    <a:p>
                      <a:pPr algn="ct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 </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Criminal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Civil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89AAD3"/>
                    </a:solidFill>
                  </a:tcPr>
                </a:tc>
              </a:tr>
              <a:tr h="2932876">
                <a:tc>
                  <a:txBody>
                    <a:bodyPr/>
                    <a:lstStyle/>
                    <a:p>
                      <a:pP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Standard of proof</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89AAD3"/>
                    </a:solidFill>
                  </a:tcPr>
                </a:tc>
                <a:tc>
                  <a:txBody>
                    <a:bodyPr/>
                    <a:lstStyle/>
                    <a:p>
                      <a:pPr>
                        <a:lnSpc>
                          <a:spcPct val="107000"/>
                        </a:lnSpc>
                        <a:spcAft>
                          <a:spcPts val="0"/>
                        </a:spcAf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D6DFEA"/>
                    </a:solidFill>
                  </a:tcPr>
                </a:tc>
                <a:tc>
                  <a:txBody>
                    <a:bodyPr/>
                    <a:lstStyle/>
                    <a:p>
                      <a:pPr>
                        <a:lnSpc>
                          <a:spcPct val="107000"/>
                        </a:lnSpc>
                        <a:spcAft>
                          <a:spcPts val="0"/>
                        </a:spcAf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solidFill>
                      <a:srgbClr val="D6DFEA"/>
                    </a:solidFill>
                  </a:tcPr>
                </a:tc>
              </a:tr>
            </a:tbl>
          </a:graphicData>
        </a:graphic>
      </p:graphicFrame>
      <p:sp>
        <p:nvSpPr>
          <p:cNvPr id="3" name="TextBox 2"/>
          <p:cNvSpPr txBox="1"/>
          <p:nvPr/>
        </p:nvSpPr>
        <p:spPr>
          <a:xfrm>
            <a:off x="3275856" y="2060848"/>
            <a:ext cx="2448272" cy="2369880"/>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The standard of proof is ‘beyond all reasonable doubt’. </a:t>
            </a:r>
            <a:endParaRPr lang="en-GB" sz="2600" dirty="0">
              <a:latin typeface="Arial" panose="020B0604020202020204" pitchFamily="34" charset="0"/>
              <a:ea typeface="SimSun" panose="02010600030101010101" pitchFamily="2" charset="-122"/>
              <a:cs typeface="Arial" panose="020B0604020202020204" pitchFamily="34" charset="0"/>
            </a:endParaRPr>
          </a:p>
          <a:p>
            <a:endParaRPr lang="en-GB" dirty="0"/>
          </a:p>
        </p:txBody>
      </p:sp>
      <p:sp>
        <p:nvSpPr>
          <p:cNvPr id="5" name="TextBox 4"/>
          <p:cNvSpPr txBox="1"/>
          <p:nvPr/>
        </p:nvSpPr>
        <p:spPr>
          <a:xfrm>
            <a:off x="5868144" y="2060848"/>
            <a:ext cx="2376264" cy="1969770"/>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The standard of proof is on a ‘balance of probabilities’.</a:t>
            </a:r>
            <a:endParaRPr lang="en-GB" sz="2600" dirty="0">
              <a:latin typeface="Arial" panose="020B0604020202020204" pitchFamily="34" charset="0"/>
              <a:ea typeface="SimSun" panose="02010600030101010101" pitchFamily="2" charset="-122"/>
              <a:cs typeface="Arial" panose="020B0604020202020204" pitchFamily="34" charset="0"/>
            </a:endParaRPr>
          </a:p>
          <a:p>
            <a:endParaRPr lang="en-GB" dirty="0"/>
          </a:p>
        </p:txBody>
      </p:sp>
    </p:spTree>
    <p:extLst>
      <p:ext uri="{BB962C8B-B14F-4D97-AF65-F5344CB8AC3E}">
        <p14:creationId xmlns:p14="http://schemas.microsoft.com/office/powerpoint/2010/main" val="394251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Activity </a:t>
            </a:r>
            <a:r>
              <a:rPr lang="en-GB" dirty="0" smtClean="0"/>
              <a:t>5 </a:t>
            </a:r>
            <a:r>
              <a:rPr lang="en-GB" dirty="0"/>
              <a:t>- Table of terminology </a:t>
            </a:r>
          </a:p>
        </p:txBody>
      </p:sp>
      <p:graphicFrame>
        <p:nvGraphicFramePr>
          <p:cNvPr id="4" name="Content Placeholder 3"/>
          <p:cNvGraphicFramePr>
            <a:graphicFrameLocks noGrp="1"/>
          </p:cNvGraphicFramePr>
          <p:nvPr>
            <p:ph idx="1"/>
            <p:extLst/>
          </p:nvPr>
        </p:nvGraphicFramePr>
        <p:xfrm>
          <a:off x="755576" y="1700808"/>
          <a:ext cx="7631999" cy="2219042"/>
        </p:xfrm>
        <a:graphic>
          <a:graphicData uri="http://schemas.openxmlformats.org/drawingml/2006/table">
            <a:tbl>
              <a:tblPr firstRow="1" firstCol="1" bandRow="1">
                <a:tableStyleId>{5C22544A-7EE6-4342-B048-85BDC9FD1C3A}</a:tableStyleId>
              </a:tblPr>
              <a:tblGrid>
                <a:gridCol w="2422668"/>
                <a:gridCol w="2669847"/>
                <a:gridCol w="2539484"/>
              </a:tblGrid>
              <a:tr h="546151">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 </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Criminal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gn="l">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Civil Law</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r>
              <a:tr h="1672891">
                <a:tc>
                  <a:txBody>
                    <a:bodyPr/>
                    <a:lstStyle/>
                    <a:p>
                      <a:pPr>
                        <a:lnSpc>
                          <a:spcPct val="107000"/>
                        </a:lnSpc>
                        <a:spcAft>
                          <a:spcPts val="0"/>
                        </a:spcAft>
                        <a:tabLst>
                          <a:tab pos="1639570" algn="l"/>
                        </a:tabLst>
                      </a:pPr>
                      <a:r>
                        <a:rPr lang="en-GB" sz="2600" dirty="0">
                          <a:solidFill>
                            <a:schemeClr val="tx1"/>
                          </a:solidFill>
                          <a:effectLst/>
                          <a:latin typeface="Arial" panose="020B0604020202020204" pitchFamily="34" charset="0"/>
                          <a:cs typeface="Arial" panose="020B0604020202020204" pitchFamily="34" charset="0"/>
                        </a:rPr>
                        <a:t>Cases are written:</a:t>
                      </a: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89AAD3"/>
                    </a:solidFill>
                  </a:tcPr>
                </a:tc>
                <a:tc>
                  <a:txBody>
                    <a:bodyPr/>
                    <a:lstStyle/>
                    <a:p>
                      <a:pPr>
                        <a:lnSpc>
                          <a:spcPct val="107000"/>
                        </a:lnSpc>
                        <a:spcAft>
                          <a:spcPts val="0"/>
                        </a:spcAf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c>
                  <a:txBody>
                    <a:bodyPr/>
                    <a:lstStyle/>
                    <a:p>
                      <a:pPr>
                        <a:lnSpc>
                          <a:spcPct val="107000"/>
                        </a:lnSpc>
                        <a:spcAft>
                          <a:spcPts val="0"/>
                        </a:spcAft>
                      </a:pPr>
                      <a:endParaRPr lang="en-GB" sz="260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txBody>
                  <a:tcPr marL="68150" marR="68150" marT="0" marB="0">
                    <a:lnL w="12700" cap="flat" cmpd="sng" algn="ctr">
                      <a:solidFill>
                        <a:srgbClr val="456188"/>
                      </a:solidFill>
                      <a:prstDash val="solid"/>
                      <a:round/>
                      <a:headEnd type="none" w="med" len="med"/>
                      <a:tailEnd type="none" w="med" len="med"/>
                    </a:lnL>
                    <a:lnR w="12700" cap="flat" cmpd="sng" algn="ctr">
                      <a:solidFill>
                        <a:srgbClr val="456188"/>
                      </a:solidFill>
                      <a:prstDash val="solid"/>
                      <a:round/>
                      <a:headEnd type="none" w="med" len="med"/>
                      <a:tailEnd type="none" w="med" len="med"/>
                    </a:lnR>
                    <a:lnT w="12700" cap="flat" cmpd="sng" algn="ctr">
                      <a:solidFill>
                        <a:srgbClr val="456188"/>
                      </a:solidFill>
                      <a:prstDash val="solid"/>
                      <a:round/>
                      <a:headEnd type="none" w="med" len="med"/>
                      <a:tailEnd type="none" w="med" len="med"/>
                    </a:lnT>
                    <a:lnB w="12700" cap="flat" cmpd="sng" algn="ctr">
                      <a:solidFill>
                        <a:srgbClr val="456188"/>
                      </a:solidFill>
                      <a:prstDash val="solid"/>
                      <a:round/>
                      <a:headEnd type="none" w="med" len="med"/>
                      <a:tailEnd type="none" w="med" len="med"/>
                    </a:lnB>
                    <a:lnTlToBr w="12700" cmpd="sng">
                      <a:noFill/>
                      <a:prstDash val="solid"/>
                    </a:lnTlToBr>
                    <a:lnBlToTr w="12700" cmpd="sng">
                      <a:noFill/>
                      <a:prstDash val="solid"/>
                    </a:lnBlToTr>
                    <a:solidFill>
                      <a:srgbClr val="D6DFEA"/>
                    </a:solidFill>
                  </a:tcPr>
                </a:tc>
              </a:tr>
            </a:tbl>
          </a:graphicData>
        </a:graphic>
      </p:graphicFrame>
      <p:sp>
        <p:nvSpPr>
          <p:cNvPr id="3" name="TextBox 2"/>
          <p:cNvSpPr txBox="1"/>
          <p:nvPr/>
        </p:nvSpPr>
        <p:spPr>
          <a:xfrm>
            <a:off x="3203848" y="2204864"/>
            <a:ext cx="2376264" cy="769441"/>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R v Defendant</a:t>
            </a:r>
            <a:endParaRPr lang="en-GB" sz="2600" dirty="0">
              <a:latin typeface="Arial" panose="020B0604020202020204" pitchFamily="34" charset="0"/>
              <a:ea typeface="SimSun" panose="02010600030101010101" pitchFamily="2" charset="-122"/>
              <a:cs typeface="Arial" panose="020B0604020202020204" pitchFamily="34" charset="0"/>
            </a:endParaRPr>
          </a:p>
          <a:p>
            <a:endParaRPr lang="en-GB" dirty="0"/>
          </a:p>
        </p:txBody>
      </p:sp>
      <p:sp>
        <p:nvSpPr>
          <p:cNvPr id="5" name="TextBox 4"/>
          <p:cNvSpPr txBox="1"/>
          <p:nvPr/>
        </p:nvSpPr>
        <p:spPr>
          <a:xfrm>
            <a:off x="5868144" y="2204864"/>
            <a:ext cx="2088232" cy="1169551"/>
          </a:xfrm>
          <a:prstGeom prst="rect">
            <a:avLst/>
          </a:prstGeom>
          <a:noFill/>
        </p:spPr>
        <p:txBody>
          <a:bodyPr wrap="square" rtlCol="0">
            <a:spAutoFit/>
          </a:bodyPr>
          <a:lstStyle/>
          <a:p>
            <a:r>
              <a:rPr lang="en-GB" sz="2600" dirty="0">
                <a:latin typeface="Arial" panose="020B0604020202020204" pitchFamily="34" charset="0"/>
                <a:cs typeface="Arial" panose="020B0604020202020204" pitchFamily="34" charset="0"/>
              </a:rPr>
              <a:t>Claimant v Defendant</a:t>
            </a:r>
            <a:endParaRPr lang="en-GB" sz="2600" dirty="0">
              <a:latin typeface="Arial" panose="020B0604020202020204" pitchFamily="34" charset="0"/>
              <a:ea typeface="SimSun" panose="02010600030101010101" pitchFamily="2" charset="-122"/>
              <a:cs typeface="Arial" panose="020B0604020202020204" pitchFamily="34" charset="0"/>
            </a:endParaRPr>
          </a:p>
          <a:p>
            <a:endParaRPr lang="en-GB" dirty="0"/>
          </a:p>
        </p:txBody>
      </p:sp>
    </p:spTree>
    <p:extLst>
      <p:ext uri="{BB962C8B-B14F-4D97-AF65-F5344CB8AC3E}">
        <p14:creationId xmlns:p14="http://schemas.microsoft.com/office/powerpoint/2010/main" val="504378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Quiz – just for you</a:t>
            </a:r>
            <a:endParaRPr lang="en-GB" dirty="0"/>
          </a:p>
        </p:txBody>
      </p:sp>
      <p:sp>
        <p:nvSpPr>
          <p:cNvPr id="3" name="Content Placeholder 2"/>
          <p:cNvSpPr>
            <a:spLocks noGrp="1"/>
          </p:cNvSpPr>
          <p:nvPr>
            <p:ph idx="1"/>
          </p:nvPr>
        </p:nvSpPr>
        <p:spPr>
          <a:xfrm>
            <a:off x="251520" y="1628800"/>
            <a:ext cx="8640960" cy="4349079"/>
          </a:xfrm>
          <a:solidFill>
            <a:schemeClr val="bg2"/>
          </a:solidFill>
        </p:spPr>
        <p:txBody>
          <a:bodyPr>
            <a:normAutofit lnSpcReduction="10000"/>
          </a:bodyPr>
          <a:lstStyle/>
          <a:p>
            <a:r>
              <a:rPr lang="en-GB" dirty="0" smtClean="0"/>
              <a:t>1. Name two civil courts</a:t>
            </a:r>
          </a:p>
          <a:p>
            <a:r>
              <a:rPr lang="en-GB" dirty="0" smtClean="0"/>
              <a:t>2. Name 2 criminal courts</a:t>
            </a:r>
          </a:p>
          <a:p>
            <a:r>
              <a:rPr lang="en-GB" dirty="0" smtClean="0"/>
              <a:t>3. Who brings a criminal case?</a:t>
            </a:r>
          </a:p>
          <a:p>
            <a:r>
              <a:rPr lang="en-GB" dirty="0" smtClean="0"/>
              <a:t>4. Who brings a civil case?</a:t>
            </a:r>
          </a:p>
          <a:p>
            <a:r>
              <a:rPr lang="en-GB" dirty="0" smtClean="0"/>
              <a:t>5.What is the standard of proof required in a criminal case?</a:t>
            </a:r>
            <a:r>
              <a:rPr lang="en-GB" dirty="0"/>
              <a:t> </a:t>
            </a:r>
            <a:endParaRPr lang="en-GB" dirty="0" smtClean="0"/>
          </a:p>
          <a:p>
            <a:r>
              <a:rPr lang="en-GB" dirty="0" smtClean="0"/>
              <a:t>6. What </a:t>
            </a:r>
            <a:r>
              <a:rPr lang="en-GB" dirty="0"/>
              <a:t>is the standard of proof required in a </a:t>
            </a:r>
            <a:r>
              <a:rPr lang="en-GB" dirty="0" smtClean="0"/>
              <a:t>civil </a:t>
            </a:r>
            <a:r>
              <a:rPr lang="en-GB" dirty="0"/>
              <a:t>case?</a:t>
            </a:r>
          </a:p>
          <a:p>
            <a:endParaRPr lang="en-GB" dirty="0" smtClean="0"/>
          </a:p>
        </p:txBody>
      </p:sp>
    </p:spTree>
    <p:extLst>
      <p:ext uri="{BB962C8B-B14F-4D97-AF65-F5344CB8AC3E}">
        <p14:creationId xmlns:p14="http://schemas.microsoft.com/office/powerpoint/2010/main" val="4410679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a:t>
            </a:r>
            <a:endParaRPr lang="en-GB" dirty="0"/>
          </a:p>
        </p:txBody>
      </p:sp>
      <p:sp>
        <p:nvSpPr>
          <p:cNvPr id="3" name="Content Placeholder 2"/>
          <p:cNvSpPr>
            <a:spLocks noGrp="1"/>
          </p:cNvSpPr>
          <p:nvPr>
            <p:ph idx="1"/>
          </p:nvPr>
        </p:nvSpPr>
        <p:spPr>
          <a:xfrm>
            <a:off x="251520" y="1417638"/>
            <a:ext cx="8640960" cy="4603650"/>
          </a:xfrm>
          <a:solidFill>
            <a:schemeClr val="bg2"/>
          </a:solidFill>
        </p:spPr>
        <p:txBody>
          <a:bodyPr/>
          <a:lstStyle/>
          <a:p>
            <a:r>
              <a:rPr lang="en-GB" dirty="0" smtClean="0"/>
              <a:t>To examine an actual criminal and a civil case to extract the most important points</a:t>
            </a:r>
          </a:p>
          <a:p>
            <a:endParaRPr lang="en-GB" dirty="0" smtClean="0"/>
          </a:p>
          <a:p>
            <a:r>
              <a:rPr lang="en-GB" dirty="0" smtClean="0"/>
              <a:t>To apply your knowledge in order to decide whether specific cases are civil or criminal</a:t>
            </a:r>
            <a:endParaRPr lang="en-GB" dirty="0"/>
          </a:p>
        </p:txBody>
      </p:sp>
    </p:spTree>
    <p:extLst>
      <p:ext uri="{BB962C8B-B14F-4D97-AF65-F5344CB8AC3E}">
        <p14:creationId xmlns:p14="http://schemas.microsoft.com/office/powerpoint/2010/main" val="18236452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ACTIVITY 6</a:t>
            </a:r>
            <a:r>
              <a:rPr lang="en-GB" dirty="0" smtClean="0"/>
              <a:t> </a:t>
            </a:r>
            <a:r>
              <a:rPr lang="en-GB" dirty="0"/>
              <a:t>– a civil </a:t>
            </a:r>
            <a:r>
              <a:rPr lang="en-GB" dirty="0" smtClean="0"/>
              <a:t>case</a:t>
            </a:r>
            <a:endParaRPr lang="en-GB" dirty="0"/>
          </a:p>
        </p:txBody>
      </p:sp>
      <p:sp>
        <p:nvSpPr>
          <p:cNvPr id="3" name="Content Placeholder 2"/>
          <p:cNvSpPr>
            <a:spLocks noGrp="1"/>
          </p:cNvSpPr>
          <p:nvPr>
            <p:ph idx="1"/>
          </p:nvPr>
        </p:nvSpPr>
        <p:spPr/>
        <p:txBody>
          <a:bodyPr/>
          <a:lstStyle/>
          <a:p>
            <a:pPr marL="0" indent="0" algn="ctr">
              <a:buNone/>
            </a:pPr>
            <a:r>
              <a:rPr lang="en-GB" b="1" i="1" dirty="0" smtClean="0"/>
              <a:t>Donoghue v Stevenson </a:t>
            </a:r>
            <a:r>
              <a:rPr lang="en-GB" b="1" dirty="0" smtClean="0"/>
              <a:t>(1932)</a:t>
            </a:r>
          </a:p>
          <a:p>
            <a:pPr marL="0" indent="0" algn="ctr">
              <a:buNone/>
            </a:pPr>
            <a:endParaRPr lang="en-GB" b="1" dirty="0"/>
          </a:p>
          <a:p>
            <a:pPr marL="0" indent="0" algn="ctr">
              <a:buNone/>
            </a:pPr>
            <a:endParaRPr lang="en-GB" b="1" dirty="0" smtClean="0"/>
          </a:p>
          <a:p>
            <a:pPr marL="0" indent="0" algn="ctr">
              <a:buNone/>
            </a:pPr>
            <a:endParaRPr lang="en-GB" b="1" dirty="0"/>
          </a:p>
          <a:p>
            <a:endParaRPr lang="en-GB" dirty="0"/>
          </a:p>
        </p:txBody>
      </p:sp>
      <p:pic>
        <p:nvPicPr>
          <p:cNvPr id="4" name="Picture 3" descr="Snail on beer bottle"/>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2549268"/>
            <a:ext cx="3816424" cy="3420000"/>
          </a:xfrm>
          <a:prstGeom prst="rect">
            <a:avLst/>
          </a:prstGeom>
          <a:solidFill>
            <a:schemeClr val="bg2"/>
          </a:solidFill>
        </p:spPr>
      </p:pic>
    </p:spTree>
    <p:extLst>
      <p:ext uri="{BB962C8B-B14F-4D97-AF65-F5344CB8AC3E}">
        <p14:creationId xmlns:p14="http://schemas.microsoft.com/office/powerpoint/2010/main" val="67750037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418058"/>
          </a:xfrm>
        </p:spPr>
        <p:txBody>
          <a:bodyPr>
            <a:normAutofit fontScale="90000"/>
          </a:bodyPr>
          <a:lstStyle/>
          <a:p>
            <a:r>
              <a:rPr lang="en-GB" dirty="0" smtClean="0"/>
              <a:t>Civil v Criminal </a:t>
            </a:r>
            <a:endParaRPr lang="en-GB" dirty="0"/>
          </a:p>
        </p:txBody>
      </p:sp>
      <p:sp>
        <p:nvSpPr>
          <p:cNvPr id="4" name="Content Placeholder 3"/>
          <p:cNvSpPr>
            <a:spLocks noGrp="1"/>
          </p:cNvSpPr>
          <p:nvPr>
            <p:ph idx="1"/>
          </p:nvPr>
        </p:nvSpPr>
        <p:spPr>
          <a:xfrm>
            <a:off x="251520" y="764704"/>
            <a:ext cx="8640960" cy="5256584"/>
          </a:xfrm>
          <a:solidFill>
            <a:schemeClr val="bg2"/>
          </a:solidFill>
        </p:spPr>
        <p:txBody>
          <a:bodyPr>
            <a:normAutofit/>
          </a:bodyPr>
          <a:lstStyle/>
          <a:p>
            <a:r>
              <a:rPr lang="en-GB" b="1" u="sng" dirty="0"/>
              <a:t>Activity 6</a:t>
            </a:r>
            <a:r>
              <a:rPr lang="en-GB" b="1" u="sng" dirty="0" smtClean="0"/>
              <a:t> </a:t>
            </a:r>
            <a:r>
              <a:rPr lang="en-GB" b="1" u="sng" dirty="0"/>
              <a:t>– Donoghue v </a:t>
            </a:r>
            <a:r>
              <a:rPr lang="en-GB" b="1" u="sng" dirty="0" smtClean="0"/>
              <a:t>Stevenson 1932</a:t>
            </a:r>
          </a:p>
          <a:p>
            <a:endParaRPr lang="en-US" b="1" dirty="0"/>
          </a:p>
          <a:p>
            <a:r>
              <a:rPr lang="en-GB" u="sng" dirty="0" smtClean="0">
                <a:hlinkClick r:id="rId2"/>
              </a:rPr>
              <a:t>http</a:t>
            </a:r>
            <a:r>
              <a:rPr lang="en-GB" u="sng" dirty="0">
                <a:hlinkClick r:id="rId2"/>
              </a:rPr>
              <a:t>://news.bbc.co.uk/1/hi/business/8367223.stm</a:t>
            </a:r>
            <a:endParaRPr lang="en-US" dirty="0"/>
          </a:p>
          <a:p>
            <a:r>
              <a:rPr lang="en-GB" dirty="0" smtClean="0"/>
              <a:t>Complete the activity</a:t>
            </a:r>
            <a:endParaRPr lang="en-GB" dirty="0"/>
          </a:p>
        </p:txBody>
      </p:sp>
    </p:spTree>
    <p:extLst>
      <p:ext uri="{BB962C8B-B14F-4D97-AF65-F5344CB8AC3E}">
        <p14:creationId xmlns:p14="http://schemas.microsoft.com/office/powerpoint/2010/main" val="9875628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618"/>
            <a:ext cx="8229600" cy="562074"/>
          </a:xfrm>
        </p:spPr>
        <p:txBody>
          <a:bodyPr>
            <a:normAutofit fontScale="90000"/>
          </a:bodyPr>
          <a:lstStyle/>
          <a:p>
            <a:r>
              <a:rPr lang="en-GB" dirty="0" smtClean="0"/>
              <a:t>Donoghue v Stevenson (1932)</a:t>
            </a:r>
            <a:endParaRPr lang="en-GB" dirty="0"/>
          </a:p>
        </p:txBody>
      </p:sp>
      <p:sp>
        <p:nvSpPr>
          <p:cNvPr id="3" name="Content Placeholder 2"/>
          <p:cNvSpPr>
            <a:spLocks noGrp="1"/>
          </p:cNvSpPr>
          <p:nvPr>
            <p:ph idx="1"/>
          </p:nvPr>
        </p:nvSpPr>
        <p:spPr>
          <a:xfrm>
            <a:off x="0" y="836712"/>
            <a:ext cx="9144000" cy="5256584"/>
          </a:xfrm>
          <a:solidFill>
            <a:schemeClr val="bg2"/>
          </a:solidFill>
        </p:spPr>
        <p:txBody>
          <a:bodyPr>
            <a:normAutofit fontScale="92500" lnSpcReduction="10000"/>
          </a:bodyPr>
          <a:lstStyle/>
          <a:p>
            <a:pPr lvl="0"/>
            <a:r>
              <a:rPr lang="en-GB" b="1" dirty="0" smtClean="0"/>
              <a:t>What </a:t>
            </a:r>
            <a:r>
              <a:rPr lang="en-GB" b="1" dirty="0"/>
              <a:t>are the important facts of this case?</a:t>
            </a:r>
            <a:endParaRPr lang="en-US" b="1" dirty="0"/>
          </a:p>
          <a:p>
            <a:endParaRPr lang="en-US" dirty="0"/>
          </a:p>
          <a:p>
            <a:pPr lvl="0"/>
            <a:r>
              <a:rPr lang="en-GB" b="1" dirty="0"/>
              <a:t>Who won the case</a:t>
            </a:r>
            <a:r>
              <a:rPr lang="en-GB" b="1" dirty="0" smtClean="0"/>
              <a:t>?</a:t>
            </a:r>
          </a:p>
          <a:p>
            <a:pPr lvl="0"/>
            <a:endParaRPr lang="en-US" b="1" dirty="0"/>
          </a:p>
          <a:p>
            <a:pPr lvl="0"/>
            <a:r>
              <a:rPr lang="en-GB" b="1" dirty="0" smtClean="0"/>
              <a:t>What </a:t>
            </a:r>
            <a:r>
              <a:rPr lang="en-GB" b="1" dirty="0"/>
              <a:t>did the claimant want from the defendant?</a:t>
            </a:r>
            <a:endParaRPr lang="en-US" b="1" dirty="0"/>
          </a:p>
          <a:p>
            <a:endParaRPr lang="en-US" dirty="0"/>
          </a:p>
          <a:p>
            <a:pPr lvl="0"/>
            <a:r>
              <a:rPr lang="en-GB" b="1" dirty="0"/>
              <a:t>What law comes from this case</a:t>
            </a:r>
            <a:r>
              <a:rPr lang="en-GB" b="1" dirty="0" smtClean="0"/>
              <a:t>?</a:t>
            </a:r>
            <a:endParaRPr lang="en-US" b="1" dirty="0" smtClean="0"/>
          </a:p>
          <a:p>
            <a:pPr lvl="0"/>
            <a:endParaRPr lang="en-US" b="1" dirty="0"/>
          </a:p>
          <a:p>
            <a:pPr lvl="0"/>
            <a:r>
              <a:rPr lang="en-GB" b="1" dirty="0" smtClean="0"/>
              <a:t>How </a:t>
            </a:r>
            <a:r>
              <a:rPr lang="en-GB" b="1" dirty="0"/>
              <a:t>does this law affect you</a:t>
            </a:r>
            <a:r>
              <a:rPr lang="en-GB" b="1" dirty="0" smtClean="0"/>
              <a:t>?</a:t>
            </a:r>
            <a:endParaRPr lang="en-US" b="1" dirty="0"/>
          </a:p>
        </p:txBody>
      </p:sp>
    </p:spTree>
    <p:extLst>
      <p:ext uri="{BB962C8B-B14F-4D97-AF65-F5344CB8AC3E}">
        <p14:creationId xmlns:p14="http://schemas.microsoft.com/office/powerpoint/2010/main" val="193952331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48"/>
            <a:ext cx="8229600" cy="562074"/>
          </a:xfrm>
        </p:spPr>
        <p:txBody>
          <a:bodyPr>
            <a:noAutofit/>
          </a:bodyPr>
          <a:lstStyle/>
          <a:p>
            <a:r>
              <a:rPr lang="en-GB" sz="3200" dirty="0" smtClean="0"/>
              <a:t>Answers - Donoghue v Stevenson (1932)</a:t>
            </a:r>
            <a:endParaRPr lang="en-GB" sz="3200" dirty="0"/>
          </a:p>
        </p:txBody>
      </p:sp>
      <p:sp>
        <p:nvSpPr>
          <p:cNvPr id="3" name="Content Placeholder 2"/>
          <p:cNvSpPr>
            <a:spLocks noGrp="1"/>
          </p:cNvSpPr>
          <p:nvPr>
            <p:ph idx="1"/>
          </p:nvPr>
        </p:nvSpPr>
        <p:spPr>
          <a:xfrm>
            <a:off x="0" y="836712"/>
            <a:ext cx="9144000" cy="5256584"/>
          </a:xfrm>
          <a:solidFill>
            <a:schemeClr val="bg2"/>
          </a:solidFill>
        </p:spPr>
        <p:txBody>
          <a:bodyPr>
            <a:normAutofit fontScale="55000" lnSpcReduction="20000"/>
          </a:bodyPr>
          <a:lstStyle/>
          <a:p>
            <a:pPr marL="0" lvl="0" indent="0">
              <a:buNone/>
            </a:pPr>
            <a:r>
              <a:rPr lang="en-GB" b="1" dirty="0" smtClean="0"/>
              <a:t>What </a:t>
            </a:r>
            <a:r>
              <a:rPr lang="en-GB" b="1" dirty="0"/>
              <a:t>are the important facts of this case?</a:t>
            </a:r>
            <a:endParaRPr lang="en-US" b="1" dirty="0"/>
          </a:p>
          <a:p>
            <a:r>
              <a:rPr lang="en-GB" dirty="0"/>
              <a:t>The claimant had no right to claim in contract law so she claimed in negligence. The defendant argued that they did not owe her a duty of care because she did not pay for the drink</a:t>
            </a:r>
            <a:r>
              <a:rPr lang="en-GB" dirty="0" smtClean="0"/>
              <a:t>.</a:t>
            </a:r>
          </a:p>
          <a:p>
            <a:endParaRPr lang="en-US" dirty="0"/>
          </a:p>
          <a:p>
            <a:pPr marL="0" lvl="0" indent="0">
              <a:buNone/>
            </a:pPr>
            <a:r>
              <a:rPr lang="en-GB" b="1" dirty="0"/>
              <a:t>Who won the case?</a:t>
            </a:r>
            <a:endParaRPr lang="en-US" b="1" dirty="0"/>
          </a:p>
          <a:p>
            <a:r>
              <a:rPr lang="en-GB" dirty="0"/>
              <a:t>The claimant – Donoghue</a:t>
            </a:r>
            <a:r>
              <a:rPr lang="en-GB" dirty="0" smtClean="0"/>
              <a:t>.</a:t>
            </a:r>
          </a:p>
          <a:p>
            <a:endParaRPr lang="en-US" dirty="0"/>
          </a:p>
          <a:p>
            <a:pPr marL="0" lvl="0" indent="0">
              <a:buNone/>
            </a:pPr>
            <a:r>
              <a:rPr lang="en-GB" b="1" dirty="0"/>
              <a:t>What did the claimant want from the defendant?</a:t>
            </a:r>
            <a:endParaRPr lang="en-US" b="1" dirty="0"/>
          </a:p>
          <a:p>
            <a:r>
              <a:rPr lang="en-GB" dirty="0"/>
              <a:t>Compensation for suffering gastroenteritis</a:t>
            </a:r>
            <a:r>
              <a:rPr lang="en-GB" dirty="0" smtClean="0"/>
              <a:t>.</a:t>
            </a:r>
          </a:p>
          <a:p>
            <a:endParaRPr lang="en-US" dirty="0"/>
          </a:p>
          <a:p>
            <a:pPr marL="0" lvl="0" indent="0">
              <a:buNone/>
            </a:pPr>
            <a:r>
              <a:rPr lang="en-GB" b="1" dirty="0"/>
              <a:t>What law comes from this case?</a:t>
            </a:r>
            <a:endParaRPr lang="en-US" b="1" dirty="0"/>
          </a:p>
          <a:p>
            <a:r>
              <a:rPr lang="en-GB" dirty="0"/>
              <a:t>The ‘neighbour principle’ as a way to establish a duty of care in negligence cases</a:t>
            </a:r>
            <a:r>
              <a:rPr lang="en-GB" dirty="0" smtClean="0"/>
              <a:t>.</a:t>
            </a:r>
          </a:p>
          <a:p>
            <a:endParaRPr lang="en-US" dirty="0"/>
          </a:p>
          <a:p>
            <a:pPr marL="0" lvl="0" indent="0">
              <a:buNone/>
            </a:pPr>
            <a:r>
              <a:rPr lang="en-GB" b="1" dirty="0"/>
              <a:t>How does this law affect you?</a:t>
            </a:r>
            <a:endParaRPr lang="en-US" b="1" dirty="0"/>
          </a:p>
          <a:p>
            <a:r>
              <a:rPr lang="en-GB" dirty="0"/>
              <a:t>It means that the ultimate consumer can make a claim even if they didn’t pay for the goods e.g. if your parents buy the food in your house and you get sick from it, you can still claim for compensation.</a:t>
            </a:r>
            <a:endParaRPr lang="en-US" dirty="0"/>
          </a:p>
          <a:p>
            <a:endParaRPr lang="en-GB" dirty="0"/>
          </a:p>
        </p:txBody>
      </p:sp>
    </p:spTree>
    <p:extLst>
      <p:ext uri="{BB962C8B-B14F-4D97-AF65-F5344CB8AC3E}">
        <p14:creationId xmlns:p14="http://schemas.microsoft.com/office/powerpoint/2010/main" val="1348030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79512" y="764704"/>
            <a:ext cx="8784976" cy="5184576"/>
          </a:xfrm>
          <a:solidFill>
            <a:schemeClr val="bg2"/>
          </a:solidFill>
        </p:spPr>
        <p:txBody>
          <a:bodyPr/>
          <a:lstStyle/>
          <a:p>
            <a:pPr lvl="0"/>
            <a:r>
              <a:rPr lang="en-GB" b="1" dirty="0" smtClean="0"/>
              <a:t>2. Can </a:t>
            </a:r>
            <a:r>
              <a:rPr lang="en-GB" b="1" dirty="0"/>
              <a:t>you add to this </a:t>
            </a:r>
            <a:r>
              <a:rPr lang="en-GB" b="1" dirty="0" smtClean="0"/>
              <a:t>(on your sheet) after </a:t>
            </a:r>
            <a:r>
              <a:rPr lang="en-GB" b="1" dirty="0"/>
              <a:t>listening to the lecturer’s definition of ‘the law’?</a:t>
            </a:r>
            <a:endParaRPr lang="en-US" dirty="0"/>
          </a:p>
          <a:p>
            <a:endParaRPr lang="en-US" dirty="0"/>
          </a:p>
          <a:p>
            <a:endParaRPr lang="en-GB" b="1" u="sng" dirty="0" smtClean="0">
              <a:hlinkClick r:id="rId2"/>
            </a:endParaRPr>
          </a:p>
          <a:p>
            <a:r>
              <a:rPr lang="en-GB" b="1" u="sng" dirty="0" smtClean="0">
                <a:hlinkClick r:id="rId2"/>
              </a:rPr>
              <a:t>https</a:t>
            </a:r>
            <a:r>
              <a:rPr lang="en-GB" b="1" u="sng" dirty="0">
                <a:hlinkClick r:id="rId2"/>
              </a:rPr>
              <a:t>://www.youtube.com/watch?v=1_ecJOUlHCY</a:t>
            </a:r>
            <a:endParaRPr lang="en-US" dirty="0"/>
          </a:p>
          <a:p>
            <a:endParaRPr lang="en-GB" dirty="0"/>
          </a:p>
        </p:txBody>
      </p:sp>
    </p:spTree>
    <p:extLst>
      <p:ext uri="{BB962C8B-B14F-4D97-AF65-F5344CB8AC3E}">
        <p14:creationId xmlns:p14="http://schemas.microsoft.com/office/powerpoint/2010/main" val="506678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ACTIVITY 7</a:t>
            </a:r>
            <a:r>
              <a:rPr lang="en-GB" dirty="0" smtClean="0"/>
              <a:t> </a:t>
            </a:r>
            <a:r>
              <a:rPr lang="en-GB" dirty="0"/>
              <a:t>– a criminal </a:t>
            </a:r>
            <a:r>
              <a:rPr lang="en-GB" dirty="0" smtClean="0"/>
              <a:t>case</a:t>
            </a:r>
            <a:endParaRPr lang="en-GB" dirty="0"/>
          </a:p>
        </p:txBody>
      </p:sp>
      <p:sp>
        <p:nvSpPr>
          <p:cNvPr id="3" name="Content Placeholder 2"/>
          <p:cNvSpPr>
            <a:spLocks noGrp="1"/>
          </p:cNvSpPr>
          <p:nvPr>
            <p:ph idx="1"/>
          </p:nvPr>
        </p:nvSpPr>
        <p:spPr>
          <a:xfrm>
            <a:off x="179512" y="1600200"/>
            <a:ext cx="8784976" cy="4421087"/>
          </a:xfrm>
          <a:solidFill>
            <a:schemeClr val="bg2"/>
          </a:solidFill>
        </p:spPr>
        <p:txBody>
          <a:bodyPr>
            <a:normAutofit/>
          </a:bodyPr>
          <a:lstStyle/>
          <a:p>
            <a:pPr marL="0" indent="0" algn="ctr">
              <a:buNone/>
            </a:pPr>
            <a:r>
              <a:rPr lang="en-GB" b="1" i="1" dirty="0"/>
              <a:t>R v Dudley &amp; </a:t>
            </a:r>
            <a:r>
              <a:rPr lang="en-GB" b="1" i="1" dirty="0" smtClean="0"/>
              <a:t>Stephens </a:t>
            </a:r>
            <a:r>
              <a:rPr lang="en-GB" b="1" dirty="0" smtClean="0"/>
              <a:t>(1884)</a:t>
            </a:r>
            <a:endParaRPr lang="en-GB" dirty="0"/>
          </a:p>
          <a:p>
            <a:endParaRPr lang="en-GB" i="1" dirty="0" smtClean="0"/>
          </a:p>
          <a:p>
            <a:endParaRPr lang="en-GB" i="1" dirty="0"/>
          </a:p>
          <a:p>
            <a:endParaRPr lang="en-GB" i="1" dirty="0" smtClean="0"/>
          </a:p>
          <a:p>
            <a:endParaRPr lang="en-GB" i="1" dirty="0" smtClean="0"/>
          </a:p>
          <a:p>
            <a:endParaRPr lang="en-GB" i="1" dirty="0"/>
          </a:p>
          <a:p>
            <a:endParaRPr lang="en-GB" i="1" dirty="0"/>
          </a:p>
          <a:p>
            <a:endParaRPr lang="en-GB" dirty="0"/>
          </a:p>
        </p:txBody>
      </p:sp>
      <p:pic>
        <p:nvPicPr>
          <p:cNvPr id="4" name="Picture 3" descr="Shipwrec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03849" y="2348880"/>
            <a:ext cx="2173664" cy="3456384"/>
          </a:xfrm>
          <a:prstGeom prst="rect">
            <a:avLst/>
          </a:prstGeom>
        </p:spPr>
      </p:pic>
    </p:spTree>
    <p:extLst>
      <p:ext uri="{BB962C8B-B14F-4D97-AF65-F5344CB8AC3E}">
        <p14:creationId xmlns:p14="http://schemas.microsoft.com/office/powerpoint/2010/main" val="14248384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535286"/>
            <a:ext cx="8686800" cy="706090"/>
          </a:xfrm>
        </p:spPr>
        <p:txBody>
          <a:bodyPr>
            <a:noAutofit/>
          </a:bodyPr>
          <a:lstStyle/>
          <a:p>
            <a:r>
              <a:rPr lang="en-GB" sz="3200" b="1" u="sng" dirty="0"/>
              <a:t>Activity 7</a:t>
            </a:r>
            <a:r>
              <a:rPr lang="en-GB" sz="3200" b="1" u="sng" dirty="0" smtClean="0"/>
              <a:t> </a:t>
            </a:r>
            <a:r>
              <a:rPr lang="en-GB" sz="3200" b="1" u="sng" dirty="0"/>
              <a:t>– R v Dudley and </a:t>
            </a:r>
            <a:r>
              <a:rPr lang="en-GB" sz="3200" b="1" u="sng" dirty="0" smtClean="0"/>
              <a:t>Stephens (1884)</a:t>
            </a:r>
            <a:r>
              <a:rPr lang="en-US" sz="3200" b="1" dirty="0"/>
              <a:t/>
            </a:r>
            <a:br>
              <a:rPr lang="en-US" sz="3200" b="1" dirty="0"/>
            </a:br>
            <a:endParaRPr lang="en-GB" sz="3200" dirty="0"/>
          </a:p>
        </p:txBody>
      </p:sp>
      <p:sp>
        <p:nvSpPr>
          <p:cNvPr id="3" name="Content Placeholder 2"/>
          <p:cNvSpPr>
            <a:spLocks noGrp="1"/>
          </p:cNvSpPr>
          <p:nvPr>
            <p:ph idx="1"/>
          </p:nvPr>
        </p:nvSpPr>
        <p:spPr>
          <a:xfrm>
            <a:off x="179512" y="1241376"/>
            <a:ext cx="8784976" cy="4779912"/>
          </a:xfrm>
          <a:solidFill>
            <a:schemeClr val="bg2"/>
          </a:solidFill>
        </p:spPr>
        <p:txBody>
          <a:bodyPr>
            <a:normAutofit/>
          </a:bodyPr>
          <a:lstStyle/>
          <a:p>
            <a:r>
              <a:rPr lang="en-GB" dirty="0" smtClean="0"/>
              <a:t>There </a:t>
            </a:r>
            <a:r>
              <a:rPr lang="en-GB" dirty="0"/>
              <a:t>is a short video clip about this case taken from the BBC Coast programme: </a:t>
            </a:r>
            <a:r>
              <a:rPr lang="en-GB" u="sng" dirty="0">
                <a:hlinkClick r:id="rId2"/>
              </a:rPr>
              <a:t>http://</a:t>
            </a:r>
            <a:r>
              <a:rPr lang="en-GB" u="sng" dirty="0" smtClean="0">
                <a:hlinkClick r:id="rId2"/>
              </a:rPr>
              <a:t>www.bbc.co.uk/programmes/p018gjjp</a:t>
            </a:r>
            <a:endParaRPr lang="en-US" dirty="0"/>
          </a:p>
          <a:p>
            <a:pPr marL="0" indent="0">
              <a:buNone/>
            </a:pPr>
            <a:r>
              <a:rPr lang="en-GB" dirty="0"/>
              <a:t> </a:t>
            </a:r>
            <a:endParaRPr lang="en-US" dirty="0"/>
          </a:p>
          <a:p>
            <a:endParaRPr lang="en-GB" dirty="0"/>
          </a:p>
        </p:txBody>
      </p:sp>
    </p:spTree>
    <p:extLst>
      <p:ext uri="{BB962C8B-B14F-4D97-AF65-F5344CB8AC3E}">
        <p14:creationId xmlns:p14="http://schemas.microsoft.com/office/powerpoint/2010/main" val="91412781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53" y="188640"/>
            <a:ext cx="9114961" cy="1143000"/>
          </a:xfrm>
        </p:spPr>
        <p:txBody>
          <a:bodyPr>
            <a:normAutofit fontScale="90000"/>
          </a:bodyPr>
          <a:lstStyle/>
          <a:p>
            <a:r>
              <a:rPr lang="en-GB" b="1" u="sng" dirty="0"/>
              <a:t>Activity 7</a:t>
            </a:r>
            <a:r>
              <a:rPr lang="en-GB" b="1" u="sng" dirty="0" smtClean="0"/>
              <a:t> </a:t>
            </a:r>
            <a:r>
              <a:rPr lang="en-GB" b="1" u="sng" dirty="0"/>
              <a:t>– R v Dudley and Stephens</a:t>
            </a:r>
            <a:r>
              <a:rPr lang="en-US" b="1" dirty="0"/>
              <a:t/>
            </a:r>
            <a:br>
              <a:rPr lang="en-US" b="1" dirty="0"/>
            </a:br>
            <a:endParaRPr lang="en-GB" dirty="0"/>
          </a:p>
        </p:txBody>
      </p:sp>
      <p:sp>
        <p:nvSpPr>
          <p:cNvPr id="3" name="Content Placeholder 2"/>
          <p:cNvSpPr>
            <a:spLocks noGrp="1"/>
          </p:cNvSpPr>
          <p:nvPr>
            <p:ph idx="1"/>
          </p:nvPr>
        </p:nvSpPr>
        <p:spPr>
          <a:xfrm>
            <a:off x="41653" y="908720"/>
            <a:ext cx="8922836" cy="5040560"/>
          </a:xfrm>
          <a:solidFill>
            <a:schemeClr val="bg2"/>
          </a:solidFill>
        </p:spPr>
        <p:txBody>
          <a:bodyPr>
            <a:normAutofit lnSpcReduction="10000"/>
          </a:bodyPr>
          <a:lstStyle/>
          <a:p>
            <a:r>
              <a:rPr lang="en-GB" b="1" dirty="0" smtClean="0"/>
              <a:t>What </a:t>
            </a:r>
            <a:r>
              <a:rPr lang="en-GB" b="1" dirty="0"/>
              <a:t>are the important facts of this case?</a:t>
            </a:r>
            <a:endParaRPr lang="en-US" b="1" dirty="0"/>
          </a:p>
          <a:p>
            <a:endParaRPr lang="en-GB" b="1" dirty="0"/>
          </a:p>
          <a:p>
            <a:r>
              <a:rPr lang="en-GB" b="1" dirty="0"/>
              <a:t>What defence did they raise?</a:t>
            </a:r>
            <a:endParaRPr lang="en-US" b="1" dirty="0"/>
          </a:p>
          <a:p>
            <a:endParaRPr lang="en-US" dirty="0"/>
          </a:p>
          <a:p>
            <a:pPr lvl="0"/>
            <a:r>
              <a:rPr lang="en-GB" b="1" dirty="0"/>
              <a:t>What was the verdict</a:t>
            </a:r>
            <a:r>
              <a:rPr lang="en-GB" b="1" dirty="0" smtClean="0"/>
              <a:t>?</a:t>
            </a:r>
          </a:p>
          <a:p>
            <a:pPr lvl="0"/>
            <a:endParaRPr lang="en-US" b="1" dirty="0"/>
          </a:p>
          <a:p>
            <a:pPr lvl="0"/>
            <a:r>
              <a:rPr lang="en-GB" b="1" dirty="0" smtClean="0"/>
              <a:t>What </a:t>
            </a:r>
            <a:r>
              <a:rPr lang="en-GB" b="1" dirty="0"/>
              <a:t>law comes from this case?</a:t>
            </a:r>
            <a:endParaRPr lang="en-US" b="1" dirty="0"/>
          </a:p>
          <a:p>
            <a:endParaRPr lang="en-US" dirty="0"/>
          </a:p>
          <a:p>
            <a:pPr lvl="0"/>
            <a:r>
              <a:rPr lang="en-GB" b="1" dirty="0"/>
              <a:t>What would your decision have been?</a:t>
            </a:r>
            <a:endParaRPr lang="en-US" b="1" dirty="0"/>
          </a:p>
          <a:p>
            <a:endParaRPr lang="en-GB" dirty="0"/>
          </a:p>
        </p:txBody>
      </p:sp>
    </p:spTree>
    <p:extLst>
      <p:ext uri="{BB962C8B-B14F-4D97-AF65-F5344CB8AC3E}">
        <p14:creationId xmlns:p14="http://schemas.microsoft.com/office/powerpoint/2010/main" val="34822008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53" y="188640"/>
            <a:ext cx="9114961" cy="1143000"/>
          </a:xfrm>
        </p:spPr>
        <p:txBody>
          <a:bodyPr>
            <a:normAutofit fontScale="90000"/>
          </a:bodyPr>
          <a:lstStyle/>
          <a:p>
            <a:r>
              <a:rPr lang="en-GB" sz="3600" b="1" u="sng" dirty="0" smtClean="0"/>
              <a:t>Answers Activity </a:t>
            </a:r>
            <a:r>
              <a:rPr lang="en-GB" sz="3600" b="1" u="sng" dirty="0"/>
              <a:t>7</a:t>
            </a:r>
            <a:r>
              <a:rPr lang="en-GB" sz="3600" b="1" u="sng" dirty="0" smtClean="0"/>
              <a:t> </a:t>
            </a:r>
            <a:r>
              <a:rPr lang="en-GB" sz="3600" b="1" u="sng" dirty="0"/>
              <a:t>– R v Dudley and Stephens</a:t>
            </a:r>
            <a:r>
              <a:rPr lang="en-US" b="1" dirty="0"/>
              <a:t/>
            </a:r>
            <a:br>
              <a:rPr lang="en-US" b="1" dirty="0"/>
            </a:br>
            <a:endParaRPr lang="en-GB" dirty="0"/>
          </a:p>
        </p:txBody>
      </p:sp>
      <p:sp>
        <p:nvSpPr>
          <p:cNvPr id="3" name="Content Placeholder 2"/>
          <p:cNvSpPr>
            <a:spLocks noGrp="1"/>
          </p:cNvSpPr>
          <p:nvPr>
            <p:ph idx="1"/>
          </p:nvPr>
        </p:nvSpPr>
        <p:spPr>
          <a:xfrm>
            <a:off x="41653" y="908720"/>
            <a:ext cx="8994844" cy="5112568"/>
          </a:xfrm>
          <a:solidFill>
            <a:schemeClr val="bg2"/>
          </a:solidFill>
        </p:spPr>
        <p:txBody>
          <a:bodyPr>
            <a:normAutofit fontScale="70000" lnSpcReduction="20000"/>
          </a:bodyPr>
          <a:lstStyle/>
          <a:p>
            <a:pPr marL="514350" lvl="0" indent="-514350">
              <a:buFont typeface="+mj-lt"/>
              <a:buAutoNum type="arabicPeriod"/>
            </a:pPr>
            <a:r>
              <a:rPr lang="en-GB" b="1" dirty="0" smtClean="0"/>
              <a:t>What </a:t>
            </a:r>
            <a:r>
              <a:rPr lang="en-GB" b="1" dirty="0"/>
              <a:t>are the important facts of this case?</a:t>
            </a:r>
            <a:endParaRPr lang="en-US" b="1" dirty="0"/>
          </a:p>
          <a:p>
            <a:r>
              <a:rPr lang="en-GB" dirty="0"/>
              <a:t>The defendants were charged with murder. They claimed that they would all die if they didn’t eat the victim.</a:t>
            </a:r>
          </a:p>
          <a:p>
            <a:endParaRPr lang="en-GB" b="1" dirty="0"/>
          </a:p>
          <a:p>
            <a:r>
              <a:rPr lang="en-GB" b="1" dirty="0"/>
              <a:t>What defence did they raise?</a:t>
            </a:r>
            <a:endParaRPr lang="en-US" b="1" dirty="0"/>
          </a:p>
          <a:p>
            <a:r>
              <a:rPr lang="en-GB" dirty="0"/>
              <a:t>Necessity.</a:t>
            </a:r>
          </a:p>
          <a:p>
            <a:endParaRPr lang="en-US" dirty="0"/>
          </a:p>
          <a:p>
            <a:pPr lvl="0"/>
            <a:r>
              <a:rPr lang="en-GB" b="1" dirty="0"/>
              <a:t>What was the verdict?</a:t>
            </a:r>
            <a:endParaRPr lang="en-US" b="1" dirty="0"/>
          </a:p>
          <a:p>
            <a:r>
              <a:rPr lang="en-GB" dirty="0"/>
              <a:t>They were found guilty of murder.</a:t>
            </a:r>
          </a:p>
          <a:p>
            <a:endParaRPr lang="en-US" dirty="0"/>
          </a:p>
          <a:p>
            <a:pPr lvl="0"/>
            <a:r>
              <a:rPr lang="en-GB" b="1" dirty="0"/>
              <a:t>What law comes from this case?</a:t>
            </a:r>
            <a:endParaRPr lang="en-US" b="1" dirty="0"/>
          </a:p>
          <a:p>
            <a:r>
              <a:rPr lang="en-GB" dirty="0"/>
              <a:t>The defence of necessity cannot be raised for the crime of murder. It can never be justified to kill a person to save yourself.</a:t>
            </a:r>
          </a:p>
          <a:p>
            <a:endParaRPr lang="en-US" dirty="0"/>
          </a:p>
          <a:p>
            <a:pPr lvl="0"/>
            <a:r>
              <a:rPr lang="en-GB" b="1" dirty="0"/>
              <a:t>What would your decision have been?</a:t>
            </a:r>
            <a:endParaRPr lang="en-US" b="1" dirty="0"/>
          </a:p>
          <a:p>
            <a:endParaRPr lang="en-GB" dirty="0"/>
          </a:p>
        </p:txBody>
      </p:sp>
    </p:spTree>
    <p:extLst>
      <p:ext uri="{BB962C8B-B14F-4D97-AF65-F5344CB8AC3E}">
        <p14:creationId xmlns:p14="http://schemas.microsoft.com/office/powerpoint/2010/main" val="119170368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79512" y="1628800"/>
            <a:ext cx="4057688" cy="4392488"/>
          </a:xfrm>
          <a:solidFill>
            <a:schemeClr val="bg2"/>
          </a:solidFill>
        </p:spPr>
        <p:txBody>
          <a:bodyPr>
            <a:normAutofit/>
          </a:bodyPr>
          <a:lstStyle/>
          <a:p>
            <a:r>
              <a:rPr lang="en-GB" sz="2400" b="1" dirty="0"/>
              <a:t>State whether the criminal law, civil law or both would deal with the following situations:</a:t>
            </a:r>
            <a:endParaRPr lang="en-GB" sz="2400" dirty="0"/>
          </a:p>
          <a:p>
            <a:pPr lvl="0"/>
            <a:r>
              <a:rPr lang="en-GB" sz="2400" dirty="0"/>
              <a:t>1. James has an argument with John and punches him in the face and breaks his nose. </a:t>
            </a:r>
          </a:p>
          <a:p>
            <a:endParaRPr lang="en-GB" dirty="0"/>
          </a:p>
        </p:txBody>
      </p:sp>
      <p:sp>
        <p:nvSpPr>
          <p:cNvPr id="7" name="Title 1"/>
          <p:cNvSpPr txBox="1">
            <a:spLocks/>
          </p:cNvSpPr>
          <p:nvPr/>
        </p:nvSpPr>
        <p:spPr>
          <a:xfrm>
            <a:off x="457200" y="274638"/>
            <a:ext cx="8229600"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000" b="1" kern="1200">
                <a:solidFill>
                  <a:srgbClr val="456188"/>
                </a:solidFill>
                <a:latin typeface="Arial" panose="020B0604020202020204" pitchFamily="34" charset="0"/>
                <a:ea typeface="+mj-ea"/>
                <a:cs typeface="Arial" panose="020B0604020202020204" pitchFamily="34" charset="0"/>
              </a:defRPr>
            </a:lvl1pPr>
          </a:lstStyle>
          <a:p>
            <a:pPr algn="ctr"/>
            <a:r>
              <a:rPr lang="en-GB" sz="4400" b="0" dirty="0" smtClean="0"/>
              <a:t>Activity 8 Criminal </a:t>
            </a:r>
            <a:r>
              <a:rPr lang="en-GB" sz="4400" b="0" dirty="0"/>
              <a:t>and Civil </a:t>
            </a:r>
            <a:r>
              <a:rPr lang="en-GB" sz="4400" b="0" dirty="0" smtClean="0"/>
              <a:t>Law</a:t>
            </a:r>
          </a:p>
          <a:p>
            <a:pPr algn="ctr"/>
            <a:r>
              <a:rPr lang="en-GB" sz="4400" b="0" dirty="0" smtClean="0"/>
              <a:t>James and John</a:t>
            </a:r>
            <a:endParaRPr lang="en-GB" sz="4400" b="0" dirty="0"/>
          </a:p>
        </p:txBody>
      </p:sp>
      <p:pic>
        <p:nvPicPr>
          <p:cNvPr id="9" name="Content Placeholder 8" descr="Two men fighting"/>
          <p:cNvPicPr>
            <a:picLocks noGrp="1" noChangeAspect="1"/>
          </p:cNvPicPr>
          <p:nvPr>
            <p:ph idx="1"/>
          </p:nvPr>
        </p:nvPicPr>
        <p:blipFill rotWithShape="1">
          <a:blip r:embed="rId3">
            <a:extLst>
              <a:ext uri="{28A0092B-C50C-407E-A947-70E740481C1C}">
                <a14:useLocalDpi xmlns:a14="http://schemas.microsoft.com/office/drawing/2010/main" val="0"/>
              </a:ext>
            </a:extLst>
          </a:blip>
          <a:srcRect b="6432"/>
          <a:stretch/>
        </p:blipFill>
        <p:spPr>
          <a:xfrm>
            <a:off x="4427984" y="1772816"/>
            <a:ext cx="4258816" cy="3606934"/>
          </a:xfrm>
        </p:spPr>
      </p:pic>
    </p:spTree>
    <p:extLst>
      <p:ext uri="{BB962C8B-B14F-4D97-AF65-F5344CB8AC3E}">
        <p14:creationId xmlns:p14="http://schemas.microsoft.com/office/powerpoint/2010/main" val="1369896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Answer - James and John</a:t>
            </a:r>
            <a:endParaRPr lang="en-GB" dirty="0"/>
          </a:p>
        </p:txBody>
      </p:sp>
      <p:sp>
        <p:nvSpPr>
          <p:cNvPr id="6" name="Content Placeholder 5"/>
          <p:cNvSpPr>
            <a:spLocks noGrp="1"/>
          </p:cNvSpPr>
          <p:nvPr>
            <p:ph idx="1"/>
          </p:nvPr>
        </p:nvSpPr>
        <p:spPr>
          <a:xfrm>
            <a:off x="251520" y="1600200"/>
            <a:ext cx="8640960" cy="4421087"/>
          </a:xfrm>
          <a:solidFill>
            <a:schemeClr val="bg2"/>
          </a:solidFill>
        </p:spPr>
        <p:txBody>
          <a:bodyPr/>
          <a:lstStyle/>
          <a:p>
            <a:r>
              <a:rPr lang="en-GB" dirty="0"/>
              <a:t>This is a criminal offence (Actual Bodily Harm).</a:t>
            </a:r>
          </a:p>
          <a:p>
            <a:endParaRPr lang="en-GB" dirty="0"/>
          </a:p>
        </p:txBody>
      </p:sp>
    </p:spTree>
    <p:extLst>
      <p:ext uri="{BB962C8B-B14F-4D97-AF65-F5344CB8AC3E}">
        <p14:creationId xmlns:p14="http://schemas.microsoft.com/office/powerpoint/2010/main" val="15251741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Criminal and Civil Law - Sarah</a:t>
            </a:r>
            <a:endParaRPr lang="en-GB" dirty="0"/>
          </a:p>
        </p:txBody>
      </p:sp>
      <p:sp>
        <p:nvSpPr>
          <p:cNvPr id="3" name="Content Placeholder 2"/>
          <p:cNvSpPr>
            <a:spLocks noGrp="1"/>
          </p:cNvSpPr>
          <p:nvPr>
            <p:ph idx="1"/>
          </p:nvPr>
        </p:nvSpPr>
        <p:spPr>
          <a:xfrm>
            <a:off x="107504" y="1600200"/>
            <a:ext cx="3949696" cy="4421088"/>
          </a:xfrm>
          <a:solidFill>
            <a:schemeClr val="bg2"/>
          </a:solidFill>
        </p:spPr>
        <p:txBody>
          <a:bodyPr>
            <a:normAutofit/>
          </a:bodyPr>
          <a:lstStyle/>
          <a:p>
            <a:pPr marL="0" lvl="0" indent="0">
              <a:buNone/>
            </a:pPr>
            <a:r>
              <a:rPr lang="en-GB" sz="2600" dirty="0" smtClean="0"/>
              <a:t>2. Sarah </a:t>
            </a:r>
            <a:r>
              <a:rPr lang="en-GB" sz="2600" dirty="0"/>
              <a:t>plays her music very loud into the night. Her neighbours want to get her to stop.</a:t>
            </a:r>
          </a:p>
          <a:p>
            <a:pPr marL="0" indent="0">
              <a:buNone/>
            </a:pPr>
            <a:endParaRPr lang="en-GB" sz="1800" dirty="0" smtClean="0"/>
          </a:p>
          <a:p>
            <a:pPr marL="0" indent="0">
              <a:buNone/>
            </a:pPr>
            <a:endParaRPr lang="en-GB" dirty="0"/>
          </a:p>
          <a:p>
            <a:endParaRPr lang="en-GB" dirty="0" smtClean="0">
              <a:hlinkClick r:id="rId3"/>
            </a:endParaRPr>
          </a:p>
          <a:p>
            <a:endParaRPr lang="en-GB" dirty="0">
              <a:hlinkClick r:id="rId3"/>
            </a:endParaRPr>
          </a:p>
          <a:p>
            <a:endParaRPr lang="en-GB" dirty="0" smtClean="0">
              <a:hlinkClick r:id="rId3"/>
            </a:endParaRPr>
          </a:p>
          <a:p>
            <a:endParaRPr lang="en-GB" dirty="0" smtClean="0">
              <a:hlinkClick r:id="rId3"/>
            </a:endParaRPr>
          </a:p>
          <a:p>
            <a:endParaRPr lang="en-GB" dirty="0"/>
          </a:p>
        </p:txBody>
      </p:sp>
      <p:pic>
        <p:nvPicPr>
          <p:cNvPr id="7" name="Picture 6" descr="Stressed woman with her hands over ears"/>
          <p:cNvPicPr>
            <a:picLocks noChangeAspect="1"/>
          </p:cNvPicPr>
          <p:nvPr/>
        </p:nvPicPr>
        <p:blipFill rotWithShape="1">
          <a:blip r:embed="rId4" cstate="print">
            <a:extLst>
              <a:ext uri="{28A0092B-C50C-407E-A947-70E740481C1C}">
                <a14:useLocalDpi xmlns:a14="http://schemas.microsoft.com/office/drawing/2010/main" val="0"/>
              </a:ext>
            </a:extLst>
          </a:blip>
          <a:srcRect l="9957"/>
          <a:stretch/>
        </p:blipFill>
        <p:spPr>
          <a:xfrm>
            <a:off x="4134347" y="1800944"/>
            <a:ext cx="4572000" cy="3356248"/>
          </a:xfrm>
          <a:prstGeom prst="rect">
            <a:avLst/>
          </a:prstGeom>
        </p:spPr>
      </p:pic>
    </p:spTree>
    <p:extLst>
      <p:ext uri="{BB962C8B-B14F-4D97-AF65-F5344CB8AC3E}">
        <p14:creationId xmlns:p14="http://schemas.microsoft.com/office/powerpoint/2010/main" val="151236495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Answer- Sarah</a:t>
            </a:r>
            <a:endParaRPr lang="en-GB" dirty="0"/>
          </a:p>
        </p:txBody>
      </p:sp>
      <p:sp>
        <p:nvSpPr>
          <p:cNvPr id="3" name="Content Placeholder 2"/>
          <p:cNvSpPr>
            <a:spLocks noGrp="1"/>
          </p:cNvSpPr>
          <p:nvPr>
            <p:ph idx="1"/>
          </p:nvPr>
        </p:nvSpPr>
        <p:spPr>
          <a:xfrm>
            <a:off x="179512" y="1600200"/>
            <a:ext cx="8964488" cy="4421087"/>
          </a:xfrm>
          <a:solidFill>
            <a:schemeClr val="bg2"/>
          </a:solidFill>
        </p:spPr>
        <p:txBody>
          <a:bodyPr/>
          <a:lstStyle/>
          <a:p>
            <a:r>
              <a:rPr lang="en-GB" dirty="0"/>
              <a:t>This is a civil dispute between neighbours (private nuisance).</a:t>
            </a:r>
          </a:p>
          <a:p>
            <a:endParaRPr lang="en-GB" dirty="0"/>
          </a:p>
        </p:txBody>
      </p:sp>
    </p:spTree>
    <p:extLst>
      <p:ext uri="{BB962C8B-B14F-4D97-AF65-F5344CB8AC3E}">
        <p14:creationId xmlns:p14="http://schemas.microsoft.com/office/powerpoint/2010/main" val="12366746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Criminal and Civil Law - </a:t>
            </a:r>
            <a:r>
              <a:rPr lang="en-GB" dirty="0"/>
              <a:t>S</a:t>
            </a:r>
            <a:r>
              <a:rPr lang="en-GB" dirty="0" smtClean="0"/>
              <a:t>imon</a:t>
            </a:r>
            <a:endParaRPr lang="en-GB" dirty="0"/>
          </a:p>
        </p:txBody>
      </p:sp>
      <p:sp>
        <p:nvSpPr>
          <p:cNvPr id="3" name="Content Placeholder 2"/>
          <p:cNvSpPr>
            <a:spLocks noGrp="1"/>
          </p:cNvSpPr>
          <p:nvPr>
            <p:ph idx="1"/>
          </p:nvPr>
        </p:nvSpPr>
        <p:spPr>
          <a:xfrm>
            <a:off x="251520" y="1600200"/>
            <a:ext cx="3805680" cy="4421087"/>
          </a:xfrm>
          <a:solidFill>
            <a:schemeClr val="bg2"/>
          </a:solidFill>
        </p:spPr>
        <p:txBody>
          <a:bodyPr>
            <a:normAutofit/>
          </a:bodyPr>
          <a:lstStyle/>
          <a:p>
            <a:pPr marL="0" lvl="0" indent="0">
              <a:buNone/>
            </a:pPr>
            <a:r>
              <a:rPr lang="en-GB" sz="2600" dirty="0" smtClean="0"/>
              <a:t>3. Simon </a:t>
            </a:r>
            <a:r>
              <a:rPr lang="en-GB" sz="2600" dirty="0"/>
              <a:t>buys a DVD player from a shop. When he plugs it in he receives an electric shock</a:t>
            </a:r>
            <a:r>
              <a:rPr lang="en-GB" sz="2600" dirty="0" smtClean="0"/>
              <a:t>.</a:t>
            </a:r>
            <a:endParaRPr lang="en-GB" sz="2600" dirty="0"/>
          </a:p>
          <a:p>
            <a:pPr marL="0" indent="0">
              <a:buNone/>
            </a:pPr>
            <a:endParaRPr lang="en-GB" sz="1200" dirty="0" smtClean="0"/>
          </a:p>
        </p:txBody>
      </p:sp>
      <p:pic>
        <p:nvPicPr>
          <p:cNvPr id="7" name="Picture 6" descr="Electrocuted unconscious electrician lying on the floor"/>
          <p:cNvPicPr>
            <a:picLocks noChangeAspect="1"/>
          </p:cNvPicPr>
          <p:nvPr/>
        </p:nvPicPr>
        <p:blipFill rotWithShape="1">
          <a:blip r:embed="rId3" cstate="print">
            <a:extLst>
              <a:ext uri="{28A0092B-C50C-407E-A947-70E740481C1C}">
                <a14:useLocalDpi xmlns:a14="http://schemas.microsoft.com/office/drawing/2010/main" val="0"/>
              </a:ext>
            </a:extLst>
          </a:blip>
          <a:srcRect l="5373" r="11211"/>
          <a:stretch/>
        </p:blipFill>
        <p:spPr>
          <a:xfrm>
            <a:off x="4139952" y="1772815"/>
            <a:ext cx="4572000" cy="3655793"/>
          </a:xfrm>
          <a:prstGeom prst="rect">
            <a:avLst/>
          </a:prstGeom>
        </p:spPr>
      </p:pic>
    </p:spTree>
    <p:extLst>
      <p:ext uri="{BB962C8B-B14F-4D97-AF65-F5344CB8AC3E}">
        <p14:creationId xmlns:p14="http://schemas.microsoft.com/office/powerpoint/2010/main" val="207819044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Answer- Simon</a:t>
            </a:r>
            <a:endParaRPr lang="en-GB" dirty="0"/>
          </a:p>
        </p:txBody>
      </p:sp>
      <p:sp>
        <p:nvSpPr>
          <p:cNvPr id="3" name="Content Placeholder 2"/>
          <p:cNvSpPr>
            <a:spLocks noGrp="1"/>
          </p:cNvSpPr>
          <p:nvPr>
            <p:ph idx="1"/>
          </p:nvPr>
        </p:nvSpPr>
        <p:spPr>
          <a:xfrm>
            <a:off x="179512" y="1600200"/>
            <a:ext cx="8712968" cy="4421088"/>
          </a:xfrm>
          <a:solidFill>
            <a:schemeClr val="bg2"/>
          </a:solidFill>
        </p:spPr>
        <p:txBody>
          <a:bodyPr/>
          <a:lstStyle/>
          <a:p>
            <a:r>
              <a:rPr lang="en-GB" dirty="0"/>
              <a:t>Simon will most likely want compensation for his injuries so will take a civil action.</a:t>
            </a:r>
          </a:p>
          <a:p>
            <a:endParaRPr lang="en-GB" dirty="0"/>
          </a:p>
        </p:txBody>
      </p:sp>
    </p:spTree>
    <p:extLst>
      <p:ext uri="{BB962C8B-B14F-4D97-AF65-F5344CB8AC3E}">
        <p14:creationId xmlns:p14="http://schemas.microsoft.com/office/powerpoint/2010/main" val="1444426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2089"/>
            <a:ext cx="8229600" cy="1008112"/>
          </a:xfrm>
        </p:spPr>
        <p:txBody>
          <a:bodyPr>
            <a:normAutofit fontScale="90000"/>
          </a:bodyPr>
          <a:lstStyle/>
          <a:p>
            <a:r>
              <a:rPr lang="en-GB" dirty="0" smtClean="0"/>
              <a:t>Answers: Definitions </a:t>
            </a:r>
            <a:r>
              <a:rPr lang="en-GB" dirty="0"/>
              <a:t>of ‘the law’ could </a:t>
            </a:r>
            <a:r>
              <a:rPr lang="en-GB" dirty="0" smtClean="0"/>
              <a:t>include/refer </a:t>
            </a:r>
            <a:r>
              <a:rPr lang="en-GB" dirty="0"/>
              <a:t>to:</a:t>
            </a:r>
            <a:r>
              <a:rPr lang="en-US" dirty="0"/>
              <a:t/>
            </a:r>
            <a:br>
              <a:rPr lang="en-US" dirty="0"/>
            </a:br>
            <a:endParaRPr lang="en-GB" dirty="0"/>
          </a:p>
        </p:txBody>
      </p:sp>
      <p:sp>
        <p:nvSpPr>
          <p:cNvPr id="3" name="Content Placeholder 2"/>
          <p:cNvSpPr>
            <a:spLocks noGrp="1"/>
          </p:cNvSpPr>
          <p:nvPr>
            <p:ph idx="1"/>
          </p:nvPr>
        </p:nvSpPr>
        <p:spPr>
          <a:xfrm>
            <a:off x="107504" y="1600201"/>
            <a:ext cx="9036496" cy="4421087"/>
          </a:xfrm>
          <a:solidFill>
            <a:schemeClr val="bg2"/>
          </a:solidFill>
        </p:spPr>
        <p:txBody>
          <a:bodyPr>
            <a:normAutofit fontScale="62500" lnSpcReduction="20000"/>
          </a:bodyPr>
          <a:lstStyle/>
          <a:p>
            <a:pPr lvl="0"/>
            <a:r>
              <a:rPr lang="en-GB" dirty="0" smtClean="0"/>
              <a:t>a </a:t>
            </a:r>
            <a:r>
              <a:rPr lang="en-GB" dirty="0"/>
              <a:t>set of binding rules</a:t>
            </a:r>
            <a:endParaRPr lang="en-US" dirty="0"/>
          </a:p>
          <a:p>
            <a:pPr lvl="0"/>
            <a:r>
              <a:rPr lang="en-GB" dirty="0"/>
              <a:t>rules set down by the government</a:t>
            </a:r>
            <a:endParaRPr lang="en-US" dirty="0"/>
          </a:p>
          <a:p>
            <a:pPr lvl="0"/>
            <a:r>
              <a:rPr lang="en-GB" dirty="0"/>
              <a:t>rules that allow us to do certain things and stop us from doing other things</a:t>
            </a:r>
            <a:endParaRPr lang="en-US" dirty="0"/>
          </a:p>
          <a:p>
            <a:pPr lvl="0"/>
            <a:r>
              <a:rPr lang="en-GB" dirty="0"/>
              <a:t>a form of regulation for society</a:t>
            </a:r>
            <a:endParaRPr lang="en-US" dirty="0"/>
          </a:p>
          <a:p>
            <a:pPr lvl="0"/>
            <a:r>
              <a:rPr lang="en-GB" dirty="0"/>
              <a:t>ideas that holds society together </a:t>
            </a:r>
            <a:endParaRPr lang="en-US" dirty="0"/>
          </a:p>
          <a:p>
            <a:pPr lvl="0"/>
            <a:r>
              <a:rPr lang="en-GB" dirty="0"/>
              <a:t>an agreement to do what is required in everyone’s best interests.</a:t>
            </a:r>
            <a:endParaRPr lang="en-US" dirty="0"/>
          </a:p>
          <a:p>
            <a:r>
              <a:rPr lang="en-GB" dirty="0"/>
              <a:t>w</a:t>
            </a:r>
            <a:r>
              <a:rPr lang="en-GB" dirty="0" smtClean="0"/>
              <a:t>hat </a:t>
            </a:r>
            <a:r>
              <a:rPr lang="en-GB" dirty="0"/>
              <a:t>are the problems in defining ‘the law’? Answers could include: </a:t>
            </a:r>
            <a:endParaRPr lang="en-US" dirty="0"/>
          </a:p>
          <a:p>
            <a:pPr lvl="0"/>
            <a:r>
              <a:rPr lang="en-GB" dirty="0"/>
              <a:t>Something that covers such a broad number of issues is difficult to pin down to one thing</a:t>
            </a:r>
            <a:endParaRPr lang="en-US" dirty="0"/>
          </a:p>
          <a:p>
            <a:pPr lvl="0"/>
            <a:r>
              <a:rPr lang="en-GB" dirty="0"/>
              <a:t>Differences in opinion as to what should or should not be law </a:t>
            </a:r>
            <a:endParaRPr lang="en-US" dirty="0"/>
          </a:p>
          <a:p>
            <a:pPr lvl="0"/>
            <a:r>
              <a:rPr lang="en-GB" dirty="0"/>
              <a:t>The conflict between accepting a law’s moral or pragmatic origins e.g. abortion </a:t>
            </a:r>
            <a:br>
              <a:rPr lang="en-GB" dirty="0"/>
            </a:br>
            <a:endParaRPr lang="en-GB" dirty="0"/>
          </a:p>
        </p:txBody>
      </p:sp>
    </p:spTree>
    <p:extLst>
      <p:ext uri="{BB962C8B-B14F-4D97-AF65-F5344CB8AC3E}">
        <p14:creationId xmlns:p14="http://schemas.microsoft.com/office/powerpoint/2010/main" val="21363867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Criminal and Civil Law - Victoria</a:t>
            </a:r>
            <a:endParaRPr lang="en-GB" dirty="0"/>
          </a:p>
        </p:txBody>
      </p:sp>
      <p:sp>
        <p:nvSpPr>
          <p:cNvPr id="3" name="Content Placeholder 2"/>
          <p:cNvSpPr>
            <a:spLocks noGrp="1"/>
          </p:cNvSpPr>
          <p:nvPr>
            <p:ph idx="1"/>
          </p:nvPr>
        </p:nvSpPr>
        <p:spPr>
          <a:xfrm>
            <a:off x="179512" y="1484784"/>
            <a:ext cx="3877688" cy="4536504"/>
          </a:xfrm>
          <a:solidFill>
            <a:schemeClr val="bg2"/>
          </a:solidFill>
        </p:spPr>
        <p:txBody>
          <a:bodyPr>
            <a:normAutofit/>
          </a:bodyPr>
          <a:lstStyle/>
          <a:p>
            <a:pPr marL="0" lvl="0" indent="0">
              <a:buNone/>
            </a:pPr>
            <a:r>
              <a:rPr lang="en-GB" sz="2600" dirty="0" smtClean="0"/>
              <a:t>4. Victoria </a:t>
            </a:r>
            <a:r>
              <a:rPr lang="en-GB" sz="2600" dirty="0"/>
              <a:t>takes a bottle of wine from the supermarket and does not pay for it.</a:t>
            </a:r>
          </a:p>
          <a:p>
            <a:pPr marL="0" indent="0">
              <a:buNone/>
            </a:pPr>
            <a:endParaRPr lang="en-GB" sz="2600" dirty="0" smtClean="0"/>
          </a:p>
          <a:p>
            <a:pPr marL="0" indent="0">
              <a:buNone/>
            </a:pPr>
            <a:endParaRPr lang="en-GB" dirty="0" smtClean="0"/>
          </a:p>
          <a:p>
            <a:pPr marL="0" indent="0">
              <a:buNone/>
            </a:pPr>
            <a:endParaRPr lang="en-GB" dirty="0"/>
          </a:p>
          <a:p>
            <a:endParaRPr lang="en-GB" dirty="0"/>
          </a:p>
        </p:txBody>
      </p:sp>
      <p:pic>
        <p:nvPicPr>
          <p:cNvPr id="4" name="Picture 3" descr="Woman buying wine"/>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9952" y="1628800"/>
            <a:ext cx="4210363" cy="2808312"/>
          </a:xfrm>
          <a:prstGeom prst="rect">
            <a:avLst/>
          </a:prstGeom>
        </p:spPr>
      </p:pic>
    </p:spTree>
    <p:extLst>
      <p:ext uri="{BB962C8B-B14F-4D97-AF65-F5344CB8AC3E}">
        <p14:creationId xmlns:p14="http://schemas.microsoft.com/office/powerpoint/2010/main" val="49315461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Victoria - Answer</a:t>
            </a:r>
            <a:endParaRPr lang="en-GB" dirty="0"/>
          </a:p>
        </p:txBody>
      </p:sp>
      <p:sp>
        <p:nvSpPr>
          <p:cNvPr id="3" name="Content Placeholder 2"/>
          <p:cNvSpPr>
            <a:spLocks noGrp="1"/>
          </p:cNvSpPr>
          <p:nvPr>
            <p:ph idx="1"/>
          </p:nvPr>
        </p:nvSpPr>
        <p:spPr>
          <a:xfrm>
            <a:off x="179512" y="1600200"/>
            <a:ext cx="8784976" cy="4421088"/>
          </a:xfrm>
          <a:solidFill>
            <a:schemeClr val="bg2"/>
          </a:solidFill>
        </p:spPr>
        <p:txBody>
          <a:bodyPr/>
          <a:lstStyle/>
          <a:p>
            <a:r>
              <a:rPr lang="en-GB" dirty="0"/>
              <a:t>This is a criminal offence (theft).</a:t>
            </a:r>
          </a:p>
          <a:p>
            <a:endParaRPr lang="en-GB" dirty="0"/>
          </a:p>
        </p:txBody>
      </p:sp>
    </p:spTree>
    <p:extLst>
      <p:ext uri="{BB962C8B-B14F-4D97-AF65-F5344CB8AC3E}">
        <p14:creationId xmlns:p14="http://schemas.microsoft.com/office/powerpoint/2010/main" val="1787522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Criminal and Civil Law - Natalie</a:t>
            </a:r>
            <a:endParaRPr lang="en-GB" dirty="0"/>
          </a:p>
        </p:txBody>
      </p:sp>
      <p:sp>
        <p:nvSpPr>
          <p:cNvPr id="3" name="Content Placeholder 2"/>
          <p:cNvSpPr>
            <a:spLocks noGrp="1"/>
          </p:cNvSpPr>
          <p:nvPr>
            <p:ph idx="1"/>
          </p:nvPr>
        </p:nvSpPr>
        <p:spPr>
          <a:xfrm>
            <a:off x="179512" y="1484785"/>
            <a:ext cx="4176464" cy="4464495"/>
          </a:xfrm>
          <a:solidFill>
            <a:schemeClr val="bg2"/>
          </a:solidFill>
        </p:spPr>
        <p:txBody>
          <a:bodyPr>
            <a:normAutofit/>
          </a:bodyPr>
          <a:lstStyle/>
          <a:p>
            <a:pPr marL="0" lvl="0" indent="0">
              <a:buNone/>
            </a:pPr>
            <a:r>
              <a:rPr lang="en-GB" sz="2600" dirty="0" smtClean="0"/>
              <a:t>5. Natalie </a:t>
            </a:r>
            <a:r>
              <a:rPr lang="en-GB" sz="2600" dirty="0"/>
              <a:t>is late for work. She drives over the speed limit and knocks a cyclist off </a:t>
            </a:r>
            <a:r>
              <a:rPr lang="en-GB" sz="2600" dirty="0" smtClean="0"/>
              <a:t>his bike</a:t>
            </a:r>
            <a:r>
              <a:rPr lang="en-GB" sz="2600" dirty="0"/>
              <a:t>.</a:t>
            </a:r>
          </a:p>
          <a:p>
            <a:pPr marL="0" indent="0">
              <a:buNone/>
            </a:pPr>
            <a:endParaRPr lang="en-GB" sz="1000" dirty="0" smtClean="0"/>
          </a:p>
          <a:p>
            <a:endParaRPr lang="en-GB" dirty="0"/>
          </a:p>
        </p:txBody>
      </p:sp>
      <p:pic>
        <p:nvPicPr>
          <p:cNvPr id="4" name="Picture 3" descr="Male Cyclist With Neck Pain Lying On Street After Road Accident"/>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27983" y="1628800"/>
            <a:ext cx="4210363" cy="2808312"/>
          </a:xfrm>
          <a:prstGeom prst="rect">
            <a:avLst/>
          </a:prstGeom>
        </p:spPr>
      </p:pic>
    </p:spTree>
    <p:extLst>
      <p:ext uri="{BB962C8B-B14F-4D97-AF65-F5344CB8AC3E}">
        <p14:creationId xmlns:p14="http://schemas.microsoft.com/office/powerpoint/2010/main" val="118845025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Natalie - answer</a:t>
            </a:r>
            <a:endParaRPr lang="en-GB" dirty="0"/>
          </a:p>
        </p:txBody>
      </p:sp>
      <p:sp>
        <p:nvSpPr>
          <p:cNvPr id="3" name="Content Placeholder 2"/>
          <p:cNvSpPr>
            <a:spLocks noGrp="1"/>
          </p:cNvSpPr>
          <p:nvPr>
            <p:ph idx="1"/>
          </p:nvPr>
        </p:nvSpPr>
        <p:spPr>
          <a:xfrm>
            <a:off x="251520" y="1600201"/>
            <a:ext cx="8640960" cy="4349079"/>
          </a:xfrm>
          <a:solidFill>
            <a:schemeClr val="bg2"/>
          </a:solidFill>
        </p:spPr>
        <p:txBody>
          <a:bodyPr/>
          <a:lstStyle/>
          <a:p>
            <a:pPr marL="0" indent="0">
              <a:buNone/>
            </a:pPr>
            <a:r>
              <a:rPr lang="en-GB" dirty="0"/>
              <a:t>This is both criminal and civil. Speeding is a criminal offence and the cyclist would also be able to sue for compensation under the law of negligence. </a:t>
            </a:r>
          </a:p>
        </p:txBody>
      </p:sp>
    </p:spTree>
    <p:extLst>
      <p:ext uri="{BB962C8B-B14F-4D97-AF65-F5344CB8AC3E}">
        <p14:creationId xmlns:p14="http://schemas.microsoft.com/office/powerpoint/2010/main" val="5944244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ACTIVITY </a:t>
            </a:r>
            <a:r>
              <a:rPr lang="en-GB" dirty="0" smtClean="0"/>
              <a:t>9 </a:t>
            </a:r>
            <a:r>
              <a:rPr lang="en-GB" dirty="0"/>
              <a:t>– </a:t>
            </a:r>
            <a:r>
              <a:rPr lang="en-GB" dirty="0" smtClean="0"/>
              <a:t>law in every day life</a:t>
            </a:r>
            <a:endParaRPr lang="en-GB" dirty="0"/>
          </a:p>
        </p:txBody>
      </p:sp>
      <p:sp>
        <p:nvSpPr>
          <p:cNvPr id="3" name="Content Placeholder 2"/>
          <p:cNvSpPr>
            <a:spLocks noGrp="1"/>
          </p:cNvSpPr>
          <p:nvPr>
            <p:ph idx="1"/>
          </p:nvPr>
        </p:nvSpPr>
        <p:spPr>
          <a:xfrm>
            <a:off x="251520" y="1290174"/>
            <a:ext cx="8712968" cy="4731114"/>
          </a:xfrm>
          <a:solidFill>
            <a:schemeClr val="bg2">
              <a:lumMod val="90000"/>
            </a:schemeClr>
          </a:solidFill>
        </p:spPr>
        <p:txBody>
          <a:bodyPr>
            <a:normAutofit/>
          </a:bodyPr>
          <a:lstStyle/>
          <a:p>
            <a:endParaRPr lang="en-GB" dirty="0" smtClean="0"/>
          </a:p>
          <a:p>
            <a:pPr marL="0" indent="0">
              <a:buNone/>
            </a:pPr>
            <a:r>
              <a:rPr lang="en-GB" dirty="0"/>
              <a:t>Law is part of everyday life. You </a:t>
            </a:r>
            <a:r>
              <a:rPr lang="en-GB" dirty="0" smtClean="0"/>
              <a:t>will have made many legally </a:t>
            </a:r>
            <a:r>
              <a:rPr lang="en-GB" dirty="0"/>
              <a:t>binding </a:t>
            </a:r>
            <a:r>
              <a:rPr lang="en-GB" dirty="0" smtClean="0"/>
              <a:t>agreements (</a:t>
            </a:r>
            <a:r>
              <a:rPr lang="en-GB" dirty="0"/>
              <a:t>e.g. buying a bus ticket is a legal contract). To illustrate this point, complete the following activity:</a:t>
            </a:r>
            <a:endParaRPr lang="en-US" dirty="0"/>
          </a:p>
          <a:p>
            <a:r>
              <a:rPr lang="en-GB" b="1" dirty="0"/>
              <a:t>Instructions:</a:t>
            </a:r>
            <a:r>
              <a:rPr lang="en-GB" dirty="0"/>
              <a:t> Look at the home page of a news website (e.g. BBC News). Try to spot the link that the law has with each story. </a:t>
            </a:r>
            <a:endParaRPr lang="en-US" dirty="0"/>
          </a:p>
          <a:p>
            <a:endParaRPr lang="en-GB" dirty="0"/>
          </a:p>
        </p:txBody>
      </p:sp>
    </p:spTree>
    <p:extLst>
      <p:ext uri="{BB962C8B-B14F-4D97-AF65-F5344CB8AC3E}">
        <p14:creationId xmlns:p14="http://schemas.microsoft.com/office/powerpoint/2010/main" val="3062838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79512" y="274638"/>
            <a:ext cx="8784976" cy="5746650"/>
          </a:xfrm>
          <a:solidFill>
            <a:schemeClr val="bg2"/>
          </a:solidFill>
        </p:spPr>
        <p:txBody>
          <a:bodyPr>
            <a:noAutofit/>
          </a:bodyPr>
          <a:lstStyle/>
          <a:p>
            <a:r>
              <a:rPr lang="en-GB" sz="3600" dirty="0" smtClean="0"/>
              <a:t>LO To be able to describe the differences between civil and criminal law</a:t>
            </a:r>
            <a:endParaRPr lang="en-GB" sz="3600" dirty="0"/>
          </a:p>
        </p:txBody>
      </p:sp>
    </p:spTree>
    <p:extLst>
      <p:ext uri="{BB962C8B-B14F-4D97-AF65-F5344CB8AC3E}">
        <p14:creationId xmlns:p14="http://schemas.microsoft.com/office/powerpoint/2010/main" val="4736030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Autofit/>
          </a:bodyPr>
          <a:lstStyle/>
          <a:p>
            <a:pPr lvl="0" eaLnBrk="0" fontAlgn="base" hangingPunct="0">
              <a:spcAft>
                <a:spcPct val="0"/>
              </a:spcAft>
            </a:pPr>
            <a:r>
              <a:rPr lang="x-none" altLang="x-none" sz="1800" b="1" dirty="0">
                <a:solidFill>
                  <a:schemeClr val="tx1"/>
                </a:solidFill>
                <a:latin typeface="Arial" charset="0"/>
              </a:rPr>
              <a:t>Law Table</a:t>
            </a:r>
            <a:br>
              <a:rPr lang="x-none" altLang="x-none" sz="1800" b="1" dirty="0">
                <a:solidFill>
                  <a:schemeClr val="tx1"/>
                </a:solidFill>
                <a:latin typeface="Arial" charset="0"/>
              </a:rPr>
            </a:br>
            <a:r>
              <a:rPr lang="en-GB" altLang="x-none" sz="1800" b="1" dirty="0" smtClean="0">
                <a:solidFill>
                  <a:schemeClr val="tx1"/>
                </a:solidFill>
                <a:latin typeface="Arial" charset="0"/>
              </a:rPr>
              <a:t>Activity 3</a:t>
            </a:r>
            <a:r>
              <a:rPr lang="en-GB" altLang="x-none" sz="1800" b="1" dirty="0">
                <a:solidFill>
                  <a:schemeClr val="tx1"/>
                </a:solidFill>
                <a:latin typeface="Arial" charset="0"/>
              </a:rPr>
              <a:t> </a:t>
            </a:r>
            <a:r>
              <a:rPr lang="en-GB" altLang="x-none" sz="1800" b="1" dirty="0" smtClean="0">
                <a:solidFill>
                  <a:schemeClr val="tx1"/>
                </a:solidFill>
                <a:latin typeface="Arial" charset="0"/>
              </a:rPr>
              <a:t>- </a:t>
            </a:r>
            <a:r>
              <a:rPr lang="x-none" altLang="x-none" sz="1800" b="1" dirty="0" smtClean="0">
                <a:solidFill>
                  <a:schemeClr val="tx1"/>
                </a:solidFill>
                <a:latin typeface="Arial" charset="0"/>
              </a:rPr>
              <a:t>Please </a:t>
            </a:r>
            <a:r>
              <a:rPr lang="x-none" altLang="x-none" sz="1800" b="1" dirty="0">
                <a:solidFill>
                  <a:schemeClr val="tx1"/>
                </a:solidFill>
                <a:latin typeface="Arial" charset="0"/>
              </a:rPr>
              <a:t>complete the table </a:t>
            </a:r>
            <a:r>
              <a:rPr lang="en-GB" altLang="x-none" sz="1800" b="1" dirty="0" smtClean="0">
                <a:solidFill>
                  <a:schemeClr val="tx1"/>
                </a:solidFill>
                <a:latin typeface="Arial" charset="0"/>
              </a:rPr>
              <a:t>which shows</a:t>
            </a:r>
            <a:r>
              <a:rPr lang="x-none" altLang="x-none" sz="1800" b="1" dirty="0" smtClean="0">
                <a:solidFill>
                  <a:schemeClr val="tx1"/>
                </a:solidFill>
                <a:latin typeface="Arial" charset="0"/>
              </a:rPr>
              <a:t> </a:t>
            </a:r>
            <a:r>
              <a:rPr lang="x-none" altLang="x-none" sz="1800" b="1" dirty="0">
                <a:solidFill>
                  <a:schemeClr val="tx1"/>
                </a:solidFill>
                <a:latin typeface="Arial" charset="0"/>
              </a:rPr>
              <a:t>the differences between civil and criminal law (we will add relevant cases).</a:t>
            </a:r>
            <a:r>
              <a:rPr lang="x-none" altLang="x-none" sz="1800" dirty="0">
                <a:solidFill>
                  <a:schemeClr val="tx1"/>
                </a:solidFill>
                <a:latin typeface="Arial" charset="0"/>
              </a:rPr>
              <a:t/>
            </a:r>
            <a:br>
              <a:rPr lang="x-none" altLang="x-none" sz="1800" dirty="0">
                <a:solidFill>
                  <a:schemeClr val="tx1"/>
                </a:solidFill>
                <a:latin typeface="Arial" charset="0"/>
              </a:rPr>
            </a:br>
            <a:endParaRPr lang="en-GB"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5177519"/>
              </p:ext>
            </p:extLst>
          </p:nvPr>
        </p:nvGraphicFramePr>
        <p:xfrm>
          <a:off x="1" y="908720"/>
          <a:ext cx="9120978" cy="5973522"/>
        </p:xfrm>
        <a:graphic>
          <a:graphicData uri="http://schemas.openxmlformats.org/drawingml/2006/table">
            <a:tbl>
              <a:tblPr firstRow="1" bandRow="1">
                <a:tableStyleId>{5C22544A-7EE6-4342-B048-85BDC9FD1C3A}</a:tableStyleId>
              </a:tblPr>
              <a:tblGrid>
                <a:gridCol w="3040326"/>
                <a:gridCol w="3040326"/>
                <a:gridCol w="3040326"/>
              </a:tblGrid>
              <a:tr h="532599">
                <a:tc>
                  <a:txBody>
                    <a:bodyPr/>
                    <a:lstStyle/>
                    <a:p>
                      <a:pPr algn="ctr">
                        <a:spcAft>
                          <a:spcPts val="0"/>
                        </a:spcAft>
                      </a:pPr>
                      <a:r>
                        <a:rPr lang="en-GB" sz="2400" dirty="0">
                          <a:effectLst/>
                        </a:rPr>
                        <a:t>ELS </a:t>
                      </a:r>
                      <a:endParaRPr lang="en-US" sz="16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400" dirty="0">
                          <a:effectLst/>
                        </a:rPr>
                        <a:t>Civil Law/Cases</a:t>
                      </a:r>
                      <a:endParaRPr lang="en-US" sz="16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400" dirty="0">
                          <a:effectLst/>
                        </a:rPr>
                        <a:t>Criminal Law/Cases</a:t>
                      </a:r>
                      <a:endParaRPr lang="en-US" sz="16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r h="532599">
                <a:tc>
                  <a:txBody>
                    <a:bodyPr/>
                    <a:lstStyle/>
                    <a:p>
                      <a:pPr>
                        <a:spcAft>
                          <a:spcPts val="0"/>
                        </a:spcAft>
                      </a:pPr>
                      <a:r>
                        <a:rPr lang="en-GB" sz="2400" dirty="0">
                          <a:effectLst/>
                        </a:rPr>
                        <a:t>Purpose of the Law</a:t>
                      </a:r>
                      <a:endParaRPr lang="en-US" sz="16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r h="1065197">
                <a:tc>
                  <a:txBody>
                    <a:bodyPr/>
                    <a:lstStyle/>
                    <a:p>
                      <a:pPr>
                        <a:spcAft>
                          <a:spcPts val="0"/>
                        </a:spcAft>
                      </a:pPr>
                      <a:r>
                        <a:rPr lang="en-GB" sz="2400" dirty="0">
                          <a:effectLst/>
                        </a:rPr>
                        <a:t>Legal name for the individual starting the case</a:t>
                      </a:r>
                      <a:endParaRPr lang="en-US" sz="16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r h="1083885">
                <a:tc>
                  <a:txBody>
                    <a:bodyPr/>
                    <a:lstStyle/>
                    <a:p>
                      <a:pPr>
                        <a:spcAft>
                          <a:spcPts val="0"/>
                        </a:spcAft>
                      </a:pPr>
                      <a:r>
                        <a:rPr lang="en-GB" sz="2400" dirty="0">
                          <a:effectLst/>
                        </a:rPr>
                        <a:t>Main courts dealing with/hearing the case</a:t>
                      </a:r>
                      <a:endParaRPr lang="en-US" sz="16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r h="532599">
                <a:tc>
                  <a:txBody>
                    <a:bodyPr/>
                    <a:lstStyle/>
                    <a:p>
                      <a:pPr>
                        <a:spcAft>
                          <a:spcPts val="0"/>
                        </a:spcAft>
                      </a:pPr>
                      <a:r>
                        <a:rPr lang="en-GB" sz="2400" dirty="0" smtClean="0">
                          <a:effectLst/>
                        </a:rPr>
                        <a:t>Standard</a:t>
                      </a:r>
                      <a:r>
                        <a:rPr lang="en-GB" sz="2400" baseline="0" dirty="0" smtClean="0">
                          <a:effectLst/>
                        </a:rPr>
                        <a:t> </a:t>
                      </a:r>
                      <a:r>
                        <a:rPr lang="en-GB" sz="2400" dirty="0" smtClean="0">
                          <a:effectLst/>
                        </a:rPr>
                        <a:t>of </a:t>
                      </a:r>
                      <a:r>
                        <a:rPr lang="en-GB" sz="2400" dirty="0">
                          <a:effectLst/>
                        </a:rPr>
                        <a:t>proof required</a:t>
                      </a:r>
                      <a:endParaRPr lang="en-US" sz="16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r h="532599">
                <a:tc>
                  <a:txBody>
                    <a:bodyPr/>
                    <a:lstStyle/>
                    <a:p>
                      <a:pPr>
                        <a:spcAft>
                          <a:spcPts val="0"/>
                        </a:spcAft>
                      </a:pPr>
                      <a:r>
                        <a:rPr lang="en-GB" sz="2400" dirty="0">
                          <a:effectLst/>
                        </a:rPr>
                        <a:t>Person(s) making the decision</a:t>
                      </a:r>
                      <a:endParaRPr lang="en-US" sz="16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r h="532599">
                <a:tc>
                  <a:txBody>
                    <a:bodyPr/>
                    <a:lstStyle/>
                    <a:p>
                      <a:pPr>
                        <a:spcAft>
                          <a:spcPts val="0"/>
                        </a:spcAft>
                      </a:pPr>
                      <a:r>
                        <a:rPr lang="en-GB" sz="2400" dirty="0">
                          <a:effectLst/>
                        </a:rPr>
                        <a:t>Legal name(s) of the decision</a:t>
                      </a:r>
                      <a:endParaRPr lang="en-US" sz="16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r h="532599">
                <a:tc>
                  <a:txBody>
                    <a:bodyPr/>
                    <a:lstStyle/>
                    <a:p>
                      <a:pPr>
                        <a:spcAft>
                          <a:spcPts val="0"/>
                        </a:spcAft>
                      </a:pPr>
                      <a:r>
                        <a:rPr lang="en-GB" sz="2400" dirty="0">
                          <a:effectLst/>
                        </a:rPr>
                        <a:t>Powers of the court</a:t>
                      </a:r>
                      <a:endParaRPr lang="en-US" sz="16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spcAft>
                          <a:spcPts val="0"/>
                        </a:spcAft>
                      </a:pPr>
                      <a:r>
                        <a:rPr lang="en-GB" sz="2000" dirty="0">
                          <a:effectLst/>
                        </a:rPr>
                        <a:t> </a:t>
                      </a:r>
                      <a:endParaRPr lang="en-US" sz="1400" dirty="0">
                        <a:effectLst/>
                        <a:latin typeface="Calibri" charset="0"/>
                        <a:ea typeface="Calibri" charset="0"/>
                        <a:cs typeface="Times New Roman" charset="0"/>
                      </a:endParaRPr>
                    </a:p>
                  </a:txBody>
                  <a:tcPr marL="57752" marR="57752" marT="0" marB="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774295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750375779"/>
              </p:ext>
            </p:extLst>
          </p:nvPr>
        </p:nvGraphicFramePr>
        <p:xfrm>
          <a:off x="0" y="440521"/>
          <a:ext cx="9144000" cy="6339684"/>
        </p:xfrm>
        <a:graphic>
          <a:graphicData uri="http://schemas.openxmlformats.org/drawingml/2006/table">
            <a:tbl>
              <a:tblPr firstRow="1" bandRow="1">
                <a:tableStyleId>{5C22544A-7EE6-4342-B048-85BDC9FD1C3A}</a:tableStyleId>
              </a:tblPr>
              <a:tblGrid>
                <a:gridCol w="3114081"/>
                <a:gridCol w="3064954"/>
                <a:gridCol w="2964965"/>
              </a:tblGrid>
              <a:tr h="435081">
                <a:tc>
                  <a:txBody>
                    <a:bodyPr/>
                    <a:lstStyle/>
                    <a:p>
                      <a:pPr algn="ctr">
                        <a:spcAft>
                          <a:spcPts val="0"/>
                        </a:spcAft>
                      </a:pPr>
                      <a:r>
                        <a:rPr lang="en-GB" sz="1800" dirty="0">
                          <a:effectLst/>
                        </a:rPr>
                        <a:t>ELS </a:t>
                      </a:r>
                      <a:endParaRPr lang="en-US" sz="1800"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GB" sz="1800" dirty="0">
                          <a:effectLst/>
                        </a:rPr>
                        <a:t>Civil Law/Cases</a:t>
                      </a:r>
                      <a:endParaRPr lang="en-US" sz="1800"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GB" sz="1800">
                          <a:effectLst/>
                        </a:rPr>
                        <a:t>Criminal Law/Cases</a:t>
                      </a:r>
                      <a:endParaRPr lang="en-US" sz="180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58754">
                <a:tc>
                  <a:txBody>
                    <a:bodyPr/>
                    <a:lstStyle/>
                    <a:p>
                      <a:pPr>
                        <a:spcAft>
                          <a:spcPts val="0"/>
                        </a:spcAft>
                      </a:pPr>
                      <a:r>
                        <a:rPr lang="en-GB" sz="1800" b="1" dirty="0">
                          <a:effectLst/>
                        </a:rPr>
                        <a:t>Purpose of the Law</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To establish and uphold the rights of the individual and to regulate the interaction of individuals</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To protect society from criminal activities and to maintain law and order in society</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58754">
                <a:tc>
                  <a:txBody>
                    <a:bodyPr/>
                    <a:lstStyle/>
                    <a:p>
                      <a:pPr>
                        <a:spcAft>
                          <a:spcPts val="0"/>
                        </a:spcAft>
                      </a:pPr>
                      <a:r>
                        <a:rPr lang="en-GB" sz="1800" b="1">
                          <a:effectLst/>
                        </a:rPr>
                        <a:t>Legal name for the individual starting the case</a:t>
                      </a:r>
                      <a:endParaRPr lang="en-US" sz="1800" b="1">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Claimant (the person who feels that their rights have been interfered with).</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The police, the Crown Prosecution Service and certain private organisations</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5166">
                <a:tc>
                  <a:txBody>
                    <a:bodyPr/>
                    <a:lstStyle/>
                    <a:p>
                      <a:pPr>
                        <a:spcAft>
                          <a:spcPts val="0"/>
                        </a:spcAft>
                      </a:pPr>
                      <a:r>
                        <a:rPr lang="en-GB" sz="1800" b="1">
                          <a:effectLst/>
                        </a:rPr>
                        <a:t>Main courts dealing with/hearing the case</a:t>
                      </a:r>
                      <a:endParaRPr lang="en-US" sz="1800" b="1">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County Court or High Court</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Magistrates’ Court or Crown Court</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9376">
                <a:tc>
                  <a:txBody>
                    <a:bodyPr/>
                    <a:lstStyle/>
                    <a:p>
                      <a:pPr>
                        <a:spcAft>
                          <a:spcPts val="0"/>
                        </a:spcAft>
                      </a:pPr>
                      <a:r>
                        <a:rPr lang="en-GB" sz="1800" b="1" dirty="0" smtClean="0">
                          <a:effectLst/>
                        </a:rPr>
                        <a:t>Standard</a:t>
                      </a:r>
                      <a:r>
                        <a:rPr lang="en-GB" sz="1800" b="1" baseline="0" dirty="0" smtClean="0">
                          <a:effectLst/>
                        </a:rPr>
                        <a:t> </a:t>
                      </a:r>
                      <a:r>
                        <a:rPr lang="en-GB" sz="1800" b="1" dirty="0" smtClean="0">
                          <a:effectLst/>
                        </a:rPr>
                        <a:t>of </a:t>
                      </a:r>
                      <a:r>
                        <a:rPr lang="en-GB" sz="1800" b="1" dirty="0">
                          <a:effectLst/>
                        </a:rPr>
                        <a:t>proof required</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On the balance of probability</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Beyond all reasonable doubt</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58754">
                <a:tc>
                  <a:txBody>
                    <a:bodyPr/>
                    <a:lstStyle/>
                    <a:p>
                      <a:pPr>
                        <a:spcAft>
                          <a:spcPts val="0"/>
                        </a:spcAft>
                      </a:pPr>
                      <a:r>
                        <a:rPr lang="en-GB" sz="1800" b="1">
                          <a:effectLst/>
                        </a:rPr>
                        <a:t>Person(s) making the decision</a:t>
                      </a:r>
                      <a:endParaRPr lang="en-US" sz="1800" b="1">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Judge – but on rare occasions, a jury</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Magistrates or jury (depending on where case is heard)</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9376">
                <a:tc>
                  <a:txBody>
                    <a:bodyPr/>
                    <a:lstStyle/>
                    <a:p>
                      <a:pPr>
                        <a:spcAft>
                          <a:spcPts val="0"/>
                        </a:spcAft>
                      </a:pPr>
                      <a:r>
                        <a:rPr lang="en-GB" sz="1800" b="1">
                          <a:effectLst/>
                        </a:rPr>
                        <a:t>Legal name(s) of the decision</a:t>
                      </a:r>
                      <a:endParaRPr lang="en-US" sz="1800" b="1">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Liable or not liable</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Guilty or not guilty</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97485">
                <a:tc>
                  <a:txBody>
                    <a:bodyPr/>
                    <a:lstStyle/>
                    <a:p>
                      <a:pPr>
                        <a:spcAft>
                          <a:spcPts val="0"/>
                        </a:spcAft>
                      </a:pPr>
                      <a:r>
                        <a:rPr lang="en-GB" sz="1800" b="1">
                          <a:effectLst/>
                        </a:rPr>
                        <a:t>Powers of the court</a:t>
                      </a:r>
                      <a:endParaRPr lang="en-US" sz="1800" b="1">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Often will grant damages but can also grant specific performance, an injunction or other contractual or equitable remedy. </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n-GB" sz="1800" b="1" dirty="0">
                          <a:effectLst/>
                        </a:rPr>
                        <a:t>Wide variety of sentences including discharges, fines, disqualification from driving, community sentences and prison.</a:t>
                      </a:r>
                      <a:endParaRPr lang="en-US" sz="1800" b="1" dirty="0">
                        <a:effectLst/>
                        <a:latin typeface="Calibri" charset="0"/>
                        <a:ea typeface="Calibri" charset="0"/>
                        <a:cs typeface="Times New Roman" charset="0"/>
                      </a:endParaRPr>
                    </a:p>
                  </a:txBody>
                  <a:tcPr marL="56178" marR="561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1168564" y="0"/>
            <a:ext cx="680687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x-none" sz="1800" b="1" i="0" u="none" strike="noStrike" cap="none" normalizeH="0" baseline="0" dirty="0" smtClean="0">
                <a:ln>
                  <a:noFill/>
                </a:ln>
                <a:solidFill>
                  <a:schemeClr val="tx1"/>
                </a:solidFill>
                <a:effectLst/>
                <a:latin typeface="Arial" charset="0"/>
              </a:rPr>
              <a:t>ANSWER: Activity 3 - </a:t>
            </a:r>
            <a:r>
              <a:rPr kumimoji="0" lang="x-none" altLang="x-none" sz="1800" b="1" i="0" u="none" strike="noStrike" cap="none" normalizeH="0" baseline="0" dirty="0" smtClean="0">
                <a:ln>
                  <a:noFill/>
                </a:ln>
                <a:solidFill>
                  <a:schemeClr val="tx1"/>
                </a:solidFill>
                <a:effectLst/>
                <a:latin typeface="Arial" charset="0"/>
              </a:rPr>
              <a:t>Law </a:t>
            </a:r>
            <a:r>
              <a:rPr kumimoji="0" lang="x-none" altLang="x-none" sz="1800" b="1" i="0" u="none" strike="noStrike" cap="none" normalizeH="0" baseline="0" dirty="0">
                <a:ln>
                  <a:noFill/>
                </a:ln>
                <a:solidFill>
                  <a:schemeClr val="tx1"/>
                </a:solidFill>
                <a:effectLst/>
                <a:latin typeface="Arial" charset="0"/>
              </a:rPr>
              <a:t>Table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1091532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 y="123975"/>
            <a:ext cx="8966448" cy="1143000"/>
          </a:xfrm>
        </p:spPr>
        <p:txBody>
          <a:bodyPr>
            <a:normAutofit fontScale="90000"/>
          </a:bodyPr>
          <a:lstStyle/>
          <a:p>
            <a:r>
              <a:rPr lang="en-GB" dirty="0"/>
              <a:t>ACTIVITY 4</a:t>
            </a:r>
            <a:r>
              <a:rPr lang="en-GB" dirty="0" smtClean="0"/>
              <a:t> – Civil/criminal terminology</a:t>
            </a:r>
            <a:endParaRPr lang="en-GB" dirty="0"/>
          </a:p>
        </p:txBody>
      </p:sp>
      <p:sp>
        <p:nvSpPr>
          <p:cNvPr id="11" name="Content Placeholder 2"/>
          <p:cNvSpPr txBox="1">
            <a:spLocks/>
          </p:cNvSpPr>
          <p:nvPr/>
        </p:nvSpPr>
        <p:spPr>
          <a:xfrm>
            <a:off x="177552" y="1255557"/>
            <a:ext cx="2416460" cy="648072"/>
          </a:xfrm>
          <a:prstGeom prst="rect">
            <a:avLst/>
          </a:prstGeom>
          <a:solidFill>
            <a:srgbClr val="D6DFEA"/>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2" action="ppaction://hlinksldjump"/>
              </a:rPr>
              <a:t>Prosecuted</a:t>
            </a:r>
            <a:endParaRPr lang="en-GB" dirty="0" smtClean="0"/>
          </a:p>
          <a:p>
            <a:endParaRPr lang="en-GB" dirty="0"/>
          </a:p>
        </p:txBody>
      </p:sp>
      <p:sp>
        <p:nvSpPr>
          <p:cNvPr id="12" name="Content Placeholder 2"/>
          <p:cNvSpPr txBox="1">
            <a:spLocks/>
          </p:cNvSpPr>
          <p:nvPr/>
        </p:nvSpPr>
        <p:spPr>
          <a:xfrm>
            <a:off x="6890874" y="4804076"/>
            <a:ext cx="1407840" cy="648072"/>
          </a:xfrm>
          <a:prstGeom prst="rect">
            <a:avLst/>
          </a:prstGeom>
          <a:solidFill>
            <a:srgbClr val="D6DFEA"/>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3" action="ppaction://hlinksldjump"/>
              </a:rPr>
              <a:t>Guilty</a:t>
            </a:r>
            <a:endParaRPr lang="en-GB" dirty="0" smtClean="0"/>
          </a:p>
          <a:p>
            <a:endParaRPr lang="en-GB" dirty="0"/>
          </a:p>
        </p:txBody>
      </p:sp>
      <p:sp>
        <p:nvSpPr>
          <p:cNvPr id="13" name="Content Placeholder 2"/>
          <p:cNvSpPr txBox="1">
            <a:spLocks/>
          </p:cNvSpPr>
          <p:nvPr/>
        </p:nvSpPr>
        <p:spPr>
          <a:xfrm>
            <a:off x="3622300" y="1303797"/>
            <a:ext cx="2367880" cy="648072"/>
          </a:xfrm>
          <a:prstGeom prst="rect">
            <a:avLst/>
          </a:prstGeom>
          <a:solidFill>
            <a:srgbClr val="D6DFEA"/>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4" action="ppaction://hlinksldjump"/>
              </a:rPr>
              <a:t>Punishment</a:t>
            </a:r>
            <a:endParaRPr lang="en-GB" dirty="0" smtClean="0"/>
          </a:p>
          <a:p>
            <a:endParaRPr lang="en-GB" dirty="0"/>
          </a:p>
        </p:txBody>
      </p:sp>
      <p:sp>
        <p:nvSpPr>
          <p:cNvPr id="14" name="Content Placeholder 2"/>
          <p:cNvSpPr txBox="1">
            <a:spLocks/>
          </p:cNvSpPr>
          <p:nvPr/>
        </p:nvSpPr>
        <p:spPr>
          <a:xfrm>
            <a:off x="6654019" y="1278921"/>
            <a:ext cx="1656692" cy="648072"/>
          </a:xfrm>
          <a:prstGeom prst="rect">
            <a:avLst/>
          </a:prstGeom>
          <a:solidFill>
            <a:srgbClr val="D6DFEA"/>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5" action="ppaction://hlinksldjump"/>
              </a:rPr>
              <a:t>Liability</a:t>
            </a:r>
            <a:endParaRPr lang="en-GB" dirty="0" smtClean="0"/>
          </a:p>
          <a:p>
            <a:endParaRPr lang="en-GB" dirty="0"/>
          </a:p>
        </p:txBody>
      </p:sp>
      <p:sp>
        <p:nvSpPr>
          <p:cNvPr id="15" name="Content Placeholder 2"/>
          <p:cNvSpPr txBox="1">
            <a:spLocks/>
          </p:cNvSpPr>
          <p:nvPr/>
        </p:nvSpPr>
        <p:spPr>
          <a:xfrm>
            <a:off x="395536" y="2289108"/>
            <a:ext cx="1208230" cy="648072"/>
          </a:xfrm>
          <a:prstGeom prst="rect">
            <a:avLst/>
          </a:prstGeom>
          <a:solidFill>
            <a:srgbClr val="D6DFEA"/>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6" action="ppaction://hlinksldjump"/>
              </a:rPr>
              <a:t>Fine</a:t>
            </a:r>
            <a:endParaRPr lang="en-GB" dirty="0" smtClean="0"/>
          </a:p>
          <a:p>
            <a:endParaRPr lang="en-GB" dirty="0"/>
          </a:p>
        </p:txBody>
      </p:sp>
      <p:sp>
        <p:nvSpPr>
          <p:cNvPr id="16" name="Content Placeholder 2"/>
          <p:cNvSpPr txBox="1">
            <a:spLocks/>
          </p:cNvSpPr>
          <p:nvPr/>
        </p:nvSpPr>
        <p:spPr>
          <a:xfrm>
            <a:off x="205419" y="3429000"/>
            <a:ext cx="1383937" cy="648072"/>
          </a:xfrm>
          <a:prstGeom prst="rect">
            <a:avLst/>
          </a:prstGeom>
          <a:solidFill>
            <a:srgbClr val="D6DFEA"/>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7" action="ppaction://hlinksldjump"/>
              </a:rPr>
              <a:t>Sued</a:t>
            </a:r>
            <a:endParaRPr lang="en-GB" dirty="0" smtClean="0"/>
          </a:p>
          <a:p>
            <a:endParaRPr lang="en-GB" dirty="0"/>
          </a:p>
        </p:txBody>
      </p:sp>
      <p:sp>
        <p:nvSpPr>
          <p:cNvPr id="17" name="Content Placeholder 2"/>
          <p:cNvSpPr txBox="1">
            <a:spLocks/>
          </p:cNvSpPr>
          <p:nvPr/>
        </p:nvSpPr>
        <p:spPr>
          <a:xfrm>
            <a:off x="6442675" y="2409052"/>
            <a:ext cx="2079379" cy="648072"/>
          </a:xfrm>
          <a:prstGeom prst="rect">
            <a:avLst/>
          </a:prstGeom>
          <a:solidFill>
            <a:srgbClr val="D6DFEA"/>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8" action="ppaction://hlinksldjump"/>
              </a:rPr>
              <a:t>Sentence</a:t>
            </a:r>
            <a:endParaRPr lang="en-GB" dirty="0" smtClean="0"/>
          </a:p>
          <a:p>
            <a:endParaRPr lang="en-GB" dirty="0"/>
          </a:p>
        </p:txBody>
      </p:sp>
      <p:sp>
        <p:nvSpPr>
          <p:cNvPr id="18" name="Content Placeholder 2"/>
          <p:cNvSpPr txBox="1">
            <a:spLocks/>
          </p:cNvSpPr>
          <p:nvPr/>
        </p:nvSpPr>
        <p:spPr>
          <a:xfrm>
            <a:off x="3059830" y="2300494"/>
            <a:ext cx="2826453" cy="1277896"/>
          </a:xfrm>
          <a:prstGeom prst="rect">
            <a:avLst/>
          </a:prstGeom>
          <a:solidFill>
            <a:srgbClr val="D6DFEA"/>
          </a:solidFill>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4100" dirty="0" smtClean="0">
                <a:solidFill>
                  <a:srgbClr val="0000FF"/>
                </a:solidFill>
              </a:rPr>
              <a:t>Damages</a:t>
            </a:r>
            <a:endParaRPr lang="en-GB" sz="4100" dirty="0">
              <a:solidFill>
                <a:srgbClr val="0000FF"/>
              </a:solidFill>
            </a:endParaRPr>
          </a:p>
          <a:p>
            <a:pPr marL="0" indent="0">
              <a:buFont typeface="Arial" panose="020B0604020202020204" pitchFamily="34" charset="0"/>
              <a:buNone/>
            </a:pPr>
            <a:r>
              <a:rPr lang="en-GB" sz="4100" dirty="0" smtClean="0">
                <a:hlinkClick r:id="rId9" action="ppaction://hlinksldjump"/>
              </a:rPr>
              <a:t>Compensation</a:t>
            </a:r>
            <a:r>
              <a:rPr lang="en-GB" sz="4100" dirty="0" smtClean="0"/>
              <a:t>/</a:t>
            </a:r>
          </a:p>
          <a:p>
            <a:endParaRPr lang="en-GB" dirty="0"/>
          </a:p>
        </p:txBody>
      </p:sp>
      <p:sp>
        <p:nvSpPr>
          <p:cNvPr id="19" name="Content Placeholder 2"/>
          <p:cNvSpPr txBox="1">
            <a:spLocks/>
          </p:cNvSpPr>
          <p:nvPr/>
        </p:nvSpPr>
        <p:spPr>
          <a:xfrm>
            <a:off x="6470044" y="3439864"/>
            <a:ext cx="1895929" cy="648072"/>
          </a:xfrm>
          <a:prstGeom prst="rect">
            <a:avLst/>
          </a:prstGeom>
          <a:solidFill>
            <a:srgbClr val="D6DFEA"/>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10" action="ppaction://hlinksldjump"/>
              </a:rPr>
              <a:t>Claimant</a:t>
            </a:r>
            <a:endParaRPr lang="en-GB" dirty="0" smtClean="0"/>
          </a:p>
          <a:p>
            <a:endParaRPr lang="en-GB" dirty="0"/>
          </a:p>
        </p:txBody>
      </p:sp>
      <p:sp>
        <p:nvSpPr>
          <p:cNvPr id="20" name="Content Placeholder 2"/>
          <p:cNvSpPr txBox="1">
            <a:spLocks/>
          </p:cNvSpPr>
          <p:nvPr/>
        </p:nvSpPr>
        <p:spPr>
          <a:xfrm>
            <a:off x="3452546" y="4804076"/>
            <a:ext cx="2416460" cy="648072"/>
          </a:xfrm>
          <a:prstGeom prst="rect">
            <a:avLst/>
          </a:prstGeom>
          <a:solidFill>
            <a:srgbClr val="D6DFEA"/>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hlinkClick r:id="rId11" action="ppaction://hlinksldjump"/>
              </a:rPr>
              <a:t>Defendant</a:t>
            </a:r>
            <a:endParaRPr lang="en-GB" dirty="0" smtClean="0"/>
          </a:p>
          <a:p>
            <a:endParaRPr lang="en-GB" dirty="0"/>
          </a:p>
        </p:txBody>
      </p:sp>
      <p:sp>
        <p:nvSpPr>
          <p:cNvPr id="21" name="Content Placeholder 2"/>
          <p:cNvSpPr txBox="1">
            <a:spLocks/>
          </p:cNvSpPr>
          <p:nvPr/>
        </p:nvSpPr>
        <p:spPr>
          <a:xfrm>
            <a:off x="3312792" y="3807379"/>
            <a:ext cx="2320531" cy="648072"/>
          </a:xfrm>
          <a:prstGeom prst="rect">
            <a:avLst/>
          </a:prstGeom>
          <a:solidFill>
            <a:srgbClr val="D6DFEA"/>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solidFill>
                  <a:srgbClr val="0000FF"/>
                </a:solidFill>
              </a:rPr>
              <a:t>Private law</a:t>
            </a:r>
          </a:p>
          <a:p>
            <a:endParaRPr lang="en-GB" dirty="0"/>
          </a:p>
        </p:txBody>
      </p:sp>
      <p:sp>
        <p:nvSpPr>
          <p:cNvPr id="22" name="Content Placeholder 2"/>
          <p:cNvSpPr txBox="1">
            <a:spLocks/>
          </p:cNvSpPr>
          <p:nvPr/>
        </p:nvSpPr>
        <p:spPr>
          <a:xfrm>
            <a:off x="142252" y="4799550"/>
            <a:ext cx="2320531" cy="648072"/>
          </a:xfrm>
          <a:prstGeom prst="rect">
            <a:avLst/>
          </a:prstGeom>
          <a:solidFill>
            <a:srgbClr val="D6DFEA"/>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dirty="0" smtClean="0">
                <a:solidFill>
                  <a:srgbClr val="0000FF"/>
                </a:solidFill>
              </a:rPr>
              <a:t>Public law</a:t>
            </a:r>
          </a:p>
          <a:p>
            <a:endParaRPr lang="en-GB" dirty="0"/>
          </a:p>
        </p:txBody>
      </p:sp>
    </p:spTree>
    <p:extLst>
      <p:ext uri="{BB962C8B-B14F-4D97-AF65-F5344CB8AC3E}">
        <p14:creationId xmlns:p14="http://schemas.microsoft.com/office/powerpoint/2010/main" val="189619140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3271</TotalTime>
  <Words>2177</Words>
  <Application>Microsoft Macintosh PowerPoint</Application>
  <PresentationFormat>On-screen Show (4:3)</PresentationFormat>
  <Paragraphs>410</Paragraphs>
  <Slides>54</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54</vt:i4>
      </vt:variant>
    </vt:vector>
  </HeadingPairs>
  <TitlesOfParts>
    <vt:vector size="59" baseType="lpstr">
      <vt:lpstr>Calibri</vt:lpstr>
      <vt:lpstr>SimSun</vt:lpstr>
      <vt:lpstr>Times New Roman</vt:lpstr>
      <vt:lpstr>Arial</vt:lpstr>
      <vt:lpstr>1_Custom Design</vt:lpstr>
      <vt:lpstr>PowerPoint Presentation</vt:lpstr>
      <vt:lpstr>L.O. To be able to define what is meant by law</vt:lpstr>
      <vt:lpstr>PowerPoint Presentation</vt:lpstr>
      <vt:lpstr>PowerPoint Presentation</vt:lpstr>
      <vt:lpstr>Answers: Definitions of ‘the law’ could include/refer to: </vt:lpstr>
      <vt:lpstr>LO To be able to describe the differences between civil and criminal law</vt:lpstr>
      <vt:lpstr>Law Table Activity 3 - Please complete the table which shows the differences between civil and criminal law (we will add relevant cases). </vt:lpstr>
      <vt:lpstr>PowerPoint Presentation</vt:lpstr>
      <vt:lpstr>ACTIVITY 4 – Civil/criminal terminology</vt:lpstr>
      <vt:lpstr>ACTIVITY 4 – Answers - Civil/criminal terminology </vt:lpstr>
      <vt:lpstr>ACTIVITY 4 – Criminal Terms – more information</vt:lpstr>
      <vt:lpstr>ACTIVITY 4 – Criminal Terms</vt:lpstr>
      <vt:lpstr>ACTIVITY 4 – Criminal Terms</vt:lpstr>
      <vt:lpstr>ACTIVITY 4 – Criminal Terms</vt:lpstr>
      <vt:lpstr>ACTIVITY 4 – Criminal Terms</vt:lpstr>
      <vt:lpstr>ACTIVITY 4 – Criminal Terms</vt:lpstr>
      <vt:lpstr>ACTIVITY 4 – Criminal /Civil</vt:lpstr>
      <vt:lpstr>ACTIVITY 4 – Criminal/Civil Terms</vt:lpstr>
      <vt:lpstr>ACTIVITY 4 – Civil - Terms</vt:lpstr>
      <vt:lpstr>ACTIVITY 4 – Civil Terms</vt:lpstr>
      <vt:lpstr>ACTIVITY 4 – Civil Terms</vt:lpstr>
      <vt:lpstr>ACTIVITY 4 – Civil Terms</vt:lpstr>
      <vt:lpstr>PowerPoint Presentation</vt:lpstr>
      <vt:lpstr>PowerPoint Presentation</vt:lpstr>
      <vt:lpstr>Answers: Activity 5 – Civil v Criminal Terms </vt:lpstr>
      <vt:lpstr>Activity 5 - Table of terminology </vt:lpstr>
      <vt:lpstr>Activity 5 - Table of terminology </vt:lpstr>
      <vt:lpstr>Activity 5 - Table of terminology </vt:lpstr>
      <vt:lpstr>Activity 5 - Table of terminology </vt:lpstr>
      <vt:lpstr>Activity 5 - Table of terminology </vt:lpstr>
      <vt:lpstr>Activity 5 - Table of terminology </vt:lpstr>
      <vt:lpstr>Activity 5 - Table of terminology </vt:lpstr>
      <vt:lpstr>Activity 5 - Table of terminology </vt:lpstr>
      <vt:lpstr>Quiz – just for you</vt:lpstr>
      <vt:lpstr>LO</vt:lpstr>
      <vt:lpstr>ACTIVITY 6 – a civil case</vt:lpstr>
      <vt:lpstr>Civil v Criminal </vt:lpstr>
      <vt:lpstr>Donoghue v Stevenson (1932)</vt:lpstr>
      <vt:lpstr>Answers - Donoghue v Stevenson (1932)</vt:lpstr>
      <vt:lpstr>ACTIVITY 7 – a criminal case</vt:lpstr>
      <vt:lpstr>Activity 7 – R v Dudley and Stephens (1884) </vt:lpstr>
      <vt:lpstr>Activity 7 – R v Dudley and Stephens </vt:lpstr>
      <vt:lpstr>Answers Activity 7 – R v Dudley and Stephens </vt:lpstr>
      <vt:lpstr>PowerPoint Presentation</vt:lpstr>
      <vt:lpstr>Answer - James and John</vt:lpstr>
      <vt:lpstr>Criminal and Civil Law - Sarah</vt:lpstr>
      <vt:lpstr>Answer- Sarah</vt:lpstr>
      <vt:lpstr>Criminal and Civil Law - Simon</vt:lpstr>
      <vt:lpstr>Answer- Simon</vt:lpstr>
      <vt:lpstr>Criminal and Civil Law - Victoria</vt:lpstr>
      <vt:lpstr>Victoria - Answer</vt:lpstr>
      <vt:lpstr>Criminal and Civil Law - Natalie</vt:lpstr>
      <vt:lpstr>Natalie - answer</vt:lpstr>
      <vt:lpstr>ACTIVITY 9 – law in every day life</vt:lpstr>
    </vt:vector>
  </TitlesOfParts>
  <Company>Cambridge Assessment</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OCR AS and A Level Law Power Point Presentation for Teachers -  Introduction to Law</dc:title>
  <dc:creator>OCR</dc:creator>
  <cp:keywords>Law; introduction; Power point;</cp:keywords>
  <cp:lastModifiedBy>Bernadette Morton</cp:lastModifiedBy>
  <cp:revision>141</cp:revision>
  <cp:lastPrinted>2016-06-09T13:23:08Z</cp:lastPrinted>
  <dcterms:created xsi:type="dcterms:W3CDTF">2015-10-07T12:54:48Z</dcterms:created>
  <dcterms:modified xsi:type="dcterms:W3CDTF">2020-05-06T07:57:31Z</dcterms:modified>
</cp:coreProperties>
</file>