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Lst>
  <p:sldIdLst>
    <p:sldId id="443" r:id="rId2"/>
    <p:sldId id="256" r:id="rId3"/>
    <p:sldId id="442" r:id="rId4"/>
    <p:sldId id="410" r:id="rId5"/>
    <p:sldId id="440" r:id="rId6"/>
    <p:sldId id="441" r:id="rId7"/>
    <p:sldId id="409" r:id="rId8"/>
    <p:sldId id="413" r:id="rId9"/>
    <p:sldId id="386" r:id="rId10"/>
    <p:sldId id="387" r:id="rId11"/>
    <p:sldId id="388" r:id="rId12"/>
    <p:sldId id="414" r:id="rId13"/>
    <p:sldId id="415" r:id="rId14"/>
    <p:sldId id="416" r:id="rId15"/>
    <p:sldId id="417" r:id="rId16"/>
    <p:sldId id="418" r:id="rId17"/>
    <p:sldId id="419" r:id="rId18"/>
    <p:sldId id="420" r:id="rId19"/>
    <p:sldId id="421" r:id="rId20"/>
    <p:sldId id="433" r:id="rId21"/>
    <p:sldId id="422" r:id="rId22"/>
    <p:sldId id="424" r:id="rId23"/>
    <p:sldId id="425" r:id="rId24"/>
    <p:sldId id="426" r:id="rId25"/>
    <p:sldId id="423" r:id="rId26"/>
    <p:sldId id="427" r:id="rId27"/>
    <p:sldId id="428" r:id="rId28"/>
    <p:sldId id="429" r:id="rId29"/>
    <p:sldId id="430" r:id="rId30"/>
    <p:sldId id="436" r:id="rId31"/>
    <p:sldId id="437" r:id="rId32"/>
    <p:sldId id="431"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F2F99271-AF52-C945-95FA-6D609B696592}" type="datetimeFigureOut">
              <a:rPr lang="en-US" smtClean="0"/>
              <a:pPr/>
              <a:t>5/4/20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kumimoji="0" lang="en-GB"/>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GB"/>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F2F99271-AF52-C945-95FA-6D609B696592}" type="datetimeFigureOut">
              <a:rPr lang="en-US" smtClean="0"/>
              <a:pPr/>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ED873-1D5A-9947-A979-8407F7B378D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GB"/>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F2F99271-AF52-C945-95FA-6D609B696592}" type="datetimeFigureOut">
              <a:rPr lang="en-US" smtClean="0"/>
              <a:pPr/>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ED873-1D5A-9947-A979-8407F7B378D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F2F99271-AF52-C945-95FA-6D609B696592}" type="datetimeFigureOut">
              <a:rPr lang="en-US" smtClean="0"/>
              <a:pPr/>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ED873-1D5A-9947-A979-8407F7B378D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GB"/>
              <a:t>Click to edit Master text styles</a:t>
            </a:r>
          </a:p>
        </p:txBody>
      </p:sp>
      <p:sp>
        <p:nvSpPr>
          <p:cNvPr id="4" name="Date Placeholder 3"/>
          <p:cNvSpPr>
            <a:spLocks noGrp="1"/>
          </p:cNvSpPr>
          <p:nvPr>
            <p:ph type="dt" sz="half" idx="10"/>
          </p:nvPr>
        </p:nvSpPr>
        <p:spPr/>
        <p:txBody>
          <a:bodyPr/>
          <a:lstStyle/>
          <a:p>
            <a:fld id="{F2F99271-AF52-C945-95FA-6D609B696592}" type="datetimeFigureOut">
              <a:rPr lang="en-US" smtClean="0"/>
              <a:pPr/>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a:t>
            </a:fld>
            <a:endParaRPr kumimoji="0" lang="en-US" dirty="0"/>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kumimoji="0" lang="en-GB"/>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GB"/>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5" name="Date Placeholder 4"/>
          <p:cNvSpPr>
            <a:spLocks noGrp="1"/>
          </p:cNvSpPr>
          <p:nvPr>
            <p:ph type="dt" sz="half" idx="10"/>
          </p:nvPr>
        </p:nvSpPr>
        <p:spPr/>
        <p:txBody>
          <a:bodyPr/>
          <a:lstStyle/>
          <a:p>
            <a:fld id="{F2F99271-AF52-C945-95FA-6D609B696592}" type="datetimeFigureOut">
              <a:rPr lang="en-US" smtClean="0"/>
              <a:pPr/>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ED873-1D5A-9947-A979-8407F7B378D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lstStyle>
          <a:p>
            <a:r>
              <a:rPr kumimoji="0" lang="en-GB"/>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GB"/>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GB"/>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7" name="Date Placeholder 6"/>
          <p:cNvSpPr>
            <a:spLocks noGrp="1"/>
          </p:cNvSpPr>
          <p:nvPr>
            <p:ph type="dt" sz="half" idx="10"/>
          </p:nvPr>
        </p:nvSpPr>
        <p:spPr/>
        <p:txBody>
          <a:bodyPr/>
          <a:lstStyle/>
          <a:p>
            <a:fld id="{F2F99271-AF52-C945-95FA-6D609B696592}" type="datetimeFigureOut">
              <a:rPr lang="en-US" smtClean="0"/>
              <a:pPr/>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1ED873-1D5A-9947-A979-8407F7B378D9}"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kumimoji="0" lang="en-GB"/>
              <a:t>Click to edit Master title style</a:t>
            </a:r>
            <a:endParaRPr kumimoji="0" lang="en-US"/>
          </a:p>
        </p:txBody>
      </p:sp>
      <p:sp>
        <p:nvSpPr>
          <p:cNvPr id="3" name="Date Placeholder 2"/>
          <p:cNvSpPr>
            <a:spLocks noGrp="1"/>
          </p:cNvSpPr>
          <p:nvPr>
            <p:ph type="dt" sz="half" idx="10"/>
          </p:nvPr>
        </p:nvSpPr>
        <p:spPr/>
        <p:txBody>
          <a:bodyPr/>
          <a:lstStyle/>
          <a:p>
            <a:fld id="{F2F99271-AF52-C945-95FA-6D609B696592}" type="datetimeFigureOut">
              <a:rPr lang="en-US" smtClean="0"/>
              <a:pPr/>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1ED873-1D5A-9947-A979-8407F7B378D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99271-AF52-C945-95FA-6D609B696592}" type="datetimeFigureOut">
              <a:rPr lang="en-US" smtClean="0"/>
              <a:pPr/>
              <a:t>5/4/20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1ED873-1D5A-9947-A979-8407F7B378D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kumimoji="0" lang="en-GB"/>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GB"/>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5" name="Date Placeholder 4"/>
          <p:cNvSpPr>
            <a:spLocks noGrp="1"/>
          </p:cNvSpPr>
          <p:nvPr>
            <p:ph type="dt" sz="half" idx="10"/>
          </p:nvPr>
        </p:nvSpPr>
        <p:spPr/>
        <p:txBody>
          <a:bodyPr/>
          <a:lstStyle/>
          <a:p>
            <a:fld id="{F2F99271-AF52-C945-95FA-6D609B696592}" type="datetimeFigureOut">
              <a:rPr lang="en-US" smtClean="0"/>
              <a:pPr/>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ED873-1D5A-9947-A979-8407F7B378D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kumimoji="0" lang="en-GB"/>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lstStyle>
          <a:p>
            <a:r>
              <a:rPr kumimoji="0" lang="en-GB"/>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eaLnBrk="1" latinLnBrk="0" hangingPunct="1"/>
            <a:r>
              <a:rPr kumimoji="0" lang="en-GB"/>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F2F99271-AF52-C945-95FA-6D609B696592}" type="datetimeFigureOut">
              <a:rPr lang="en-US" smtClean="0"/>
              <a:pPr/>
              <a:t>5/4/20</a:t>
            </a:fld>
            <a:endParaRPr lang="en-US"/>
          </a:p>
        </p:txBody>
      </p:sp>
      <p:sp>
        <p:nvSpPr>
          <p:cNvPr id="6" name="Footer Placeholder 5"/>
          <p:cNvSpPr>
            <a:spLocks noGrp="1"/>
          </p:cNvSpPr>
          <p:nvPr>
            <p:ph type="ftr" sz="quarter" idx="11"/>
          </p:nvPr>
        </p:nvSpPr>
        <p:spPr>
          <a:xfrm>
            <a:off x="914400" y="55499"/>
            <a:ext cx="5562600" cy="365125"/>
          </a:xfrm>
        </p:spPr>
        <p:txBody>
          <a:bodyPr/>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p>
            <a:fld id="{7D1ED873-1D5A-9947-A979-8407F7B378D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GB"/>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GB"/>
              <a:t>Click to edit Master text styles</a:t>
            </a:r>
          </a:p>
          <a:p>
            <a:pPr lvl="1" eaLnBrk="1" latinLnBrk="0" hangingPunct="1"/>
            <a:r>
              <a:rPr kumimoji="0" lang="en-GB"/>
              <a:t>Second level</a:t>
            </a:r>
          </a:p>
          <a:p>
            <a:pPr lvl="2" eaLnBrk="1" latinLnBrk="0" hangingPunct="1"/>
            <a:r>
              <a:rPr kumimoji="0" lang="en-GB"/>
              <a:t>Third level</a:t>
            </a:r>
          </a:p>
          <a:p>
            <a:pPr lvl="3" eaLnBrk="1" latinLnBrk="0" hangingPunct="1"/>
            <a:r>
              <a:rPr kumimoji="0" lang="en-GB"/>
              <a:t>Fourth level</a:t>
            </a:r>
          </a:p>
          <a:p>
            <a:pPr lvl="4" eaLnBrk="1" latinLnBrk="0" hangingPunct="1"/>
            <a:r>
              <a:rPr kumimoji="0" lang="en-GB"/>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lstStyle>
          <a:p>
            <a:fld id="{F2F99271-AF52-C945-95FA-6D609B696592}" type="datetimeFigureOut">
              <a:rPr lang="en-US" smtClean="0"/>
              <a:pPr/>
              <a:t>5/4/20</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lstStyle>
          <a:p>
            <a:fld id="{7D1ED873-1D5A-9947-A979-8407F7B378D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hyperlink" Target="http://www.flickr.com/photos/smitten/91837548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www.google.co.uk/url?sa=i&amp;rct=j&amp;q=&amp;esrc=s&amp;frm=1&amp;source=images&amp;cd=&amp;cad=rja&amp;uact=8&amp;ved=0CAcQjRw&amp;url=http://www.amcbooks.com/outside-in&amp;ei=uXC2VNO1ItjYarbKgPgC&amp;bvm=bv.83640239,d.d2s&amp;psig=AFQjCNF5pJoY2Urdd1CZ8bZ2yTox7acoHg&amp;ust=1421328939089361" TargetMode="External"/><Relationship Id="rId7" Type="http://schemas.openxmlformats.org/officeDocument/2006/relationships/hyperlink" Target="http://www.google.co.uk/url?sa=i&amp;rct=j&amp;q=&amp;esrc=s&amp;frm=1&amp;source=images&amp;cd=&amp;cad=rja&amp;uact=8&amp;ved=0CAcQjRw&amp;url=http://www.themorningnews.org/gallery/the-world-inside-a-camera&amp;ei=3nC2VKbPPIuzaaixgsAP&amp;bvm=bv.83640239,d.d2s&amp;psig=AFQjCNF5pJoY2Urdd1CZ8bZ2yTox7acoHg&amp;ust=1421328939089361" TargetMode="External"/><Relationship Id="rId12" Type="http://schemas.openxmlformats.org/officeDocument/2006/relationships/image" Target="../media/image54.jpeg"/><Relationship Id="rId2" Type="http://schemas.openxmlformats.org/officeDocument/2006/relationships/hyperlink" Target="http://www.google.co.uk/url?sa=i&amp;rct=j&amp;q=&amp;esrc=s&amp;frm=1&amp;source=images&amp;cd=&amp;cad=rja&amp;uact=8&amp;ved=0CAcQjRw&amp;url=http://www.stephengill.co.uk/&amp;ei=rXC2VLeDOYXnaquSguAL&amp;bvm=bv.83640239,d.d2s&amp;psig=AFQjCNF5pJoY2Urdd1CZ8bZ2yTox7acoHg&amp;ust=1421328939089361" TargetMode="External"/><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hyperlink" Target="http://www.google.co.uk/url?sa=i&amp;rct=j&amp;q=&amp;esrc=s&amp;frm=1&amp;source=images&amp;cd=&amp;cad=rja&amp;uact=8&amp;ved=0CAcQjRw&amp;url=http://www.lanciatrendvisions.com/en/article/superimposed-reality-in-series-talking-to-the-ants-by-stephen-gill&amp;ei=MXG2VMj_J5K3aaL_gbAH&amp;bvm=bv.83640239,d.d2s&amp;psig=AFQjCNF5pJoY2Urdd1CZ8bZ2yTox7acoHg&amp;ust=1421328939089361" TargetMode="External"/><Relationship Id="rId5" Type="http://schemas.openxmlformats.org/officeDocument/2006/relationships/hyperlink" Target="http://www.google.co.uk/url?sa=i&amp;rct=j&amp;q=&amp;esrc=s&amp;frm=1&amp;source=images&amp;cd=&amp;cad=rja&amp;uact=8&amp;ved=0CAcQjRw&amp;url=http://curiosity.middlestreet.org/?p%3D389&amp;ei=zHC2VPHNK8HTaJWAgfgF&amp;bvm=bv.83640239,d.d2s&amp;psig=AFQjCNF5pJoY2Urdd1CZ8bZ2yTox7acoHg&amp;ust=1421328939089361" TargetMode="External"/><Relationship Id="rId10" Type="http://schemas.openxmlformats.org/officeDocument/2006/relationships/image" Target="../media/image53.jpeg"/><Relationship Id="rId4" Type="http://schemas.openxmlformats.org/officeDocument/2006/relationships/image" Target="../media/image50.jpeg"/><Relationship Id="rId9" Type="http://schemas.openxmlformats.org/officeDocument/2006/relationships/hyperlink" Target="http://jacketandred.co.uk/index.php/limited-editions/stephen-gill-outside-in-signed.html"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ww.flickr.com/photos/hypergurl/2720666413/" TargetMode="External"/><Relationship Id="rId13"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58.jpeg"/><Relationship Id="rId12" Type="http://schemas.openxmlformats.org/officeDocument/2006/relationships/hyperlink" Target="http://www.johnsoffe.com/nature-photo-gallery" TargetMode="External"/><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hyperlink" Target="http://photography.nationalgeographic.com/photography/photos/patterns-snow-ice/#snowflake-part_9424_600x450.jpg" TargetMode="External"/><Relationship Id="rId11" Type="http://schemas.openxmlformats.org/officeDocument/2006/relationships/image" Target="../media/image60.jpeg"/><Relationship Id="rId5" Type="http://schemas.openxmlformats.org/officeDocument/2006/relationships/image" Target="../media/image57.jpeg"/><Relationship Id="rId10" Type="http://schemas.openxmlformats.org/officeDocument/2006/relationships/hyperlink" Target="http://photography.nationalgeographic.com/photography/photos/patterns-animals.html#elephant-skin_9325_600x450.jpg" TargetMode="External"/><Relationship Id="rId4" Type="http://schemas.openxmlformats.org/officeDocument/2006/relationships/hyperlink" Target="http://photography.nationalgeographic.com/photography/photos/patterns-landscapes.html#mud-cracks_9389_600x450.jpg" TargetMode="External"/><Relationship Id="rId9" Type="http://schemas.openxmlformats.org/officeDocument/2006/relationships/image" Target="../media/image59.jpeg"/></Relationships>
</file>

<file path=ppt/slides/_rels/slide2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2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1.bp.blogspot.com/-LSGebglmAvg/UiDmutO5dNI/AAAAAAAACIo/ufjEVFPclls/s1600/IMG_4761.jpg" TargetMode="External"/><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www.google.co.uk/url?sa=i&amp;rct=j&amp;q=&amp;esrc=s&amp;frm=1&amp;source=images&amp;cd=&amp;cad=rja&amp;uact=8&amp;ved=0CAcQjRxqFQoTCK7F5ZHD-8gCFQu-FAodxs4D6g&amp;url=http://www.afoto.eu/glass-ball-photography/&amp;psig=AFQjCNEdjHfU3r91_1EqhYaEAfUhdVZLpA&amp;ust=1446889920180246" TargetMode="External"/><Relationship Id="rId1" Type="http://schemas.openxmlformats.org/officeDocument/2006/relationships/slideLayout" Target="../slideLayouts/slideLayout1.xml"/><Relationship Id="rId5" Type="http://schemas.openxmlformats.org/officeDocument/2006/relationships/image" Target="../media/image109.jpeg"/><Relationship Id="rId4" Type="http://schemas.openxmlformats.org/officeDocument/2006/relationships/hyperlink" Target="http://www.google.co.uk/url?sa=i&amp;rct=j&amp;q=&amp;esrc=s&amp;frm=1&amp;source=images&amp;cd=&amp;cad=rja&amp;uact=8&amp;ved=0CAcQjRxqFQoTCPu_xKDD-8gCFYHsFAodGfoAKA&amp;url=http://www.youtube.com/watch?v%3Dif0l5Kil3FM&amp;psig=AFQjCNEdjHfU3r91_1EqhYaEAfUhdVZLpA&amp;ust=1446889920180246"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google.co.uk/url?sa=i&amp;rct=j&amp;q=&amp;esrc=s&amp;frm=1&amp;source=images&amp;cd=&amp;cad=rja&amp;uact=8&amp;ved=0CAcQjRxqFQoTCPKy27zD-8gCFUa6FAodK1cL0g&amp;url=https://www.pinterest.com/ashaela/through-the-looking-glass/&amp;psig=AFQjCNEdjHfU3r91_1EqhYaEAfUhdVZLpA&amp;ust=1446889920180246" TargetMode="External"/><Relationship Id="rId3" Type="http://schemas.openxmlformats.org/officeDocument/2006/relationships/image" Target="../media/image110.jpeg"/><Relationship Id="rId7" Type="http://schemas.openxmlformats.org/officeDocument/2006/relationships/image" Target="../media/image112.jpeg"/><Relationship Id="rId2" Type="http://schemas.openxmlformats.org/officeDocument/2006/relationships/hyperlink" Target="http://www.google.co.uk/url?sa=i&amp;rct=j&amp;q=&amp;esrc=s&amp;frm=1&amp;source=images&amp;cd=&amp;cad=rja&amp;uact=8&amp;ved=0CAcQjRxqFQoTCMurjLLD-8gCFQZdFAoda8MFNQ&amp;url=http://www.dailymail.co.uk/news/article-2106680/Look-crystal-ball-Topsy-turvy-pictures-world-refracted-glass.html&amp;psig=AFQjCNEdjHfU3r91_1EqhYaEAfUhdVZLpA&amp;ust=1446889920180246" TargetMode="External"/><Relationship Id="rId1" Type="http://schemas.openxmlformats.org/officeDocument/2006/relationships/slideLayout" Target="../slideLayouts/slideLayout1.xml"/><Relationship Id="rId6" Type="http://schemas.openxmlformats.org/officeDocument/2006/relationships/hyperlink" Target="https://www.google.co.uk/url?sa=i&amp;rct=j&amp;q=&amp;esrc=s&amp;frm=1&amp;source=images&amp;cd=&amp;cad=rja&amp;uact=8&amp;ved=0CAcQjRxqFQoTCLuk7MjD-8gCFYNCFAodDgABZg&amp;url=https://www.flickr.com/photos/mathewroberts/4706085044&amp;psig=AFQjCNEdjHfU3r91_1EqhYaEAfUhdVZLpA&amp;ust=1446889920180246" TargetMode="External"/><Relationship Id="rId5" Type="http://schemas.openxmlformats.org/officeDocument/2006/relationships/image" Target="../media/image111.jpeg"/><Relationship Id="rId4" Type="http://schemas.openxmlformats.org/officeDocument/2006/relationships/hyperlink" Target="http://www.google.co.uk/url?sa=i&amp;rct=j&amp;q=&amp;esrc=s&amp;frm=1&amp;source=images&amp;cd=&amp;cad=rja&amp;uact=8&amp;ved=0CAcQjRxqFQoTCPKy27zD-8gCFUa6FAodK1cL0g&amp;url=http://www.slrlounge.com/7-household/&amp;psig=AFQjCNEdjHfU3r91_1EqhYaEAfUhdVZLpA&amp;ust=1446889920180246" TargetMode="External"/><Relationship Id="rId9" Type="http://schemas.openxmlformats.org/officeDocument/2006/relationships/image" Target="../media/image11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3159-87E3-FD4D-AAE5-0E8D4EA89597}"/>
              </a:ext>
            </a:extLst>
          </p:cNvPr>
          <p:cNvSpPr>
            <a:spLocks noGrp="1"/>
          </p:cNvSpPr>
          <p:nvPr>
            <p:ph type="title"/>
          </p:nvPr>
        </p:nvSpPr>
        <p:spPr>
          <a:xfrm>
            <a:off x="731908" y="358370"/>
            <a:ext cx="8137383" cy="914400"/>
          </a:xfrm>
        </p:spPr>
        <p:txBody>
          <a:bodyPr/>
          <a:lstStyle/>
          <a:p>
            <a:r>
              <a:rPr lang="en-GB" dirty="0"/>
              <a:t>Transition from Year 11 to 12</a:t>
            </a:r>
            <a:endParaRPr lang="en-US" dirty="0"/>
          </a:p>
        </p:txBody>
      </p:sp>
      <p:sp>
        <p:nvSpPr>
          <p:cNvPr id="3" name="Content Placeholder 2">
            <a:extLst>
              <a:ext uri="{FF2B5EF4-FFF2-40B4-BE49-F238E27FC236}">
                <a16:creationId xmlns:a16="http://schemas.microsoft.com/office/drawing/2014/main" id="{C8F479B0-DE86-3547-9250-BC40427BC134}"/>
              </a:ext>
            </a:extLst>
          </p:cNvPr>
          <p:cNvSpPr>
            <a:spLocks noGrp="1"/>
          </p:cNvSpPr>
          <p:nvPr>
            <p:ph idx="1"/>
          </p:nvPr>
        </p:nvSpPr>
        <p:spPr>
          <a:xfrm>
            <a:off x="914399" y="1476171"/>
            <a:ext cx="7772400" cy="4572000"/>
          </a:xfrm>
        </p:spPr>
        <p:txBody>
          <a:bodyPr>
            <a:normAutofit/>
          </a:bodyPr>
          <a:lstStyle/>
          <a:p>
            <a:pPr marL="68580" indent="0">
              <a:buNone/>
            </a:pPr>
            <a:r>
              <a:rPr lang="en-GB" sz="1800" dirty="0"/>
              <a:t>If you are thinking about choosing Photography in Year 12, take a look at this PowerPoint. This will give you a head start on the A Level course. You will start the course looking at a range of experimental photography techniques. There are some ideas here. </a:t>
            </a:r>
          </a:p>
          <a:p>
            <a:pPr marL="68580" indent="0">
              <a:buNone/>
            </a:pPr>
            <a:r>
              <a:rPr lang="en-GB" sz="1800" dirty="0"/>
              <a:t>The main thing we would suggest is to take photographs. Use some of the guidelines here but take photographs of anything around your house or on your daily exercise. Perhaps the easiest thing for you to do is look at the macro part of this PowerPoint. You can take close up photographs of anything. Explore the detail of the things around you, In the house, the garden and if you go on a walk. </a:t>
            </a:r>
          </a:p>
          <a:p>
            <a:pPr marL="68580" indent="0">
              <a:buNone/>
            </a:pPr>
            <a:r>
              <a:rPr lang="en-GB" sz="1800" dirty="0"/>
              <a:t>The formal elements are important. These include line, tone, pattern, texture, shape, form and colour. Remember these things as they are the fundamentals that you will need for A Level photography. We are always available over email if you need anything. </a:t>
            </a:r>
            <a:endParaRPr lang="en-US" sz="1800" dirty="0"/>
          </a:p>
        </p:txBody>
      </p:sp>
    </p:spTree>
    <p:extLst>
      <p:ext uri="{BB962C8B-B14F-4D97-AF65-F5344CB8AC3E}">
        <p14:creationId xmlns:p14="http://schemas.microsoft.com/office/powerpoint/2010/main" val="3504362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3927" y="324217"/>
            <a:ext cx="7608627" cy="2462213"/>
          </a:xfrm>
          <a:prstGeom prst="rect">
            <a:avLst/>
          </a:prstGeom>
        </p:spPr>
        <p:txBody>
          <a:bodyPr wrap="square">
            <a:spAutoFit/>
          </a:bodyPr>
          <a:lstStyle/>
          <a:p>
            <a:r>
              <a:rPr lang="en-GB" sz="1400" b="1" dirty="0"/>
              <a:t>OK, so what exactly does this Aperture thing-y do? How will it give me more choices and creative control? – Answer: DEPTH of FIELD</a:t>
            </a:r>
          </a:p>
          <a:p>
            <a:endParaRPr lang="en-GB" sz="1400" dirty="0"/>
          </a:p>
          <a:p>
            <a:r>
              <a:rPr lang="en-GB" sz="1400" dirty="0"/>
              <a:t>The primary creative control of Aperture is to control the “Depth of Field”, which means how much of the image you want to be in focus. </a:t>
            </a:r>
          </a:p>
          <a:p>
            <a:r>
              <a:rPr lang="en-GB" sz="1400" dirty="0"/>
              <a:t>By controlling the amount of light coming into the camera by the size of the Aperture hole opening, you control how much FOCUS you want. </a:t>
            </a:r>
          </a:p>
          <a:p>
            <a:r>
              <a:rPr lang="en-GB" sz="1400" dirty="0"/>
              <a:t>When you’re photographing  something with a NARROW or SHALLOW depth of field, that simply means that you want something specific to be in focus (only one part) and the rest to be </a:t>
            </a:r>
            <a:r>
              <a:rPr lang="en-GB" sz="1400" dirty="0" err="1"/>
              <a:t>kinda</a:t>
            </a:r>
            <a:r>
              <a:rPr lang="en-GB" sz="1400" dirty="0"/>
              <a:t> blurry. </a:t>
            </a:r>
          </a:p>
          <a:p>
            <a:r>
              <a:rPr lang="en-GB" sz="1400" dirty="0"/>
              <a:t>When you’re photographing something with a WIDE or DEEP  depth of field, that simply means that you want more of the picture to be in focus. </a:t>
            </a:r>
          </a:p>
        </p:txBody>
      </p:sp>
      <p:sp>
        <p:nvSpPr>
          <p:cNvPr id="4" name="Rectangle 3"/>
          <p:cNvSpPr/>
          <p:nvPr/>
        </p:nvSpPr>
        <p:spPr>
          <a:xfrm>
            <a:off x="893927" y="3522169"/>
            <a:ext cx="4572000" cy="2677656"/>
          </a:xfrm>
          <a:prstGeom prst="rect">
            <a:avLst/>
          </a:prstGeom>
        </p:spPr>
        <p:txBody>
          <a:bodyPr>
            <a:spAutoFit/>
          </a:bodyPr>
          <a:lstStyle/>
          <a:p>
            <a:r>
              <a:rPr lang="en-GB" sz="1400" dirty="0"/>
              <a:t>The tomato picture has very NARROW or SHALLOW depth of field because only a specific, selected point is in focus, where as the rest of the image is blurry.</a:t>
            </a:r>
          </a:p>
          <a:p>
            <a:endParaRPr lang="en-GB" sz="1400" dirty="0"/>
          </a:p>
          <a:p>
            <a:r>
              <a:rPr lang="en-GB" sz="1400" b="1" dirty="0"/>
              <a:t>Foreground</a:t>
            </a:r>
            <a:r>
              <a:rPr lang="en-GB" sz="1400" dirty="0"/>
              <a:t>: the single tomato and the wood in the very front of the image is sharp, in focus.</a:t>
            </a:r>
          </a:p>
          <a:p>
            <a:endParaRPr lang="en-GB" sz="1400" dirty="0"/>
          </a:p>
          <a:p>
            <a:r>
              <a:rPr lang="en-GB" sz="1400" b="1" dirty="0"/>
              <a:t>Middle ground</a:t>
            </a:r>
            <a:r>
              <a:rPr lang="en-GB" sz="1400" dirty="0"/>
              <a:t>: the cluster of tomatoes is less in focus, kind of blurry</a:t>
            </a:r>
          </a:p>
          <a:p>
            <a:endParaRPr lang="en-GB" sz="1400" dirty="0"/>
          </a:p>
          <a:p>
            <a:r>
              <a:rPr lang="en-GB" sz="1400" b="1" dirty="0"/>
              <a:t>Background</a:t>
            </a:r>
            <a:r>
              <a:rPr lang="en-GB" sz="1400" dirty="0"/>
              <a:t>: the tomato leaf, and basket of tomatoes is very blurry, out of focus.</a:t>
            </a:r>
          </a:p>
        </p:txBody>
      </p:sp>
      <p:pic>
        <p:nvPicPr>
          <p:cNvPr id="48130" name="Picture 2" descr="aperture"/>
          <p:cNvPicPr>
            <a:picLocks noChangeAspect="1" noChangeArrowheads="1"/>
          </p:cNvPicPr>
          <p:nvPr/>
        </p:nvPicPr>
        <p:blipFill>
          <a:blip r:embed="rId2"/>
          <a:srcRect/>
          <a:stretch>
            <a:fillRect/>
          </a:stretch>
        </p:blipFill>
        <p:spPr bwMode="auto">
          <a:xfrm>
            <a:off x="6100549" y="2619663"/>
            <a:ext cx="2711592" cy="408546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083" y="967529"/>
            <a:ext cx="2750027" cy="4524315"/>
          </a:xfrm>
          <a:prstGeom prst="rect">
            <a:avLst/>
          </a:prstGeom>
        </p:spPr>
        <p:txBody>
          <a:bodyPr wrap="square">
            <a:spAutoFit/>
          </a:bodyPr>
          <a:lstStyle/>
          <a:p>
            <a:r>
              <a:rPr lang="en-GB" sz="1600" b="1" dirty="0"/>
              <a:t>Egg &amp; Pasta Image: </a:t>
            </a:r>
          </a:p>
          <a:p>
            <a:endParaRPr lang="en-GB" sz="1600" dirty="0"/>
          </a:p>
          <a:p>
            <a:pPr>
              <a:buFont typeface="Arial" pitchFamily="34" charset="0"/>
              <a:buChar char="•"/>
            </a:pPr>
            <a:r>
              <a:rPr lang="en-GB" sz="1600" dirty="0"/>
              <a:t>In the f/1.4 image, you can see how selective the focus is: only the quail eggs in the foreground are in focus. </a:t>
            </a:r>
          </a:p>
          <a:p>
            <a:pPr>
              <a:buFont typeface="Arial" pitchFamily="34" charset="0"/>
              <a:buChar char="•"/>
            </a:pPr>
            <a:endParaRPr lang="en-GB" sz="1600" dirty="0"/>
          </a:p>
          <a:p>
            <a:pPr>
              <a:buFont typeface="Arial" pitchFamily="34" charset="0"/>
              <a:buChar char="•"/>
            </a:pPr>
            <a:r>
              <a:rPr lang="en-GB" sz="1600" dirty="0"/>
              <a:t>As the f/stop closes to let less light in (number gets bigger), more of the image starts to come into focus. </a:t>
            </a:r>
          </a:p>
          <a:p>
            <a:pPr>
              <a:buFont typeface="Arial" pitchFamily="34" charset="0"/>
              <a:buChar char="•"/>
            </a:pPr>
            <a:endParaRPr lang="en-GB" sz="1600" dirty="0"/>
          </a:p>
          <a:p>
            <a:pPr>
              <a:buFont typeface="Arial" pitchFamily="34" charset="0"/>
              <a:buChar char="•"/>
            </a:pPr>
            <a:r>
              <a:rPr lang="en-GB" sz="1600" dirty="0"/>
              <a:t>In f/6.3, the brown eggs start to come into focus. </a:t>
            </a:r>
          </a:p>
          <a:p>
            <a:pPr>
              <a:buFont typeface="Arial" pitchFamily="34" charset="0"/>
              <a:buChar char="•"/>
            </a:pPr>
            <a:endParaRPr lang="en-GB" sz="1600" dirty="0"/>
          </a:p>
          <a:p>
            <a:pPr>
              <a:buFont typeface="Arial" pitchFamily="34" charset="0"/>
              <a:buChar char="•"/>
            </a:pPr>
            <a:r>
              <a:rPr lang="en-GB" sz="1600" dirty="0"/>
              <a:t>In f/16, everything is in focus: quail eggs, brown eggs and pasta. </a:t>
            </a:r>
          </a:p>
        </p:txBody>
      </p:sp>
      <p:pic>
        <p:nvPicPr>
          <p:cNvPr id="47106" name="Picture 2" descr="aperture"/>
          <p:cNvPicPr>
            <a:picLocks noChangeAspect="1" noChangeArrowheads="1"/>
          </p:cNvPicPr>
          <p:nvPr/>
        </p:nvPicPr>
        <p:blipFill>
          <a:blip r:embed="rId2"/>
          <a:srcRect/>
          <a:stretch>
            <a:fillRect/>
          </a:stretch>
        </p:blipFill>
        <p:spPr bwMode="auto">
          <a:xfrm>
            <a:off x="3561065" y="805949"/>
            <a:ext cx="5447268" cy="2728823"/>
          </a:xfrm>
          <a:prstGeom prst="rect">
            <a:avLst/>
          </a:prstGeom>
          <a:noFill/>
        </p:spPr>
      </p:pic>
      <p:pic>
        <p:nvPicPr>
          <p:cNvPr id="47108" name="Picture 4" descr="aperture"/>
          <p:cNvPicPr>
            <a:picLocks noChangeAspect="1" noChangeArrowheads="1"/>
          </p:cNvPicPr>
          <p:nvPr/>
        </p:nvPicPr>
        <p:blipFill>
          <a:blip r:embed="rId3"/>
          <a:srcRect/>
          <a:stretch>
            <a:fillRect/>
          </a:stretch>
        </p:blipFill>
        <p:spPr bwMode="auto">
          <a:xfrm>
            <a:off x="3546016" y="3630307"/>
            <a:ext cx="5475965" cy="274319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6034" y="313894"/>
            <a:ext cx="8120414" cy="4339650"/>
          </a:xfrm>
          <a:prstGeom prst="rect">
            <a:avLst/>
          </a:prstGeom>
          <a:noFill/>
        </p:spPr>
        <p:txBody>
          <a:bodyPr wrap="square" rtlCol="0">
            <a:spAutoFit/>
          </a:bodyPr>
          <a:lstStyle/>
          <a:p>
            <a:r>
              <a:rPr lang="en-GB" sz="2000" b="1" dirty="0"/>
              <a:t>This is a simple process that creates some outstanding visuals. </a:t>
            </a:r>
          </a:p>
          <a:p>
            <a:endParaRPr lang="en-GB" sz="2000" b="1" dirty="0"/>
          </a:p>
          <a:p>
            <a:r>
              <a:rPr lang="en-GB" sz="2000" b="1" dirty="0"/>
              <a:t>Some things to remember:</a:t>
            </a:r>
          </a:p>
          <a:p>
            <a:endParaRPr lang="en-GB" dirty="0"/>
          </a:p>
          <a:p>
            <a:pPr>
              <a:buFont typeface="Arial" pitchFamily="34" charset="0"/>
              <a:buChar char="•"/>
            </a:pPr>
            <a:r>
              <a:rPr lang="en-GB" dirty="0"/>
              <a:t>The camera must be still, if handheld try your best to eradicate any camera shake, if not hand held use a tripod.</a:t>
            </a:r>
          </a:p>
          <a:p>
            <a:pPr>
              <a:buFont typeface="Arial" pitchFamily="34" charset="0"/>
              <a:buChar char="•"/>
            </a:pPr>
            <a:endParaRPr lang="en-GB" dirty="0"/>
          </a:p>
          <a:p>
            <a:pPr>
              <a:buFont typeface="Arial" pitchFamily="34" charset="0"/>
              <a:buChar char="•"/>
            </a:pPr>
            <a:r>
              <a:rPr lang="en-GB" dirty="0"/>
              <a:t>Zoom in using the lens and actually getting closer your self. The lens zoom is limited and will require you to move closer. </a:t>
            </a:r>
          </a:p>
          <a:p>
            <a:pPr>
              <a:buFont typeface="Arial" pitchFamily="34" charset="0"/>
              <a:buChar char="•"/>
            </a:pPr>
            <a:endParaRPr lang="en-GB" dirty="0"/>
          </a:p>
          <a:p>
            <a:pPr>
              <a:buFont typeface="Arial" pitchFamily="34" charset="0"/>
              <a:buChar char="•"/>
            </a:pPr>
            <a:r>
              <a:rPr lang="en-GB" dirty="0"/>
              <a:t>Experiment with automatic and manual focus to enhance different elements of the objects when photographing. </a:t>
            </a:r>
          </a:p>
          <a:p>
            <a:pPr>
              <a:buFont typeface="Arial" pitchFamily="34" charset="0"/>
              <a:buChar char="•"/>
            </a:pPr>
            <a:endParaRPr lang="en-GB" dirty="0"/>
          </a:p>
          <a:p>
            <a:pPr>
              <a:buFont typeface="Arial" pitchFamily="34" charset="0"/>
              <a:buChar char="•"/>
            </a:pPr>
            <a:r>
              <a:rPr lang="en-GB" dirty="0"/>
              <a:t>Persistence is the key here. Try and try again. </a:t>
            </a:r>
          </a:p>
          <a:p>
            <a:endParaRPr lang="en-GB" dirty="0"/>
          </a:p>
        </p:txBody>
      </p:sp>
      <p:pic>
        <p:nvPicPr>
          <p:cNvPr id="10242" name="Picture 2" descr="http://photovide.com/wp-content/uploads/2012/06/Macro-Photography-11.jpg"/>
          <p:cNvPicPr>
            <a:picLocks noChangeAspect="1" noChangeArrowheads="1"/>
          </p:cNvPicPr>
          <p:nvPr/>
        </p:nvPicPr>
        <p:blipFill>
          <a:blip r:embed="rId2"/>
          <a:srcRect/>
          <a:stretch>
            <a:fillRect/>
          </a:stretch>
        </p:blipFill>
        <p:spPr bwMode="auto">
          <a:xfrm>
            <a:off x="545910" y="4454394"/>
            <a:ext cx="2934269" cy="2200702"/>
          </a:xfrm>
          <a:prstGeom prst="rect">
            <a:avLst/>
          </a:prstGeom>
          <a:noFill/>
        </p:spPr>
      </p:pic>
      <p:pic>
        <p:nvPicPr>
          <p:cNvPr id="10244" name="Picture 4" descr="http://www.modny73.com/wp-content/uploads/2010/07/Macro-Photos1.jpg"/>
          <p:cNvPicPr>
            <a:picLocks noChangeAspect="1" noChangeArrowheads="1"/>
          </p:cNvPicPr>
          <p:nvPr/>
        </p:nvPicPr>
        <p:blipFill>
          <a:blip r:embed="rId3"/>
          <a:srcRect/>
          <a:stretch>
            <a:fillRect/>
          </a:stretch>
        </p:blipFill>
        <p:spPr bwMode="auto">
          <a:xfrm>
            <a:off x="3638664" y="4440746"/>
            <a:ext cx="2200702" cy="2200702"/>
          </a:xfrm>
          <a:prstGeom prst="rect">
            <a:avLst/>
          </a:prstGeom>
          <a:noFill/>
        </p:spPr>
      </p:pic>
      <p:pic>
        <p:nvPicPr>
          <p:cNvPr id="10246" name="Picture 6" descr="http://www.ephotozine.com/articles/introduction-to-close-up-photography-4693/images/eye.jpg"/>
          <p:cNvPicPr>
            <a:picLocks noChangeAspect="1" noChangeArrowheads="1"/>
          </p:cNvPicPr>
          <p:nvPr/>
        </p:nvPicPr>
        <p:blipFill>
          <a:blip r:embed="rId4"/>
          <a:srcRect/>
          <a:stretch>
            <a:fillRect/>
          </a:stretch>
        </p:blipFill>
        <p:spPr bwMode="auto">
          <a:xfrm>
            <a:off x="6010481" y="4430639"/>
            <a:ext cx="2969743" cy="2210809"/>
          </a:xfrm>
          <a:prstGeom prst="rect">
            <a:avLst/>
          </a:prstGeom>
          <a:noFill/>
        </p:spPr>
      </p:pic>
      <p:sp>
        <p:nvSpPr>
          <p:cNvPr id="8"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cdn.theatlantic.com/static/infocus/fall102412/f09_RTR3937K.jpg"/>
          <p:cNvPicPr>
            <a:picLocks noChangeAspect="1" noChangeArrowheads="1"/>
          </p:cNvPicPr>
          <p:nvPr/>
        </p:nvPicPr>
        <p:blipFill>
          <a:blip r:embed="rId2"/>
          <a:srcRect/>
          <a:stretch>
            <a:fillRect/>
          </a:stretch>
        </p:blipFill>
        <p:spPr bwMode="auto">
          <a:xfrm>
            <a:off x="655093" y="441897"/>
            <a:ext cx="4636874" cy="2953167"/>
          </a:xfrm>
          <a:prstGeom prst="rect">
            <a:avLst/>
          </a:prstGeom>
          <a:noFill/>
        </p:spPr>
      </p:pic>
      <p:pic>
        <p:nvPicPr>
          <p:cNvPr id="9222" name="Picture 6" descr="http://farm2.static.flickr.com/1405/1376708854_70bd42f793.jpg"/>
          <p:cNvPicPr>
            <a:picLocks noChangeAspect="1" noChangeArrowheads="1"/>
          </p:cNvPicPr>
          <p:nvPr/>
        </p:nvPicPr>
        <p:blipFill>
          <a:blip r:embed="rId3"/>
          <a:srcRect/>
          <a:stretch>
            <a:fillRect/>
          </a:stretch>
        </p:blipFill>
        <p:spPr bwMode="auto">
          <a:xfrm>
            <a:off x="600502" y="3606384"/>
            <a:ext cx="4691466" cy="3115135"/>
          </a:xfrm>
          <a:prstGeom prst="rect">
            <a:avLst/>
          </a:prstGeom>
          <a:noFill/>
        </p:spPr>
      </p:pic>
      <p:pic>
        <p:nvPicPr>
          <p:cNvPr id="9224" name="Picture 8" descr="poached egg">
            <a:hlinkClick r:id="rId4" tooltip="poached egg"/>
          </p:cNvPr>
          <p:cNvPicPr>
            <a:picLocks noChangeAspect="1" noChangeArrowheads="1"/>
          </p:cNvPicPr>
          <p:nvPr/>
        </p:nvPicPr>
        <p:blipFill>
          <a:blip r:embed="rId5"/>
          <a:srcRect/>
          <a:stretch>
            <a:fillRect/>
          </a:stretch>
        </p:blipFill>
        <p:spPr bwMode="auto">
          <a:xfrm>
            <a:off x="5653534" y="4639466"/>
            <a:ext cx="3135621" cy="2082053"/>
          </a:xfrm>
          <a:prstGeom prst="rect">
            <a:avLst/>
          </a:prstGeom>
          <a:noFill/>
        </p:spPr>
      </p:pic>
      <p:sp>
        <p:nvSpPr>
          <p:cNvPr id="7" name="TextBox 6"/>
          <p:cNvSpPr txBox="1"/>
          <p:nvPr/>
        </p:nvSpPr>
        <p:spPr>
          <a:xfrm>
            <a:off x="5653534" y="367017"/>
            <a:ext cx="3135621" cy="954107"/>
          </a:xfrm>
          <a:prstGeom prst="rect">
            <a:avLst/>
          </a:prstGeom>
          <a:noFill/>
        </p:spPr>
        <p:txBody>
          <a:bodyPr wrap="square" rtlCol="0">
            <a:spAutoFit/>
          </a:bodyPr>
          <a:lstStyle/>
          <a:p>
            <a:r>
              <a:rPr lang="en-GB" sz="2800" b="1" u="sng" dirty="0"/>
              <a:t>Andy Small and Damon Clarke</a:t>
            </a:r>
          </a:p>
        </p:txBody>
      </p:sp>
      <p:sp>
        <p:nvSpPr>
          <p:cNvPr id="8" name="TextBox 7"/>
          <p:cNvSpPr txBox="1"/>
          <p:nvPr/>
        </p:nvSpPr>
        <p:spPr>
          <a:xfrm>
            <a:off x="5612590" y="1405714"/>
            <a:ext cx="3299397" cy="3139321"/>
          </a:xfrm>
          <a:prstGeom prst="rect">
            <a:avLst/>
          </a:prstGeom>
          <a:noFill/>
        </p:spPr>
        <p:txBody>
          <a:bodyPr wrap="square" rtlCol="0">
            <a:spAutoFit/>
          </a:bodyPr>
          <a:lstStyle/>
          <a:p>
            <a:r>
              <a:rPr lang="en-GB" dirty="0"/>
              <a:t>Andy Small and Damon Clarke are contemporary photographers specialising in macro or extreme close ups. The bulk of their work is largely catered around  finding formal elements within food and flowers. </a:t>
            </a:r>
          </a:p>
          <a:p>
            <a:endParaRPr lang="en-GB" dirty="0"/>
          </a:p>
          <a:p>
            <a:r>
              <a:rPr lang="en-GB" dirty="0"/>
              <a:t>Check the work and websites out. </a:t>
            </a:r>
          </a:p>
        </p:txBody>
      </p:sp>
      <p:sp>
        <p:nvSpPr>
          <p:cNvPr id="9"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t2.gstatic.com/images?q=tbn:ANd9GcRlvAaNDjgodumRi73CQIS6n25CP7wX6VJIGb_yOAXbiMm2GweWTDB8_6Hx"/>
          <p:cNvPicPr>
            <a:picLocks noChangeAspect="1" noChangeArrowheads="1"/>
          </p:cNvPicPr>
          <p:nvPr/>
        </p:nvPicPr>
        <p:blipFill>
          <a:blip r:embed="rId2"/>
          <a:srcRect/>
          <a:stretch>
            <a:fillRect/>
          </a:stretch>
        </p:blipFill>
        <p:spPr bwMode="auto">
          <a:xfrm>
            <a:off x="619600" y="462318"/>
            <a:ext cx="4082257" cy="6156846"/>
          </a:xfrm>
          <a:prstGeom prst="rect">
            <a:avLst/>
          </a:prstGeom>
          <a:noFill/>
        </p:spPr>
      </p:pic>
      <p:pic>
        <p:nvPicPr>
          <p:cNvPr id="8196" name="Picture 4" descr="http://cache2.allpostersimages.com/p/MED/10/1095/WSIV000Z/posters/andy-small-rose-thorns-on-stem.jpg"/>
          <p:cNvPicPr>
            <a:picLocks noChangeAspect="1" noChangeArrowheads="1"/>
          </p:cNvPicPr>
          <p:nvPr/>
        </p:nvPicPr>
        <p:blipFill>
          <a:blip r:embed="rId3"/>
          <a:srcRect/>
          <a:stretch>
            <a:fillRect/>
          </a:stretch>
        </p:blipFill>
        <p:spPr bwMode="auto">
          <a:xfrm>
            <a:off x="5063319" y="462318"/>
            <a:ext cx="3780431" cy="5040578"/>
          </a:xfrm>
          <a:prstGeom prst="rect">
            <a:avLst/>
          </a:prstGeom>
          <a:noFill/>
        </p:spPr>
      </p:pic>
      <p:sp>
        <p:nvSpPr>
          <p:cNvPr id="6"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4.bp.blogspot.com/-bEyxgQXz0PA/TzaVM_SKrwI/AAAAAAAAAFE/72CowxhfsBI/s320/0332.jpg"/>
          <p:cNvPicPr>
            <a:picLocks noChangeAspect="1" noChangeArrowheads="1"/>
          </p:cNvPicPr>
          <p:nvPr/>
        </p:nvPicPr>
        <p:blipFill>
          <a:blip r:embed="rId2"/>
          <a:srcRect/>
          <a:stretch>
            <a:fillRect/>
          </a:stretch>
        </p:blipFill>
        <p:spPr bwMode="auto">
          <a:xfrm>
            <a:off x="578654" y="464024"/>
            <a:ext cx="4086822" cy="6168788"/>
          </a:xfrm>
          <a:prstGeom prst="rect">
            <a:avLst/>
          </a:prstGeom>
          <a:noFill/>
        </p:spPr>
      </p:pic>
      <p:pic>
        <p:nvPicPr>
          <p:cNvPr id="7172" name="Picture 4" descr="http://2.bp.blogspot.com/-_s1pT9wP8DQ/TzaVHc0H93I/AAAAAAAAAE0/Ia25ANN_OzU/s1600/0346.jpg"/>
          <p:cNvPicPr>
            <a:picLocks noChangeAspect="1" noChangeArrowheads="1"/>
          </p:cNvPicPr>
          <p:nvPr/>
        </p:nvPicPr>
        <p:blipFill>
          <a:blip r:embed="rId3"/>
          <a:srcRect/>
          <a:stretch>
            <a:fillRect/>
          </a:stretch>
        </p:blipFill>
        <p:spPr bwMode="auto">
          <a:xfrm>
            <a:off x="4870196" y="464024"/>
            <a:ext cx="4086821" cy="6168788"/>
          </a:xfrm>
          <a:prstGeom prst="rect">
            <a:avLst/>
          </a:prstGeom>
          <a:noFill/>
        </p:spPr>
      </p:pic>
      <p:sp>
        <p:nvSpPr>
          <p:cNvPr id="6"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ache2.allpostersimages.com/p/LRG/10/1095/ISIV000Z/posters/small-andy-dandelion.jpg"/>
          <p:cNvPicPr>
            <a:picLocks noChangeAspect="1" noChangeArrowheads="1"/>
          </p:cNvPicPr>
          <p:nvPr/>
        </p:nvPicPr>
        <p:blipFill>
          <a:blip r:embed="rId2"/>
          <a:srcRect/>
          <a:stretch>
            <a:fillRect/>
          </a:stretch>
        </p:blipFill>
        <p:spPr bwMode="auto">
          <a:xfrm>
            <a:off x="592303" y="412846"/>
            <a:ext cx="4692388" cy="6247262"/>
          </a:xfrm>
          <a:prstGeom prst="rect">
            <a:avLst/>
          </a:prstGeom>
          <a:noFill/>
        </p:spPr>
      </p:pic>
      <p:pic>
        <p:nvPicPr>
          <p:cNvPr id="6148" name="Picture 4" descr="http://www.andypeskett.com/USERIMAGES/Lillyleaf%20small(2).jpg"/>
          <p:cNvPicPr>
            <a:picLocks noChangeAspect="1" noChangeArrowheads="1"/>
          </p:cNvPicPr>
          <p:nvPr/>
        </p:nvPicPr>
        <p:blipFill>
          <a:blip r:embed="rId3"/>
          <a:srcRect/>
          <a:stretch>
            <a:fillRect/>
          </a:stretch>
        </p:blipFill>
        <p:spPr bwMode="auto">
          <a:xfrm>
            <a:off x="5532794" y="412845"/>
            <a:ext cx="3344554" cy="4459405"/>
          </a:xfrm>
          <a:prstGeom prst="rect">
            <a:avLst/>
          </a:prstGeom>
          <a:noFill/>
        </p:spPr>
      </p:pic>
      <p:sp>
        <p:nvSpPr>
          <p:cNvPr id="6"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ndysmall.co.uk/shop/images/products/0277g.jpg"/>
          <p:cNvPicPr>
            <a:picLocks noChangeAspect="1" noChangeArrowheads="1"/>
          </p:cNvPicPr>
          <p:nvPr/>
        </p:nvPicPr>
        <p:blipFill>
          <a:blip r:embed="rId2"/>
          <a:srcRect/>
          <a:stretch>
            <a:fillRect/>
          </a:stretch>
        </p:blipFill>
        <p:spPr bwMode="auto">
          <a:xfrm>
            <a:off x="633247" y="532262"/>
            <a:ext cx="4034287" cy="6089490"/>
          </a:xfrm>
          <a:prstGeom prst="rect">
            <a:avLst/>
          </a:prstGeom>
          <a:noFill/>
        </p:spPr>
      </p:pic>
      <p:sp>
        <p:nvSpPr>
          <p:cNvPr id="6"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
        <p:nvSpPr>
          <p:cNvPr id="7" name="TextBox 6"/>
          <p:cNvSpPr txBox="1"/>
          <p:nvPr/>
        </p:nvSpPr>
        <p:spPr>
          <a:xfrm>
            <a:off x="4880298" y="701217"/>
            <a:ext cx="3936914" cy="2492990"/>
          </a:xfrm>
          <a:prstGeom prst="rect">
            <a:avLst/>
          </a:prstGeom>
          <a:noFill/>
        </p:spPr>
        <p:txBody>
          <a:bodyPr wrap="square" rtlCol="0">
            <a:spAutoFit/>
          </a:bodyPr>
          <a:lstStyle/>
          <a:p>
            <a:r>
              <a:rPr lang="en-GB" sz="1200" b="1" dirty="0"/>
              <a:t>Learning Objectives</a:t>
            </a:r>
          </a:p>
          <a:p>
            <a:endParaRPr lang="en-GB" sz="1200" dirty="0"/>
          </a:p>
          <a:p>
            <a:pPr marL="285750" indent="-285750">
              <a:buFont typeface="Arial" pitchFamily="34" charset="0"/>
              <a:buChar char="•"/>
            </a:pPr>
            <a:r>
              <a:rPr lang="en-GB" sz="1200" b="1" dirty="0"/>
              <a:t>To know how to use the traditional and contemporary photographic processes correctly and achieve positive results.</a:t>
            </a:r>
          </a:p>
          <a:p>
            <a:pPr marL="285750" indent="-285750">
              <a:buFont typeface="Arial" pitchFamily="34" charset="0"/>
              <a:buChar char="•"/>
            </a:pPr>
            <a:endParaRPr lang="en-GB" sz="1200" b="1" dirty="0"/>
          </a:p>
          <a:p>
            <a:pPr marL="285750" indent="-285750">
              <a:buFont typeface="Arial" pitchFamily="34" charset="0"/>
              <a:buChar char="•"/>
            </a:pPr>
            <a:r>
              <a:rPr lang="en-GB" sz="1200" b="1" dirty="0"/>
              <a:t>To understand how various photographic methods work and produce  high quality photographic imagery. </a:t>
            </a:r>
          </a:p>
          <a:p>
            <a:pPr marL="285750" indent="-285750">
              <a:buFont typeface="Arial" pitchFamily="34" charset="0"/>
              <a:buChar char="•"/>
            </a:pPr>
            <a:endParaRPr lang="en-GB" sz="1200" b="1" dirty="0"/>
          </a:p>
          <a:p>
            <a:pPr marL="285750" indent="-285750">
              <a:buFont typeface="Arial" pitchFamily="34" charset="0"/>
              <a:buChar char="•"/>
            </a:pPr>
            <a:r>
              <a:rPr lang="en-GB" sz="1200" b="1" dirty="0"/>
              <a:t>To be able to explore and experiment confidently leading to successful photographic outcomes that are inspired by prior planning and organisation. </a:t>
            </a:r>
          </a:p>
        </p:txBody>
      </p:sp>
      <p:sp>
        <p:nvSpPr>
          <p:cNvPr id="8" name="Rectangle 7"/>
          <p:cNvSpPr/>
          <p:nvPr/>
        </p:nvSpPr>
        <p:spPr>
          <a:xfrm>
            <a:off x="4953127" y="3577007"/>
            <a:ext cx="3791256" cy="2862322"/>
          </a:xfrm>
          <a:prstGeom prst="rect">
            <a:avLst/>
          </a:prstGeom>
        </p:spPr>
        <p:txBody>
          <a:bodyPr wrap="square">
            <a:spAutoFit/>
          </a:bodyPr>
          <a:lstStyle/>
          <a:p>
            <a:r>
              <a:rPr lang="en-GB" sz="1200" b="1" dirty="0"/>
              <a:t>Success Criteria</a:t>
            </a:r>
          </a:p>
          <a:p>
            <a:endParaRPr lang="en-GB" sz="1200" b="1" dirty="0"/>
          </a:p>
          <a:p>
            <a:pPr marL="342900" indent="-342900">
              <a:buClr>
                <a:srgbClr val="FF0000"/>
              </a:buClr>
              <a:buSzPct val="200000"/>
              <a:buFont typeface="Arial" pitchFamily="34" charset="0"/>
              <a:buChar char="•"/>
            </a:pPr>
            <a:r>
              <a:rPr lang="en-GB" sz="1200" b="1" dirty="0"/>
              <a:t>All students will be exploring and experimenting with digital and non digital photographic means in order to produce individual imagery.</a:t>
            </a:r>
          </a:p>
          <a:p>
            <a:pPr marL="342900" indent="-342900">
              <a:buClr>
                <a:srgbClr val="FF0000"/>
              </a:buClr>
              <a:buSzPct val="200000"/>
              <a:buFont typeface="Arial" pitchFamily="34" charset="0"/>
              <a:buChar char="•"/>
            </a:pPr>
            <a:endParaRPr lang="en-GB" sz="1200" b="1" dirty="0"/>
          </a:p>
          <a:p>
            <a:pPr marL="342900" indent="-342900">
              <a:buClr>
                <a:srgbClr val="FFC000"/>
              </a:buClr>
              <a:buSzPct val="200000"/>
              <a:buFont typeface="Arial" pitchFamily="34" charset="0"/>
              <a:buChar char="•"/>
            </a:pPr>
            <a:r>
              <a:rPr lang="en-GB" sz="1200" b="1" dirty="0"/>
              <a:t>Most students will successfully utilise and operate the equipment successfully.  Persistence will be needed to refine and modify work as it progresses. </a:t>
            </a:r>
          </a:p>
          <a:p>
            <a:pPr marL="342900" indent="-342900">
              <a:buClr>
                <a:srgbClr val="FFC000"/>
              </a:buClr>
              <a:buSzPct val="200000"/>
              <a:buFont typeface="Arial" pitchFamily="34" charset="0"/>
              <a:buChar char="•"/>
            </a:pPr>
            <a:endParaRPr lang="en-GB" sz="1200" b="1" dirty="0"/>
          </a:p>
          <a:p>
            <a:pPr marL="342900" indent="-342900">
              <a:buClr>
                <a:srgbClr val="92D050"/>
              </a:buClr>
              <a:buSzPct val="200000"/>
              <a:buFont typeface="Arial" pitchFamily="34" charset="0"/>
              <a:buChar char="•"/>
            </a:pPr>
            <a:r>
              <a:rPr lang="en-GB" sz="1200" b="1" dirty="0"/>
              <a:t>Some students will produce a body of experimental photography work that successfully illustrates the manipulation of all featured techniques and processes. </a:t>
            </a:r>
            <a:endParaRPr lang="en-GB"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Yellow Pepper 0342"/>
          <p:cNvPicPr>
            <a:picLocks noChangeAspect="1" noChangeArrowheads="1"/>
          </p:cNvPicPr>
          <p:nvPr/>
        </p:nvPicPr>
        <p:blipFill>
          <a:blip r:embed="rId2"/>
          <a:srcRect/>
          <a:stretch>
            <a:fillRect/>
          </a:stretch>
        </p:blipFill>
        <p:spPr bwMode="auto">
          <a:xfrm>
            <a:off x="600502" y="489855"/>
            <a:ext cx="4060666" cy="6129307"/>
          </a:xfrm>
          <a:prstGeom prst="rect">
            <a:avLst/>
          </a:prstGeom>
          <a:noFill/>
        </p:spPr>
      </p:pic>
      <p:pic>
        <p:nvPicPr>
          <p:cNvPr id="4098" name="Picture 2" descr="Pineapple 0283"/>
          <p:cNvPicPr>
            <a:picLocks noChangeAspect="1" noChangeArrowheads="1"/>
          </p:cNvPicPr>
          <p:nvPr/>
        </p:nvPicPr>
        <p:blipFill>
          <a:blip r:embed="rId3"/>
          <a:srcRect/>
          <a:stretch>
            <a:fillRect/>
          </a:stretch>
        </p:blipFill>
        <p:spPr bwMode="auto">
          <a:xfrm>
            <a:off x="4885898" y="489854"/>
            <a:ext cx="4060666" cy="6129307"/>
          </a:xfrm>
          <a:prstGeom prst="rect">
            <a:avLst/>
          </a:prstGeom>
          <a:noFill/>
        </p:spPr>
      </p:pic>
      <p:sp>
        <p:nvSpPr>
          <p:cNvPr id="6"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Strawberry 0356"/>
          <p:cNvPicPr>
            <a:picLocks noChangeAspect="1" noChangeArrowheads="1"/>
          </p:cNvPicPr>
          <p:nvPr/>
        </p:nvPicPr>
        <p:blipFill>
          <a:blip r:embed="rId2"/>
          <a:srcRect/>
          <a:stretch>
            <a:fillRect/>
          </a:stretch>
        </p:blipFill>
        <p:spPr bwMode="auto">
          <a:xfrm>
            <a:off x="615995" y="805297"/>
            <a:ext cx="3719635" cy="2497469"/>
          </a:xfrm>
          <a:prstGeom prst="rect">
            <a:avLst/>
          </a:prstGeom>
          <a:noFill/>
        </p:spPr>
      </p:pic>
      <p:pic>
        <p:nvPicPr>
          <p:cNvPr id="3074" name="Picture 2" descr="Fruit &amp; Vegetable multiple 1587"/>
          <p:cNvPicPr>
            <a:picLocks noChangeAspect="1" noChangeArrowheads="1"/>
          </p:cNvPicPr>
          <p:nvPr/>
        </p:nvPicPr>
        <p:blipFill>
          <a:blip r:embed="rId3"/>
          <a:srcRect/>
          <a:stretch>
            <a:fillRect/>
          </a:stretch>
        </p:blipFill>
        <p:spPr bwMode="auto">
          <a:xfrm>
            <a:off x="4626594" y="300320"/>
            <a:ext cx="4257390" cy="6426249"/>
          </a:xfrm>
          <a:prstGeom prst="rect">
            <a:avLst/>
          </a:prstGeom>
          <a:noFill/>
        </p:spPr>
      </p:pic>
      <p:pic>
        <p:nvPicPr>
          <p:cNvPr id="3075" name="Picture 3" descr="Celery 0361"/>
          <p:cNvPicPr>
            <a:picLocks noChangeAspect="1" noChangeArrowheads="1"/>
          </p:cNvPicPr>
          <p:nvPr/>
        </p:nvPicPr>
        <p:blipFill>
          <a:blip r:embed="rId4"/>
          <a:srcRect/>
          <a:stretch>
            <a:fillRect/>
          </a:stretch>
        </p:blipFill>
        <p:spPr bwMode="auto">
          <a:xfrm>
            <a:off x="615995" y="3603018"/>
            <a:ext cx="3719742" cy="2497541"/>
          </a:xfrm>
          <a:prstGeom prst="rect">
            <a:avLst/>
          </a:prstGeom>
          <a:noFill/>
        </p:spPr>
      </p:pic>
      <p:sp>
        <p:nvSpPr>
          <p:cNvPr id="7"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5929" y="870757"/>
            <a:ext cx="7772400" cy="1975104"/>
          </a:xfrm>
        </p:spPr>
        <p:txBody>
          <a:bodyPr/>
          <a:lstStyle/>
          <a:p>
            <a:pPr algn="ctr"/>
            <a:r>
              <a:rPr lang="en-US" sz="5400" b="0" dirty="0">
                <a:latin typeface="Century Gothic"/>
              </a:rPr>
              <a:t>A</a:t>
            </a:r>
            <a:r>
              <a:rPr lang="en-GB" sz="5400" b="0" dirty="0">
                <a:latin typeface="Century Gothic"/>
              </a:rPr>
              <a:t> level</a:t>
            </a:r>
            <a:r>
              <a:rPr lang="en-US" sz="5400" b="0" dirty="0">
                <a:latin typeface="Century Gothic"/>
              </a:rPr>
              <a:t> PHOTOGRAPHY</a:t>
            </a:r>
            <a:br>
              <a:rPr lang="en-US" sz="5400" b="0" dirty="0">
                <a:latin typeface="Century Gothic"/>
              </a:rPr>
            </a:br>
            <a:r>
              <a:rPr lang="en-US" sz="5400" b="0" dirty="0">
                <a:latin typeface="Century Gothic"/>
              </a:rPr>
              <a:t>UNIT 1 </a:t>
            </a:r>
            <a:br>
              <a:rPr lang="en-US" sz="5400" b="0" dirty="0">
                <a:latin typeface="Century Gothic"/>
              </a:rPr>
            </a:br>
            <a:r>
              <a:rPr lang="en-US" sz="5400" b="0" dirty="0">
                <a:latin typeface="Century Gothic"/>
              </a:rPr>
              <a:t>EXPERIMENTAL PROJECT</a:t>
            </a:r>
            <a:br>
              <a:rPr lang="en-US" sz="6000" b="0" dirty="0">
                <a:latin typeface="Century Gothic"/>
              </a:rPr>
            </a:br>
            <a:br>
              <a:rPr lang="en-US" sz="6000" b="0" dirty="0">
                <a:latin typeface="Century Gothic"/>
              </a:rPr>
            </a:br>
            <a:r>
              <a:rPr lang="en-US" b="0" i="1" dirty="0">
                <a:solidFill>
                  <a:schemeClr val="tx1"/>
                </a:solidFill>
                <a:latin typeface="Century Gothic"/>
              </a:rPr>
              <a:t>Create, imagine, experiment  </a:t>
            </a:r>
            <a:br>
              <a:rPr lang="en-US" sz="5400" b="0" dirty="0">
                <a:latin typeface="Century Gothic"/>
              </a:rPr>
            </a:br>
            <a:endParaRPr lang="en-US" sz="5400" b="0" dirty="0">
              <a:latin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408" y="6467286"/>
            <a:ext cx="5616624" cy="307777"/>
          </a:xfrm>
          <a:prstGeom prst="rect">
            <a:avLst/>
          </a:prstGeom>
          <a:noFill/>
        </p:spPr>
        <p:txBody>
          <a:bodyPr wrap="square" rtlCol="0">
            <a:spAutoFit/>
          </a:bodyPr>
          <a:lstStyle/>
          <a:p>
            <a:r>
              <a:rPr lang="en-GB" sz="1400" b="1" u="sng" dirty="0">
                <a:latin typeface="Calibri" panose="020F0502020204030204" pitchFamily="34" charset="0"/>
                <a:cs typeface="Calibri" panose="020F0502020204030204" pitchFamily="34" charset="0"/>
              </a:rPr>
              <a:t>Keywords: </a:t>
            </a:r>
            <a:r>
              <a:rPr lang="en-GB" sz="1400" b="1" dirty="0">
                <a:latin typeface="Calibri" panose="020F0502020204030204" pitchFamily="34" charset="0"/>
                <a:cs typeface="Calibri" panose="020F0502020204030204" pitchFamily="34" charset="0"/>
              </a:rPr>
              <a:t>Experiment, Create, Investigate, individuality. </a:t>
            </a:r>
          </a:p>
        </p:txBody>
      </p:sp>
      <p:sp>
        <p:nvSpPr>
          <p:cNvPr id="4" name="TextBox 3"/>
          <p:cNvSpPr txBox="1"/>
          <p:nvPr/>
        </p:nvSpPr>
        <p:spPr>
          <a:xfrm>
            <a:off x="755576" y="-27384"/>
            <a:ext cx="5112568" cy="646331"/>
          </a:xfrm>
          <a:prstGeom prst="rect">
            <a:avLst/>
          </a:prstGeom>
          <a:noFill/>
        </p:spPr>
        <p:txBody>
          <a:bodyPr wrap="square" rtlCol="0">
            <a:spAutoFit/>
          </a:bodyPr>
          <a:lstStyle/>
          <a:p>
            <a:r>
              <a:rPr lang="en-GB" dirty="0">
                <a:solidFill>
                  <a:schemeClr val="bg1"/>
                </a:solidFill>
                <a:latin typeface="+mj-lt"/>
              </a:rPr>
              <a:t>Starting point 1: IMPERFECTIONS</a:t>
            </a:r>
          </a:p>
          <a:p>
            <a:endParaRPr lang="en-GB" dirty="0"/>
          </a:p>
        </p:txBody>
      </p:sp>
      <p:sp>
        <p:nvSpPr>
          <p:cNvPr id="2" name="AutoShape 2" descr="data:image/jpeg;base64,/9j/4AAQSkZJRgABAQAAAQABAAD/2wCEAAkGBxQTEhUUExQWFhUWFxwXGBgYGBwcHBwcGB0YGBgfHSAZHSggGh8lHR0aITEhJSkuLi8uGh8zODMsNygtLisBCgoKDg0OGxAQGywkHyQsLCwsLCwsLCwsLCwsLCwsLCwsLCwsLCwsLCwsLCwsLCwsLCwsLCwsLCwsLCwsLCwsLP/AABEIAOEA4QMBIgACEQEDEQH/xAAcAAABBQEBAQAAAAAAAAAAAAAFAgMEBgcAAQj/xABJEAACAQIEAwYCBwMJBwMFAAABAhEDIQAEEjEFQVEGEyJhcYEykQcUUqGxwfBCYtEVFiMzcoLS4fE0U5KTorKzY8LiQ0RUc5T/xAAZAQADAQEBAAAAAAAAAAAAAAAAAQIDBAX/xAArEQACAgICAQIFAwUAAAAAAAAAAQIREiEDMUETUQQiYXHwMoHxFELB0eH/2gAMAwEAAhEDEQA/AJeXqd4+unVmmupGUARrB6m4IuIAvPpiXqx6UF9rbxiP3srqIAnlz38rbDbHdkjkcGSA/P8AUYcDYZymWDkLAvuOW3Prb8sPZvIvTXUEZwBMKAX9ImCfflucS5oFB0OA4XGKnxnjDLWTLZcDvXMu1joQXYkA2aLifLrizJmyF25cwJjr7XPscJzQ1Ecp11JIBkrZh0JAIHyIw+uB4yaUiSkjW0wSTtub7EkknrvicolJiTuB1IuPLeMGWh47oe1YdjbAnglaq9Gm2YpCnVM6l9GIG3UAH3xYUpKVOnpyiR8/zxOZWIyqC5k39T5WHLCkXSALmBFzJMeZ3PmcIosGAI23Ej9QcSQMOwoQMKnCWcLcmLge7EKPvIw/3eFY6G5x5qGFMuEU2BEiCOovgAUGwoNjlozywpaZ6EeRwWgo7Vj3VjwjHYBCtePQ2EjHDABzVOQ3gkGJE+f8PI4dVrYQuFL54AHA2PZvM+2EDHrHoJv+jgGPA49w2DjpwxC8dhMY8xVoRT8zIUsBsCx6WGwvPngTnq00gwECYA9v8vvwaWqNLCophgJuSIggxpk/cdjbngB2o4QatFEpV+6ppLuYljEkCQQALyZHsIIxyqfk2lC20IXN61jUVmPEjEMPQjY+fni18P7S0mYq50HkCCBI38ZMHlblfflRaFBjESRaIvIPOefTATttWikiMGBLkSQPCyg2JI1XkxHrhzdkwbRoPHuJUdRf6rUOvTTSvRFNwxMkBoYuoEsbrG/UHD2SzSd33dVmN9IYwLtYXVQQZ5jGa/R1mSKtRiSxpoAs3A16gxA+1FpF4JHM41Dh9OlVQozNScmQ6m4+GwkFb3EkA9I5Qm8dl+dDXE6SiSIYarGTO3Mm+/O3LDmQB0CGMA8/F16eL5nHnF8poRw0wukA3JIsJmSTvBO+588L4WngMi0iDz856f54pS+UTXzjlWRBO0kQD4fXaf174L0alJKZZSFW7NNomSSSeW5nAPiVfSaa6GYO8EgiFsWBN7zAFsFBp0r3agg2qKTcDSbgEeKWgRP7U4IsbF06isAykFSAQRsQbgjyjCw+GwnLpynlsD9347480x+d+v8Ar+GNzEe1gCSYgGfxOE5TOCoAyhtJEgspWZnkYYRGxA3HnjwUwDM3P5TGFCwufKTHphDHGOPUN8R3IWXLQsXk+Eed/h/PDnD6yVl103V1krqUyJWxFuhkYAJuuPwsCd/T8cSV88RDVRANbBdTaVLECWMwL87HEkCOfljNlnPRB9cQiMSncgxy/wBZ9OXzOGXM4qImNY9wqMcBirJPJwsYYagKiOlRBpbUpVoYMpkX8iLx54kAYLCjhhABNjIIIMgRN/OekHDkYUFwWOjwHHoGHlSFJgkgTA3MchOF0mvGk3EyY+W8yPlffCyDEajHYm6cdh5DxM24bkHpaxUqmoCfAI0hF20gajYfwx7xJVFJ5Eggi94kadjaIMe+JOVf4UZixJYToIkKZtAhQBAv6STiJncsUV1ckm8T0GknHGl5N2/BE4O6qixAUADkI2jbbFh7V8LGZK0TlBVSopJra1QUnEaWkSxkdAfkTFPy9ZU0gkS1xPO/LrbBnh3F2X4GiDBANhHUXExHLFNGcZaF8P7BLlwVpmXYSSQYtNhaBGq0mTJPK0jh3DaTHUX0vqAWeeobdR8IwTy3aAGNfTcGJja23XpiEuWapqZCulfEQSBYGedhG98CtKinV2PcVoFUKm3OAfOQbemI/CKwCsv7y8ibkqPU9J/IYk1cz3lMw4eF5EG0SAcQuEi7xYx1/iCPl6YcehS/UghmUOljMra3ve/n+WFVs0iUT3YDVyp7umzBe8cAkKCdpj5DCqh8B8x13/UHDOfztGllah7wUagUhTE+MyEgc7+mCLpWOSJeTBbxGnoZlUm4N42PmpkWsZnrHjVtLKPDpaSDJ6TaBB3XeOZviXwZ++oJVjTrGsRHwkytgSASsTc3NuWHc1TA+IWkEETbTBk9bg+sgdcaqZngQMormTUCSHYALJ8MjTJbmRBMDmOmHkpkwVbcAzMggTsCYEzMjynDifFqIhNOrUSQZFiCpG0XmRHTDxfeI8gfLflfFWKgBxPJ99la1POqiI12CVWICqVIOohSDYGACJ6zcTluL0OGscvlMhmnkK006bNMyT4nYsQJ5CAxYWvi4tebW/Q/D8cVftj2kTKGmGp1TUjWjJGk6SNSGd1YWIiRIIvpOJlpWxoH9r+Nmu3D0qUamXH1ta1QVNJOiipqNZGJiJNwNsaDSzqsqup1K4DKVuCGuCI5HecZBwXtJRzmYpNmmWk1OlmQ1VwFDGrFOjf4QwRnE/unyxa/ok4r3/D0UmXoE0W9Fum240ECf3ThKmBdajThKITMXjz98LUDnjtQG1v1zxQC6WXBsT7YVXy8c7W387D78Mln1KVZQA01ARMrpNgQRpMlTJm02vghTcEYltjpA8oZF/b5e/8ArjowRYAjDXcDDUgxISnCk/W2JaEA6ZExMeQ3/EfPDNYdBHlhpioStcyRHoZ3/PCzW549oL1xD4tCIzclg28iMCqwJnf47FX/AJw0/st+vfHY0xIyRHy+ZKsQsALA9+YIBBFiD/eGOqVS92EnkdQaJgkA6QYMAwZ+WGFzcjZhBvEN8yCY68uXphh88pLKC0ldUx4ekA7Tzje+OC2degd9WWrYhPCxvpvIPruMFv5rSoZSDMGDa5v7mfTAXhtUgm0czfr167YtPDuMLoAcHaJBDcyfTnHPFtvwZJJ9gvN8KdFgraINt/XkcAO2mWrNkaiUVqMTo1KgJJXVcQLxtONNoZ+m0QwE8jbb1xXjxZFrO1JkcK+g6TIBGkkGOf8AHApMbilszD6JszUo5irQamQK1MmWUgg0pjltdh6xjQOE1NdSoASAqhZMxME2m0iRy5jFgqZsvpMKFIJM+caYjYbnnvgFw0MGEG+nkBGx2k2v5n8w07FJVRN4tnBRpg6HqMfCgVSSWIIEnZfM9JOwOCWUpUagUNTDOh1LqEgEqRJ35MR74ZUwvS1ukb/I/K2O4HWRRp0sG5QZMABZPltvPLY2wkUw1l3F9PsIjTAAC+XWPPEXJ16YqvdAzRYCHJBYN5sBYCBuDvhdJjuWJDQyqVAIi52ANze+xxE4mGqf0StUpsysA60wwFheWQrY8iVJj0ONCBVYBwlYGrSUE6k0FS4YaNLqRIOqCGAm28HE2oxEAISNuQAETzPsB16C+B3ZyrmO7KZsf0tNineAALVG6uAPhkGCDzBxPp1gwDBtQgXmZIkHaw9ufSMMCLn6FVqY7pu7YshJMEhdQL+U6ZxXfpC4YMzlnCE97ROuFuQDZvTww393ni01x3gKyRcXFjY6reW3W0jFc7W8eTJ0qdWoNQqVadJiTpIBD6y2j4ogylhPTDatUyTLeyPGDkM3TLsVpE6Kh38Dbkj91ob2PWMbpw3J0qKEUUVAxL+Ebs9yfP8A0GMb+knsrVpTVQBqSwWK7pP2gTIWdje0ScF/o77c1NVHKVypTT3dN4OrUI0KxmCItMdMZcbx1Ib9zUw5J22895vI95F42OPe7Eg9Nt+dsNVlcodBAeLE3AP58+WGvrJJYqQEpmXMaiQA2pQogqZ0kG8iYF5GwiVoMn4QCZsLkiIm99vkAMCex3Da1GlUXMkOxzFSopktMtqDgbU5bUwQbSLkyce8G47RzND6yrMtDTsyMjLBMkkEhhAEBdvOYBZausWkAruDDAtuLbEfjhDFcQWo2nQSPF4tJAaADtNrm1+oOPMujp3au7tpTxNaCRAOoxtudvPyw/SEAC59TPniPRycV6lXXUJZVXSW8AALGy/ak/ERtABscKgJpbCKrjHjtznCTJI2/wA/1OKSEeriJn8sro0i8HckbfditcC7c08zxCplKSlkpoxNUCxZCoO5sskiYuYi2LeaYLCdr/hF+ogmx/LDTCgR/INH7H3/APyx2EfzK4f/APhZf/lj+OPMPNiwQ/WyyMfEAYtMS08hJB+eK9maG25jr4heeTSMHMhWRlGh1cRIYEXOzbCB+O/uFzRuW1CAYA85M+vKB5eePOZ16Auoq1Ok6OxYH+kWQpKiYJJADETbTyMG2JGbGmSBy6iDvAvH4c8EKjRuPU7QBEmeUffHlifwygHJ1qrKQpggmDe/T7P34qMnZEoor+ay7PQZZdNYglTBAIO3TaOe+H+ylKjQKU1UadJM2IaTDSeZmJ5RHTFjPBaZJMsAbKskAHxA/Pz5xtgPxDLLTJSm4IA3kWMxBj9eWNrRm00EK2boyNLBRN4O8zAgW03nfFK7V8TNDJ1rlqlVe5RogkuWkwNoQMZ6kbTgllkkeIrf4Y5Da8mZ6859Bir/AEgZ/usoKNpqsBAt4UgkDynSPTFRoTlYa+j7tQ2aV6TCalFPjtNQEsFOkAwYsYkXPobfwnPIJ1782gjle28zyvtig/RflBQpGpoc1K6qQ3h8KAmLkjeJ2+zuMXnJVKY7xaiBg0lpjYkzOwiCBvyxNUy2wsmZRpKtMW588OpV2ANiJjnuPlvzxWamZ0uVUzJKiI38UAgtMwDa/vgpl2OoExPOR8NiSROxMwf8saWQFzUH6+WI9dhHoLSSOhud/XEd3O+qLEEWi8Gb9PzPsC4hmdRIDG8jUN/W+3+mKJcqO7Xr9YotQGsgwWNNlW4uA2uZU+V7DfAVeyXe5WnlzWBo061OqFbSSIaoawlRsQ5gRup2BgEEba5tt6fnt6/fh+lm/Eqgap5W2kA7nz5dMBGWw/xSqopVNerQVhtO8NY3YgbbkmwxgfFeE1sjXWoFqPRpurJUNNgp0kMoMiJkAWJBvBONk472iGWNJFhqtSospN1QsodjF+YA8yOmJP8AOfKms+WNQawANJBOrVyWx7yOcTHscJ0zToqPZT6WFqOKWYpvrdwFddMS7GxBjSqyADLGBcnGjUeF01qd7eROkyRGoksLEAgkixBv7QMXgmR16/q+X1ggg92giLjlvPPBDPcOpZmnUpVJenVADKGI+GNiDI/Ztt8zhiJeX4fTpp3aIFSSSIsSxLNbqSTiUcZ9luA5jLuaWQ4g6lNsvm1DqRy0NEhY+yJ64k0c/wAXoWbh9GuCSZo5gIOUwKkt57YdqgLvJvHsd/188Km/pb9dcUer20zdMS/CM3PRGDgehRLjEap9JxQTV4bnUHMlNvmBgtDo0LA3JVMxqqfWO5RRU/oWpu2plBJ8YdYB0gTB+1tAxWMh9KvDqkaqtSkelSmfxTUPecSc52xyVRVCZykJAJBdR85tNtp/I4LEPNlqNFqjZamlJ6hl6iqJa8/LEbOcTePjb1DEfhhlK4bUVdSsAghgeRvawtEYzftP2rq1qhy+VmzEF0MloPIwNK9T98XLtITTZoX8st9tv+JsdjM/5u5jof8A+g/4ceYq37Gf7mgtlgSpIupnpNo8WmAZ3jbbpj1KrAyNUGLTtfoZv+H4pDeCCQNtjtEEfhhvw6VAMiLG5EcrkmbH3xwM0uiS2Z0m7sBYHUAQZhdgRHrHP1x5QrikCiSq6SIplkCwAYABhZkbRF8QlqcgR4T4vSJHPzH62i166iZkTckgx5yR8MgRYweV8CK9QsScXaoVu+lGncGTBiSb2kkX6euG8zmO8LNpSmxEmAQTBAQkRE6YE8o8sBMsFpq2mBfUAYAkeImZO5O5PM49pZwtLJTMWhyQFYRq3kmL7kbjFhm2EGrDUApBPICCTG++24+Z88DczwOnWqN35dgWJUEkGmQROmIN42gmxwjhy6wXDkzJQuZ8LSQfex2ECANrv0qeplIq1FhlaJAmN1YabgmZ5nqcXFE2Fqj91XIICh6epRMDUmlYEWghljpB3nDrib6jYEaYEEmNR8Q538oPvjxUQyAxbmWYhh41Q2JBMRFh0M4ipDlifAA2lSQATyO9xeQI3BxNMqydSraBpRRIBKrsNzFwDE+mHqOePQRBu0dSBYWI856ew6rlDLGWkDTEnSZOqbCQfPly548clUgMQAI3EqAIsWBn+9O5vhphZMz/ABQ3WBeIE3ueftJ9jgDxHRVQo0gMN1Om4KlbjzO2H82RqubagBeTLTFgLbx+rxayXF45xzjy6cvl540TMmRs3Xq06iaArUgsOsHVcgAqQDMDlYbzHI5ksze3I9el/PnY++BSgm0T62Hl68vvwrJaFVRTjQQWXSbQfFMDkZ+8YqxFsoUcslU5mESpUAVnLRqBKgAyYN9IHtgGuQC5t6ndZcpZqTqkVAx+PVPruPzOB+cza1sjWTMA0gQyGSG0srDQTpsTqC284nGZjj+apkKKrAoDTF5gAgkCZ5qL9BG1sBptm3U6xjfBfh9XSqSSxvBMTc+QAHTbpjFOEdtWFRWzAqGLTTaFvvNOykzecXin2iWogqZYPmIbS1NIDqpnxFWE8rbTO+BsNo0GsiVBLKGKkFbwZtMHdfw2wSB+X+s/lio0w07wPP2tGCuV4hpEMxbztPpgHYVrZjSpYggDrG3WxNvXAfO8aOyW8z+rYb4lxFiUCBCjalqlmuPCdIUbGWtJNuhkwDzSOZjf1wJibH8zmVf+sSnUH76K/wCIwHzXA8jmAZylJYO6BqflspHrOH3Rh19z+OIWZzBRNYBZYUsOekkSYibAyR0BwOhJszHtTlqVLMMlOl3aCwUOWax+IyTGoXA6EYK9gqJ1VXG+kKJtaZMWvss+vngNTRs5mmM6Q7M7MROhBJ+QWBv0xdsmRlMmCCHVJYmdJIckrAvcyo3wLuypdUE/6TqvzOOxUv51UvsVv+d/8sdjTNGXpsvfegRIMnkATG28TGPHXfYxy/L5HEShmtICO2qoSZbSQOpP7QXlAJAP3YmVGkb+p5/o4439xjFOmRfeYseVht8tsR8zQEOHuGOq4BA0gbcztOx36WwteK09YpmoqubaSIJ2iOs/mMeVMqhqFwupyCAWkgACComdInpvc4X3Geui6AAkgqSBE8hCkMttyL4h5rKKUCqfhRkGliQqvp1WHP8AZUEG0WMYXDBVg0kSnAGklR4rfDBi8Qskmd5jEXK8IRKxroXRiGDpZgZ0Sbg+vmQPd6GWBEKqAFAAssCyjaIMWgDHgpAsdWxEWseYMe0fI4jU6LKqAGVQXbctNgxtBMb+p8jisdqOPtl6qBaaswUOrPPhJJBgDewiZ2JGLhQqZpNHh9JKSrR1AKNrgASYAwJ4hlDX7khyAlZXIGzaCbH3/W0U+j9KDqFXuFNvH4iJ6abHT7z7YM9n+OZjMszNRFKiAAs6pLHoYuI/d5i+CSLaZYa8XDAkEG0GIsCDAgzOx88QabxIT9mJCggAwGiFHQraOfrD+bzBAlIYj9mdM89zzgGx+7AOjVq1Wa5y9PSCTCOzbgnVLAQAu4mNsShBhmmxU2i8T18v1bEbuhchVvewm8kgm3nOH1dd5kgROxPrFveOdt8NMoIMGx5j+IxWhEPL65bUs3OmJuN4MwFblvyxMp0oJLc+exteLeX54aK6SWZzBIPiKgbcjAMczJOIeX49RD1ddamAHhPGDKhU3A/eLfoYdpiSZNNFnFWmndlXp+EFZALSF1CTqDGTqj9nc8s2z3AO6JViwZRfwmPnz9sXWr2ryauWFQFiIlabTA2WYuJk7xipcT45UbMtVy/eqb6ZEtBADCL28vT2HRcVIA1ck43Vo3EgiRyNxj3LJUVgU1K20gkG/mMXupxzMVKSSKTGAStRSzGQCDyWD5dcRMp2kfLse8ymW0zf+ig32AMmPlh2i4pvsNdg+N5is3c1qbOAJ70co2D8j5EX/HFzejaQxFx0+RnrtjO879JdYECnRpKsXU6jG9gQR5csP8M+kzUwWvSCqd3Uk38wbx74uyHEu+YV5mxMRO9vxxE+tspgiLbyPlvP3YXT4tTYakYMpEgib/q2GKmfB/ZxSM2e1c9+8fT8sM5GwCli3h0ksbnff8JxHrZleSIPOL/fiGmbK3gDDpE2U/J1myPf0yENVvCSwnwztHNWF+XLphzheQAyOaqCNTeEX8JRYYwDJneOfhHngpx7JpmCC0hogMNxzv1GFZfLillqlLWIamyy20kN52vywUq6LyKBpPl8x/HHuG5x2M9Gxs1NxFoIkxEdTq59ZB6EYdFTY6QQYjnceX65+7NGmNKkTpYSCfhg3H/F8Xv5RhNXMBdknnM8yZ5g+3pjm7MOiv1Muoq1mFTXedDLPdsxFwZDAWAERbnacG+EUQlFUL95NtRYsCT8W+1+X+eINSuoYv3dyBI5nTJUW32PyxMyDgAaBInUsy21usDrfqfa2h2P1MnrYE2AfUATIJGpSbEGQdpPQ48GWqFz4xUTXrCghShEWm+tZvBiI54l8Czbd7UDgd1Jjw+LUT4rk/ByERNz0JstPIoDqFNW1QSyggwCSBckkX+EWmTacTRoo2VpqT+GSBM6xI2hhPw3vpHIXwH4p2fo5lVJLjRqUFQTzg2jkV5DYn1xdeJZJHQ6qa+BtaktCwsfHa1ieR2nFWo0VzKaqiOokgJrNgrHSwg7xcMNxG4jFwFJUUPJcOatTdMrRryurU6qSKignSCIlW2kBo8O04LcD7BVKjB8wwA06tBliZkKGIiBIMgGYB23GkZBXY6dZUliAdUWPigTuSAeVr7wZI0qIpLqcBQoPjqOPgMkgknYCJnkBvGCTLWzPM3xXuCaTirFNZ1vASUnQFDeMhtpN5INxfBnJoK1HvabKKbSARzHwsDqAuCCOnrhf0kZepXpUqVJkFIkvVaY+AeBYG6mSQfIcomvcWzCZfhmUCjUHpEEbAliHN/7x2/0nwFKwjx3gVespFJnpuPEArMAZP7UC+3zBwrg2UzAmlVYVHVVJgAFQbAmfjkyZ56fPF0zDsASD6DnF5gzvPX/AEEHiSNXqUg3iQBjbYtEGTvIMWEb35YdsHBGa9p86FzyLWUmlTgkddYhmHmLe6+eB2ZrZUVCoJYbCpp3B3tO42+eCXa1KdfvKveq1RLhQACF1XDnqNagAgGQd8VrhlKmXiqSAdiGAg+eLFRYeE5JHtTfVHXzEH8sSzwko+sut1BHTa589iP72J/Z7hlJIi0yfiB6gSYG4E+WIXaPOKO7uFOkEraQ1p62N7fwxnK01RtxpNPZKoZQm4aY35bHyHXzHK2J1fIJUbxCeY/XXFd4VxdWOmY5j2994/DBYcTp6gNQkdDf7sUpe5nKO9FK4plylRlYAc8DcWDj9UO8hRcm8mT7H9Xx7wTs09Rx3ngXcA7sBvH654tbFeth/scGWgojwksZnbpAi+DbgbeX6vh0ZMU1CLsNh5AjDNWlcQYvJ845RyB/LGqOdkcqqAAeECwGIzVJnwsPUEfL0xPqUwef34E9osyaVLUrAHWomJ3meXTFWRVsdLA2g7/hf8RiNxjIirTKiA1oJ2FwT+GJlUXgRO/Pb5bzyw21PD70K2tlU/mzV+0v3/wx2LR3XmPlj3B6cSvVkPZLizVqaFgCGUTYxOzCDymRhOUpgiBAIsAIFhGwHoPliccgoJKHQLAIAAogXj1kG3ljyvw8Aq50gjZjyB8/OwjHKmin2C89QATxMYUjWfFJiJ02Ab0G59MPcM4pTKM/jUBRYqw6i0WY2jwxuMPtQBIYgEqbczN+ZP73lhWVpt4z4VEiN5BgHxQd5O0++GNML5YSB0I5yLbr6x1xLoZ1qbRr8LCO7IEDa8xvJA3iTgVQYxMQTy6ekegxLlrQ1tjba4jc7cojpgpFJlnp5inURklkLSD4o+Lw+Ex/mPxA5hQKhWDAOmIkctzH654HPwtSoUnwAEFZJBBBBBJuRcmDz6Ww/lVYftljYajcm9jNhcRNsCSKlK0EPrzUaNeso1FEapBmJVDETstpjzPXELsRUSplVqMWqVDJqBmJvvPuLwMTKALo6rLa6bUyCNm0kieYmY25jGcdh+KMlTQpIlQet1MbemFJGvG1i7NI4/TXMZSotNvEyShUaviMC4BIB2LcgTfFabhNbMcOyZpjx0amirTkSO6cpqEneAsjFlyWdLOkG/isJHO53uBIt54jdnM3qq54KQVXMlpiblVDQBzlTfrfESaXbLjCUukSeM8ZK5inl9LhqwOhwAV8ElpBMzHlbUMVztNkM84Snlj/AEegK7lodpMeIv4oAvYzc4s2eyRaWpkLVAhGIkCTJMTexO/l0w5WrJa68rkTab7HcjbGfqrwb/00v7nRnyfR64px3gNUsv2tIXZhYSeRmP2TtvgfV7P5YVloaswrs4pgmlCkzpm5+Em4jlE3nGjcOyK0qbJ42QEmahBkMTI9PyO+AXFuMfVi7NU+IDu0U+5LAiB4tiNxi1LLozcMP1DGa7O1qaaRWBBi5Xa8Sb3i/sMUri3DNDGa1Oof3JP3xj3jHaCvmDdjp6Db/PCMnknNys7beeL+7JStvFaISUTyw9R8JuCQfbB/L8GPNf17HDVfhbclETHOefntg0yZWQfryKB3VLS32mOoj0BEA4jV3ruQzPUYgyCWNj1HT2xPXhT6tpuNh7cztgl9VItiv3M+gTle0Oapx/SFo5N4vxv9+CXDe06AFXTQWJYsskFm3JBM+08sIq5AEeIX3JwLq5LxEBLCL3gz74pP6iaT8F6y2ZWoNSMGHlgJ2tqACgv/AKoN+g/1GK7lM4+XfUoHmDqg/wDVGLyOFJnKdGuiiQytB2iQKgMWm3P7IxVpozxpjrU5Nxztf+GG6tIgGx/PBpOHF0hGAMHSSJg8jECRz3viv9pO8yih2ZSSqqDBA1T4jEzAF7eWLUkRg/YV3Zx5iHGb6r/wP/ix7h5k4FjoAWPWxgggFbRiTQotDaihFjO3KDYyNxNzsfK/Ck2gQVNv7I58r25HfEbSjMypKsimmQJ0eIqSQD4SQI5Tv1xwmqQqpkiaixpNMrJOqWJ8vkL338r+VMiseE3g2BBt5bXuOm+I9DhLpUNZq7N8KkKioDHhCkHkRHrIIi2C9ASDKEbHlzHQHlt7e+KsdIDpRdYDAzHKPUjpP3YkAmLkTysSJjc3+/8Ajia1dBALITri41XkAWHwmSB88R+LcLNdQFfQhMsyi7LaAtog3kg9PPBl7ixGQWBMEEnrItN+s7m2OVoYkkxsLbTHzv8Al0xH4PkayUtNW76tOoMWEKBDAkk3IAK2uCYg4fqgofhtH+Z/LbFpoGHeDMNQC7DcR5np5z5Xxm2Tygo8YNKBpaq6LJ0jTVBKGYO0j5YvnZusWRWZO7kGUJuALCfUD8sAu2HC2/lGhWFwF1HyNDx+5i/oIw5dGvGw3mcv3D02JYKJkgC0hgAYOxmxFjHkQKgOPHKVc3Uy606lFmVidWzvyEGDBJJEHbcYsnH83R7mKqCqi+NKcka2syjwmWBJEjz9IRxfs2Bw7MVUZTUNMu4AhVCgQii0BEEC3KeeM3FPs2jyySqIz/KzV6VOoHADQTzXYlhy2vfe2HKMvEKxBvqF18r7YY4NwWlTSkHoguaNNiWTUNULvIImdr7dInB5aYJk/sdeQieVul8GKXRLnJvbBXF+NfV8u2qC8rC+t4N788Zpmnes+upJLXk87xbysRbpgn2yz5q5llHw0zoA8xufnOPOH0AF1HEtqPR18PG+R7EZLh8XbBWhmqaC+/T/AEwHzmbLGFgepA+8mBiHqjAot7ZpzThH5Ylkq8dEQBhk8XnliDwWijOxqqxpIpNQrugIOk9Jnkd8O5HgNau7jKq1amu1XSURtrDXHiv8PkcVRwOVhvKwwnnvh1aVr++AlXLZnLf1tJ0HUi3z2x5lc/FR21WcCV5SLT8owCDJpAQNNtvb88Q8zl9IgGRfffHoz6nDdTNThhQB4khIBCkTvPK3PBjsJxpKdTuKt1Z9SH7L7frzxBz7zgFmFgyN8UmJx0bvTTSPzsPTa3QYA/SLQD5Jn0gtTYHzhpU+gkg/3cQOwnaU1h3NUgui26sOvTa2LhXqLpbUuoRJGnVIF40x4vSMVRBhX8qV/wDeP88eY1v+aWT/AN0Pm/8AHHYNhaJFIyCyvIB8RO3hsRyA5cuu8yItTK3q6IXUZJVfFqaQXJ2JF7fPacV7iWUY1qNSjmXD1PCADqEd2TKgRExMcy02wUocRdaoSodTHwjwxNrFbQTtq6Tv1weiQ1TcnSZNO0sCLzBtaxG58LXgbTd3MISpCsASwYvpFgCDF26COhv1wyMwAJMiVJk9fshQZmTYXmOeEDip7vvTIRdRIhi3hDWI/YNo57csAzzOEghFDwwYkhSRB6sfCBfncgbc8Da2RqI+impKkAiazOARfxqxtzFgQYvESYtXtplqEIS9WoD4ygAWYIOzAE3i0i2J3COMUMygdTLUyJLDSdQQkRBJIjXvHPeMFNCod4vmK/dMtGO+XTYdJFwWtt1n9qxx5WzeohmpusiVEE2Ec0nmfUjlY4XTqO7lwFCaNKsTJLSCAwEBYkiV1A2uNsM50moUMwBIdQZBiOon2PXnY4ceyWTshTbw6G1OpLKpaNdmAVjfwmRflA8wZfaCmSxZVcvS2B8Os6RIUmxBVis/2hyOIdF3CsKZCvobQYmGjwwpsSCBaYwJ7mtSen9cYvmqsHV4dIpU9ZKIyWBEhjtPeKL3jSRS6GMnwmsXSpmIinIpUxfRaAWP7R5W2I+ViyecZSCD1kb9Z33HKMRcoyikaY+MkhbjUZuCA8BmAk89pM4KdwhIWGUmQD6CSBzJg/cehxnkUkyfTy9JkphGCqqhQDIhR8IE9B1wrO0qS5esYLIKeoPqDK4gkgEE25HkQ0YhUMiFmCLkuR+J3jpbHdo88rZPMomnTTpsh07hwPEpEALuDb/Us1RiOW8TSdzc++CebzEDSOmBuWGHnOJkrZ6HHLGGhCZd6hCIJZiABvJONbofR1lK1FO9ptTqEXNOps0AGN13G0YoPYrL689QA5Nq6xG0gcpjGvrx1RXOXZWWsGhQb60eYqIeaggah+zB5DFo4+TbM0qdiskmYXRmHzNOSHpIJZiJtrUgEagJAvvh3tfVevSWmjU6FOg00qayTqG16aQCoJHKPMycaT2gbRlq/dqFY0KhECLhTGw3ifljKuFUO+p8kjStjpXoWjaSI9weuJeV9ihx5Go8CzKVsujB1r1BSVX6llF9QY+Ekzv1wL4r2Hyla4TumYySjRuCdrqT/njN85SqZWoXoVGHIOhIJHnHzg4KcH+kbMUoWqqVFm5jS0bH4bHrtirHLicR/if0a1k1NQrK43h/CRHntihHPQYn3G174u/bvtrUzRGVyQZkZB3hQFmqalBKwBIAmDzJtyvZcj9H2TXLKlVCajIJYkhlcoA2j3ltJmCMWZfYyJ8xOI1Uzix9o+yX1OkjFy7M24HhA0j3nVPtGKw5wFLodyObalUWohupn+IxtPDs6K1JHU/EA1vKJHpjDicWv6O8zUOYCQXQA/tfBPMAmPKwm+LRlNGpyeuOwH7jKfaT/mD/AB47FkFH4DTSszVqhMPU7uByC0yZJGxiPli008l39Sr3tUOllFIEgBZHiI3k2v5c5wGzuVpUaDOiqEXSZXclGAhhsDJjra99gX8tO2YIo01UuYHiN7bsQRNr8oxjjfklWzRqVBacwIH7xmAoCwp5KL+H1wwtJjU106gKFNJBGo3ZyGVuZiBF7e0iXZihAILX1CNKkg6SIbkDcgnfeZjEqo7NoaNRgA7rGoDlpMkBifUDE4/UWRW+Pdky5evQdCrEsUk2aYYBuZ1arGNow/2NyFWi9YPTrJU0jTFkIEzf4SdovtMYP8PC0VKhSssTA3JJueZNvP5cl/XBJnUNtjI5gm/lf35xgbdbDMfp5hppgQoJZfEJBMAyscxcAHkSMDKeaFSq9ZXLgL3SqrApaCLiwY2E7dcEUYDSEsBqtIUWiLCN7kRbed7N5rJ00pgU1CktqMA3a5k38Vxz9MTGrHehzhdR3QBiaTuhUGVJVoIJEbkb+2DvF+FpVFLWWLUzKsGggyC0RaDa0dOmKccwrVadEBdbEMSbaRYEj94iAOkyfMxW44zMv1Wn3lOmuiCCiKwuYMy3hHwgdOs40lRUegrw7h7AhnYM5HOAAQNPhiBF23BN97AYKmk2xgMB4SeRIiY58/XyxCytcl1SoNLOghQSUmJYAmwcXtclRINjEnKUage8FQzCLloZtQOotEQV8MWggTbGVI2SoI0LCNz/AJ+n6jAvjOWd6WaE+FqelAANwDJMCTMgX+zgmi/f6z+OPKFJhr1uWDNKiI0ghRpkHxXm9rHynFJIZ87Ual9PPD04K9sOG/V83VUA6CxZSVjeCQJHiAncW+/AkP6fIYbUb/P9nRCTxLv9FNeM0ygTrSJgWiTJPIfmRi9dveHrVydSrMVMupr0nESpQT7qwEEbG3TGS9keLdxmqbn4ZhrAWPpjba9BKyCiV10qiHXEgRaFtsTPWbYejGaZLy1QVKaMRGtFY26gH7sY9w7INRrPSLkBHKMOume7noSNvXGzInTGZfSble5zNOsthWWHI+2kQT5xH/DiXRr8PKpkZqpZtJAYSNQ6i55354rfGuGBWbSDAOCDZw6NYktMwdoJuB063x5na7MsEfcMRcfz+T05cdorXCM9VytUVaLaXB9iOYYcwen542jst2gTPUwyNpZbVaZFwTtDdJEg8xvBxkNeZ2HnYfwwX7C8SehnlRIbvVZCllBIUsl4t4hE+ZxpFxf5/wBPN5uJx2aN2y4SlbLOrVFSBrlv3ee+22MBqm5gyJxs3bDPVHydSmyrSFJA1fS2oBjBpUVJsS0qWPSPt2xw5luv3D+GNEkcrbGjiZw/M1KB7xI2K3FiCIM4j96euPHqk4H9BNBz+dT9D81/wY7FfnHYBUbCKSFGUkFCSLiwmVIgzGxHniu0OG0EqGk6SCxegywTYw6CwJKNJg8j1GLFxHNkAd2QSHEBRJAB8UwRbYeXtGIPF+HVqlMMHU1adXUjA6Ra15ki1isn8sZmSRKGUYCkoQVCW8R1GdOrwkmNzM6TY6LYZquqVhTZ3arUBhUWFMtvJkpFrSQBHXEilVNaHpCAk6kIslSYZWAiwE+0EWOH8nQqiVZu8UGJKBSoAloGzQTFuXUjEsKIlDIVTUl2UqhaAEOosxBuxidIsCAOYPPESrRcVCHdl0y+lACxWSF3U23nb4R1U4sIJJYCyFdM2DAyZ8RPnbpc88DanD6ZWoqKCZBcg+PwwwBJk3IuWsfayvYVYFo8VEeLxALbSjGCgGoGFMABlIY/aPkMRvrR/wDpvqNQjQpmABMEyZsDcbbCJxcOHVFKlEIBEBhaxIEagvPTHyttgPxjgtdqiOiiox8LwIQKkkqLyCdRINrjcRGKix4gevxIZemvdhatXVLMQTciXckGduhtbkIwX4B2jy6oKFdXQqT3cAsmgklIjxCBaYuBcm+Ki+UqPUdVZKTU27vRqJZp+KGMlzIG52jEzJZZWqHK1mFMG9BiT4S3wkxurTz2/CpGsKT2azlcsmYpnu6isLEMkEqVMqTc3BE3HMiDiRk65TWlbStVFLQNnUftpJ2uAVN1JEkgqzUHhGRoK3c12elmFBUVVNVdQuSQPCIm8q3ryGLVneDZipST6vmC1FfEtSpDVlYD9huU38U3BIIvhJFN70Sc/wAYWnUpEOjpUXUyU/EwDIzK+qQoQkAAtpmSZ6DuF9pq2dqouXpGhSYFu9rxLhCusUkBhviHikgfKR68cPD6QTNZRKtMsGaqkai9vE61Adbm/jLb9MWbs12oyeZAWg0MifA4IcLYc/i2ElSdhJw6Fdgf6TOCrUyneDUWotMwSYJIvuSNpPuYi2OgQ3iBjYgWI+ePpgPJO0fqcZD9JPZXunNemCVYy/kSTe3LlgNFKihk9DjV/o/7aKVWhWIVgIUzY/54yQvhSvBBBuLjBRbaZ9K0RVLEuaei+gKGmLQWYmJgbAc98De1vBDm8q9OAHEsh/eBOn5ix9TjOuy/0ivSCpXBZBYNzHri+5TtvlHE94Bt638t8IjpmRZXOvTYo4ggwQRcEb4c4lm30g0xMm48vLBr6TeH0xUGZosCKlnA+1yOKWueZdjjNx2ejx/EpwxkyXna3X8cReB58083SqkSVqAwBc+QtudsQ6+aLnDdCuUdXUwysGB6FTI+/FwjRzfE8ym9dFo7bcWcqmW1En+ur3satTxkTzCghR6Dpio4VVqFmLMZJJJPmd8JxqciOw7k8s1V1RBLMYH66YZOLn9HvD57ysQZB0KelpbfyK/PDSIkzv5it9tf+v8AwY7F90N1Pyx2LxMsmNd4FLyJ7yBNjESwIJvcSvP449Gsxmi1KS7UkRpLQs+E2+IEXaNxy5YH1uJMqqzd2iknxaiZIvCmQBPU2n1MQzx8qh1ii1UFpUsAukEqA0SSY1bWmAN8cw0RM1xbKioHTMVEqaQNWjVEC2tdP9ICD8RYkRbEil2xGkhtIrAQtQEtSY7gzusmJBEi9xsKtx6pRqPNNadImDCFtMEbQEgwZgiN9sChQH+9T/r/AMGLxKNQzvaCksuXGkMA3TxDkQDqEmbTt0k4lfX8uqpnDUEDwL8RBBL7JzJEk2tF9sZU+TZPAzATFitQTsRYp6YsvZHiFNTod40pCadU6ixLRqUCTPw7Qt9sTggSo0bgxBTXqUpM06qySQdS+MQCNIgSSdztgnlaKFGDSoUkeIzIXYidhY+l+s4qXDlpKlWnrai1Gp/SaWWFQBSoZivgGnwwvxFGMyTisdouMvRZqeXzCilWUOSUJYh1gDUQ50xcCRGoiBthqJeRJ43XRcznadPQxzPdmjUbxAjSCzK0fFO3QzzAw3meFUTRilxFHqJcpUolCbzZyZaCZgyRiqPUDqA1RSFGlfjIHkPDYemI9Smp+KrPsx/EYaEaj2A4yhzOWlYYd7TdgQ4eVVlAaJEaPhHzxsX1KkwDI2ktcAbHe8emPm3s32iTKhFENDltXdyQSIlSTYxaek+UXvhfbUCWbUBqJFxYE359ZPuMOgUki09sslRpqrOoZgCUB5FgVPlsT88YLXFTLVg6TTdG1L5dI6j8saD2r7dK9OEqamDW8Mkb+Yke+M84lxA121VKjkn/ANMDaw/b6YKdlXGjfuzvFhmctSr+EGot42DftDzgg/fibmaauhRgCGtHrvvimdgOC00y2Xq3DwWJJAkOX0yJIB0stxfbrizZvi1GnGp1kkqL2kCWEgRIAJv92EFmR9teyD5ZmdBNEmf7PkfLFPNTGz9p+1tMI6J3THaKjLcMpjw6xz3kix98ZIvBapWoyqStNO8ZpEaTEeIErJBBiZ3w6sMqIwqY976MenKtoDQYOx+7EYjBRTmSmzJIiTHScNFsNDHsYMQyPScJx7Hr8seimeh+WHRLkJx04c7lvst8jhBQ9D8sOhZIlcG4e2YrJSH7Rueg3J+WNYrH6vTTu6TVIIQBYEAg+K9rEC9vXFa+j/hmhGrsCGZjTANrCGOmYJ58/wBk9MW05oFoWIkqRvcAz7z/AAjmGkZt7JHfeTfd/ix2If8AKVP97/gf+GOxZJXqP+xP/bp/jiqdn/hb1/MY7HY510aIh8S/rT6J/wBq4jnnjsdjs4xeDylth9dj+uuOx2OhEsOcH/qc7/d/GrgLmf6yp/bb8cdjsNdsDyluvrhD/r78djsD7Q0JGCdT/Zh6/njsdjCf+SZ+AUcennjsdhw7LNM7Kf1OZ/tP/wCF8AOzO4/sU/8A3Y7HYyj0wKzmvi9j+eHcju39hv8AuXHmOxc+hSLbl/8AY6von/hXFObfHY7Gce2SJTC8djsN9DENhQx2OwMGJ5++Ij47HYQRLun/ANl/+ql/3tjqf9dT/tj/AMb47HYPAmWXHY7HYgk//9k=">
            <a:hlinkClick r:id="rId2"/>
          </p:cNvPr>
          <p:cNvSpPr>
            <a:spLocks noChangeAspect="1" noChangeArrowheads="1"/>
          </p:cNvSpPr>
          <p:nvPr/>
        </p:nvSpPr>
        <p:spPr bwMode="auto">
          <a:xfrm>
            <a:off x="134938" y="-1836738"/>
            <a:ext cx="3838575" cy="3838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data:image/jpeg;base64,/9j/4AAQSkZJRgABAQAAAQABAAD/2wCEAAkGBxQTEhUUExQWFhUWFxwXGBgYGBwcHBwcGB0YGBgfHSAZHSggGh8lHR0aITEhJSkuLi8uGh8zODMsNygtLisBCgoKDg0OGxAQGywkHyQsLCwsLCwsLCwsLCwsLCwsLCwsLCwsLCwsLCwsLCwsLCwsLCwsLCwsLCwsLCwsLCwsLP/AABEIAOEA4QMBIgACEQEDEQH/xAAcAAABBQEBAQAAAAAAAAAAAAAFAgMEBgcAAQj/xABJEAACAQIEAwYCBwMJBwMFAAABAhEDIQAEEjEFQVEGEyJhcYEykQcUUqGxwfBCYtEVFiMzcoLS4fE0U5KTorKzY8LiQ0RUc5T/xAAZAQADAQEBAAAAAAAAAAAAAAAAAQIDBAX/xAArEQACAgICAQIFAwUAAAAAAAAAAQIREiEDMUETUQQiYXHwMoHxFELB0eH/2gAMAwEAAhEDEQA/AJeXqd4+unVmmupGUARrB6m4IuIAvPpiXqx6UF9rbxiP3srqIAnlz38rbDbHdkjkcGSA/P8AUYcDYZymWDkLAvuOW3Prb8sPZvIvTXUEZwBMKAX9ImCfflucS5oFB0OA4XGKnxnjDLWTLZcDvXMu1joQXYkA2aLifLrizJmyF25cwJjr7XPscJzQ1Ecp11JIBkrZh0JAIHyIw+uB4yaUiSkjW0wSTtub7EkknrvicolJiTuB1IuPLeMGWh47oe1YdjbAnglaq9Gm2YpCnVM6l9GIG3UAH3xYUpKVOnpyiR8/zxOZWIyqC5k39T5WHLCkXSALmBFzJMeZ3PmcIosGAI23Ej9QcSQMOwoQMKnCWcLcmLge7EKPvIw/3eFY6G5x5qGFMuEU2BEiCOovgAUGwoNjlozywpaZ6EeRwWgo7Vj3VjwjHYBCtePQ2EjHDABzVOQ3gkGJE+f8PI4dVrYQuFL54AHA2PZvM+2EDHrHoJv+jgGPA49w2DjpwxC8dhMY8xVoRT8zIUsBsCx6WGwvPngTnq00gwECYA9v8vvwaWqNLCophgJuSIggxpk/cdjbngB2o4QatFEpV+6ppLuYljEkCQQALyZHsIIxyqfk2lC20IXN61jUVmPEjEMPQjY+fni18P7S0mYq50HkCCBI38ZMHlblfflRaFBjESRaIvIPOefTATttWikiMGBLkSQPCyg2JI1XkxHrhzdkwbRoPHuJUdRf6rUOvTTSvRFNwxMkBoYuoEsbrG/UHD2SzSd33dVmN9IYwLtYXVQQZ5jGa/R1mSKtRiSxpoAs3A16gxA+1FpF4JHM41Dh9OlVQozNScmQ6m4+GwkFb3EkA9I5Qm8dl+dDXE6SiSIYarGTO3Mm+/O3LDmQB0CGMA8/F16eL5nHnF8poRw0wukA3JIsJmSTvBO+588L4WngMi0iDz856f54pS+UTXzjlWRBO0kQD4fXaf174L0alJKZZSFW7NNomSSSeW5nAPiVfSaa6GYO8EgiFsWBN7zAFsFBp0r3agg2qKTcDSbgEeKWgRP7U4IsbF06isAykFSAQRsQbgjyjCw+GwnLpynlsD9347480x+d+v8Ar+GNzEe1gCSYgGfxOE5TOCoAyhtJEgspWZnkYYRGxA3HnjwUwDM3P5TGFCwufKTHphDHGOPUN8R3IWXLQsXk+Eed/h/PDnD6yVl103V1krqUyJWxFuhkYAJuuPwsCd/T8cSV88RDVRANbBdTaVLECWMwL87HEkCOfljNlnPRB9cQiMSncgxy/wBZ9OXzOGXM4qImNY9wqMcBirJPJwsYYagKiOlRBpbUpVoYMpkX8iLx54kAYLCjhhABNjIIIMgRN/OekHDkYUFwWOjwHHoGHlSFJgkgTA3MchOF0mvGk3EyY+W8yPlffCyDEajHYm6cdh5DxM24bkHpaxUqmoCfAI0hF20gajYfwx7xJVFJ5Eggi94kadjaIMe+JOVf4UZixJYToIkKZtAhQBAv6STiJncsUV1ckm8T0GknHGl5N2/BE4O6qixAUADkI2jbbFh7V8LGZK0TlBVSopJra1QUnEaWkSxkdAfkTFPy9ZU0gkS1xPO/LrbBnh3F2X4GiDBANhHUXExHLFNGcZaF8P7BLlwVpmXYSSQYtNhaBGq0mTJPK0jh3DaTHUX0vqAWeeobdR8IwTy3aAGNfTcGJja23XpiEuWapqZCulfEQSBYGedhG98CtKinV2PcVoFUKm3OAfOQbemI/CKwCsv7y8ibkqPU9J/IYk1cz3lMw4eF5EG0SAcQuEi7xYx1/iCPl6YcehS/UghmUOljMra3ve/n+WFVs0iUT3YDVyp7umzBe8cAkKCdpj5DCqh8B8x13/UHDOfztGllah7wUagUhTE+MyEgc7+mCLpWOSJeTBbxGnoZlUm4N42PmpkWsZnrHjVtLKPDpaSDJ6TaBB3XeOZviXwZ++oJVjTrGsRHwkytgSASsTc3NuWHc1TA+IWkEETbTBk9bg+sgdcaqZngQMormTUCSHYALJ8MjTJbmRBMDmOmHkpkwVbcAzMggTsCYEzMjynDifFqIhNOrUSQZFiCpG0XmRHTDxfeI8gfLflfFWKgBxPJ99la1POqiI12CVWICqVIOohSDYGACJ6zcTluL0OGscvlMhmnkK006bNMyT4nYsQJ5CAxYWvi4tebW/Q/D8cVftj2kTKGmGp1TUjWjJGk6SNSGd1YWIiRIIvpOJlpWxoH9r+Nmu3D0qUamXH1ta1QVNJOiipqNZGJiJNwNsaDSzqsqup1K4DKVuCGuCI5HecZBwXtJRzmYpNmmWk1OlmQ1VwFDGrFOjf4QwRnE/unyxa/ok4r3/D0UmXoE0W9Fum240ECf3ThKmBdajThKITMXjz98LUDnjtQG1v1zxQC6WXBsT7YVXy8c7W387D78Mln1KVZQA01ARMrpNgQRpMlTJm02vghTcEYltjpA8oZF/b5e/8ArjowRYAjDXcDDUgxISnCk/W2JaEA6ZExMeQ3/EfPDNYdBHlhpioStcyRHoZ3/PCzW549oL1xD4tCIzclg28iMCqwJnf47FX/AJw0/st+vfHY0xIyRHy+ZKsQsALA9+YIBBFiD/eGOqVS92EnkdQaJgkA6QYMAwZ+WGFzcjZhBvEN8yCY68uXphh88pLKC0ldUx4ekA7Tzje+OC2degd9WWrYhPCxvpvIPruMFv5rSoZSDMGDa5v7mfTAXhtUgm0czfr167YtPDuMLoAcHaJBDcyfTnHPFtvwZJJ9gvN8KdFgraINt/XkcAO2mWrNkaiUVqMTo1KgJJXVcQLxtONNoZ+m0QwE8jbb1xXjxZFrO1JkcK+g6TIBGkkGOf8AHApMbilszD6JszUo5irQamQK1MmWUgg0pjltdh6xjQOE1NdSoASAqhZMxME2m0iRy5jFgqZsvpMKFIJM+caYjYbnnvgFw0MGEG+nkBGx2k2v5n8w07FJVRN4tnBRpg6HqMfCgVSSWIIEnZfM9JOwOCWUpUagUNTDOh1LqEgEqRJ35MR74ZUwvS1ukb/I/K2O4HWRRp0sG5QZMABZPltvPLY2wkUw1l3F9PsIjTAAC+XWPPEXJ16YqvdAzRYCHJBYN5sBYCBuDvhdJjuWJDQyqVAIi52ANze+xxE4mGqf0StUpsysA60wwFheWQrY8iVJj0ONCBVYBwlYGrSUE6k0FS4YaNLqRIOqCGAm28HE2oxEAISNuQAETzPsB16C+B3ZyrmO7KZsf0tNineAALVG6uAPhkGCDzBxPp1gwDBtQgXmZIkHaw9ufSMMCLn6FVqY7pu7YshJMEhdQL+U6ZxXfpC4YMzlnCE97ROuFuQDZvTww393ni01x3gKyRcXFjY6reW3W0jFc7W8eTJ0qdWoNQqVadJiTpIBD6y2j4ogylhPTDatUyTLeyPGDkM3TLsVpE6Kh38Dbkj91ob2PWMbpw3J0qKEUUVAxL+Ebs9yfP8A0GMb+knsrVpTVQBqSwWK7pP2gTIWdje0ScF/o77c1NVHKVypTT3dN4OrUI0KxmCItMdMZcbx1Ib9zUw5J22895vI95F42OPe7Eg9Nt+dsNVlcodBAeLE3AP58+WGvrJJYqQEpmXMaiQA2pQogqZ0kG8iYF5GwiVoMn4QCZsLkiIm99vkAMCex3Da1GlUXMkOxzFSopktMtqDgbU5bUwQbSLkyce8G47RzND6yrMtDTsyMjLBMkkEhhAEBdvOYBZausWkAruDDAtuLbEfjhDFcQWo2nQSPF4tJAaADtNrm1+oOPMujp3au7tpTxNaCRAOoxtudvPyw/SEAC59TPniPRycV6lXXUJZVXSW8AALGy/ak/ERtABscKgJpbCKrjHjtznCTJI2/wA/1OKSEeriJn8sro0i8HckbfditcC7c08zxCplKSlkpoxNUCxZCoO5sskiYuYi2LeaYLCdr/hF+ogmx/LDTCgR/INH7H3/APyx2EfzK4f/APhZf/lj+OPMPNiwQ/WyyMfEAYtMS08hJB+eK9maG25jr4heeTSMHMhWRlGh1cRIYEXOzbCB+O/uFzRuW1CAYA85M+vKB5eePOZ16Auoq1Ok6OxYH+kWQpKiYJJADETbTyMG2JGbGmSBy6iDvAvH4c8EKjRuPU7QBEmeUffHlifwygHJ1qrKQpggmDe/T7P34qMnZEoor+ay7PQZZdNYglTBAIO3TaOe+H+ylKjQKU1UadJM2IaTDSeZmJ5RHTFjPBaZJMsAbKskAHxA/Pz5xtgPxDLLTJSm4IA3kWMxBj9eWNrRm00EK2boyNLBRN4O8zAgW03nfFK7V8TNDJ1rlqlVe5RogkuWkwNoQMZ6kbTgllkkeIrf4Y5Da8mZ6859Bir/AEgZ/usoKNpqsBAt4UgkDynSPTFRoTlYa+j7tQ2aV6TCalFPjtNQEsFOkAwYsYkXPobfwnPIJ1782gjle28zyvtig/RflBQpGpoc1K6qQ3h8KAmLkjeJ2+zuMXnJVKY7xaiBg0lpjYkzOwiCBvyxNUy2wsmZRpKtMW588OpV2ANiJjnuPlvzxWamZ0uVUzJKiI38UAgtMwDa/vgpl2OoExPOR8NiSROxMwf8saWQFzUH6+WI9dhHoLSSOhud/XEd3O+qLEEWi8Gb9PzPsC4hmdRIDG8jUN/W+3+mKJcqO7Xr9YotQGsgwWNNlW4uA2uZU+V7DfAVeyXe5WnlzWBo061OqFbSSIaoawlRsQ5gRup2BgEEba5tt6fnt6/fh+lm/Eqgap5W2kA7nz5dMBGWw/xSqopVNerQVhtO8NY3YgbbkmwxgfFeE1sjXWoFqPRpurJUNNgp0kMoMiJkAWJBvBONk472iGWNJFhqtSospN1QsodjF+YA8yOmJP8AOfKms+WNQawANJBOrVyWx7yOcTHscJ0zToqPZT6WFqOKWYpvrdwFddMS7GxBjSqyADLGBcnGjUeF01qd7eROkyRGoksLEAgkixBv7QMXgmR16/q+X1ggg92giLjlvPPBDPcOpZmnUpVJenVADKGI+GNiDI/Ztt8zhiJeX4fTpp3aIFSSSIsSxLNbqSTiUcZ9luA5jLuaWQ4g6lNsvm1DqRy0NEhY+yJ64k0c/wAXoWbh9GuCSZo5gIOUwKkt57YdqgLvJvHsd/188Km/pb9dcUer20zdMS/CM3PRGDgehRLjEap9JxQTV4bnUHMlNvmBgtDo0LA3JVMxqqfWO5RRU/oWpu2plBJ8YdYB0gTB+1tAxWMh9KvDqkaqtSkelSmfxTUPecSc52xyVRVCZykJAJBdR85tNtp/I4LEPNlqNFqjZamlJ6hl6iqJa8/LEbOcTePjb1DEfhhlK4bUVdSsAghgeRvawtEYzftP2rq1qhy+VmzEF0MloPIwNK9T98XLtITTZoX8st9tv+JsdjM/5u5jof8A+g/4ceYq37Gf7mgtlgSpIupnpNo8WmAZ3jbbpj1KrAyNUGLTtfoZv+H4pDeCCQNtjtEEfhhvw6VAMiLG5EcrkmbH3xwM0uiS2Z0m7sBYHUAQZhdgRHrHP1x5QrikCiSq6SIplkCwAYABhZkbRF8QlqcgR4T4vSJHPzH62i166iZkTckgx5yR8MgRYweV8CK9QsScXaoVu+lGncGTBiSb2kkX6euG8zmO8LNpSmxEmAQTBAQkRE6YE8o8sBMsFpq2mBfUAYAkeImZO5O5PM49pZwtLJTMWhyQFYRq3kmL7kbjFhm2EGrDUApBPICCTG++24+Z88DczwOnWqN35dgWJUEkGmQROmIN42gmxwjhy6wXDkzJQuZ8LSQfex2ECANrv0qeplIq1FhlaJAmN1YabgmZ5nqcXFE2Fqj91XIICh6epRMDUmlYEWghljpB3nDrib6jYEaYEEmNR8Q538oPvjxUQyAxbmWYhh41Q2JBMRFh0M4ipDlifAA2lSQATyO9xeQI3BxNMqydSraBpRRIBKrsNzFwDE+mHqOePQRBu0dSBYWI856ew6rlDLGWkDTEnSZOqbCQfPly548clUgMQAI3EqAIsWBn+9O5vhphZMz/ABQ3WBeIE3ueftJ9jgDxHRVQo0gMN1Om4KlbjzO2H82RqubagBeTLTFgLbx+rxayXF45xzjy6cvl540TMmRs3Xq06iaArUgsOsHVcgAqQDMDlYbzHI5ksze3I9el/PnY++BSgm0T62Hl68vvwrJaFVRTjQQWXSbQfFMDkZ+8YqxFsoUcslU5mESpUAVnLRqBKgAyYN9IHtgGuQC5t6ndZcpZqTqkVAx+PVPruPzOB+cza1sjWTMA0gQyGSG0srDQTpsTqC284nGZjj+apkKKrAoDTF5gAgkCZ5qL9BG1sBptm3U6xjfBfh9XSqSSxvBMTc+QAHTbpjFOEdtWFRWzAqGLTTaFvvNOykzecXin2iWogqZYPmIbS1NIDqpnxFWE8rbTO+BsNo0GsiVBLKGKkFbwZtMHdfw2wSB+X+s/lio0w07wPP2tGCuV4hpEMxbztPpgHYVrZjSpYggDrG3WxNvXAfO8aOyW8z+rYb4lxFiUCBCjalqlmuPCdIUbGWtJNuhkwDzSOZjf1wJibH8zmVf+sSnUH76K/wCIwHzXA8jmAZylJYO6BqflspHrOH3Rh19z+OIWZzBRNYBZYUsOekkSYibAyR0BwOhJszHtTlqVLMMlOl3aCwUOWax+IyTGoXA6EYK9gqJ1VXG+kKJtaZMWvss+vngNTRs5mmM6Q7M7MROhBJ+QWBv0xdsmRlMmCCHVJYmdJIckrAvcyo3wLuypdUE/6TqvzOOxUv51UvsVv+d/8sdjTNGXpsvfegRIMnkATG28TGPHXfYxy/L5HEShmtICO2qoSZbSQOpP7QXlAJAP3YmVGkb+p5/o4439xjFOmRfeYseVht8tsR8zQEOHuGOq4BA0gbcztOx36WwteK09YpmoqubaSIJ2iOs/mMeVMqhqFwupyCAWkgACComdInpvc4X3Geui6AAkgqSBE8hCkMttyL4h5rKKUCqfhRkGliQqvp1WHP8AZUEG0WMYXDBVg0kSnAGklR4rfDBi8Qskmd5jEXK8IRKxroXRiGDpZgZ0Sbg+vmQPd6GWBEKqAFAAssCyjaIMWgDHgpAsdWxEWseYMe0fI4jU6LKqAGVQXbctNgxtBMb+p8jisdqOPtl6qBaaswUOrPPhJJBgDewiZ2JGLhQqZpNHh9JKSrR1AKNrgASYAwJ4hlDX7khyAlZXIGzaCbH3/W0U+j9KDqFXuFNvH4iJ6abHT7z7YM9n+OZjMszNRFKiAAs6pLHoYuI/d5i+CSLaZYa8XDAkEG0GIsCDAgzOx88QabxIT9mJCggAwGiFHQraOfrD+bzBAlIYj9mdM89zzgGx+7AOjVq1Wa5y9PSCTCOzbgnVLAQAu4mNsShBhmmxU2i8T18v1bEbuhchVvewm8kgm3nOH1dd5kgROxPrFveOdt8NMoIMGx5j+IxWhEPL65bUs3OmJuN4MwFblvyxMp0oJLc+exteLeX54aK6SWZzBIPiKgbcjAMczJOIeX49RD1ddamAHhPGDKhU3A/eLfoYdpiSZNNFnFWmndlXp+EFZALSF1CTqDGTqj9nc8s2z3AO6JViwZRfwmPnz9sXWr2ryauWFQFiIlabTA2WYuJk7xipcT45UbMtVy/eqb6ZEtBADCL28vT2HRcVIA1ck43Vo3EgiRyNxj3LJUVgU1K20gkG/mMXupxzMVKSSKTGAStRSzGQCDyWD5dcRMp2kfLse8ymW0zf+ig32AMmPlh2i4pvsNdg+N5is3c1qbOAJ70co2D8j5EX/HFzejaQxFx0+RnrtjO879JdYECnRpKsXU6jG9gQR5csP8M+kzUwWvSCqd3Uk38wbx74uyHEu+YV5mxMRO9vxxE+tspgiLbyPlvP3YXT4tTYakYMpEgib/q2GKmfB/ZxSM2e1c9+8fT8sM5GwCli3h0ksbnff8JxHrZleSIPOL/fiGmbK3gDDpE2U/J1myPf0yENVvCSwnwztHNWF+XLphzheQAyOaqCNTeEX8JRYYwDJneOfhHngpx7JpmCC0hogMNxzv1GFZfLillqlLWIamyy20kN52vywUq6LyKBpPl8x/HHuG5x2M9Gxs1NxFoIkxEdTq59ZB6EYdFTY6QQYjnceX65+7NGmNKkTpYSCfhg3H/F8Xv5RhNXMBdknnM8yZ5g+3pjm7MOiv1Muoq1mFTXedDLPdsxFwZDAWAERbnacG+EUQlFUL95NtRYsCT8W+1+X+eINSuoYv3dyBI5nTJUW32PyxMyDgAaBInUsy21usDrfqfa2h2P1MnrYE2AfUATIJGpSbEGQdpPQ48GWqFz4xUTXrCghShEWm+tZvBiI54l8Czbd7UDgd1Jjw+LUT4rk/ByERNz0JstPIoDqFNW1QSyggwCSBckkX+EWmTacTRoo2VpqT+GSBM6xI2hhPw3vpHIXwH4p2fo5lVJLjRqUFQTzg2jkV5DYn1xdeJZJHQ6qa+BtaktCwsfHa1ieR2nFWo0VzKaqiOokgJrNgrHSwg7xcMNxG4jFwFJUUPJcOatTdMrRryurU6qSKignSCIlW2kBo8O04LcD7BVKjB8wwA06tBliZkKGIiBIMgGYB23GkZBXY6dZUliAdUWPigTuSAeVr7wZI0qIpLqcBQoPjqOPgMkgknYCJnkBvGCTLWzPM3xXuCaTirFNZ1vASUnQFDeMhtpN5INxfBnJoK1HvabKKbSARzHwsDqAuCCOnrhf0kZepXpUqVJkFIkvVaY+AeBYG6mSQfIcomvcWzCZfhmUCjUHpEEbAliHN/7x2/0nwFKwjx3gVespFJnpuPEArMAZP7UC+3zBwrg2UzAmlVYVHVVJgAFQbAmfjkyZ56fPF0zDsASD6DnF5gzvPX/AEEHiSNXqUg3iQBjbYtEGTvIMWEb35YdsHBGa9p86FzyLWUmlTgkddYhmHmLe6+eB2ZrZUVCoJYbCpp3B3tO42+eCXa1KdfvKveq1RLhQACF1XDnqNagAgGQd8VrhlKmXiqSAdiGAg+eLFRYeE5JHtTfVHXzEH8sSzwko+sut1BHTa589iP72J/Z7hlJIi0yfiB6gSYG4E+WIXaPOKO7uFOkEraQ1p62N7fwxnK01RtxpNPZKoZQm4aY35bHyHXzHK2J1fIJUbxCeY/XXFd4VxdWOmY5j2994/DBYcTp6gNQkdDf7sUpe5nKO9FK4plylRlYAc8DcWDj9UO8hRcm8mT7H9Xx7wTs09Rx3ngXcA7sBvH654tbFeth/scGWgojwksZnbpAi+DbgbeX6vh0ZMU1CLsNh5AjDNWlcQYvJ845RyB/LGqOdkcqqAAeECwGIzVJnwsPUEfL0xPqUwef34E9osyaVLUrAHWomJ3meXTFWRVsdLA2g7/hf8RiNxjIirTKiA1oJ2FwT+GJlUXgRO/Pb5bzyw21PD70K2tlU/mzV+0v3/wx2LR3XmPlj3B6cSvVkPZLizVqaFgCGUTYxOzCDymRhOUpgiBAIsAIFhGwHoPliccgoJKHQLAIAAogXj1kG3ljyvw8Aq50gjZjyB8/OwjHKmin2C89QATxMYUjWfFJiJ02Ab0G59MPcM4pTKM/jUBRYqw6i0WY2jwxuMPtQBIYgEqbczN+ZP73lhWVpt4z4VEiN5BgHxQd5O0++GNML5YSB0I5yLbr6x1xLoZ1qbRr8LCO7IEDa8xvJA3iTgVQYxMQTy6ekegxLlrQ1tjba4jc7cojpgpFJlnp5inURklkLSD4o+Lw+Ex/mPxA5hQKhWDAOmIkctzH654HPwtSoUnwAEFZJBBBBBJuRcmDz6Ww/lVYftljYajcm9jNhcRNsCSKlK0EPrzUaNeso1FEapBmJVDETstpjzPXELsRUSplVqMWqVDJqBmJvvPuLwMTKALo6rLa6bUyCNm0kieYmY25jGcdh+KMlTQpIlQet1MbemFJGvG1i7NI4/TXMZSotNvEyShUaviMC4BIB2LcgTfFabhNbMcOyZpjx0amirTkSO6cpqEneAsjFlyWdLOkG/isJHO53uBIt54jdnM3qq54KQVXMlpiblVDQBzlTfrfESaXbLjCUukSeM8ZK5inl9LhqwOhwAV8ElpBMzHlbUMVztNkM84Snlj/AEegK7lodpMeIv4oAvYzc4s2eyRaWpkLVAhGIkCTJMTexO/l0w5WrJa68rkTab7HcjbGfqrwb/00v7nRnyfR64px3gNUsv2tIXZhYSeRmP2TtvgfV7P5YVloaswrs4pgmlCkzpm5+Em4jlE3nGjcOyK0qbJ42QEmahBkMTI9PyO+AXFuMfVi7NU+IDu0U+5LAiB4tiNxi1LLozcMP1DGa7O1qaaRWBBi5Xa8Sb3i/sMUri3DNDGa1Oof3JP3xj3jHaCvmDdjp6Db/PCMnknNys7beeL+7JStvFaISUTyw9R8JuCQfbB/L8GPNf17HDVfhbclETHOefntg0yZWQfryKB3VLS32mOoj0BEA4jV3ruQzPUYgyCWNj1HT2xPXhT6tpuNh7cztgl9VItiv3M+gTle0Oapx/SFo5N4vxv9+CXDe06AFXTQWJYsskFm3JBM+08sIq5AEeIX3JwLq5LxEBLCL3gz74pP6iaT8F6y2ZWoNSMGHlgJ2tqACgv/AKoN+g/1GK7lM4+XfUoHmDqg/wDVGLyOFJnKdGuiiQytB2iQKgMWm3P7IxVpozxpjrU5Nxztf+GG6tIgGx/PBpOHF0hGAMHSSJg8jECRz3viv9pO8yih2ZSSqqDBA1T4jEzAF7eWLUkRg/YV3Zx5iHGb6r/wP/ix7h5k4FjoAWPWxgggFbRiTQotDaihFjO3KDYyNxNzsfK/Ck2gQVNv7I58r25HfEbSjMypKsimmQJ0eIqSQD4SQI5Tv1xwmqQqpkiaixpNMrJOqWJ8vkL338r+VMiseE3g2BBt5bXuOm+I9DhLpUNZq7N8KkKioDHhCkHkRHrIIi2C9ASDKEbHlzHQHlt7e+KsdIDpRdYDAzHKPUjpP3YkAmLkTysSJjc3+/8Ajia1dBALITri41XkAWHwmSB88R+LcLNdQFfQhMsyi7LaAtog3kg9PPBl7ixGQWBMEEnrItN+s7m2OVoYkkxsLbTHzv8Al0xH4PkayUtNW76tOoMWEKBDAkk3IAK2uCYg4fqgofhtH+Z/LbFpoGHeDMNQC7DcR5np5z5Xxm2Tygo8YNKBpaq6LJ0jTVBKGYO0j5YvnZusWRWZO7kGUJuALCfUD8sAu2HC2/lGhWFwF1HyNDx+5i/oIw5dGvGw3mcv3D02JYKJkgC0hgAYOxmxFjHkQKgOPHKVc3Uy606lFmVidWzvyEGDBJJEHbcYsnH83R7mKqCqi+NKcka2syjwmWBJEjz9IRxfs2Bw7MVUZTUNMu4AhVCgQii0BEEC3KeeM3FPs2jyySqIz/KzV6VOoHADQTzXYlhy2vfe2HKMvEKxBvqF18r7YY4NwWlTSkHoguaNNiWTUNULvIImdr7dInB5aYJk/sdeQieVul8GKXRLnJvbBXF+NfV8u2qC8rC+t4N788Zpmnes+upJLXk87xbysRbpgn2yz5q5llHw0zoA8xufnOPOH0AF1HEtqPR18PG+R7EZLh8XbBWhmqaC+/T/AEwHzmbLGFgepA+8mBiHqjAot7ZpzThH5Ylkq8dEQBhk8XnliDwWijOxqqxpIpNQrugIOk9Jnkd8O5HgNau7jKq1amu1XSURtrDXHiv8PkcVRwOVhvKwwnnvh1aVr++AlXLZnLf1tJ0HUi3z2x5lc/FR21WcCV5SLT8owCDJpAQNNtvb88Q8zl9IgGRfffHoz6nDdTNThhQB4khIBCkTvPK3PBjsJxpKdTuKt1Z9SH7L7frzxBz7zgFmFgyN8UmJx0bvTTSPzsPTa3QYA/SLQD5Jn0gtTYHzhpU+gkg/3cQOwnaU1h3NUgui26sOvTa2LhXqLpbUuoRJGnVIF40x4vSMVRBhX8qV/wDeP88eY1v+aWT/AN0Pm/8AHHYNhaJFIyCyvIB8RO3hsRyA5cuu8yItTK3q6IXUZJVfFqaQXJ2JF7fPacV7iWUY1qNSjmXD1PCADqEd2TKgRExMcy02wUocRdaoSodTHwjwxNrFbQTtq6Tv1weiQ1TcnSZNO0sCLzBtaxG58LXgbTd3MISpCsASwYvpFgCDF26COhv1wyMwAJMiVJk9fshQZmTYXmOeEDip7vvTIRdRIhi3hDWI/YNo57csAzzOEghFDwwYkhSRB6sfCBfncgbc8Da2RqI+impKkAiazOARfxqxtzFgQYvESYtXtplqEIS9WoD4ygAWYIOzAE3i0i2J3COMUMygdTLUyJLDSdQQkRBJIjXvHPeMFNCod4vmK/dMtGO+XTYdJFwWtt1n9qxx5WzeohmpusiVEE2Ec0nmfUjlY4XTqO7lwFCaNKsTJLSCAwEBYkiV1A2uNsM50moUMwBIdQZBiOon2PXnY4ceyWTshTbw6G1OpLKpaNdmAVjfwmRflA8wZfaCmSxZVcvS2B8Os6RIUmxBVis/2hyOIdF3CsKZCvobQYmGjwwpsSCBaYwJ7mtSen9cYvmqsHV4dIpU9ZKIyWBEhjtPeKL3jSRS6GMnwmsXSpmIinIpUxfRaAWP7R5W2I+ViyecZSCD1kb9Z33HKMRcoyikaY+MkhbjUZuCA8BmAk89pM4KdwhIWGUmQD6CSBzJg/cehxnkUkyfTy9JkphGCqqhQDIhR8IE9B1wrO0qS5esYLIKeoPqDK4gkgEE25HkQ0YhUMiFmCLkuR+J3jpbHdo88rZPMomnTTpsh07hwPEpEALuDb/Us1RiOW8TSdzc++CebzEDSOmBuWGHnOJkrZ6HHLGGhCZd6hCIJZiABvJONbofR1lK1FO9ptTqEXNOps0AGN13G0YoPYrL689QA5Nq6xG0gcpjGvrx1RXOXZWWsGhQb60eYqIeaggah+zB5DFo4+TbM0qdiskmYXRmHzNOSHpIJZiJtrUgEagJAvvh3tfVevSWmjU6FOg00qayTqG16aQCoJHKPMycaT2gbRlq/dqFY0KhECLhTGw3ifljKuFUO+p8kjStjpXoWjaSI9weuJeV9ihx5Go8CzKVsujB1r1BSVX6llF9QY+Ekzv1wL4r2Hyla4TumYySjRuCdrqT/njN85SqZWoXoVGHIOhIJHnHzg4KcH+kbMUoWqqVFm5jS0bH4bHrtirHLicR/if0a1k1NQrK43h/CRHntihHPQYn3G174u/bvtrUzRGVyQZkZB3hQFmqalBKwBIAmDzJtyvZcj9H2TXLKlVCajIJYkhlcoA2j3ltJmCMWZfYyJ8xOI1Uzix9o+yX1OkjFy7M24HhA0j3nVPtGKw5wFLodyObalUWohupn+IxtPDs6K1JHU/EA1vKJHpjDicWv6O8zUOYCQXQA/tfBPMAmPKwm+LRlNGpyeuOwH7jKfaT/mD/AB47FkFH4DTSszVqhMPU7uByC0yZJGxiPli008l39Sr3tUOllFIEgBZHiI3k2v5c5wGzuVpUaDOiqEXSZXclGAhhsDJjra99gX8tO2YIo01UuYHiN7bsQRNr8oxjjfklWzRqVBacwIH7xmAoCwp5KL+H1wwtJjU106gKFNJBGo3ZyGVuZiBF7e0iXZihAILX1CNKkg6SIbkDcgnfeZjEqo7NoaNRgA7rGoDlpMkBifUDE4/UWRW+Pdky5evQdCrEsUk2aYYBuZ1arGNow/2NyFWi9YPTrJU0jTFkIEzf4SdovtMYP8PC0VKhSssTA3JJueZNvP5cl/XBJnUNtjI5gm/lf35xgbdbDMfp5hppgQoJZfEJBMAyscxcAHkSMDKeaFSq9ZXLgL3SqrApaCLiwY2E7dcEUYDSEsBqtIUWiLCN7kRbed7N5rJ00pgU1CktqMA3a5k38Vxz9MTGrHehzhdR3QBiaTuhUGVJVoIJEbkb+2DvF+FpVFLWWLUzKsGggyC0RaDa0dOmKccwrVadEBdbEMSbaRYEj94iAOkyfMxW44zMv1Wn3lOmuiCCiKwuYMy3hHwgdOs40lRUegrw7h7AhnYM5HOAAQNPhiBF23BN97AYKmk2xgMB4SeRIiY58/XyxCytcl1SoNLOghQSUmJYAmwcXtclRINjEnKUage8FQzCLloZtQOotEQV8MWggTbGVI2SoI0LCNz/AJ+n6jAvjOWd6WaE+FqelAANwDJMCTMgX+zgmi/f6z+OPKFJhr1uWDNKiI0ghRpkHxXm9rHynFJIZ87Ual9PPD04K9sOG/V83VUA6CxZSVjeCQJHiAncW+/AkP6fIYbUb/P9nRCTxLv9FNeM0ygTrSJgWiTJPIfmRi9dveHrVydSrMVMupr0nESpQT7qwEEbG3TGS9keLdxmqbn4ZhrAWPpjba9BKyCiV10qiHXEgRaFtsTPWbYejGaZLy1QVKaMRGtFY26gH7sY9w7INRrPSLkBHKMOume7noSNvXGzInTGZfSble5zNOsthWWHI+2kQT5xH/DiXRr8PKpkZqpZtJAYSNQ6i55354rfGuGBWbSDAOCDZw6NYktMwdoJuB063x5na7MsEfcMRcfz+T05cdorXCM9VytUVaLaXB9iOYYcwen542jst2gTPUwyNpZbVaZFwTtDdJEg8xvBxkNeZ2HnYfwwX7C8SehnlRIbvVZCllBIUsl4t4hE+ZxpFxf5/wBPN5uJx2aN2y4SlbLOrVFSBrlv3ee+22MBqm5gyJxs3bDPVHydSmyrSFJA1fS2oBjBpUVJsS0qWPSPt2xw5luv3D+GNEkcrbGjiZw/M1KB7xI2K3FiCIM4j96euPHqk4H9BNBz+dT9D81/wY7FfnHYBUbCKSFGUkFCSLiwmVIgzGxHniu0OG0EqGk6SCxegywTYw6CwJKNJg8j1GLFxHNkAd2QSHEBRJAB8UwRbYeXtGIPF+HVqlMMHU1adXUjA6Ra15ki1isn8sZmSRKGUYCkoQVCW8R1GdOrwkmNzM6TY6LYZquqVhTZ3arUBhUWFMtvJkpFrSQBHXEilVNaHpCAk6kIslSYZWAiwE+0EWOH8nQqiVZu8UGJKBSoAloGzQTFuXUjEsKIlDIVTUl2UqhaAEOosxBuxidIsCAOYPPESrRcVCHdl0y+lACxWSF3U23nb4R1U4sIJJYCyFdM2DAyZ8RPnbpc88DanD6ZWoqKCZBcg+PwwwBJk3IuWsfayvYVYFo8VEeLxALbSjGCgGoGFMABlIY/aPkMRvrR/wDpvqNQjQpmABMEyZsDcbbCJxcOHVFKlEIBEBhaxIEagvPTHyttgPxjgtdqiOiiox8LwIQKkkqLyCdRINrjcRGKix4gevxIZemvdhatXVLMQTciXckGduhtbkIwX4B2jy6oKFdXQqT3cAsmgklIjxCBaYuBcm+Ki+UqPUdVZKTU27vRqJZp+KGMlzIG52jEzJZZWqHK1mFMG9BiT4S3wkxurTz2/CpGsKT2azlcsmYpnu6isLEMkEqVMqTc3BE3HMiDiRk65TWlbStVFLQNnUftpJ2uAVN1JEkgqzUHhGRoK3c12elmFBUVVNVdQuSQPCIm8q3ryGLVneDZipST6vmC1FfEtSpDVlYD9huU38U3BIIvhJFN70Sc/wAYWnUpEOjpUXUyU/EwDIzK+qQoQkAAtpmSZ6DuF9pq2dqouXpGhSYFu9rxLhCusUkBhviHikgfKR68cPD6QTNZRKtMsGaqkai9vE61Adbm/jLb9MWbs12oyeZAWg0MifA4IcLYc/i2ElSdhJw6Fdgf6TOCrUyneDUWotMwSYJIvuSNpPuYi2OgQ3iBjYgWI+ePpgPJO0fqcZD9JPZXunNemCVYy/kSTe3LlgNFKihk9DjV/o/7aKVWhWIVgIUzY/54yQvhSvBBBuLjBRbaZ9K0RVLEuaei+gKGmLQWYmJgbAc98De1vBDm8q9OAHEsh/eBOn5ix9TjOuy/0ivSCpXBZBYNzHri+5TtvlHE94Bt638t8IjpmRZXOvTYo4ggwQRcEb4c4lm30g0xMm48vLBr6TeH0xUGZosCKlnA+1yOKWueZdjjNx2ejx/EpwxkyXna3X8cReB58083SqkSVqAwBc+QtudsQ6+aLnDdCuUdXUwysGB6FTI+/FwjRzfE8ym9dFo7bcWcqmW1En+ur3satTxkTzCghR6Dpio4VVqFmLMZJJJPmd8JxqciOw7k8s1V1RBLMYH66YZOLn9HvD57ysQZB0KelpbfyK/PDSIkzv5it9tf+v8AwY7F90N1Pyx2LxMsmNd4FLyJ7yBNjESwIJvcSvP449Gsxmi1KS7UkRpLQs+E2+IEXaNxy5YH1uJMqqzd2iknxaiZIvCmQBPU2n1MQzx8qh1ii1UFpUsAukEqA0SSY1bWmAN8cw0RM1xbKioHTMVEqaQNWjVEC2tdP9ICD8RYkRbEil2xGkhtIrAQtQEtSY7gzusmJBEi9xsKtx6pRqPNNadImDCFtMEbQEgwZgiN9sChQH+9T/r/AMGLxKNQzvaCksuXGkMA3TxDkQDqEmbTt0k4lfX8uqpnDUEDwL8RBBL7JzJEk2tF9sZU+TZPAzATFitQTsRYp6YsvZHiFNTod40pCadU6ixLRqUCTPw7Qt9sTggSo0bgxBTXqUpM06qySQdS+MQCNIgSSdztgnlaKFGDSoUkeIzIXYidhY+l+s4qXDlpKlWnrai1Gp/SaWWFQBSoZivgGnwwvxFGMyTisdouMvRZqeXzCilWUOSUJYh1gDUQ50xcCRGoiBthqJeRJ43XRcznadPQxzPdmjUbxAjSCzK0fFO3QzzAw3meFUTRilxFHqJcpUolCbzZyZaCZgyRiqPUDqA1RSFGlfjIHkPDYemI9Smp+KrPsx/EYaEaj2A4yhzOWlYYd7TdgQ4eVVlAaJEaPhHzxsX1KkwDI2ktcAbHe8emPm3s32iTKhFENDltXdyQSIlSTYxaek+UXvhfbUCWbUBqJFxYE359ZPuMOgUki09sslRpqrOoZgCUB5FgVPlsT88YLXFTLVg6TTdG1L5dI6j8saD2r7dK9OEqamDW8Mkb+Yke+M84lxA121VKjkn/ANMDaw/b6YKdlXGjfuzvFhmctSr+EGot42DftDzgg/fibmaauhRgCGtHrvvimdgOC00y2Xq3DwWJJAkOX0yJIB0stxfbrizZvi1GnGp1kkqL2kCWEgRIAJv92EFmR9teyD5ZmdBNEmf7PkfLFPNTGz9p+1tMI6J3THaKjLcMpjw6xz3kix98ZIvBapWoyqStNO8ZpEaTEeIErJBBiZ3w6sMqIwqY976MenKtoDQYOx+7EYjBRTmSmzJIiTHScNFsNDHsYMQyPScJx7Hr8seimeh+WHRLkJx04c7lvst8jhBQ9D8sOhZIlcG4e2YrJSH7Rueg3J+WNYrH6vTTu6TVIIQBYEAg+K9rEC9vXFa+j/hmhGrsCGZjTANrCGOmYJ58/wBk9MW05oFoWIkqRvcAz7z/AAjmGkZt7JHfeTfd/ix2If8AKVP97/gf+GOxZJXqP+xP/bp/jiqdn/hb1/MY7HY510aIh8S/rT6J/wBq4jnnjsdjs4xeDylth9dj+uuOx2OhEsOcH/qc7/d/GrgLmf6yp/bb8cdjsNdsDyluvrhD/r78djsD7Q0JGCdT/Zh6/njsdjCf+SZ+AUcennjsdhw7LNM7Kf1OZ/tP/wCF8AOzO4/sU/8A3Y7HYyj0wKzmvi9j+eHcju39hv8AuXHmOxc+hSLbl/8AY6von/hXFObfHY7Gce2SJTC8djsN9DENhQx2OwMGJ5++Ij47HYQRLun/ANl/+ql/3tjqf9dT/tj/AMb47HYPAmWXHY7HYgk//9k=">
            <a:hlinkClick r:id="rId2"/>
          </p:cNvPr>
          <p:cNvSpPr>
            <a:spLocks noChangeAspect="1" noChangeArrowheads="1"/>
          </p:cNvSpPr>
          <p:nvPr/>
        </p:nvSpPr>
        <p:spPr bwMode="auto">
          <a:xfrm>
            <a:off x="287338" y="-1684338"/>
            <a:ext cx="3838575" cy="3838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6" descr="http://www.amcbooks.com/image/cache/data/outside1-600x60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83" y="297215"/>
            <a:ext cx="3019309" cy="3019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curiosity.middlestreet.org/wp-content/uploads/2010/10/StephenGill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283" y="3458168"/>
            <a:ext cx="3026526" cy="30265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themorningnews.org/images/the_world_inside_a_camera/01.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7903" y="253963"/>
            <a:ext cx="2542715" cy="25427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jacketandred.co.uk/media/catalog/product/cache/1/thumbnail/9df78eab33525d08d6e5fb8d27136e95/o/u/outside_5_2.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2200" y="295781"/>
            <a:ext cx="2547664" cy="25603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lanciatrendvisions.com/images/articoli/stephen-gill-best-before-end/ltvs-stephengill-9.jp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07903" y="3093904"/>
            <a:ext cx="3236900" cy="32369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72952" y="3093905"/>
            <a:ext cx="2160240" cy="369332"/>
          </a:xfrm>
          <a:prstGeom prst="rect">
            <a:avLst/>
          </a:prstGeom>
          <a:noFill/>
        </p:spPr>
        <p:txBody>
          <a:bodyPr wrap="square" rtlCol="0">
            <a:spAutoFit/>
          </a:bodyPr>
          <a:lstStyle/>
          <a:p>
            <a:r>
              <a:rPr lang="en-GB" dirty="0">
                <a:latin typeface="+mj-lt"/>
              </a:rPr>
              <a:t>STEPHEN GILL</a:t>
            </a:r>
          </a:p>
        </p:txBody>
      </p:sp>
    </p:spTree>
    <p:extLst>
      <p:ext uri="{BB962C8B-B14F-4D97-AF65-F5344CB8AC3E}">
        <p14:creationId xmlns:p14="http://schemas.microsoft.com/office/powerpoint/2010/main" val="4099587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1076" y="341188"/>
            <a:ext cx="9321420" cy="1046440"/>
          </a:xfrm>
          <a:prstGeom prst="rect">
            <a:avLst/>
          </a:prstGeom>
          <a:noFill/>
        </p:spPr>
        <p:txBody>
          <a:bodyPr wrap="square" rtlCol="0">
            <a:spAutoFit/>
          </a:bodyPr>
          <a:lstStyle/>
          <a:p>
            <a:r>
              <a:rPr lang="en-GB" sz="4400" b="1" dirty="0"/>
              <a:t>Formal Elements in Photography</a:t>
            </a:r>
          </a:p>
          <a:p>
            <a:endParaRPr lang="en-GB" dirty="0"/>
          </a:p>
        </p:txBody>
      </p:sp>
      <p:pic>
        <p:nvPicPr>
          <p:cNvPr id="2050" name="Picture 2" descr="http://www.noupe.com/wp-content/uploads/trans/wp-content/uploads/2010/02/texture.jpg"/>
          <p:cNvPicPr>
            <a:picLocks noChangeAspect="1" noChangeArrowheads="1"/>
          </p:cNvPicPr>
          <p:nvPr/>
        </p:nvPicPr>
        <p:blipFill>
          <a:blip r:embed="rId2"/>
          <a:srcRect/>
          <a:stretch>
            <a:fillRect/>
          </a:stretch>
        </p:blipFill>
        <p:spPr bwMode="auto">
          <a:xfrm>
            <a:off x="633243" y="1292093"/>
            <a:ext cx="4045661" cy="3034246"/>
          </a:xfrm>
          <a:prstGeom prst="rect">
            <a:avLst/>
          </a:prstGeom>
          <a:noFill/>
        </p:spPr>
      </p:pic>
      <p:sp>
        <p:nvSpPr>
          <p:cNvPr id="2052" name="AutoShape 4" descr="data:image/jpeg;base64,/9j/4AAQSkZJRgABAQAAAQABAAD/2wCEAAkGBhQSERUUERQWFRMWGCAaFxgYGB8fHhwcISAeICIgICEgHyYeHyAkHh8gIC8gJScpLC0sHx4yNTAqNSYrLCoBCQoKDgwOFw8PFykcHSQsLCwsLCwsLCwpLCwsKSkpKSwsLCwsKSkpKSwsLCwpLCwsLCkpLCkpKSwpLCwpKSwsLP/AABEIAOEA4QMBIgACEQEDEQH/xAAcAAACAwEBAQEAAAAAAAAAAAAFBgMEBwACAQj/xABQEAACAQIEAwQHAwYLBwIGAwABAgMEEQASITEFBkETIlFhBxQjMkJxgVJikTNygqGx0RUWFyQ0Q1OSssHhNVRzk6LS8GPxdJSzwsPiJUSD/8QAFwEBAQEBAAAAAAAAAAAAAAAAAAECA//EAB8RAQACAgMBAQEBAAAAAAAAAAABMRFxIUFhUQISIv/aAAwDAQACEQMRAD8A9c+QskDVtEI5CAoM9gzGHVVdT1sbKSdv2ZvyxzbLS1qVTEybiUMb54zoy6+Wo6XAw9+iGtkmjmpXiaWFVLAkHIA2kkbHYZwcwG9wfG+K/G4OH8EkCx07VtUyiRHqLdkikm1lHvkW69eoOmDKvxP0QzNUNJTmNOHuolSeVwqJGwuARfNcXsBba1yMM/KfFeHxoOGQSirkLNJFLPEDCJ8vdVAdQCRe+t7tYm+AXDuZZuOU81DUspqb9vSEAKCyA3isNPdJsTruSdBhF4JwWpmnC06P2quNdsjA7sTopB8fDAT8y8x1k8xFXK+eNiMl8qowNjZRoCCN9/PDVxzhp4vSQ1sOU1ikQVS3C5io7sovb4bZvmPs4N8+cIpb+vToJ5lVI6lKeQdkZ7WJYgZlGw8+7pvdV4bzywmUSIi0mqtBGuVQh0JuO9cb76/XERLy9Vw8Ldy05mlkQxyRxANGFNrhi2jEW2+emK/O1TKkvYq6ilKhohF3UZCLja1/A308sDeK8vPDUdjGrSZtYsovnQ+6Rby0PmDhmk4fDDRpFxR7SRuWijiYGUId1bdVBOup0016YAVwTNW0xozrJCDJTk9LnvJfoCTcefyx6pOCR0brLWTWlQhlghN3uPtt7qfLEVVzawXsqSNaWI75Pfb86T3j9LfXC5UThT3j9OpwDFxbm+SXMIgsCMbsI9Ga/VmABJ/DC9LMAQN2OyjUk/LDRy56Na2sszKaaE9WHtCPJdLfW3lfGocvch0lALxLml6yNqx8e9uPkoUeN8DiGV8K9GtdUIZHXsIhYkH8oV6m3Sw1sbG3Q41Tl7k+kol9gisxGrnvFvm3UHwFh5YNVbgoQxAQakaZbDXX7umu2l9sZzxD0q0tLkipk7cKe8y9xAL3OW4JbfTYeZwTmWhVvEVjUvIyxou7MQFH46YQue/SS1KVjp4w7SIHWUm6ZTsVt734gfPCN6RmmepDvK0tPIO0pz8ORugGwK7HrtffF7lnhMnEaJqbKc1Oc1PKwOUBj3oibHf3h4fTBcIhxCTi1I8czZ6ynzSxGwHaRm2dLAAZhYEfh44ocl8MqElSqjtFDG3fllOWPLsy3PvXFxYXxao62m4dIGivVVSE983SFDqDYe85tcXNh4Y9c9zvUGKqV2anmXuKTpE4FmS2wN9b9bnAW+ZYaSjKS0cQl7e7xyuc0aC9iqJYaqftbaDHcN4nJxOnkpJ3L1Ed5aZj8Vh3otNPd1Xw18sRcocNerp5aZ1PZe/FKR3Y5drX6hhuB54gjmi4fODD7eoib33BCI40NlvdrG4uT8sAS5C5YrI5o624pYImu005yKRsygHVri62GnnfDPzZWUvDwlZw2mjkNUzMlQ92WNgdVRCAFbc62tqNQLBX564g9VHBWB2aFx2ZjLEiGVR3lA6AjvA7kYOejbgc1bSVFLPGy0UozxTEWyTiwBS9s1xuBppa4ucFPvowqqmagE1XIZHldmQkC4TYDQbFgxA8CMY16R+Oet8UmYG8cHso/Du3BI+bZj+GNp5z46nCuGt2Vg0cYjhHgbZVP0976HH5ypUsgvudT9f9MVXo4j7OTtlEYbtLjJa977gj9t8W6OjMjhFtdup0A8yegA1ODqcVjyerU8l5wmRaggDPrfswd1B2U38PniMvdTDHCHnRI5K1ADKgN0iJ3kC2sTe1wDYE30GF+i4yS7CpzSxSn2ov3r9GXwdenQ7bHFbhwmSdREG7YNYLbW/UEHpuCD0vfDdURw0KtUU6JJUXAYZg6UzEdB1N7hSdrfiKff5Lh/vDf/LvjsAf471v+9S/3v8ATHzAxIrxj0l1cmVYWFJDGbxxU4yKttrkat9dPLDpxThq8b4bHNDkFUlyq3tZtO1iPgDpInzHicBedOV6XtzVu7U8EuVmhC3cSsLsq7je5v0N9hbEHKXPkNPUJFFAIaZjYuWJfMdA7G9rXsCNbDrpbAU+H0FPwyVJZ5u2q4mDLDAe6rD7b/tA/AjBDnbjMtRTw1ELlaea6youhWW9yHI1a41HQ2vbXEHpD5TMFVnhQmKoJKKoJtJ8SWGu5zAeB8sWuC8IFJTzLxNljhnUZYb3lLAghgo9221/le1sAB5MrssxgYF4akdlIgF9DswHipN79BfF2p5MjpWJrqhVUE5Ui70rjobHRAfE6Yim5xESmPh8Qp02Mh70zfNvh+Q26EYWKmfUs7XJ1JJuSf2nANPEefpCiw0gNPCq5F1vIVHi3T6ficKc1Ra5c6nXXcnBrl3kurriOyTs4jr2jjceKjc/PbzGNZ5Y9FtJSWdx202+d+h+6Nl+lz97ApmPLfo9ra2xC+rwn45B3iPFV3+psPPGscr+jijoSGC9rN1lk1a/l0X9EA+JOGXtbaKLDCTzl6TYKJmiAaWcD3BoFuARmY6bEGwBPywTOTjU1QAOwA+gA8fL54T+Kc8RdhUvRslTLTgMyAm2Umxa9rMq7nLfbcYR+P8AH5OLcOaQHJLTMTPChOV4mtaSxJJyEWIN7d49Rha5IlnSsjamjaVtnQC4aM6MG6AW6nQEDwwMLcPpHrDVJNLIWQGzQjSModGXLsbjqbm9tcfeL8jSGo/mSGSmlXtYpPhCHWzMe6uXY3PhgtzLyrRcPlLytJOshLQQp3Vyg/HJc3Avay6kY7h3Hm4jBLQsqQmwalWMZVulz2R11DC5BPW58MFXeBQUpgFDI8dZUxl5YFGYRhstzEJLjNcgkjY6+GFCr5rqWkRs5j7JrxxoMiIR0CDTyN7ncHFXhNFO06inRzMjXAUaqQdz4WI1vYYdeZuEUqfz2UGVnIWSGFx2Ymtdszi5Av0GpPzwKC+LctPWtHU0Ud0qLmRbgCKUe+CSQApPeBPn5YO8rw0MP8xnmWqeZwdB/N45QCFGe4LFjZSyi2w8cD+X+bRUM1FUiOKkqF7NRGgUQsTdGB3PetfMTffC8OVKo1T0qRO08bWYKNrfFfZVI1DEjQjAfePcTqe2Mc5KNC2URr3VQqfhUaDyO+2uC1dwl+IJHVQBQ57lTmYKodQO/c6WK2J8Pxwx8y0NM9OKufLVVsCJHUpBKMhbZXkIFzoLEqbE6dMKdBzkzS5KjKKRwY3iRQqqh0uoGtxvfUnXAEuUeN0lIzQTN2yTMudioMUbqbq2U++L6E+GD3KvG6qTicslexkelW0ES6Rhn0VkA7oUR3ObezLrjPq7lGoFQ8EaF7ah9kKHUOWPdAI8/HGqcs0HYUqGV0Zwl3kXUFRqNTuAtteu+CTOCb6WuLvNPFAzXb8pJbYX2H0UE/UYVWGJJqz1momqD8bd3yHh9BlH44+Pgr5BUxq2WUHI6lWI95QfiHiQeh3Fx1xycsTNL2agFbZu0/q8nR821rfXpi9Dyx2irUPKqU2W7v1Ug2KBdy19jsf1YmfmKKVPUwOxpto3JJIa980nQqx3A236YGlyfiiOjxUb5qoKA82UBplUd4Id8362A6nCxwOeVZgIk7Qv3THa4dTup8vPpv0xJRcAnM5jUZHjN2cmyoBrmLbW6gjfpg/xLiaGKX1Ejtf/AOw6rlZ1tq6eC5tWtbcHbXAoW/iLTfYf/wCYX92Oxmt8dhgxP058scR7dZKKoclag5kZjcrMPdNzr3tj4/U4ojlCVLmqK06AkZpN2t9hB3n+YFvMYnTi0FMf5mheQbTzAEg+Mcfur5Fsx+WBdVUvIxkmcsTuzG5/E/swDhU+lCZIFp6UkBVCmZwDI1ha4Gqrf9I+eE2qqSxLysWY6lmNyfqdTieh4ZPOpemhdo1IDylTkW5trprbr+zGncseheJc0tc3bZb6C9iLHUAWtb6nbQbYFM24Jy5VVrAU0ZCn+sYafMDc/MX87Y1Xlf0PQU5ElQe2l8W2B8hqo/6j4EYaeUGUQmNITEI7Lc2u65QVYkX1IOoubG4xX5y53g4egM+Yu98kajvNa19TYAajUnrpfBM5GFVUFlAHy8fPqTgBU870iVK0xnXtnOXKNQG8GI0Uk6AE32wg03pDfipno2ApjMhFOyMbhxrkduocC2gHUa3xmYoXEnZ5W7UNlyAHNmBtYAa3B8MDBl5z51rp5ZIZmMCoxUxRkgXB+Jt38fDqAMW6yjfitIk8SmStp8sU6qO9ImuSTzO4P18Bg5x3lpJ6dK3iBeKaKNVqo4wrSPrlRjrZGYWvcbeFsBOEekP1aVBTU6Q0uYdog70ki7XaQ94sAbi1gDptgunvl+ni4VMJaya8uUq1LDZ2KsLESm+RfHLckkDHznqvkhIhpcsVBKiyRCEZRIpAvnI7zEG4IJsBbTATmjl71epyRXeKUB6dhrnRtRbqSNj1/HDly/yz2tKtHxFuzkD9pSxh17cAgl1ym9g24U63udLYJ6AcsD12negb8ot5aUnow99PJWGvgDfyx5puCR0LrJWy2mRgy08JBkuDcZ392MeWptiKbnBovZ0MYpEB1I70rEfbdhff4RYdMTc0UnrKR10Ck9sck6KCck4Gum9nGo/1wUR5v4489Mk9L7KnlJWoRAARLv32ABYMtrX0088B+TarNI1IwLQ1QyMALlWGquPDKevh8sGOWuFimWROIyJFFUKF7BiTITcZXIW/Z217zW/VgdzBxOSkkkpadBTIpykqfaSDoWfexFjYWGuCePsnLcFG/wD/ACEhdhqIID3mHQs5FkU/VrYYuYua5eJcOZ4C0LQN/OIEYkNCbBHJ0LBSLEHTUnwwvzRniFIHUF6umAWQDVpYj7reJZToetteoxPy3F/BsvbVcgjLIyGnAzyOrC1nW9lXY943NhgA/J9Y6VIVEaRZB2csYF80baH8N79LYLcc5VpuHSXqnafMM0UUd1ul9DI521uLLqbYh5rrnpyIqULDSyIHRo7gyqRuznvGxuMt9NMR8KDV9IaTeenDSU1zummePX6Ef6YL6I0Nf/C0QpiRAYnVgiEhXg0Vl1JuyDUfTDH6RuJiChZU0aX2agfZ+K307v6WKHo15Lend558vaZcgQEEpexOa2ga1tLmwJvvgH6RuKdvXCIHuQCx/O3P/VZf0cGewKngyIB1A1+e5/XiakQF8zqzxoM7hd8o3+Q2F+l748M2IF4i8MivEbMuvkb7gjqCNCPA4NLknNzu9pFBpiMhgXRQnTL4MNw3j5aY+ryjr2jSqtHbMJz1U/CF37S+hXxHXBV+WIBGK6YOlOwDergHNnJtlDdIydQ29iPngVJzT25MVQoWlawVI1Hsbe6ydSR1B94E7aYGlqp46lVH6nFeJVsISzflMugWQ7C/ToDYHAXgPDqg1Hse48Ru7tosdt89+m4IO+oxbi5RcMxmZY6dbEzbqynbs/tFhsOnXwwS4pxsV0Rgp8yMmoQkE1CqAO8RvIAM2U3vr1AwNDXrHC/tUn/KP78djMsdhg/kd4LwierfJSxGSx1c6IvzY6fTc9L40jgPomhitJXN6xJ9gXEY+m7fWw8VOHtIkiUJCojRRYBQAB8rWA+gwD5g5qp6Nbzv3iLqg1ZvkPC/U2Hngzn4Nhu52cYCLbKAALAdQBa1rX0tby6Yp8C5hgppUpZKgNK5IVGIL7krmtoGt42v0vhDh52k4lFUU9OGp58ueGz96QLqyXsMrEeHn4G+YRFlYMCQ4Nweua+/je/68FiGn+lrnuuhqpKSK1NDYMHj0eVWHvZ9wCbiy2NwQScL/LUn8IUb8PkN6iO81GzHUkC7xXPRhqPqfhGNE4nyz/DPDoJanNTVMSlmYxknJrnGW4NmsHUbi4HXGaJzfDRm3C4bN1qagB5WH3V9yNT4C5I64Kio+UWgyzV0vqag5lW152IPwRjUa/E1gPPDNzNzNnpvXeHKIi7mOpfKomB0y3YXsrDqPFdcL/PEYqBHxGL3Kiyyi9+zmUWK/IgXH18RizyLw90DvVBYqCdDHI0rBA+hylL6lgfiAsATrgAvK3H/AFeozS3eGUFJ1OudG3PmRv47jrgxxP0e+rSuamdIaYMezc96SQdAsY1LAaEmwB8se+NVMfC5mhpIfbqAfWZrM1iLgxrbIo1tmsTocdTVT8UpHilYvWU95IWOrSR/GnmRoR9B0OANcG5kWanejoA8U0UZNNJIVaR9czqDbuMwvYKdvC2M6irZElEoZhIrBgxOuYG9zfUm/jgzy9wCoBSpzCmijYETy90XHRR7znpYDXbDPzRxKCFVreHQoxndg07Ans5B0VG0Rm1a5Hy3wRDzByok4TiErikimUNMrIxYSHQ5FA1znUXI3v1xHy1zlT08nq8EbRU8vded2vLmIsr6dxQpOwGm98CuXOYjJLJDWyO8NV3ZGZiSj/BIL7ZTbyt8sRtyJOjuKgpBFG1mmkNlP5g957jUADy0wNhfG+HyQVEkcxJkVtWOubwa53zCx+uHb+LbVdFHNWFoJKdSCxS7yQKLg5bhrjUAnfXxxNJxmKSlaSiAlq6NFUzTRjOYhcF0BJ90/aFwL+OqXwzmSWKqWpZmke/fzm+dT7ym/Qj6DTwwLFaHnJKRwKKALHcdo0nelkW+xPup4gLpe2BvNfCxFPmjJeGcdpC51LBuh+8Doeu3jgxxXkUCQzLKkVC4DpLIdlYXCBffZh0AGotrgzy/x6FojQ0IYTKrNTTzZSWk3YKtrR5he2/W+u40rcB5ZM9KtNXHsmDdpTC69sVsS6hDrlO4BG+vTC1Jzk1OcnD4hTrcXLAPLJY7OxG1/gWwwJbiEqzdqXbtlbNmYksGB631uD0ONHoOSvW6un4gFEUTgSyxMCCJRf3RbVWYBtel/HAqzfNKlJSySlAmVWldQf6xu8Rfrdza+MPpnLl5X1aRiSfHU/tNzjRPTFxjLBFTIe9K2dvkNB+La/oYz9RlAA2AsME/NPZJJCgXJ0At/wCa4fE4BT09OJpIY34jDDmNL2lxYNYSum5ZVszKDbS9uuE3gcbNOvZOqTDWLNsXHuqL6Bj0J0vbxwOFTKk2cM4mD3vrmz31vfUm+hB32waTnmWYztNK3a59JFb3WQ7rboPC2x1wTk5VhiUVUzt6owDRJYiRiRcIegtY3a+oFxa+C8/CoadfXJIQ04VWaluCkbNfvsL5gl7HKdATb5LQ5pkklc1RMsUukibWHQxjZWXp+B3OCaTS8wrVjsJwkMWnYFRYRECwDeKEaE7jceGKvD+V5RIzTE00cLd+U9CNsn2mPS3kfne/inHB7eqkBptDFk9+cEXAA+DTcnb9ePlXxv8AhFRAwWJ0P82AJynQDs2ufeIAyvprp1wXRg/lEpPCb+4mOwg/wFUf2Ev/AC2/djsD+YPPOXpKqTLJBCppwjFGY6yGxt8kHyufPFCYniVFmN3rKQd7q0sJ6+JZD/n1bBHinAm4lBFXFkgbLlqWkuFOSw7QWGtxpb5AbYocM5npuHyA0cbTvtJPKSt1uLiNB7t7btc+WCKPAOX5omjqpXFJEjBlkk3a3RE957jTa1jvhi5p4rFCiVnDYox6wzZpypLo43VVa6xk6m9tdfngB6QaZvWRPnaWGoXtIXJv3TunllOmXoCOt8XvR/w+Sojnp5EPqkq6yHZJR7rKToWvpYb2F8F9Qchc8yUlcJZpGaOU5ZixJPk+v2T+rNg1z16LXFW81OYo6OT2jSSOqpET7ynra+qgA6EDpgFXercOkaNI/WapDYvMtokO/djv3z5sbeGHXlfi/wDDdBPQ1TD1le/G9gL2N1aw07rd1rfCw6nAAuVOPUNK/qiM86zMM88igRBxopWNrnLe12Yg7HYaJvM71HrMi1js8yNlJJ08so2CkWIAAFiMfKLleplmeBIWMkZKyDYIQbHMx7qjzJ+WH3iMVM9L279nXVlHGqShHbIRc2Z9B2gUbkHWxvpsKC+GcIfitAuyz0pCLK9wrxG5ylrHVLfh+dijRcYpeHuHph61Ur/WvdIluLHIo7zaEjMxG+gxSi57qhPHKX7sZ7sS92PL1UINLEaXNzsemLnG+TnknV6CNpKeoHaRkDRL+8jHZcp8Tt8jgPfpBdp2irFdngnUZQxv2TqLNH4DUX89fDEvo9opJ1np3RjSSr35PhjkHuMCdM19Mo1OnQYLcrepwg0NTMlS0zg5VBMMcgFgM9wSWNlJUW0A64T+ZOL1MkhiqTlERKiFRljQjoqjT66m3XA8FK1KbhsjRhPWapCLvKuWJDYEZUvdzYg3Y28MWOK1zcTo+2Y3qaS/agaBomPvgDQFTobdLnwx9fhsnFaZJYhmq4LRTAkDOmuR7kgXFiD46noMfOD1VNwuTO0hqqixVkhPslB3Bcj2h8gLX38cEUuR6WoFQs8SgRIbSu5yx5DowZjodOmpvbTBbmCCk4cyvTRCoMwMkMkhDRItyLKo0cjT3jpcb4oekGaUzJ381I6iSmCjKgQ9Ao0zA6Hrt42xPyjStX00tERrH7aCQg2jbZlY9Fe/43NjgevvC+KvxOOSkqXzTMe0pnNhaQA3j0AAVluB4a+WA/BeW6l27RfYLE12mlORI2B8TuwPwi5wSjFLw2S5PrVZG2iglYYnB6nRpGB6Cw0xY57rnraeCtVmMduyliuSsUo1uB4ODcHfYdbYAlzVxGnij/hChijmkkkKSTMpKxyADvLG2gZ9SGI8N74YPRbDM9K1RUyPI9Q+YF2J7q90WGwuc21tMvhhC9HNLLPJLTdmz0k6FJiBojAEo4O2ZW2G5v5Yf+ZOZoKKkNLA95li7JMuuTTLdjtcDW2997YJPxmXNPGRWcQlkXWOM5U+Q0BHz1b64oHXHinjCKQvU4lUaanfBp7p6GSWRY40ZpGsVUDUg6g/K3Xbrh1mlSMN2Zjm4qkffYAnb3ivwtKqWubXNjvtj4vMMTR+pUsrCXJkSqcBc5vm7MaZo0N8qm+mg8ymU9PKJgkauJ1awUCzBgf1EHBLQU3FJI5u1BzOT3s2ucHcN9oNsR/phpreXYKNBVyxswbL2dMw9x2F7SHqotoLC/XF+vjjp1eeJI3r0AMyqbpCT70ira172vuFJ6DdLpOOOkrvJeVZdJlY/lB8+jDdT0NvlgWsnmZqhmStYtE5uGA/ItsGQfZ6MvUeYx7i5T7C8tc2SFT3QhBabqOz+6RrmNrA9OhGq5ahoQKiovKja08JBUtoD7XTTLcXUXufwwNk44a68VUyqxJMElgqxsbdw2/q2sBc3KkA7XwXQ1/KmP8Adj/zj/247C3/ABIrf93b8V/fjsDH5F+Cc7SGpPrrtLTzDs5VJ7oQ6XVRouXfQbXxBW8h1K1TwRIXVdRKdE7M6hi57o0313BxYqeB0tAxWsb1moX+oiJVB1HaSEA6ixyqL664K1PGn4rQSRqBHNTHtBFHcLJCBa2Uk3Kfu010Gl3l0UvZeoO8dZOpeSEEHsRJl9xXuCwJuT0NzhD43x2eoa07EBDZYwMqJbSyoNFtt4+eK/C0laZPVwzTBgUyAk3BuCLeH4Y0HmzgFMoFdVB8zZRNTwlbdsRqC9zkGmul77G5wKCanhsnFaaOeFc1XFaKoFwM4t3JLkgXtofr0AxHwWrp+FTLM0hqapbjs4GtGtxY5pCO+bHZRa++I+F+kJ45UXs446PVXgjUWKNoSWPeZ7a3vrbzwJ5i5aaCq7GIGRXs0BUEl42921t7bH5eeA0T0tzSVVDBV00jGkYDtUGgu3uuwG9j3CDext54zzkviEkVZGYozLm7jxAXzxtowt8tddLgXxo3o7QU8T8P4hJF/OL5KYtdwCDmDZdELaELe9wSNThW51r5KCaWipYxSwi3eS/aTKRozSHvEHUZQQBYjW2A9cw8nUvD5S1TI8iMSYIIxZioPxyHRQL2uLk74m4PzH69HJw8rHTpIv8ANhHcBXU5gjEnvB+pO5v4jA/l9vX6RqFjeeK8tIT16vFfwI1H7lxXpOVvV8stfKaYAhkjXWdrHTKvwa/E1vlgAUXD5TL2So5lDFcgBLBgbEWGtwfwxovHuCQvAtZW5mqIUVamGF1JZr2UyEXyEi2Yj6bYh5r5kaak9aoAIVdylVlVRLm0y5nXXKR1B6geWFHlLjXq9QM4Lwyjs5k3zI2h06kbj6jrgWJ8P9IUkcqBY0jpAbNTxqLMp0Nye8z2+Inf5nFHjvKzR1Qip1aWOUB6cqCSyNtt1Gx/HrgpxXkOOjlY1lQEgzHsgnemlA8F2W2gLNpf54L8K5l9bppaGjDUzIl6e0hLSAHM6FtLMwudPPoNSaT8A4JEYBQ1zpJUKzSQwJJ317pJjZx3VLHXLfTU+FlCv5wqCQkX81jja6ww3QKw+18Ttfct+GA1HK6SK0eYSKwK2GoYHSw3vfpjTuK8jRTsldVyeqJIgaeK1m7XqFvtm3tYnyuTYVYBx7gz8QWOto4y7zHJURoL5Jha58lca3Onjvg7wPgMfDIZRxKRXFQgDUq969jcMTcajoRYDXUm2K1VztHTx9hwyIQx31kOrsfHW9j5m5/NwqvI8r/E8jnzZmPluzHAHOM88ySJ2NMopqcaBI9DbzItv4C3nfClNKL5Qe8dh4eflYa4eeFcggMTxCTsVVDIYlYdoUAu2ZhcJYbgXO2owg8PUSSSShQisxyoL2UE3trroLC+5wWE2THmolAZVJtfb/zzxay7+WGuo9GS1dAJKZv59CLyRG4zhu8FW+mYDQW3IYHpgEoQXYAkC5Audh5m19Bh7m4ohR4aOQPXKgVp8oDTKo7yxte5YC2u7BdCTY4R6dhIl7EOmjj9Wbxt4+B8jp7pKd2lRYzaQsMpzZbNfQ3O1j1wJfeHTyJKjQ3Mt7AAXzX3BHUEaEdRfDVxLh0NCpqY4w891HZlgyUzsL6ganW4W+LHEayONJXojG9aoHrMiA6C1neIHT3veK7Xv8k7hvEHjkuo7TP3XjNz2gO6nqSTsdwbEYJbqXj5ZnWrZpYZjeS5uyt0kTwZfDYjTwwQk5Zjova1pEguexiQ/lfvN9lNRcb9PIkuI8Fh4YO3KtNI59gjjuxGwPtLHvMt9Bpe1/MAYuOmpvFWyEhzdJW1MTn/APGdmUbaEbYLoQ/lRqP7KD+63/djsQfya1v2E/5gx2HCf5EOO0x4jSx1sSlqhLRVSILkn4JABrqND/8AqcfOAcKPDpo6mtl7Bl1WBe9M4ItYreyKfFiPocWeXufKejmWOmgyUzMBNLISZmGoDaHKoW5OUA6X64WuauDPTVUkbsX1zLITfOjahr9T0J8QcF8M3OnFGgWP+DwkFJUpnDxLldz8Ss3vC1x3AQB+oBeSuJKJGpZrmnq7RsPsufcceYbT6g9MMPJnAJKqiemqQY4HYPTSNYESdcgJBYFdTbTfx0CVXHYqJmioYiJUJVqmYAyXBsci+7GPPU4HjzUcj+rMxr5khjBIULZ5JQOqINgfFrW6jDBw/mX1qklpKEPBLDHeAlwZJIwbutwBlYjop8ANBgNxOQ8Soe3JvV0gyzeLwkkh/mpvf9I9RgfyrwacOlWGWnhjYN28pyr5herki4su+ouMAAinZWDqxDhgwYHUNe4N/G+uNu4zy3/C/D6eonBpqiNSzkxk9wXzjLcGxtnUdL264U+aa6ClCVfDoY29ZZiKhgW7NgdVRG0RjqbkdDYYHej7n2Smrs9RKzxTkLKzsTY/C+v2Tv8AdJ8BgKy81xUhtw2KzdaicBpGHkvuxqfAXJHXHrnamWYR8Qh/J1Gkovfs5lFipPgQLj6+Iwb529F8qVjvThEpJPaZ3cKkX2lYnWwOosDoQOhxJylxyhpX9TV2nEzDPM6gQrINFKo2pF7XY2+E7DQBvInDnjDvV5YqCdDHIZWyh/slAdSQfiGgBOuPPHa5eFzNT0UWSUAXqZLPIwYXvHplQa2uBc2O2F3mZ6n1mRax2eZDlJY/4RsFIsQAALEYa+E8Ek4vQoo7tRSsI1ke+V4jfukgG7Jbz0t9rAVKGZuJ0bwSEvWU95IGJu0kfxx3OpI0I+g6HHnk/kirkdKj+jRRsH7WTTY9FNiR5my+fTBylioODnNmNXWgEd02RCRYjqBoSNczeS4XeO811FafavZL92NdFH06nza5wTRt4tzdRU0sj0ECPUSElpiDlBO+Xqb/AHcoPnhJ4pxuWoYyTOXPix0A8ANgPIADFrl/lWesPsUuoNmkY2QfpdT5KCfG2+NR5Z9HsFKQ7e2mGodx3VP3E1A+Zu3mME4gicuej6epAdwYYj8bjvMPuJof0msPDNjS+B8sQUi2hSznRpG1dvm3h90WHli1zFzDFQwmafNa+UBRcsxBIA6bA6kgYGcocwSVsLVDoscbOREg1OVdCxY7ktcaADu+d8EmZkB9MHGOxohGv5Sdsg/N95yOuvdU+N8ZhFB2aKo3A1+e5/Xg56QuJetcUKA3jpRk8sw1b/rOX9HAp8GooR5a4T6xUxRHUM121t3RqdfkLX88bhwmnVIxEQLHUkfa8cYHw3mlqKpSRRmFrSL9pDuAeh0uD4gdL42/hPFkmiWaJs0bi4O30I6EEEEeN8Gf0Q/SbyU8UjV1ILSLrMgG46uB1098dRc6966C+V0EkdrHQr1RvD5HcH5jcY/SVxIoF+8PdP8Al+7GIc/8nmgmNRAl6WQ2ljGyMenkp6eB0+zgsSW+FLN28fq1+2zdwDx8PC1r3vpa98N3FRFRxyTUSo1RmCzMrZlpiRrkBGgLXUMb228sJ86ZSrxklG1RtjpuDbZhpf6HYjHvgs8iTL2Kdozdwx2uJFO6EeBH4b9MFfOG8Vys6yhpYpj7Vb3Yno6n+0B1B67HfBmr4FFwz2lRaeUkmnjsQthbvyX8LjuDr+Iv8VoYuGKZYF7WV2KqzEMtObAldN5NbAnoCfmt0fFe0zQ1bM0cjZg57zRyH4x4g7MvUeYwFj+Uit/tV/5a47Fz+S2r8Yv75/7cdinAfSck1Lu6snZJESJJZTkjW33jv5Zb308cO1JXU8lIY6bJWVlFFeN5YtCubXIpN2CDQBuoXxwF5v4g/EaKKrUm8J7OoiBOVST3ZAPA3tc+IHQ4W+UXqBVxtSI0kqm+VRuuxDHYKRcXOgxC1Wt45PNKJpZXaUEFWJ90g3GXooB1sBbDbxfl9+JpFXUwQM4y1QZgipIgF3ufhIsTa5GnUnFvm7l2hoZfWHV51mZjFApCxgi2bM4JJW50VQD02GBvBefGlm7CrCLQzKYjFGoVIw2gZba6HcknqegwXTuC8bpOGSZoy1XMRlkdTliVSRcJcEyHQamw8LYo+kXtTVB2kMsEqh6c37ojPwqNhl28did8DeIcrzx1bUqo0koayhRcsvRgPAix8B9MPvA+DQtTChrWjnqYi8sMCSHMvduYi6927G5K30GvTQF/0fUrVST0TqxgkXOHAuIZVHdbw10BHXTpfENVT0nDXKOvrlWh1DArBGd9R70p8tFwL4vzXPMBGLQQoe7BEMiqR421LDxbW/hg5xegfilNHV06GSqS0NUiC7MbdyUAeI0P7lOAcuXuM/w9w6ekqCq1Sd9SBYHXuNbwDdxh4EHc4yqj5eqJp2gjhdplJV1A90g2OY7KAdLkgY0Xknks8LdK6vnENrgRKb3zCxDEe9a98qA6gG+mPPNnpUMhdKJOyVvflIGd+l7bDTqbn5YGl7i/CaOJKeXixElXHGFZI2J7SxOXMNCbD4iVBN9xYYWOP8/zTr2UAFNTgWEcehI8CRbT7q2Hzwttnke5LO7nzZmY/izH8Th35c9F8j2arJiX+zUjtD8zqE/WfzTglWTOHcKlnkEcKM7+CjYeJJ0UeZIGNL5b9FaJZ6wiVv7JScg/OOjP8tF8mw48P4TDTR5IkWNBqQP1lidSfMknCbzB6XYojkpEExB1cnKlvu/E3z0HXvYJmZo7V1fBSRZ5mSKJe6BsPzVA3P3VH0wkc9c+zCnhkoGAgmDAzW76sDqlj7ptrci+9rWvhQ9IEbSTJVB2kgqEzREm+S2jR22GU9B49SDi7yBQPUxT00it6rIL9pbSOYWykX0JOxUb2HTAx2Gcp8W7R5KSpZnirLKWJLFZr9yTXW+awP0vtjWamVOG8OLD3aeIBb9WAsP7zkficKvJnLtNFWyRKjTTU49pM4yqrnZY016XOcm+mm+K/pr4z7OCjQ96Ru0ceQuFH1a5/RGBPMs/4SDkeRjmeRrk+Op1PzNz+GLS+OPgQKoA2AsMW+HzCJhI8XapH3mX4T0UMeiliL+O3XBoRPJcKxJXVMreqMisECkSO507PwCkgkPfVbbb48cH9Kbx1IDoqUdsghRR7NehU2uSOvjrYDTFNec5nmdqomaGUZZYr2XJ0yDZGXdSNbjUm5xM/IKLeommC0FgySi2eUHZFXcP0NxYWJFxsTbY6StDKGRgyMLgg3BB2I8rYv1dKlTGySKHzAhgdmX9/wD5uMZDyx6TY1nEDxLDSWCQ73TwzknUHqeh8dTjUaept+/wxGMYYnzNwFuGVDROGaimN423K/5Z0v8ApD5mw3O8EmaNypt3XQkXUgi4O9iLjxGoNiMbX6QDTvRSesoWU2FksGDfCy+HXWxA1B0OMQnhaBhBNfs2GeByLd1tj10NtRrYg9RrW4nKXgtcUcoUMsU1lkiG766FfBwdQfHyJwwcR4VHwqzH29Q5PYllskYB94j4n122G/zXaStlpZC0ZySAFb2BIuLXF7/QjEnC+Ig3gnzNFK177skh0Ei9SejD4h52wV6/jhWf7w/4L/247Bn+Sqo/tYf+r92Ow4TMLfLNFHw1n/hKVEE8fZtSjvsQdmky6IAL+ep+WKHPPFJqaV6KFVp6UWKrFp2qkaM7+899Ra9tCNbXwo1sLpI6ygiRWIcNvmBsb/XrjSOFcqvxHhkRqs0DUxIjmZCS8FrkZbgkLsD5C17nBQDkyUVUMnDZSB2l5KZj8Eygm3yYA3/S6nEC8mrTDPxOXsB0gQq8z/IAlUH3mNvLH083Q0nd4XFkbY1MwVpm/NBBSNT4AEkb4m5xjFZTx8SjGrWiqlHwyqAA3kGFv+nqTgGCv5pau4bKKLPA9Nl7RM93enAtfOAG03YeR1N8ZpQVrxSpJEbSIwKkeN/1+FuuHX0W8sVr1MdREmSAGzu+iuh0ZVG736HYEDXTDTUVHC+ESOaeMTVVzYZs3Z+Wc3CAeCgt0OBXCtX+jJa2Vax39VilQSTxsLMjkd61+6oO5LbG+mth8m5zpOHRmDhcQZj70rXIJHW570h/BR0uNMKnMHN1RWn2r9y+ka6IPp1PmbnEfA+V56trQpcA2Zzoi/NrG5+6oJ8sE2qcU4vNUuZJ5GdvFjoB4AbKPIWGDfLfIU9Uwv7GMgNmcd5l11RNC225sNt7i+h8s+jiCms8lp5h8TDuqfuJqL/eJJ8LYvcx8do6JhNO47WxKqusjX0Pnl+dlH43Jn49cB5Qgox7JO/axkbV2vuL2sBp7qgDyxFzBzZHT08ssVp2hIV0Rh3SxsM51yj6f6JXPnNk1RSQz0jslLJeOVRo4kHwsRrlK7AHXruMKXJ3FuwnCuueGYdlMm+ZW028QdR13HXAwIR+kurapSWVrxA2aBdEKHQi3U22LX1t00xFxzk9xVBaNGlhnAkgKi/cbWxOwy7G9tLE74t8Q5Iio5GNZPaK57JI+9LKo8j3U8Cx0vfywW4bzAK2nloIF9Wsl6cK5JfKSzIzHctqenW+2pdJ+WqSnjT1Crkinld86RAkxxyAHumQaXbYgabjW+qRzHx2olbs5u4IyVWFBlSMjSwUaXB66nzxRhVg4CBu0Dd0KDmzA6WA1uD0xp1byQlY0NRVZ45nCrUQxgXL/aY39mCoBOl7WtruKM3JjtJSxTTKBNKimRur2FlZvMpY/XGO8a4r67xCeovdFOWP80d1fxALfNsatz/xgUfDpCvdZ17GIDoWBGn5qZj9BjG+FQ5Ixfdtf3fqwSPqy99umPVFxpqeXMoDLYrIje7Ih3VvIjr0Nj0xwBPugknQAC5J6adT5Yba/gUHDkFW0bSynKEgexWGRlze0IPesdhYf5gqvPyjTUqisqC7Uz2aCCxEjMwzBJDsAoBuRuB02I1+cjVM0VZYUz2CKigerkaKyAakAaEHcE+WKtNzXI8knrjNNFNpKpO3gydFZNxaw6dcXl5MSC89XKPU9DGUPfnBF1CrutxuTa3/AFAbDF5Akzu1Qwipo9Xn3VlO3Z/bLDYDx110Lhyl6QIJZRShWjRQEgZ2uXAFrN4MQLje+29rgajmRa8eqyqkEYI9VIvljYDKFc9VYaZrd067Xwv0XKE0kzqw7FYT7aR9BHbxPU+AB1321wLttUNAfWe1ZyyZdEOq3Ohuvu2tceYOo8fXOnJsXEKawsjr7jdY28D4of8AzUYA8s86QVLmFGcvGNGfQygCxYefUjQ638bNtDXFT49CPEeH+uIxT8+1EbxyNTzrlliJU+eunzHUHwI6bWOF8UamcuiqXykKWF8hPxD73T641P0k8hisQTU9u3Udw6DOPsN0BHQn9hvjIO2LEq4KyqSHB3uCfwPQ/LFdLXP4w1X9vN/zGx2KmXHzAabzRX0wh/hGjjiqpwyxSzMrZEcKB2nZmwuTYAkW1XfGf0nOVStYlXJI0sqnXMd1O6eABHQCw0PTBH0Z1pNU1K0bS09UpjmQDYa2k8sp69AT1thsoPRJTUl5uJVCmJT3VF1DDpmPvMx+wn4nBKL3GPR3NUVKycOjz0tQO1RtAsd91Y9Mp2G9tBcg4deCcFpeCQSCsmE0kwXNCFBBte2VD8/fewPlgVxz0p5UEHDYxDEoyq5UBrfcX3UHmbn5HCFNO0jZnLO7nc3LMx/Ekn6nA5k1cz+kqoqrpF7CDbKh7xH3m0Nvuiw+eFah4fJM4jhRpHOyqOnieijzJAw68t+i+WWz1WaFPsC3aH57iP63PkMaRw3gsNLEViVYoxqxvYm3V2JufmTgZwSeWPRags1YRIf7JCQo/ObRn+QsPzhh/maKmhLPljiiW+gsqqPAAfqAwrc3c+CmpUlo1ScSsyCQNdEYeNtSTrYXGx+uccG53m9a7SskaaGUGOZGPd7NtDZR3Rl30HiOuCYmTLxv0zt2gFHEOzVu80m7jqAAe6D4m58hhX574cO3FVES0FWO1RjqQT7yHzU9OgsOmPddyDUCpeKFC8Y7yynROzOoZnPdFhv5g2GGnlmelVPUO0SqmJaSJnQGBZsuiqSbkXBN7WNz42wWqCeQ+GOYpUqQI6GoXLmdgt5LjIY827X6jTQeFsV+LcQXh0r09JHklTuvUS2Mh0+AWyopB3AuRgBxvic80pNSzNIpKkNpltoVCjRbbWGGf+DH4rSxypl9Zg9lMXOUOgF1cnxUb9d/LAQQztxGjZHJerpgXjJ1aSI+8t9yVOo+g6nFLgXAJVyVUsgpYUYMsr3uxBvaNPec/S37MWaHi9Nw5w1P/O6gaGQkrEoOhCD3mJGmc6eGI/SCrSSx1au0kFQuaMk3yEaNH4DKenmd7HAHebOOKkIrOGosa1DMss4X2qv9nW+TMLm4338z79DVG7NU1DM2VrJqfeb3ixvuQCBf7zYDejylecVEEiE0cqESPsI5B7jAnTNmsLb7X0GNM4Hw+Ph1FlLXSFWd2tbNuzG2tvAb9MEnjhnXpe4t29bDSg9yEXf89rE/ggUfpHC46dMVqSoapqJaiT3pHLH5k3P4aDFo7nywarhbo6qaANUQrcx93Pa4jLggNbx0IF9ASL9AaXCeOtFI7SXlSXSdGP5RTqbnfMDqG3B+uPvC+KyR1Hs17QN7NorXEindCOt+ngbHDXxPg8HCh26qZpXYiFXAywmwPfIPfdb6bbX6XwRBU8rU9B/OKkmaNtaeCxVnuM3tbiyhQRcC9/8ApwO/jUastFXMBE5vGwWwgbYFQNcltGXXTXcYq0fMhkZ0rWeSGY3cnVo26SJ0BXqo0K3Hhi8nKCUt5q9x2APs1ja7VHUZeqqRYkmxF+m+BtWpeSnVnasPYU8R78m+fwEX2y3QjT9mCPE+OjiUXq0QaJo9YELX7ZVFsrf+oALrqQTcb64r1HHxxIdhIEhZTely6KDa3ZtfxAAD6WPkcCuD8tyySMWPYRwn2sr6dmQdvN77AdbYGw7gnB55Jx6vdHQ5i50EYHxMegHh11GNg4LzHDU5hDIHaM2bS1/vAfZJvrhO5h4wtZBItHdQjF50yhWmXT2htq1iLsp11B6aKHLi1C1SGlF5PDpl65vu+J+XW2BMZfoGgrwLq2qtuP8AMeY/XhB9J/IZLet0q3kGsiqPfXo4HU+I3PzBuxUPEY5QTFIrhWykqb2I6YNUFaCMjmw+En4T+49fDf5xmJw/PP8AGD7if3V/djsfoj+La/2C/iv78ditZ8J9Zz1R8PjMHCoUY/FIb5b+JPvynzJA8CRpjP8AivF5qqTtJ5Gkbz2A8ANlHkLY9cE5enq2ywIWt7zbIv5zHQfLU+AONU5Y9GUEFmnInlHiPZqfJT7xHi1/IDApn3LXIdTWWYDsoT/WuDYj7i6F/nov3saxy3yPT0esa5pLWMr6ufIdEHktvO+LfMHM9PQxiSoe19FUasxHRR5aa6AaXOM/pPSt65UGmlUQU06mJXDHtEZhZWLXC76WA0uNTY4JzJr5j9IlHRN2bMZJL2ZIrMV8cxuACPs3v5Yzj0pcUqHqArS5qR1WSAJojIQNT9pgb77aWtfCjxThT08zwyCzxtlPn4EeRFiPIjGi8vcstVUCU9cGiKMXptu1KEXcBDrlvtp1HQC5cYL3IdQJTJQSgmKpBKkC/ZyKLq4/Cx+S9L49T8u09Cf5+/ayjUU8JOvgXcgZQd7AZrYq1PN3ZqYqCP1WP4mveZ/z33H5q2Axd42PXqNKxReeG0VUBuR8En12P7lwBKTjbcUopYFURS09pI4o75XiUWy2JNyot8+7phI4fFI0qCAM0twUyAlrjUEW8DrfDJy1wh6SSKsqZPVo1OZVIvJKOqqm9iNCxsBe+CXOHFOwSNuHqkNNVKWMkYs7Nc5kLboBp3Rbr4WwF/mjgtOFFfVKzS2RZ4ImXL21vjcXKDSxA1vbx1XaL0gSpMhKqtKO61PGoCZDoRbdmtrcnU+ROKvJvFVSVoJtaeqHZyDwJPdceYY7+d+gxZqeSBTOxrpliiBIXJZpJQPsKNr+LbYCpx3lV46oRU6tKkoDwFRfNG2o/DYk+R64a+WKGnjT1CtkjmlkkzpCCSscgB7rSLoGbYqD4jXNrHw/mIVlLLQ0genZEvAO0JaRV1ZCdLM2+n7Ab5urMGGW4YEZbbg30t1vf9eBZ14HJUV/Eo4KgBIqZi7QKuWNOzPu5Rp79hc3JBOuGX0x8a7KjWBT36hrH8xbE/i2Ufjhg5VoSw9aliMVVPGgmB0uUuAbdCwsSPzRuMZPz/xb1vij2N44PZr+iTc/VyfoBgkcyoUUGVAvgNfn/wC+LFBQvI6xxJ2jk6KOvzPQW3PTEJOJmlniiaWK6oxMTuu4uA2XxXMOvWxF98GjNxxIeGo0lAA8kjshmzB+w8Y1tsxudW1sOuFPg/GshdJwZIJvyy3u1+kik/1inUHrqDvjzy7xEpJ2ZQyxTWSSIbsOmXwdTqp8fInDNxHhcXByH/L1Lk9gWWyRgfERfvPr8h5dSeIajlyHhx7WrInYk+rwgEB7W70lxoBcXTXXxxRHMJrrw1rgFjeCWwAic/Cbf1baA7kWB8cV6PjvrGaGukZkkOZZW1MUh+L8w7Mo0tqLWxYi5VWlvLxHuopISJWBaYjwI2TxbT6YG0NDyiyl5K29PBGbOT7zn7MY+In7Q0664J8Y45/CcfZxBo3iJZIi1+1QD9cigXtrcFra4q1vGjxQdm4VJ0JMCr7rg2vGbn37AZW0vqNNMC+AcFkkcyZuwjhN5JjpkI6DqX8F+WBt55boZpJ1MByNH3mkOioOpY7WtfTrr54YOY62P1d/4NCrCzkVLICG193fURHW1tOml9fPMfF1qoH9T7kaMWnjyhWe5FpTb3lvuOhIJ6YAcsiY1CiBc5YWdT7rIfeD/dt18bW1tgt8oeUuJTU9SvYqXDkK0Y+If5Eb36a9L42WOQEXBBtpcHGeceaOjitQarKWV6gMGYWP5NSPd01vufE7gNyVzA9NMIjdopWAKjUhjoGH+Y6j5DBJjPLX+1OOxBlOOxGBbgcZpoRHMUVVfLHYKgKm2UWv7xNx1J89ylc7+lKWGWSmpU7NkOVpXFz+gp0t4Mb+QG+M24vxyeqfPUSM7D3egX80DRfprhvr+HvxWmiqYRmq47Q1AuBmsO7JqQNt/n93Fbxi0fDK5+J0slLO7SVUV5ad3N2YfHGSdT5fTouAfB+VZqgF9IoF9+aU5UX6nUnyGvywVoZKbhrrIW9aq12WNrRRm1jd7Xc2JGgtix6Q6l6haerR2amlWyoTpFIPeW21zqb7mzdAMAw8U43E9K1VRZJ6umCRyTyR98LYjtFU6anZiNBm8MZzHxyYVC1BkZplYNnYkkkePl0t4EjBTkGqkSsQRxmVJBkmQC4MbaEnoAN7nwt1wS45wKl4dJ7XNUO12iiPdQLcgGRrkttawte2u+BT3xflY1TLWU5SOnnXPI0jBVia9nv1IzeA3vtpiXgHNNJw6ULAHmDkCadu6Mt/6tN7C9+9qcQcD5mNYz0dWVWKdQsWVQqxONUygdLgCxJ1t4nC1HwGdqhqdI2aZWKsq62I632C9cxsLWwNr/OdHJFWSCVzJn76SE3zo2qm/h0sNLg2we5F4a9ZSz0sqsIDZ4pbaJKNLDa+YXuAeh2zYKUdFA1KIJ+yrKyjR3SJWa2XT2ZYWD5dLqL9B80PinMs9Q6s72CEGNEGVI7bZFGgt47+eBYzVcSh4e7RUidpUoSrVEqjusND2Sahdfia5xNWzniVEZWOarpB7TxkhJvmsOqnf6+IxJxbhD8Sjiq6VM0zezqUWwtIALPrYAMLfLTzx54TVU/C5M7OampsVZYmAjQHcFiO+2mwFr/jgBXK/Bpy61KssEUTBjPIbILdB1cnbKL32NsNnMVUiGKo4TEmeskKesWJZJCbZVVtIydSTbofnhf9IzSNOsmcvTSIHpraKqWF1A2BB366i+C3ofMjNOpsYFyvqL2l2BHgcoN/kuBP098d4mKDh7yZizRR5ULG5Zz3VJvqSWOY/XGD8NSyFjqWN/8Az9Zw/embjGZoKND/AOo/61X8BmP1GEg2AAHyGB+aTiTxxa5WqZWqezSMzJN3JYujJ4k/CV94N0PzxNy7wwzTopQNGpDS5jlURj3iT00/XbBDmOqWjhWLh/5GdSWqQ2ZpLEgpmAGUL1Atv87l8T8ZWPhSgUl5JZg1qk2ORQbFEtoH8Tv+wLvCOKqwanqSWhla+bdo5DoJB1Pgw+IeePnLtaGPqsqloZmAsouySbK6eY2I6rfwwYqaGPhJBfLPWsLx6Hs4luQH195tDYdP1kjw3AY+He0rcss1z2MCm6mx99z9m/w9fxtWbjDcR9lUMoqLkwPYKDfeJulj8LHY6Em+IqfiZrR2NU95SbwTN0Y/1bH7DHY/CfI4+0fLYp17fiAZEBskOzysOnkg6t/pcqHhPLhF5qstBBG1iSLOzD4UG5bz6fTQpx/jR4lETFdGhJYw3vnT+0FrXZeo1sDcdcV+KcUPE1vbLURZisYJIkj3OW/9YvUfENtrYG8s8MkeTtlfsYoSGeY7L5D7THbL5676h3K9LM84aAhcmru3uKnXP0sRcW66/MHOYqyNKcjhwAp3YiZlvmzdFN9QhG3Q6jyMXMvElmp70QCUysTNGFCnMT3XYDdTsPAjXpYNy00hmCRrnDjLIh90p1v4W3B6G2B6+8vzMZOxyGRJrK6Dr4MPBl3B+fTBji0C8NXLD36iQG05GiLciyDXveJ6fW2PnF3WijC0eomuGqLgmwNjGpGi20J66j5gVwSpEg9VluY5G7hAuY5DoGHkdmHUa7jAvkI9en/tpP77fvx2Gv8Ak1qftQ/3m/7cdguYEuZ+UqanlNTO7rFIcywIvfzkXK5r5VW/XpsNhehwvnvJKqCJIqM3V4kHwtoWLe8zDcnqMQctVnrUclFO1zJ34HYk5ZR0uejD/wC7q2KdFyjMbtPamiQ2eSXQX8FG7nwA0Pjgm1fmDgTU1QYhdlNjERrmQ+7a256adQcOfKnBhHC9LxJljSpKmKFm9oH+1Ye5fQa72t5GWl4+klI8VAWNRSx+zkkRc7Rg97JuVNtAPzfpm0lQzMXZmLE3LEkknxvvfzwLMPH+PyRmSlhjFLCjFWRPee2l5H95rjXe1vHFnhQNfRtTb1NOC8HiyfEn00t+j0BxdreCniNPFWF0hYKVqGe4BCf1gsNdOmnQX0wOpuaIaI2oIw77PPMNWHVUUHuKfHfBEVPyusAEvEJDAN1hXWZ/kvwD7zfhhk5n5kesoTPSlolV8tVGCMxBsELMLEr0t5+WF7nikDyJWRXMNUMwvurjRkPytp9QNBi16P6SRXaWQKlE6FJmlIVGBBsATbMb+G2uB6XuDcSennjli99GFh49Cv1Gn1w68ycn08UnrU7tFTy2ZYFX2udhmKC/dUDXU7beGKfHKlOGSGKjjtIVDesyWd8rf2emVR0zWubH54g5Y4iatZaKpcntu/C7kkrMNtTrZtvxHxYHq1wbnlFkEHZJDQyAo6rqwDC2dn94t4nw+Qwt8b4E9NUtAQWYGyWHvqfdIA3uOg63HTF2j5NmOZqi1NChs8kugv4KN3Phl0PjhwHHllo5Bw8t6xSxhRLIi9q0I0YodSPluPmRgU88ucARqYUfESokzdrTwhwJQLEsD9kNvlOvvHS2jdyxCI6RCYUpwRmMY+AHXvE6lgtszHrfGNcq0klRXwgM2YyB2e/eAXvMb+Nha/iRjTvSfxv1egcA2eb2a/I6sf7oI+owSY6ZTxDiZq6yepOzN3PJdlH0QD8ceScQ08fZoB1Op+Z/cNMe3k0waS1jTRxDdYZ+o2fISLE+R1ynyPhi5ypIZX9UZWkimOoG8bDaVfDL16FdD0xLydE1Qz0zqWp3BeQ7diQDaQE6A9LfENOmLPMFWKBTSUgK51DS1B96UEXAUjQJ00638yR4l4mV4V7KG7VTrdpytgim4tGNbE21b/2ArhtaKpRTVDd4n2ErEkq5+BjuUc/gbHHng04qEWjl3J/m7/Yc/Af/AE3P4HXF800fDAGkyy1xF0TdIR0ZvtN1A6frIeIeDpQAS1oDTbw04IOo+OQi4C32HX9Q8VVe3E179vXIwcgGglTUlAPtrqR9oXG4xEak8RXLIb1iA9m2g7VdTkNrDONSp66jHzhHBRAFqqzNHGrXjj2klYG9gDqFB3Y/64CLl7g50qZnMMETA5/iZgfdQdWv16a4Icy8U9dh7SAFI4STJBppc6S6aMDex+yfnfEXMHEm4jH2y3Dwg54b3AW/5Rdr+DaaWHTFDlWkk7XtVYRxRayyN7oXqp+1mGmXzwPXzlaKUz3itlA9qW9zsz7wfpYjp4/LBPj1QkUIWhsKeQkSSAkszD4CTqBbUDqCfO8XMdarQqKMBaQt3woIPaffvra1svT8ABR5WZ2m7EIZI5u7In3ft3+EpuG+nXA9feXags/q7KXimIBUbq3R18CvXoRcHBfiCLwzuR9+qdb9sVsEU3HcBv3jbU9MeeMOvD0EVKSzSqS1TpcrcjIhGgtbUjXbysL4RUCZRSy7MfYvuY3PT8xjoR0OuApfwxN/bS/8xv347Bn+T2r8I/8Amf6Y7FXh8iqaahYMhFVUqbhtRDGfLrIR46D5Yt84TGsp4a1DoB2UqX0jca3HgGvv+b44D8zcD7CoCxXeKUB4CNcytsB1JG3yseuGHlmjWjDpxB0VahQvq5uW30Z8vuW11uDr0tiJ6XeVe39ZRqZCzobnwy7HMdgCL6nDNzJw+ko37dY+3MzMY1JHYqRa97e9qdF238MBOaeJSxyPSoohgQ2CJpnHRmO7EjXX/LEnK7ipjehc2z3eAn4ZACbfIi//AFdTgepOE86SGo/nbF6eQdnJHsiodO6o0GXy1tfFTiHKE61bU8SNJ1RhsUOzE+6PAm9rg4kTllKcZ+IP2fhDGQ0r/gcqL94nB2bjxr6GWGAGFoACsauT2kKi1idCSNLjqcvjoNLfK5pYV9RnljqJJHzBcuaFJANFzHck7kC3Trql8f4nUSykVLHNGSuTZUtpZVGgH7fPAuInMMt81xltvfpa3XwxovG+BRyRJW1okjcIvbxoozO18qnU9wnS9xoLbWwKUOE0rcSouwFvWaW3ZsdM0TaZCelrafIeeK8TU3D2BuKqrU3ABIhjYeehkYHwsPriunPUsbp6siwQo1xEnxeOdj3mJHX92PnNvCV7VJ6YEwVXejAFyGPvJYdQenzHTAFObKk11NFWqfyfspowTZGvcMB0DX3/ADR0OBfJK1Aq0emQtkPtL6KEPvZzsBbx8Ba9sGuWaVKDMOISKizpkNPbM1idGkt7gGvnqdrYGc7V0yStRooip1Ps4oxYOD7rMd3Y9bne/hgeNL5c5TpaeaSopyXEt8uoKqpN7IRuLje50AHzzz0p8XFRxBYR+Tp1735xszf/AGp8wcaBRleH0IDe7BES33msSf7znT5jGHxTNIzzSG7yMWJ8STc/rOCR9SubnBzlfgyTs/b92nRD2kmYLkJ903OhN+n/AIQROJauaVFEL5lW4kCnS+YCzHx7treGvngo5zZxAwj1OBeypxZiQbme4uHZviU9ANNPIAVeBH1tRRye9qad7X7NrXKn/wBNra+BscS8BgNanqrA3QFoZLX7PxVvuN08Dtj1xTiK0IelpbiX3Z5yLMT9lPsr57n9eB4kqZk4YDHFZ60izy27sQIvljvuxB94+P0FNJvXkySG9Wg9m5P5Vd8jH7Y3UnfY48wP68gjY/ztB7NifyqDXIxPxqNVJ3FwfHFiGnThwEkwD1h1jivdYvBntu3gv/uA+UPDFogtRVg9rfNDBsxIOjP9lQem5/VjxxirPEEM40niW0kYvYoD76A3Ol+8PkcR8Rk9eQzj+kxr7VB8aDZ1H3Roy/XH3l2g7HLWTsY4kN0A96U/ZUfZOxO1r+ZAeOVqBgwqnfsoIj3pD8X3FHxFhoR5/TFnmjiAniRqYZKVDYxABcjknVgNDmGx23G+I+aK81SJNFpCgymHT2TeNhoQ32reWK3KVM7Ski3YAfzgv7nZ9QfPw6318cD13KUUjz5FUNGwtOG0Xs+pY9CNwd7jBHmCdaWJYqL8jMLtOCC0liQUzDYL1A8fnePmWqWOFI6MAUj6lxe8jjcOTr3dO6fn8qHLbmR/VmUvHMdQN0bpIPDL16EaeGB67gM3aWpZAWjkbuEC5jfow8vtDqNemCVUq8M7i2esZdZLd2JT9gHdj4nb9R7ibDho7GC5qHW7zkWsp+GPe3mf/AP4fMKpRTyn2g/ISHxP9Wx+yx2PQ+RwFX+MNT/vE3/Mb9+Oxe/iPWf2X/Wn/djsVeD/AMp/0ah/Nb/PGXcd/pM//EbHY7ESLGufvy8X/AT9rY++jj+nL+Y/7MdjsDpH6Qf9oTfof4FxL6N/6en5r/sx2OwXp79H/wDtFP0/2HBaPfjP5o/Y+Ox2CELGvejH+hJ/xH/zx2OxSaZjx/8ApU//ABW/bhr5g/pfCv8Ahw/4hjsdiBm9I3+zJvkv/wBRMZFSfk1+v7Tj5jsCKe06/PBrmn8lRf8Awy/tOOx2B2Jcpf7Prfp+w4Fc9f0v/wDzj/wjHY7BO0fIv9Oh/S/wNjzzn/Tp/wA4f4Fx2OxWu33kn+nQ/Nv8DYK+kz8rB/wv8xjsdiJ2C8u+7Vf/AA7ftGCSf7Gb/j/5rj5jsCVGn/2bN/x0/wAJwQ9H+9V/wD+3HY7A6kP4v/QqH8yT/Hj5yZ/ToPzj/hOOx2KdNbx2Ox2MsP/Z"/>
          <p:cNvSpPr>
            <a:spLocks noChangeAspect="1" noChangeArrowheads="1"/>
          </p:cNvSpPr>
          <p:nvPr/>
        </p:nvSpPr>
        <p:spPr bwMode="auto">
          <a:xfrm>
            <a:off x="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56" name="Picture 8" descr="http://www.noupe.com/wp-content/uploads/trans/wp-content/uploads/2010/04/naturepatterns26.jpg"/>
          <p:cNvPicPr>
            <a:picLocks noChangeAspect="1" noChangeArrowheads="1"/>
          </p:cNvPicPr>
          <p:nvPr/>
        </p:nvPicPr>
        <p:blipFill>
          <a:blip r:embed="rId3"/>
          <a:srcRect/>
          <a:stretch>
            <a:fillRect/>
          </a:stretch>
        </p:blipFill>
        <p:spPr bwMode="auto">
          <a:xfrm>
            <a:off x="646891" y="4455992"/>
            <a:ext cx="2547582" cy="2292824"/>
          </a:xfrm>
          <a:prstGeom prst="rect">
            <a:avLst/>
          </a:prstGeom>
          <a:noFill/>
        </p:spPr>
      </p:pic>
      <p:pic>
        <p:nvPicPr>
          <p:cNvPr id="2058" name="Picture 10" descr="Screenshot">
            <a:hlinkClick r:id="rId4"/>
          </p:cNvPr>
          <p:cNvPicPr>
            <a:picLocks noChangeAspect="1" noChangeArrowheads="1"/>
          </p:cNvPicPr>
          <p:nvPr/>
        </p:nvPicPr>
        <p:blipFill>
          <a:blip r:embed="rId5"/>
          <a:srcRect/>
          <a:stretch>
            <a:fillRect/>
          </a:stretch>
        </p:blipFill>
        <p:spPr bwMode="auto">
          <a:xfrm>
            <a:off x="3313937" y="4455992"/>
            <a:ext cx="3057098" cy="2292824"/>
          </a:xfrm>
          <a:prstGeom prst="rect">
            <a:avLst/>
          </a:prstGeom>
          <a:noFill/>
        </p:spPr>
      </p:pic>
      <p:pic>
        <p:nvPicPr>
          <p:cNvPr id="2060" name="Picture 12" descr="Screenshot">
            <a:hlinkClick r:id="rId6"/>
          </p:cNvPr>
          <p:cNvPicPr>
            <a:picLocks noChangeAspect="1" noChangeArrowheads="1"/>
          </p:cNvPicPr>
          <p:nvPr/>
        </p:nvPicPr>
        <p:blipFill>
          <a:blip r:embed="rId7"/>
          <a:srcRect/>
          <a:stretch>
            <a:fillRect/>
          </a:stretch>
        </p:blipFill>
        <p:spPr bwMode="auto">
          <a:xfrm>
            <a:off x="6480220" y="4843103"/>
            <a:ext cx="2540950" cy="1905713"/>
          </a:xfrm>
          <a:prstGeom prst="rect">
            <a:avLst/>
          </a:prstGeom>
          <a:noFill/>
        </p:spPr>
      </p:pic>
      <p:pic>
        <p:nvPicPr>
          <p:cNvPr id="2062" name="Picture 14" descr="Screenshot">
            <a:hlinkClick r:id="rId8"/>
          </p:cNvPr>
          <p:cNvPicPr>
            <a:picLocks noChangeAspect="1" noChangeArrowheads="1"/>
          </p:cNvPicPr>
          <p:nvPr/>
        </p:nvPicPr>
        <p:blipFill>
          <a:blip r:embed="rId9"/>
          <a:srcRect/>
          <a:stretch>
            <a:fillRect/>
          </a:stretch>
        </p:blipFill>
        <p:spPr bwMode="auto">
          <a:xfrm>
            <a:off x="4851364" y="3143762"/>
            <a:ext cx="1497156" cy="1168933"/>
          </a:xfrm>
          <a:prstGeom prst="rect">
            <a:avLst/>
          </a:prstGeom>
          <a:noFill/>
        </p:spPr>
      </p:pic>
      <p:pic>
        <p:nvPicPr>
          <p:cNvPr id="2064" name="Picture 16" descr="Screenshot">
            <a:hlinkClick r:id="rId10"/>
          </p:cNvPr>
          <p:cNvPicPr>
            <a:picLocks noChangeAspect="1" noChangeArrowheads="1"/>
          </p:cNvPicPr>
          <p:nvPr/>
        </p:nvPicPr>
        <p:blipFill>
          <a:blip r:embed="rId11"/>
          <a:srcRect/>
          <a:stretch>
            <a:fillRect/>
          </a:stretch>
        </p:blipFill>
        <p:spPr bwMode="auto">
          <a:xfrm>
            <a:off x="4837716" y="1899005"/>
            <a:ext cx="1497156" cy="1122867"/>
          </a:xfrm>
          <a:prstGeom prst="rect">
            <a:avLst/>
          </a:prstGeom>
          <a:noFill/>
        </p:spPr>
      </p:pic>
      <p:pic>
        <p:nvPicPr>
          <p:cNvPr id="2066" name="Picture 18" descr="Screenshot">
            <a:hlinkClick r:id="rId12"/>
          </p:cNvPr>
          <p:cNvPicPr>
            <a:picLocks noChangeAspect="1" noChangeArrowheads="1"/>
          </p:cNvPicPr>
          <p:nvPr/>
        </p:nvPicPr>
        <p:blipFill>
          <a:blip r:embed="rId13"/>
          <a:srcRect/>
          <a:stretch>
            <a:fillRect/>
          </a:stretch>
        </p:blipFill>
        <p:spPr bwMode="auto">
          <a:xfrm>
            <a:off x="6480220" y="2919117"/>
            <a:ext cx="2540950" cy="1768892"/>
          </a:xfrm>
          <a:prstGeom prst="rect">
            <a:avLst/>
          </a:prstGeom>
          <a:noFill/>
        </p:spPr>
      </p:pic>
      <p:sp>
        <p:nvSpPr>
          <p:cNvPr id="13" name="TextBox 12"/>
          <p:cNvSpPr txBox="1"/>
          <p:nvPr/>
        </p:nvSpPr>
        <p:spPr>
          <a:xfrm>
            <a:off x="6493868" y="1878956"/>
            <a:ext cx="2912261" cy="923330"/>
          </a:xfrm>
          <a:prstGeom prst="rect">
            <a:avLst/>
          </a:prstGeom>
          <a:noFill/>
        </p:spPr>
        <p:txBody>
          <a:bodyPr wrap="square" rtlCol="0">
            <a:spAutoFit/>
          </a:bodyPr>
          <a:lstStyle/>
          <a:p>
            <a:r>
              <a:rPr lang="en-GB" sz="5400" b="1" dirty="0"/>
              <a:t>Pattern</a:t>
            </a:r>
          </a:p>
        </p:txBody>
      </p:sp>
      <p:sp>
        <p:nvSpPr>
          <p:cNvPr id="14"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1076" y="341188"/>
            <a:ext cx="9321420" cy="1046440"/>
          </a:xfrm>
          <a:prstGeom prst="rect">
            <a:avLst/>
          </a:prstGeom>
          <a:noFill/>
        </p:spPr>
        <p:txBody>
          <a:bodyPr wrap="square" rtlCol="0">
            <a:spAutoFit/>
          </a:bodyPr>
          <a:lstStyle/>
          <a:p>
            <a:r>
              <a:rPr lang="en-GB" sz="4400" b="1" dirty="0"/>
              <a:t>Formal Elements in Photography</a:t>
            </a:r>
          </a:p>
          <a:p>
            <a:endParaRPr lang="en-GB" dirty="0"/>
          </a:p>
        </p:txBody>
      </p:sp>
      <p:sp>
        <p:nvSpPr>
          <p:cNvPr id="2052" name="AutoShape 4" descr="data:image/jpeg;base64,/9j/4AAQSkZJRgABAQAAAQABAAD/2wCEAAkGBhQSERUUERQWFRMWGCAaFxgYGB8fHhwcISAeICIgICEgHyYeHyAkHh8gIC8gJScpLC0sHx4yNTAqNSYrLCoBCQoKDgwOFw8PFykcHSQsLCwsLCwsLCwpLCwsKSkpKSwsLCwsKSkpKSwsLCwpLCwsLCkpLCkpKSwpLCwpKSwsLP/AABEIAOEA4QMBIgACEQEDEQH/xAAcAAACAwEBAQEAAAAAAAAAAAAFBgMEBwACAQj/xABQEAACAQIEAwQHAwYLBwIGAwABAgMEEQASITEFBkETIlFhBxQjMkJxgVJikTNygqGx0RUWFyQ0Q1OSssHhNVRzk6LS8GPxdJSzwsPiJUSD/8QAFwEBAQEBAAAAAAAAAAAAAAAAAAECA//EAB8RAQACAgMBAQEBAAAAAAAAAAABMRFxIUFhUQISIv/aAAwDAQACEQMRAD8A9c+QskDVtEI5CAoM9gzGHVVdT1sbKSdv2ZvyxzbLS1qVTEybiUMb54zoy6+Wo6XAw9+iGtkmjmpXiaWFVLAkHIA2kkbHYZwcwG9wfG+K/G4OH8EkCx07VtUyiRHqLdkikm1lHvkW69eoOmDKvxP0QzNUNJTmNOHuolSeVwqJGwuARfNcXsBba1yMM/KfFeHxoOGQSirkLNJFLPEDCJ8vdVAdQCRe+t7tYm+AXDuZZuOU81DUspqb9vSEAKCyA3isNPdJsTruSdBhF4JwWpmnC06P2quNdsjA7sTopB8fDAT8y8x1k8xFXK+eNiMl8qowNjZRoCCN9/PDVxzhp4vSQ1sOU1ikQVS3C5io7sovb4bZvmPs4N8+cIpb+vToJ5lVI6lKeQdkZ7WJYgZlGw8+7pvdV4bzywmUSIi0mqtBGuVQh0JuO9cb76/XERLy9Vw8Ldy05mlkQxyRxANGFNrhi2jEW2+emK/O1TKkvYq6ilKhohF3UZCLja1/A308sDeK8vPDUdjGrSZtYsovnQ+6Rby0PmDhmk4fDDRpFxR7SRuWijiYGUId1bdVBOup0016YAVwTNW0xozrJCDJTk9LnvJfoCTcefyx6pOCR0brLWTWlQhlghN3uPtt7qfLEVVzawXsqSNaWI75Pfb86T3j9LfXC5UThT3j9OpwDFxbm+SXMIgsCMbsI9Ga/VmABJ/DC9LMAQN2OyjUk/LDRy56Na2sszKaaE9WHtCPJdLfW3lfGocvch0lALxLml6yNqx8e9uPkoUeN8DiGV8K9GtdUIZHXsIhYkH8oV6m3Sw1sbG3Q41Tl7k+kol9gisxGrnvFvm3UHwFh5YNVbgoQxAQakaZbDXX7umu2l9sZzxD0q0tLkipk7cKe8y9xAL3OW4JbfTYeZwTmWhVvEVjUvIyxou7MQFH46YQue/SS1KVjp4w7SIHWUm6ZTsVt734gfPCN6RmmepDvK0tPIO0pz8ORugGwK7HrtffF7lnhMnEaJqbKc1Oc1PKwOUBj3oibHf3h4fTBcIhxCTi1I8czZ6ynzSxGwHaRm2dLAAZhYEfh44ocl8MqElSqjtFDG3fllOWPLsy3PvXFxYXxao62m4dIGivVVSE983SFDqDYe85tcXNh4Y9c9zvUGKqV2anmXuKTpE4FmS2wN9b9bnAW+ZYaSjKS0cQl7e7xyuc0aC9iqJYaqftbaDHcN4nJxOnkpJ3L1Ed5aZj8Vh3otNPd1Xw18sRcocNerp5aZ1PZe/FKR3Y5drX6hhuB54gjmi4fODD7eoib33BCI40NlvdrG4uT8sAS5C5YrI5o624pYImu005yKRsygHVri62GnnfDPzZWUvDwlZw2mjkNUzMlQ92WNgdVRCAFbc62tqNQLBX564g9VHBWB2aFx2ZjLEiGVR3lA6AjvA7kYOejbgc1bSVFLPGy0UozxTEWyTiwBS9s1xuBppa4ucFPvowqqmagE1XIZHldmQkC4TYDQbFgxA8CMY16R+Oet8UmYG8cHso/Du3BI+bZj+GNp5z46nCuGt2Vg0cYjhHgbZVP0976HH5ypUsgvudT9f9MVXo4j7OTtlEYbtLjJa977gj9t8W6OjMjhFtdup0A8yegA1ODqcVjyerU8l5wmRaggDPrfswd1B2U38PniMvdTDHCHnRI5K1ADKgN0iJ3kC2sTe1wDYE30GF+i4yS7CpzSxSn2ov3r9GXwdenQ7bHFbhwmSdREG7YNYLbW/UEHpuCD0vfDdURw0KtUU6JJUXAYZg6UzEdB1N7hSdrfiKff5Lh/vDf/LvjsAf471v+9S/3v8ATHzAxIrxj0l1cmVYWFJDGbxxU4yKttrkat9dPLDpxThq8b4bHNDkFUlyq3tZtO1iPgDpInzHicBedOV6XtzVu7U8EuVmhC3cSsLsq7je5v0N9hbEHKXPkNPUJFFAIaZjYuWJfMdA7G9rXsCNbDrpbAU+H0FPwyVJZ5u2q4mDLDAe6rD7b/tA/AjBDnbjMtRTw1ELlaea6youhWW9yHI1a41HQ2vbXEHpD5TMFVnhQmKoJKKoJtJ8SWGu5zAeB8sWuC8IFJTzLxNljhnUZYb3lLAghgo9221/le1sAB5MrssxgYF4akdlIgF9DswHipN79BfF2p5MjpWJrqhVUE5Ui70rjobHRAfE6Yim5xESmPh8Qp02Mh70zfNvh+Q26EYWKmfUs7XJ1JJuSf2nANPEefpCiw0gNPCq5F1vIVHi3T6ficKc1Ra5c6nXXcnBrl3kurriOyTs4jr2jjceKjc/PbzGNZ5Y9FtJSWdx202+d+h+6Nl+lz97ApmPLfo9ra2xC+rwn45B3iPFV3+psPPGscr+jijoSGC9rN1lk1a/l0X9EA+JOGXtbaKLDCTzl6TYKJmiAaWcD3BoFuARmY6bEGwBPywTOTjU1QAOwA+gA8fL54T+Kc8RdhUvRslTLTgMyAm2Umxa9rMq7nLfbcYR+P8AH5OLcOaQHJLTMTPChOV4mtaSxJJyEWIN7d49Rha5IlnSsjamjaVtnQC4aM6MG6AW6nQEDwwMLcPpHrDVJNLIWQGzQjSModGXLsbjqbm9tcfeL8jSGo/mSGSmlXtYpPhCHWzMe6uXY3PhgtzLyrRcPlLytJOshLQQp3Vyg/HJc3Avay6kY7h3Hm4jBLQsqQmwalWMZVulz2R11DC5BPW58MFXeBQUpgFDI8dZUxl5YFGYRhstzEJLjNcgkjY6+GFCr5rqWkRs5j7JrxxoMiIR0CDTyN7ncHFXhNFO06inRzMjXAUaqQdz4WI1vYYdeZuEUqfz2UGVnIWSGFx2Ymtdszi5Av0GpPzwKC+LctPWtHU0Ud0qLmRbgCKUe+CSQApPeBPn5YO8rw0MP8xnmWqeZwdB/N45QCFGe4LFjZSyi2w8cD+X+bRUM1FUiOKkqF7NRGgUQsTdGB3PetfMTffC8OVKo1T0qRO08bWYKNrfFfZVI1DEjQjAfePcTqe2Mc5KNC2URr3VQqfhUaDyO+2uC1dwl+IJHVQBQ57lTmYKodQO/c6WK2J8Pxwx8y0NM9OKufLVVsCJHUpBKMhbZXkIFzoLEqbE6dMKdBzkzS5KjKKRwY3iRQqqh0uoGtxvfUnXAEuUeN0lIzQTN2yTMudioMUbqbq2U++L6E+GD3KvG6qTicslexkelW0ES6Rhn0VkA7oUR3ObezLrjPq7lGoFQ8EaF7ah9kKHUOWPdAI8/HGqcs0HYUqGV0Zwl3kXUFRqNTuAtteu+CTOCb6WuLvNPFAzXb8pJbYX2H0UE/UYVWGJJqz1momqD8bd3yHh9BlH44+Pgr5BUxq2WUHI6lWI95QfiHiQeh3Fx1xycsTNL2agFbZu0/q8nR821rfXpi9Dyx2irUPKqU2W7v1Ug2KBdy19jsf1YmfmKKVPUwOxpto3JJIa980nQqx3A236YGlyfiiOjxUb5qoKA82UBplUd4Id8362A6nCxwOeVZgIk7Qv3THa4dTup8vPpv0xJRcAnM5jUZHjN2cmyoBrmLbW6gjfpg/xLiaGKX1Ejtf/AOw6rlZ1tq6eC5tWtbcHbXAoW/iLTfYf/wCYX92Oxmt8dhgxP058scR7dZKKoclag5kZjcrMPdNzr3tj4/U4ojlCVLmqK06AkZpN2t9hB3n+YFvMYnTi0FMf5mheQbTzAEg+Mcfur5Fsx+WBdVUvIxkmcsTuzG5/E/swDhU+lCZIFp6UkBVCmZwDI1ha4Gqrf9I+eE2qqSxLysWY6lmNyfqdTieh4ZPOpemhdo1IDylTkW5trprbr+zGncseheJc0tc3bZb6C9iLHUAWtb6nbQbYFM24Jy5VVrAU0ZCn+sYafMDc/MX87Y1Xlf0PQU5ElQe2l8W2B8hqo/6j4EYaeUGUQmNITEI7Lc2u65QVYkX1IOoubG4xX5y53g4egM+Yu98kajvNa19TYAajUnrpfBM5GFVUFlAHy8fPqTgBU870iVK0xnXtnOXKNQG8GI0Uk6AE32wg03pDfipno2ApjMhFOyMbhxrkduocC2gHUa3xmYoXEnZ5W7UNlyAHNmBtYAa3B8MDBl5z51rp5ZIZmMCoxUxRkgXB+Jt38fDqAMW6yjfitIk8SmStp8sU6qO9ImuSTzO4P18Bg5x3lpJ6dK3iBeKaKNVqo4wrSPrlRjrZGYWvcbeFsBOEekP1aVBTU6Q0uYdog70ki7XaQ94sAbi1gDptgunvl+ni4VMJaya8uUq1LDZ2KsLESm+RfHLckkDHznqvkhIhpcsVBKiyRCEZRIpAvnI7zEG4IJsBbTATmjl71epyRXeKUB6dhrnRtRbqSNj1/HDly/yz2tKtHxFuzkD9pSxh17cAgl1ym9g24U63udLYJ6AcsD12negb8ot5aUnow99PJWGvgDfyx5puCR0LrJWy2mRgy08JBkuDcZ392MeWptiKbnBovZ0MYpEB1I70rEfbdhff4RYdMTc0UnrKR10Ck9sck6KCck4Gum9nGo/1wUR5v4489Mk9L7KnlJWoRAARLv32ABYMtrX0088B+TarNI1IwLQ1QyMALlWGquPDKevh8sGOWuFimWROIyJFFUKF7BiTITcZXIW/Z217zW/VgdzBxOSkkkpadBTIpykqfaSDoWfexFjYWGuCePsnLcFG/wD/ACEhdhqIID3mHQs5FkU/VrYYuYua5eJcOZ4C0LQN/OIEYkNCbBHJ0LBSLEHTUnwwvzRniFIHUF6umAWQDVpYj7reJZToetteoxPy3F/BsvbVcgjLIyGnAzyOrC1nW9lXY943NhgA/J9Y6VIVEaRZB2csYF80baH8N79LYLcc5VpuHSXqnafMM0UUd1ul9DI521uLLqbYh5rrnpyIqULDSyIHRo7gyqRuznvGxuMt9NMR8KDV9IaTeenDSU1zummePX6Ef6YL6I0Nf/C0QpiRAYnVgiEhXg0Vl1JuyDUfTDH6RuJiChZU0aX2agfZ+K307v6WKHo15Lend558vaZcgQEEpexOa2ga1tLmwJvvgH6RuKdvXCIHuQCx/O3P/VZf0cGewKngyIB1A1+e5/XiakQF8zqzxoM7hd8o3+Q2F+l748M2IF4i8MivEbMuvkb7gjqCNCPA4NLknNzu9pFBpiMhgXRQnTL4MNw3j5aY+ryjr2jSqtHbMJz1U/CF37S+hXxHXBV+WIBGK6YOlOwDergHNnJtlDdIydQ29iPngVJzT25MVQoWlawVI1Hsbe6ydSR1B94E7aYGlqp46lVH6nFeJVsISzflMugWQ7C/ToDYHAXgPDqg1Hse48Ru7tosdt89+m4IO+oxbi5RcMxmZY6dbEzbqynbs/tFhsOnXwwS4pxsV0Rgp8yMmoQkE1CqAO8RvIAM2U3vr1AwNDXrHC/tUn/KP78djMsdhg/kd4LwierfJSxGSx1c6IvzY6fTc9L40jgPomhitJXN6xJ9gXEY+m7fWw8VOHtIkiUJCojRRYBQAB8rWA+gwD5g5qp6Nbzv3iLqg1ZvkPC/U2Hngzn4Nhu52cYCLbKAALAdQBa1rX0tby6Yp8C5hgppUpZKgNK5IVGIL7krmtoGt42v0vhDh52k4lFUU9OGp58ueGz96QLqyXsMrEeHn4G+YRFlYMCQ4Nweua+/je/68FiGn+lrnuuhqpKSK1NDYMHj0eVWHvZ9wCbiy2NwQScL/LUn8IUb8PkN6iO81GzHUkC7xXPRhqPqfhGNE4nyz/DPDoJanNTVMSlmYxknJrnGW4NmsHUbi4HXGaJzfDRm3C4bN1qagB5WH3V9yNT4C5I64Kio+UWgyzV0vqag5lW152IPwRjUa/E1gPPDNzNzNnpvXeHKIi7mOpfKomB0y3YXsrDqPFdcL/PEYqBHxGL3Kiyyi9+zmUWK/IgXH18RizyLw90DvVBYqCdDHI0rBA+hylL6lgfiAsATrgAvK3H/AFeozS3eGUFJ1OudG3PmRv47jrgxxP0e+rSuamdIaYMezc96SQdAsY1LAaEmwB8se+NVMfC5mhpIfbqAfWZrM1iLgxrbIo1tmsTocdTVT8UpHilYvWU95IWOrSR/GnmRoR9B0OANcG5kWanejoA8U0UZNNJIVaR9czqDbuMwvYKdvC2M6irZElEoZhIrBgxOuYG9zfUm/jgzy9wCoBSpzCmijYETy90XHRR7znpYDXbDPzRxKCFVreHQoxndg07Ans5B0VG0Rm1a5Hy3wRDzByok4TiErikimUNMrIxYSHQ5FA1znUXI3v1xHy1zlT08nq8EbRU8vded2vLmIsr6dxQpOwGm98CuXOYjJLJDWyO8NV3ZGZiSj/BIL7ZTbyt8sRtyJOjuKgpBFG1mmkNlP5g957jUADy0wNhfG+HyQVEkcxJkVtWOubwa53zCx+uHb+LbVdFHNWFoJKdSCxS7yQKLg5bhrjUAnfXxxNJxmKSlaSiAlq6NFUzTRjOYhcF0BJ90/aFwL+OqXwzmSWKqWpZmke/fzm+dT7ym/Qj6DTwwLFaHnJKRwKKALHcdo0nelkW+xPup4gLpe2BvNfCxFPmjJeGcdpC51LBuh+8Doeu3jgxxXkUCQzLKkVC4DpLIdlYXCBffZh0AGotrgzy/x6FojQ0IYTKrNTTzZSWk3YKtrR5he2/W+u40rcB5ZM9KtNXHsmDdpTC69sVsS6hDrlO4BG+vTC1Jzk1OcnD4hTrcXLAPLJY7OxG1/gWwwJbiEqzdqXbtlbNmYksGB631uD0ONHoOSvW6un4gFEUTgSyxMCCJRf3RbVWYBtel/HAqzfNKlJSySlAmVWldQf6xu8Rfrdza+MPpnLl5X1aRiSfHU/tNzjRPTFxjLBFTIe9K2dvkNB+La/oYz9RlAA2AsME/NPZJJCgXJ0At/wCa4fE4BT09OJpIY34jDDmNL2lxYNYSum5ZVszKDbS9uuE3gcbNOvZOqTDWLNsXHuqL6Bj0J0vbxwOFTKk2cM4mD3vrmz31vfUm+hB32waTnmWYztNK3a59JFb3WQ7rboPC2x1wTk5VhiUVUzt6owDRJYiRiRcIegtY3a+oFxa+C8/CoadfXJIQ04VWaluCkbNfvsL5gl7HKdATb5LQ5pkklc1RMsUukibWHQxjZWXp+B3OCaTS8wrVjsJwkMWnYFRYRECwDeKEaE7jceGKvD+V5RIzTE00cLd+U9CNsn2mPS3kfne/inHB7eqkBptDFk9+cEXAA+DTcnb9ePlXxv8AhFRAwWJ0P82AJynQDs2ufeIAyvprp1wXRg/lEpPCb+4mOwg/wFUf2Ev/AC2/djsD+YPPOXpKqTLJBCppwjFGY6yGxt8kHyufPFCYniVFmN3rKQd7q0sJ6+JZD/n1bBHinAm4lBFXFkgbLlqWkuFOSw7QWGtxpb5AbYocM5npuHyA0cbTvtJPKSt1uLiNB7t7btc+WCKPAOX5omjqpXFJEjBlkk3a3RE957jTa1jvhi5p4rFCiVnDYox6wzZpypLo43VVa6xk6m9tdfngB6QaZvWRPnaWGoXtIXJv3TunllOmXoCOt8XvR/w+Sojnp5EPqkq6yHZJR7rKToWvpYb2F8F9Qchc8yUlcJZpGaOU5ZixJPk+v2T+rNg1z16LXFW81OYo6OT2jSSOqpET7ynra+qgA6EDpgFXercOkaNI/WapDYvMtokO/djv3z5sbeGHXlfi/wDDdBPQ1TD1le/G9gL2N1aw07rd1rfCw6nAAuVOPUNK/qiM86zMM88igRBxopWNrnLe12Yg7HYaJvM71HrMi1js8yNlJJ08so2CkWIAAFiMfKLleplmeBIWMkZKyDYIQbHMx7qjzJ+WH3iMVM9L279nXVlHGqShHbIRc2Z9B2gUbkHWxvpsKC+GcIfitAuyz0pCLK9wrxG5ylrHVLfh+dijRcYpeHuHph61Ur/WvdIluLHIo7zaEjMxG+gxSi57qhPHKX7sZ7sS92PL1UINLEaXNzsemLnG+TnknV6CNpKeoHaRkDRL+8jHZcp8Tt8jgPfpBdp2irFdngnUZQxv2TqLNH4DUX89fDEvo9opJ1np3RjSSr35PhjkHuMCdM19Mo1OnQYLcrepwg0NTMlS0zg5VBMMcgFgM9wSWNlJUW0A64T+ZOL1MkhiqTlERKiFRljQjoqjT66m3XA8FK1KbhsjRhPWapCLvKuWJDYEZUvdzYg3Y28MWOK1zcTo+2Y3qaS/agaBomPvgDQFTobdLnwx9fhsnFaZJYhmq4LRTAkDOmuR7kgXFiD46noMfOD1VNwuTO0hqqixVkhPslB3Bcj2h8gLX38cEUuR6WoFQs8SgRIbSu5yx5DowZjodOmpvbTBbmCCk4cyvTRCoMwMkMkhDRItyLKo0cjT3jpcb4oekGaUzJ381I6iSmCjKgQ9Ao0zA6Hrt42xPyjStX00tERrH7aCQg2jbZlY9Fe/43NjgevvC+KvxOOSkqXzTMe0pnNhaQA3j0AAVluB4a+WA/BeW6l27RfYLE12mlORI2B8TuwPwi5wSjFLw2S5PrVZG2iglYYnB6nRpGB6Cw0xY57rnraeCtVmMduyliuSsUo1uB4ODcHfYdbYAlzVxGnij/hChijmkkkKSTMpKxyADvLG2gZ9SGI8N74YPRbDM9K1RUyPI9Q+YF2J7q90WGwuc21tMvhhC9HNLLPJLTdmz0k6FJiBojAEo4O2ZW2G5v5Yf+ZOZoKKkNLA95li7JMuuTTLdjtcDW2997YJPxmXNPGRWcQlkXWOM5U+Q0BHz1b64oHXHinjCKQvU4lUaanfBp7p6GSWRY40ZpGsVUDUg6g/K3Xbrh1mlSMN2Zjm4qkffYAnb3ivwtKqWubXNjvtj4vMMTR+pUsrCXJkSqcBc5vm7MaZo0N8qm+mg8ymU9PKJgkauJ1awUCzBgf1EHBLQU3FJI5u1BzOT3s2ucHcN9oNsR/phpreXYKNBVyxswbL2dMw9x2F7SHqotoLC/XF+vjjp1eeJI3r0AMyqbpCT70ira172vuFJ6DdLpOOOkrvJeVZdJlY/lB8+jDdT0NvlgWsnmZqhmStYtE5uGA/ItsGQfZ6MvUeYx7i5T7C8tc2SFT3QhBabqOz+6RrmNrA9OhGq5ahoQKiovKja08JBUtoD7XTTLcXUXufwwNk44a68VUyqxJMElgqxsbdw2/q2sBc3KkA7XwXQ1/KmP8Adj/zj/247C3/ABIrf93b8V/fjsDH5F+Cc7SGpPrrtLTzDs5VJ7oQ6XVRouXfQbXxBW8h1K1TwRIXVdRKdE7M6hi57o0313BxYqeB0tAxWsb1moX+oiJVB1HaSEA6ixyqL664K1PGn4rQSRqBHNTHtBFHcLJCBa2Uk3Kfu010Gl3l0UvZeoO8dZOpeSEEHsRJl9xXuCwJuT0NzhD43x2eoa07EBDZYwMqJbSyoNFtt4+eK/C0laZPVwzTBgUyAk3BuCLeH4Y0HmzgFMoFdVB8zZRNTwlbdsRqC9zkGmul77G5wKCanhsnFaaOeFc1XFaKoFwM4t3JLkgXtofr0AxHwWrp+FTLM0hqapbjs4GtGtxY5pCO+bHZRa++I+F+kJ45UXs446PVXgjUWKNoSWPeZ7a3vrbzwJ5i5aaCq7GIGRXs0BUEl42921t7bH5eeA0T0tzSVVDBV00jGkYDtUGgu3uuwG9j3CDext54zzkviEkVZGYozLm7jxAXzxtowt8tddLgXxo3o7QU8T8P4hJF/OL5KYtdwCDmDZdELaELe9wSNThW51r5KCaWipYxSwi3eS/aTKRozSHvEHUZQQBYjW2A9cw8nUvD5S1TI8iMSYIIxZioPxyHRQL2uLk74m4PzH69HJw8rHTpIv8ANhHcBXU5gjEnvB+pO5v4jA/l9vX6RqFjeeK8tIT16vFfwI1H7lxXpOVvV8stfKaYAhkjXWdrHTKvwa/E1vlgAUXD5TL2So5lDFcgBLBgbEWGtwfwxovHuCQvAtZW5mqIUVamGF1JZr2UyEXyEi2Yj6bYh5r5kaak9aoAIVdylVlVRLm0y5nXXKR1B6geWFHlLjXq9QM4Lwyjs5k3zI2h06kbj6jrgWJ8P9IUkcqBY0jpAbNTxqLMp0Nye8z2+Inf5nFHjvKzR1Qip1aWOUB6cqCSyNtt1Gx/HrgpxXkOOjlY1lQEgzHsgnemlA8F2W2gLNpf54L8K5l9bppaGjDUzIl6e0hLSAHM6FtLMwudPPoNSaT8A4JEYBQ1zpJUKzSQwJJ317pJjZx3VLHXLfTU+FlCv5wqCQkX81jja6ww3QKw+18Ttfct+GA1HK6SK0eYSKwK2GoYHSw3vfpjTuK8jRTsldVyeqJIgaeK1m7XqFvtm3tYnyuTYVYBx7gz8QWOto4y7zHJURoL5Jha58lca3Onjvg7wPgMfDIZRxKRXFQgDUq969jcMTcajoRYDXUm2K1VztHTx9hwyIQx31kOrsfHW9j5m5/NwqvI8r/E8jnzZmPluzHAHOM88ySJ2NMopqcaBI9DbzItv4C3nfClNKL5Qe8dh4eflYa4eeFcggMTxCTsVVDIYlYdoUAu2ZhcJYbgXO2owg8PUSSSShQisxyoL2UE3trroLC+5wWE2THmolAZVJtfb/zzxay7+WGuo9GS1dAJKZv59CLyRG4zhu8FW+mYDQW3IYHpgEoQXYAkC5Audh5m19Bh7m4ohR4aOQPXKgVp8oDTKo7yxte5YC2u7BdCTY4R6dhIl7EOmjj9Wbxt4+B8jp7pKd2lRYzaQsMpzZbNfQ3O1j1wJfeHTyJKjQ3Mt7AAXzX3BHUEaEdRfDVxLh0NCpqY4w891HZlgyUzsL6ganW4W+LHEayONJXojG9aoHrMiA6C1neIHT3veK7Xv8k7hvEHjkuo7TP3XjNz2gO6nqSTsdwbEYJbqXj5ZnWrZpYZjeS5uyt0kTwZfDYjTwwQk5Zjova1pEguexiQ/lfvN9lNRcb9PIkuI8Fh4YO3KtNI59gjjuxGwPtLHvMt9Bpe1/MAYuOmpvFWyEhzdJW1MTn/APGdmUbaEbYLoQ/lRqP7KD+63/djsQfya1v2E/5gx2HCf5EOO0x4jSx1sSlqhLRVSILkn4JABrqND/8AqcfOAcKPDpo6mtl7Bl1WBe9M4ItYreyKfFiPocWeXufKejmWOmgyUzMBNLISZmGoDaHKoW5OUA6X64WuauDPTVUkbsX1zLITfOjahr9T0J8QcF8M3OnFGgWP+DwkFJUpnDxLldz8Ss3vC1x3AQB+oBeSuJKJGpZrmnq7RsPsufcceYbT6g9MMPJnAJKqiemqQY4HYPTSNYESdcgJBYFdTbTfx0CVXHYqJmioYiJUJVqmYAyXBsci+7GPPU4HjzUcj+rMxr5khjBIULZ5JQOqINgfFrW6jDBw/mX1qklpKEPBLDHeAlwZJIwbutwBlYjop8ANBgNxOQ8Soe3JvV0gyzeLwkkh/mpvf9I9RgfyrwacOlWGWnhjYN28pyr5herki4su+ouMAAinZWDqxDhgwYHUNe4N/G+uNu4zy3/C/D6eonBpqiNSzkxk9wXzjLcGxtnUdL264U+aa6ClCVfDoY29ZZiKhgW7NgdVRG0RjqbkdDYYHej7n2Smrs9RKzxTkLKzsTY/C+v2Tv8AdJ8BgKy81xUhtw2KzdaicBpGHkvuxqfAXJHXHrnamWYR8Qh/J1Gkovfs5lFipPgQLj6+Iwb529F8qVjvThEpJPaZ3cKkX2lYnWwOosDoQOhxJylxyhpX9TV2nEzDPM6gQrINFKo2pF7XY2+E7DQBvInDnjDvV5YqCdDHIZWyh/slAdSQfiGgBOuPPHa5eFzNT0UWSUAXqZLPIwYXvHplQa2uBc2O2F3mZ6n1mRax2eZDlJY/4RsFIsQAALEYa+E8Ek4vQoo7tRSsI1ke+V4jfukgG7Jbz0t9rAVKGZuJ0bwSEvWU95IGJu0kfxx3OpI0I+g6HHnk/kirkdKj+jRRsH7WTTY9FNiR5my+fTBylioODnNmNXWgEd02RCRYjqBoSNczeS4XeO811FafavZL92NdFH06nza5wTRt4tzdRU0sj0ECPUSElpiDlBO+Xqb/AHcoPnhJ4pxuWoYyTOXPix0A8ANgPIADFrl/lWesPsUuoNmkY2QfpdT5KCfG2+NR5Z9HsFKQ7e2mGodx3VP3E1A+Zu3mME4gicuej6epAdwYYj8bjvMPuJof0msPDNjS+B8sQUi2hSznRpG1dvm3h90WHli1zFzDFQwmafNa+UBRcsxBIA6bA6kgYGcocwSVsLVDoscbOREg1OVdCxY7ktcaADu+d8EmZkB9MHGOxohGv5Sdsg/N95yOuvdU+N8ZhFB2aKo3A1+e5/Xg56QuJetcUKA3jpRk8sw1b/rOX9HAp8GooR5a4T6xUxRHUM121t3RqdfkLX88bhwmnVIxEQLHUkfa8cYHw3mlqKpSRRmFrSL9pDuAeh0uD4gdL42/hPFkmiWaJs0bi4O30I6EEEEeN8Gf0Q/SbyU8UjV1ILSLrMgG46uB1098dRc6966C+V0EkdrHQr1RvD5HcH5jcY/SVxIoF+8PdP8Al+7GIc/8nmgmNRAl6WQ2ljGyMenkp6eB0+zgsSW+FLN28fq1+2zdwDx8PC1r3vpa98N3FRFRxyTUSo1RmCzMrZlpiRrkBGgLXUMb228sJ86ZSrxklG1RtjpuDbZhpf6HYjHvgs8iTL2Kdozdwx2uJFO6EeBH4b9MFfOG8Vys6yhpYpj7Vb3Yno6n+0B1B67HfBmr4FFwz2lRaeUkmnjsQthbvyX8LjuDr+Iv8VoYuGKZYF7WV2KqzEMtObAldN5NbAnoCfmt0fFe0zQ1bM0cjZg57zRyH4x4g7MvUeYwFj+Uit/tV/5a47Fz+S2r8Yv75/7cdinAfSck1Lu6snZJESJJZTkjW33jv5Zb308cO1JXU8lIY6bJWVlFFeN5YtCubXIpN2CDQBuoXxwF5v4g/EaKKrUm8J7OoiBOVST3ZAPA3tc+IHQ4W+UXqBVxtSI0kqm+VRuuxDHYKRcXOgxC1Wt45PNKJpZXaUEFWJ90g3GXooB1sBbDbxfl9+JpFXUwQM4y1QZgipIgF3ufhIsTa5GnUnFvm7l2hoZfWHV51mZjFApCxgi2bM4JJW50VQD02GBvBefGlm7CrCLQzKYjFGoVIw2gZba6HcknqegwXTuC8bpOGSZoy1XMRlkdTliVSRcJcEyHQamw8LYo+kXtTVB2kMsEqh6c37ojPwqNhl28did8DeIcrzx1bUqo0koayhRcsvRgPAix8B9MPvA+DQtTChrWjnqYi8sMCSHMvduYi6927G5K30GvTQF/0fUrVST0TqxgkXOHAuIZVHdbw10BHXTpfENVT0nDXKOvrlWh1DArBGd9R70p8tFwL4vzXPMBGLQQoe7BEMiqR421LDxbW/hg5xegfilNHV06GSqS0NUiC7MbdyUAeI0P7lOAcuXuM/w9w6ekqCq1Sd9SBYHXuNbwDdxh4EHc4yqj5eqJp2gjhdplJV1A90g2OY7KAdLkgY0Xknks8LdK6vnENrgRKb3zCxDEe9a98qA6gG+mPPNnpUMhdKJOyVvflIGd+l7bDTqbn5YGl7i/CaOJKeXixElXHGFZI2J7SxOXMNCbD4iVBN9xYYWOP8/zTr2UAFNTgWEcehI8CRbT7q2Hzwttnke5LO7nzZmY/izH8Th35c9F8j2arJiX+zUjtD8zqE/WfzTglWTOHcKlnkEcKM7+CjYeJJ0UeZIGNL5b9FaJZ6wiVv7JScg/OOjP8tF8mw48P4TDTR5IkWNBqQP1lidSfMknCbzB6XYojkpEExB1cnKlvu/E3z0HXvYJmZo7V1fBSRZ5mSKJe6BsPzVA3P3VH0wkc9c+zCnhkoGAgmDAzW76sDqlj7ptrci+9rWvhQ9IEbSTJVB2kgqEzREm+S2jR22GU9B49SDi7yBQPUxT00it6rIL9pbSOYWykX0JOxUb2HTAx2Gcp8W7R5KSpZnirLKWJLFZr9yTXW+awP0vtjWamVOG8OLD3aeIBb9WAsP7zkficKvJnLtNFWyRKjTTU49pM4yqrnZY016XOcm+mm+K/pr4z7OCjQ96Ru0ceQuFH1a5/RGBPMs/4SDkeRjmeRrk+Op1PzNz+GLS+OPgQKoA2AsMW+HzCJhI8XapH3mX4T0UMeiliL+O3XBoRPJcKxJXVMreqMisECkSO507PwCkgkPfVbbb48cH9Kbx1IDoqUdsghRR7NehU2uSOvjrYDTFNec5nmdqomaGUZZYr2XJ0yDZGXdSNbjUm5xM/IKLeommC0FgySi2eUHZFXcP0NxYWJFxsTbY6StDKGRgyMLgg3BB2I8rYv1dKlTGySKHzAhgdmX9/wD5uMZDyx6TY1nEDxLDSWCQ73TwzknUHqeh8dTjUaept+/wxGMYYnzNwFuGVDROGaimN423K/5Z0v8ApD5mw3O8EmaNypt3XQkXUgi4O9iLjxGoNiMbX6QDTvRSesoWU2FksGDfCy+HXWxA1B0OMQnhaBhBNfs2GeByLd1tj10NtRrYg9RrW4nKXgtcUcoUMsU1lkiG766FfBwdQfHyJwwcR4VHwqzH29Q5PYllskYB94j4n122G/zXaStlpZC0ZySAFb2BIuLXF7/QjEnC+Ig3gnzNFK177skh0Ei9SejD4h52wV6/jhWf7w/4L/247Bn+Sqo/tYf+r92Ow4TMLfLNFHw1n/hKVEE8fZtSjvsQdmky6IAL+ep+WKHPPFJqaV6KFVp6UWKrFp2qkaM7+899Ra9tCNbXwo1sLpI6ygiRWIcNvmBsb/XrjSOFcqvxHhkRqs0DUxIjmZCS8FrkZbgkLsD5C17nBQDkyUVUMnDZSB2l5KZj8Eygm3yYA3/S6nEC8mrTDPxOXsB0gQq8z/IAlUH3mNvLH083Q0nd4XFkbY1MwVpm/NBBSNT4AEkb4m5xjFZTx8SjGrWiqlHwyqAA3kGFv+nqTgGCv5pau4bKKLPA9Nl7RM93enAtfOAG03YeR1N8ZpQVrxSpJEbSIwKkeN/1+FuuHX0W8sVr1MdREmSAGzu+iuh0ZVG736HYEDXTDTUVHC+ESOaeMTVVzYZs3Z+Wc3CAeCgt0OBXCtX+jJa2Vax39VilQSTxsLMjkd61+6oO5LbG+mth8m5zpOHRmDhcQZj70rXIJHW570h/BR0uNMKnMHN1RWn2r9y+ka6IPp1PmbnEfA+V56trQpcA2Zzoi/NrG5+6oJ8sE2qcU4vNUuZJ5GdvFjoB4AbKPIWGDfLfIU9Uwv7GMgNmcd5l11RNC225sNt7i+h8s+jiCms8lp5h8TDuqfuJqL/eJJ8LYvcx8do6JhNO47WxKqusjX0Pnl+dlH43Jn49cB5Qgox7JO/axkbV2vuL2sBp7qgDyxFzBzZHT08ssVp2hIV0Rh3SxsM51yj6f6JXPnNk1RSQz0jslLJeOVRo4kHwsRrlK7AHXruMKXJ3FuwnCuueGYdlMm+ZW028QdR13HXAwIR+kurapSWVrxA2aBdEKHQi3U22LX1t00xFxzk9xVBaNGlhnAkgKi/cbWxOwy7G9tLE74t8Q5Iio5GNZPaK57JI+9LKo8j3U8Cx0vfywW4bzAK2nloIF9Wsl6cK5JfKSzIzHctqenW+2pdJ+WqSnjT1Crkinld86RAkxxyAHumQaXbYgabjW+qRzHx2olbs5u4IyVWFBlSMjSwUaXB66nzxRhVg4CBu0Dd0KDmzA6WA1uD0xp1byQlY0NRVZ45nCrUQxgXL/aY39mCoBOl7WtruKM3JjtJSxTTKBNKimRur2FlZvMpY/XGO8a4r67xCeovdFOWP80d1fxALfNsatz/xgUfDpCvdZ17GIDoWBGn5qZj9BjG+FQ5Ixfdtf3fqwSPqy99umPVFxpqeXMoDLYrIje7Ih3VvIjr0Nj0xwBPugknQAC5J6adT5Yba/gUHDkFW0bSynKEgexWGRlze0IPesdhYf5gqvPyjTUqisqC7Uz2aCCxEjMwzBJDsAoBuRuB02I1+cjVM0VZYUz2CKigerkaKyAakAaEHcE+WKtNzXI8knrjNNFNpKpO3gydFZNxaw6dcXl5MSC89XKPU9DGUPfnBF1CrutxuTa3/AFAbDF5Akzu1Qwipo9Xn3VlO3Z/bLDYDx110Lhyl6QIJZRShWjRQEgZ2uXAFrN4MQLje+29rgajmRa8eqyqkEYI9VIvljYDKFc9VYaZrd067Xwv0XKE0kzqw7FYT7aR9BHbxPU+AB1321wLttUNAfWe1ZyyZdEOq3Ohuvu2tceYOo8fXOnJsXEKawsjr7jdY28D4of8AzUYA8s86QVLmFGcvGNGfQygCxYefUjQ638bNtDXFT49CPEeH+uIxT8+1EbxyNTzrlliJU+eunzHUHwI6bWOF8UamcuiqXykKWF8hPxD73T641P0k8hisQTU9u3Udw6DOPsN0BHQn9hvjIO2LEq4KyqSHB3uCfwPQ/LFdLXP4w1X9vN/zGx2KmXHzAabzRX0wh/hGjjiqpwyxSzMrZEcKB2nZmwuTYAkW1XfGf0nOVStYlXJI0sqnXMd1O6eABHQCw0PTBH0Z1pNU1K0bS09UpjmQDYa2k8sp69AT1thsoPRJTUl5uJVCmJT3VF1DDpmPvMx+wn4nBKL3GPR3NUVKycOjz0tQO1RtAsd91Y9Mp2G9tBcg4deCcFpeCQSCsmE0kwXNCFBBte2VD8/fewPlgVxz0p5UEHDYxDEoyq5UBrfcX3UHmbn5HCFNO0jZnLO7nc3LMx/Ekn6nA5k1cz+kqoqrpF7CDbKh7xH3m0Nvuiw+eFah4fJM4jhRpHOyqOnieijzJAw68t+i+WWz1WaFPsC3aH57iP63PkMaRw3gsNLEViVYoxqxvYm3V2JufmTgZwSeWPRags1YRIf7JCQo/ObRn+QsPzhh/maKmhLPljiiW+gsqqPAAfqAwrc3c+CmpUlo1ScSsyCQNdEYeNtSTrYXGx+uccG53m9a7SskaaGUGOZGPd7NtDZR3Rl30HiOuCYmTLxv0zt2gFHEOzVu80m7jqAAe6D4m58hhX574cO3FVES0FWO1RjqQT7yHzU9OgsOmPddyDUCpeKFC8Y7yynROzOoZnPdFhv5g2GGnlmelVPUO0SqmJaSJnQGBZsuiqSbkXBN7WNz42wWqCeQ+GOYpUqQI6GoXLmdgt5LjIY827X6jTQeFsV+LcQXh0r09JHklTuvUS2Mh0+AWyopB3AuRgBxvic80pNSzNIpKkNpltoVCjRbbWGGf+DH4rSxypl9Zg9lMXOUOgF1cnxUb9d/LAQQztxGjZHJerpgXjJ1aSI+8t9yVOo+g6nFLgXAJVyVUsgpYUYMsr3uxBvaNPec/S37MWaHi9Nw5w1P/O6gaGQkrEoOhCD3mJGmc6eGI/SCrSSx1au0kFQuaMk3yEaNH4DKenmd7HAHebOOKkIrOGosa1DMss4X2qv9nW+TMLm4338z79DVG7NU1DM2VrJqfeb3ixvuQCBf7zYDejylecVEEiE0cqESPsI5B7jAnTNmsLb7X0GNM4Hw+Ph1FlLXSFWd2tbNuzG2tvAb9MEnjhnXpe4t29bDSg9yEXf89rE/ggUfpHC46dMVqSoapqJaiT3pHLH5k3P4aDFo7nywarhbo6qaANUQrcx93Pa4jLggNbx0IF9ASL9AaXCeOtFI7SXlSXSdGP5RTqbnfMDqG3B+uPvC+KyR1Hs17QN7NorXEindCOt+ngbHDXxPg8HCh26qZpXYiFXAywmwPfIPfdb6bbX6XwRBU8rU9B/OKkmaNtaeCxVnuM3tbiyhQRcC9/8ApwO/jUastFXMBE5vGwWwgbYFQNcltGXXTXcYq0fMhkZ0rWeSGY3cnVo26SJ0BXqo0K3Hhi8nKCUt5q9x2APs1ja7VHUZeqqRYkmxF+m+BtWpeSnVnasPYU8R78m+fwEX2y3QjT9mCPE+OjiUXq0QaJo9YELX7ZVFsrf+oALrqQTcb64r1HHxxIdhIEhZTely6KDa3ZtfxAAD6WPkcCuD8tyySMWPYRwn2sr6dmQdvN77AdbYGw7gnB55Jx6vdHQ5i50EYHxMegHh11GNg4LzHDU5hDIHaM2bS1/vAfZJvrhO5h4wtZBItHdQjF50yhWmXT2htq1iLsp11B6aKHLi1C1SGlF5PDpl65vu+J+XW2BMZfoGgrwLq2qtuP8AMeY/XhB9J/IZLet0q3kGsiqPfXo4HU+I3PzBuxUPEY5QTFIrhWykqb2I6YNUFaCMjmw+En4T+49fDf5xmJw/PP8AGD7if3V/djsfoj+La/2C/iv78ditZ8J9Zz1R8PjMHCoUY/FIb5b+JPvynzJA8CRpjP8AivF5qqTtJ5Gkbz2A8ANlHkLY9cE5enq2ywIWt7zbIv5zHQfLU+AONU5Y9GUEFmnInlHiPZqfJT7xHi1/IDApn3LXIdTWWYDsoT/WuDYj7i6F/nov3saxy3yPT0esa5pLWMr6ufIdEHktvO+LfMHM9PQxiSoe19FUasxHRR5aa6AaXOM/pPSt65UGmlUQU06mJXDHtEZhZWLXC76WA0uNTY4JzJr5j9IlHRN2bMZJL2ZIrMV8cxuACPs3v5Yzj0pcUqHqArS5qR1WSAJojIQNT9pgb77aWtfCjxThT08zwyCzxtlPn4EeRFiPIjGi8vcstVUCU9cGiKMXptu1KEXcBDrlvtp1HQC5cYL3IdQJTJQSgmKpBKkC/ZyKLq4/Cx+S9L49T8u09Cf5+/ayjUU8JOvgXcgZQd7AZrYq1PN3ZqYqCP1WP4mveZ/z33H5q2Axd42PXqNKxReeG0VUBuR8En12P7lwBKTjbcUopYFURS09pI4o75XiUWy2JNyot8+7phI4fFI0qCAM0twUyAlrjUEW8DrfDJy1wh6SSKsqZPVo1OZVIvJKOqqm9iNCxsBe+CXOHFOwSNuHqkNNVKWMkYs7Nc5kLboBp3Rbr4WwF/mjgtOFFfVKzS2RZ4ImXL21vjcXKDSxA1vbx1XaL0gSpMhKqtKO61PGoCZDoRbdmtrcnU+ROKvJvFVSVoJtaeqHZyDwJPdceYY7+d+gxZqeSBTOxrpliiBIXJZpJQPsKNr+LbYCpx3lV46oRU6tKkoDwFRfNG2o/DYk+R64a+WKGnjT1CtkjmlkkzpCCSscgB7rSLoGbYqD4jXNrHw/mIVlLLQ0genZEvAO0JaRV1ZCdLM2+n7Ab5urMGGW4YEZbbg30t1vf9eBZ14HJUV/Eo4KgBIqZi7QKuWNOzPu5Rp79hc3JBOuGX0x8a7KjWBT36hrH8xbE/i2Ufjhg5VoSw9aliMVVPGgmB0uUuAbdCwsSPzRuMZPz/xb1vij2N44PZr+iTc/VyfoBgkcyoUUGVAvgNfn/wC+LFBQvI6xxJ2jk6KOvzPQW3PTEJOJmlniiaWK6oxMTuu4uA2XxXMOvWxF98GjNxxIeGo0lAA8kjshmzB+w8Y1tsxudW1sOuFPg/GshdJwZIJvyy3u1+kik/1inUHrqDvjzy7xEpJ2ZQyxTWSSIbsOmXwdTqp8fInDNxHhcXByH/L1Lk9gWWyRgfERfvPr8h5dSeIajlyHhx7WrInYk+rwgEB7W70lxoBcXTXXxxRHMJrrw1rgFjeCWwAic/Cbf1baA7kWB8cV6PjvrGaGukZkkOZZW1MUh+L8w7Mo0tqLWxYi5VWlvLxHuopISJWBaYjwI2TxbT6YG0NDyiyl5K29PBGbOT7zn7MY+In7Q0664J8Y45/CcfZxBo3iJZIi1+1QD9cigXtrcFra4q1vGjxQdm4VJ0JMCr7rg2vGbn37AZW0vqNNMC+AcFkkcyZuwjhN5JjpkI6DqX8F+WBt55boZpJ1MByNH3mkOioOpY7WtfTrr54YOY62P1d/4NCrCzkVLICG193fURHW1tOml9fPMfF1qoH9T7kaMWnjyhWe5FpTb3lvuOhIJ6YAcsiY1CiBc5YWdT7rIfeD/dt18bW1tgt8oeUuJTU9SvYqXDkK0Y+If5Eb36a9L42WOQEXBBtpcHGeceaOjitQarKWV6gMGYWP5NSPd01vufE7gNyVzA9NMIjdopWAKjUhjoGH+Y6j5DBJjPLX+1OOxBlOOxGBbgcZpoRHMUVVfLHYKgKm2UWv7xNx1J89ylc7+lKWGWSmpU7NkOVpXFz+gp0t4Mb+QG+M24vxyeqfPUSM7D3egX80DRfprhvr+HvxWmiqYRmq47Q1AuBmsO7JqQNt/n93Fbxi0fDK5+J0slLO7SVUV5ad3N2YfHGSdT5fTouAfB+VZqgF9IoF9+aU5UX6nUnyGvywVoZKbhrrIW9aq12WNrRRm1jd7Xc2JGgtix6Q6l6haerR2amlWyoTpFIPeW21zqb7mzdAMAw8U43E9K1VRZJ6umCRyTyR98LYjtFU6anZiNBm8MZzHxyYVC1BkZplYNnYkkkePl0t4EjBTkGqkSsQRxmVJBkmQC4MbaEnoAN7nwt1wS45wKl4dJ7XNUO12iiPdQLcgGRrkttawte2u+BT3xflY1TLWU5SOnnXPI0jBVia9nv1IzeA3vtpiXgHNNJw6ULAHmDkCadu6Mt/6tN7C9+9qcQcD5mNYz0dWVWKdQsWVQqxONUygdLgCxJ1t4nC1HwGdqhqdI2aZWKsq62I632C9cxsLWwNr/OdHJFWSCVzJn76SE3zo2qm/h0sNLg2we5F4a9ZSz0sqsIDZ4pbaJKNLDa+YXuAeh2zYKUdFA1KIJ+yrKyjR3SJWa2XT2ZYWD5dLqL9B80PinMs9Q6s72CEGNEGVI7bZFGgt47+eBYzVcSh4e7RUidpUoSrVEqjusND2Sahdfia5xNWzniVEZWOarpB7TxkhJvmsOqnf6+IxJxbhD8Sjiq6VM0zezqUWwtIALPrYAMLfLTzx54TVU/C5M7OampsVZYmAjQHcFiO+2mwFr/jgBXK/Bpy61KssEUTBjPIbILdB1cnbKL32NsNnMVUiGKo4TEmeskKesWJZJCbZVVtIydSTbofnhf9IzSNOsmcvTSIHpraKqWF1A2BB366i+C3ofMjNOpsYFyvqL2l2BHgcoN/kuBP098d4mKDh7yZizRR5ULG5Zz3VJvqSWOY/XGD8NSyFjqWN/8Az9Zw/embjGZoKND/AOo/61X8BmP1GEg2AAHyGB+aTiTxxa5WqZWqezSMzJN3JYujJ4k/CV94N0PzxNy7wwzTopQNGpDS5jlURj3iT00/XbBDmOqWjhWLh/5GdSWqQ2ZpLEgpmAGUL1Atv87l8T8ZWPhSgUl5JZg1qk2ORQbFEtoH8Tv+wLvCOKqwanqSWhla+bdo5DoJB1Pgw+IeePnLtaGPqsqloZmAsouySbK6eY2I6rfwwYqaGPhJBfLPWsLx6Hs4luQH195tDYdP1kjw3AY+He0rcss1z2MCm6mx99z9m/w9fxtWbjDcR9lUMoqLkwPYKDfeJulj8LHY6Em+IqfiZrR2NU95SbwTN0Y/1bH7DHY/CfI4+0fLYp17fiAZEBskOzysOnkg6t/pcqHhPLhF5qstBBG1iSLOzD4UG5bz6fTQpx/jR4lETFdGhJYw3vnT+0FrXZeo1sDcdcV+KcUPE1vbLURZisYJIkj3OW/9YvUfENtrYG8s8MkeTtlfsYoSGeY7L5D7THbL5676h3K9LM84aAhcmru3uKnXP0sRcW66/MHOYqyNKcjhwAp3YiZlvmzdFN9QhG3Q6jyMXMvElmp70QCUysTNGFCnMT3XYDdTsPAjXpYNy00hmCRrnDjLIh90p1v4W3B6G2B6+8vzMZOxyGRJrK6Dr4MPBl3B+fTBji0C8NXLD36iQG05GiLciyDXveJ6fW2PnF3WijC0eomuGqLgmwNjGpGi20J66j5gVwSpEg9VluY5G7hAuY5DoGHkdmHUa7jAvkI9en/tpP77fvx2Gv8Ak1qftQ/3m/7cdguYEuZ+UqanlNTO7rFIcywIvfzkXK5r5VW/XpsNhehwvnvJKqCJIqM3V4kHwtoWLe8zDcnqMQctVnrUclFO1zJ34HYk5ZR0uejD/wC7q2KdFyjMbtPamiQ2eSXQX8FG7nwA0Pjgm1fmDgTU1QYhdlNjERrmQ+7a256adQcOfKnBhHC9LxJljSpKmKFm9oH+1Ye5fQa72t5GWl4+klI8VAWNRSx+zkkRc7Rg97JuVNtAPzfpm0lQzMXZmLE3LEkknxvvfzwLMPH+PyRmSlhjFLCjFWRPee2l5H95rjXe1vHFnhQNfRtTb1NOC8HiyfEn00t+j0BxdreCniNPFWF0hYKVqGe4BCf1gsNdOmnQX0wOpuaIaI2oIw77PPMNWHVUUHuKfHfBEVPyusAEvEJDAN1hXWZ/kvwD7zfhhk5n5kesoTPSlolV8tVGCMxBsELMLEr0t5+WF7nikDyJWRXMNUMwvurjRkPytp9QNBi16P6SRXaWQKlE6FJmlIVGBBsATbMb+G2uB6XuDcSennjli99GFh49Cv1Gn1w68ycn08UnrU7tFTy2ZYFX2udhmKC/dUDXU7beGKfHKlOGSGKjjtIVDesyWd8rf2emVR0zWubH54g5Y4iatZaKpcntu/C7kkrMNtTrZtvxHxYHq1wbnlFkEHZJDQyAo6rqwDC2dn94t4nw+Qwt8b4E9NUtAQWYGyWHvqfdIA3uOg63HTF2j5NmOZqi1NChs8kugv4KN3Phl0PjhwHHllo5Bw8t6xSxhRLIi9q0I0YodSPluPmRgU88ucARqYUfESokzdrTwhwJQLEsD9kNvlOvvHS2jdyxCI6RCYUpwRmMY+AHXvE6lgtszHrfGNcq0klRXwgM2YyB2e/eAXvMb+Nha/iRjTvSfxv1egcA2eb2a/I6sf7oI+owSY6ZTxDiZq6yepOzN3PJdlH0QD8ceScQ08fZoB1Op+Z/cNMe3k0waS1jTRxDdYZ+o2fISLE+R1ynyPhi5ypIZX9UZWkimOoG8bDaVfDL16FdD0xLydE1Qz0zqWp3BeQ7diQDaQE6A9LfENOmLPMFWKBTSUgK51DS1B96UEXAUjQJ00638yR4l4mV4V7KG7VTrdpytgim4tGNbE21b/2ArhtaKpRTVDd4n2ErEkq5+BjuUc/gbHHng04qEWjl3J/m7/Yc/Af/AE3P4HXF800fDAGkyy1xF0TdIR0ZvtN1A6frIeIeDpQAS1oDTbw04IOo+OQi4C32HX9Q8VVe3E179vXIwcgGglTUlAPtrqR9oXG4xEak8RXLIb1iA9m2g7VdTkNrDONSp66jHzhHBRAFqqzNHGrXjj2klYG9gDqFB3Y/64CLl7g50qZnMMETA5/iZgfdQdWv16a4Icy8U9dh7SAFI4STJBppc6S6aMDex+yfnfEXMHEm4jH2y3Dwg54b3AW/5Rdr+DaaWHTFDlWkk7XtVYRxRayyN7oXqp+1mGmXzwPXzlaKUz3itlA9qW9zsz7wfpYjp4/LBPj1QkUIWhsKeQkSSAkszD4CTqBbUDqCfO8XMdarQqKMBaQt3woIPaffvra1svT8ABR5WZ2m7EIZI5u7In3ft3+EpuG+nXA9feXags/q7KXimIBUbq3R18CvXoRcHBfiCLwzuR9+qdb9sVsEU3HcBv3jbU9MeeMOvD0EVKSzSqS1TpcrcjIhGgtbUjXbysL4RUCZRSy7MfYvuY3PT8xjoR0OuApfwxN/bS/8xv347Bn+T2r8I/8Amf6Y7FXh8iqaahYMhFVUqbhtRDGfLrIR46D5Yt84TGsp4a1DoB2UqX0jca3HgGvv+b44D8zcD7CoCxXeKUB4CNcytsB1JG3yseuGHlmjWjDpxB0VahQvq5uW30Z8vuW11uDr0tiJ6XeVe39ZRqZCzobnwy7HMdgCL6nDNzJw+ko37dY+3MzMY1JHYqRa97e9qdF238MBOaeJSxyPSoohgQ2CJpnHRmO7EjXX/LEnK7ipjehc2z3eAn4ZACbfIi//AFdTgepOE86SGo/nbF6eQdnJHsiodO6o0GXy1tfFTiHKE61bU8SNJ1RhsUOzE+6PAm9rg4kTllKcZ+IP2fhDGQ0r/gcqL94nB2bjxr6GWGAGFoACsauT2kKi1idCSNLjqcvjoNLfK5pYV9RnljqJJHzBcuaFJANFzHck7kC3Trql8f4nUSykVLHNGSuTZUtpZVGgH7fPAuInMMt81xltvfpa3XwxovG+BRyRJW1okjcIvbxoozO18qnU9wnS9xoLbWwKUOE0rcSouwFvWaW3ZsdM0TaZCelrafIeeK8TU3D2BuKqrU3ABIhjYeehkYHwsPriunPUsbp6siwQo1xEnxeOdj3mJHX92PnNvCV7VJ6YEwVXejAFyGPvJYdQenzHTAFObKk11NFWqfyfspowTZGvcMB0DX3/ADR0OBfJK1Aq0emQtkPtL6KEPvZzsBbx8Ba9sGuWaVKDMOISKizpkNPbM1idGkt7gGvnqdrYGc7V0yStRooip1Ps4oxYOD7rMd3Y9bne/hgeNL5c5TpaeaSopyXEt8uoKqpN7IRuLje50AHzzz0p8XFRxBYR+Tp1735xszf/AGp8wcaBRleH0IDe7BES33msSf7znT5jGHxTNIzzSG7yMWJ8STc/rOCR9SubnBzlfgyTs/b92nRD2kmYLkJ903OhN+n/AIQROJauaVFEL5lW4kCnS+YCzHx7treGvngo5zZxAwj1OBeypxZiQbme4uHZviU9ANNPIAVeBH1tRRye9qad7X7NrXKn/wBNra+BscS8BgNanqrA3QFoZLX7PxVvuN08Dtj1xTiK0IelpbiX3Z5yLMT9lPsr57n9eB4kqZk4YDHFZ60izy27sQIvljvuxB94+P0FNJvXkySG9Wg9m5P5Vd8jH7Y3UnfY48wP68gjY/ztB7NifyqDXIxPxqNVJ3FwfHFiGnThwEkwD1h1jivdYvBntu3gv/uA+UPDFogtRVg9rfNDBsxIOjP9lQem5/VjxxirPEEM40niW0kYvYoD76A3Ol+8PkcR8Rk9eQzj+kxr7VB8aDZ1H3Roy/XH3l2g7HLWTsY4kN0A96U/ZUfZOxO1r+ZAeOVqBgwqnfsoIj3pD8X3FHxFhoR5/TFnmjiAniRqYZKVDYxABcjknVgNDmGx23G+I+aK81SJNFpCgymHT2TeNhoQ32reWK3KVM7Ski3YAfzgv7nZ9QfPw6318cD13KUUjz5FUNGwtOG0Xs+pY9CNwd7jBHmCdaWJYqL8jMLtOCC0liQUzDYL1A8fnePmWqWOFI6MAUj6lxe8jjcOTr3dO6fn8qHLbmR/VmUvHMdQN0bpIPDL16EaeGB67gM3aWpZAWjkbuEC5jfow8vtDqNemCVUq8M7i2esZdZLd2JT9gHdj4nb9R7ibDho7GC5qHW7zkWsp+GPe3mf/AP4fMKpRTyn2g/ISHxP9Wx+yx2PQ+RwFX+MNT/vE3/Mb9+Oxe/iPWf2X/Wn/djsVeD/AMp/0ah/Nb/PGXcd/pM//EbHY7ESLGufvy8X/AT9rY++jj+nL+Y/7MdjsDpH6Qf9oTfof4FxL6N/6en5r/sx2OwXp79H/wDtFP0/2HBaPfjP5o/Y+Ox2CELGvejH+hJ/xH/zx2OxSaZjx/8ApU//ABW/bhr5g/pfCv8Ahw/4hjsdiBm9I3+zJvkv/wBRMZFSfk1+v7Tj5jsCKe06/PBrmn8lRf8Awy/tOOx2B2Jcpf7Prfp+w4Fc9f0v/wDzj/wjHY7BO0fIv9Oh/S/wNjzzn/Tp/wA4f4Fx2OxWu33kn+nQ/Nv8DYK+kz8rB/wv8xjsdiJ2C8u+7Vf/AA7ftGCSf7Gb/j/5rj5jsCVGn/2bN/x0/wAJwQ9H+9V/wD+3HY7A6kP4v/QqH8yT/Hj5yZ/ToPzj/hOOx2KdNbx2Ox2MsP/Z"/>
          <p:cNvSpPr>
            <a:spLocks noChangeAspect="1" noChangeArrowheads="1"/>
          </p:cNvSpPr>
          <p:nvPr/>
        </p:nvSpPr>
        <p:spPr bwMode="auto">
          <a:xfrm>
            <a:off x="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6802" name="Picture 2" descr="http://digital-photography-school.com/wp-content/diagonal-2.jpg"/>
          <p:cNvPicPr>
            <a:picLocks noChangeAspect="1" noChangeArrowheads="1"/>
          </p:cNvPicPr>
          <p:nvPr/>
        </p:nvPicPr>
        <p:blipFill>
          <a:blip r:embed="rId2"/>
          <a:srcRect/>
          <a:stretch>
            <a:fillRect/>
          </a:stretch>
        </p:blipFill>
        <p:spPr bwMode="auto">
          <a:xfrm>
            <a:off x="641076" y="1169263"/>
            <a:ext cx="3178232" cy="2283620"/>
          </a:xfrm>
          <a:prstGeom prst="rect">
            <a:avLst/>
          </a:prstGeom>
          <a:noFill/>
        </p:spPr>
      </p:pic>
      <p:pic>
        <p:nvPicPr>
          <p:cNvPr id="76804" name="Picture 4" descr="http://www.photo-junkie.com/wp-content/uploads/2011/04/leading-lines-curved.jpg"/>
          <p:cNvPicPr>
            <a:picLocks noChangeAspect="1" noChangeArrowheads="1"/>
          </p:cNvPicPr>
          <p:nvPr/>
        </p:nvPicPr>
        <p:blipFill>
          <a:blip r:embed="rId3"/>
          <a:srcRect/>
          <a:stretch>
            <a:fillRect/>
          </a:stretch>
        </p:blipFill>
        <p:spPr bwMode="auto">
          <a:xfrm>
            <a:off x="641076" y="3548700"/>
            <a:ext cx="3178232" cy="2145542"/>
          </a:xfrm>
          <a:prstGeom prst="rect">
            <a:avLst/>
          </a:prstGeom>
          <a:noFill/>
        </p:spPr>
      </p:pic>
      <p:pic>
        <p:nvPicPr>
          <p:cNvPr id="76806" name="Picture 6" descr="http://3.bp.blogspot.com/_YSq2EYG6KmM/TK3FhHuICNI/AAAAAAAAAFo/EzvQWVmdBhk/s320/DSC_0043_Crop.jpg"/>
          <p:cNvPicPr>
            <a:picLocks noChangeAspect="1" noChangeArrowheads="1"/>
          </p:cNvPicPr>
          <p:nvPr/>
        </p:nvPicPr>
        <p:blipFill>
          <a:blip r:embed="rId4"/>
          <a:srcRect/>
          <a:stretch>
            <a:fillRect/>
          </a:stretch>
        </p:blipFill>
        <p:spPr bwMode="auto">
          <a:xfrm>
            <a:off x="641076" y="5776130"/>
            <a:ext cx="1450503" cy="962167"/>
          </a:xfrm>
          <a:prstGeom prst="rect">
            <a:avLst/>
          </a:prstGeom>
          <a:noFill/>
        </p:spPr>
      </p:pic>
      <p:pic>
        <p:nvPicPr>
          <p:cNvPr id="76808" name="Picture 8" descr="http://www.designzzz.com/wp-content/uploads/2010/04/dream_line_by_Goodfoot42.jpg"/>
          <p:cNvPicPr>
            <a:picLocks noChangeAspect="1" noChangeArrowheads="1"/>
          </p:cNvPicPr>
          <p:nvPr/>
        </p:nvPicPr>
        <p:blipFill>
          <a:blip r:embed="rId5"/>
          <a:srcRect/>
          <a:stretch>
            <a:fillRect/>
          </a:stretch>
        </p:blipFill>
        <p:spPr bwMode="auto">
          <a:xfrm>
            <a:off x="5903395" y="4023059"/>
            <a:ext cx="2776185" cy="2776185"/>
          </a:xfrm>
          <a:prstGeom prst="rect">
            <a:avLst/>
          </a:prstGeom>
          <a:noFill/>
        </p:spPr>
      </p:pic>
      <p:pic>
        <p:nvPicPr>
          <p:cNvPr id="76810" name="Picture 10" descr="http://t1.gstatic.com/images?q=tbn:ANd9GcTqSFRrDZVuVB35-5OX9WAh37kOpdf4sKCvvyUwOIQb2YkV5AGzZPaD-WZ0Ew"/>
          <p:cNvPicPr>
            <a:picLocks noChangeAspect="1" noChangeArrowheads="1"/>
          </p:cNvPicPr>
          <p:nvPr/>
        </p:nvPicPr>
        <p:blipFill>
          <a:blip r:embed="rId6"/>
          <a:srcRect/>
          <a:stretch>
            <a:fillRect/>
          </a:stretch>
        </p:blipFill>
        <p:spPr bwMode="auto">
          <a:xfrm>
            <a:off x="3942140" y="1169264"/>
            <a:ext cx="1838424" cy="2747644"/>
          </a:xfrm>
          <a:prstGeom prst="rect">
            <a:avLst/>
          </a:prstGeom>
          <a:noFill/>
        </p:spPr>
      </p:pic>
      <p:pic>
        <p:nvPicPr>
          <p:cNvPr id="76812" name="Picture 12" descr="http://aleartphotography.com/wp-content/uploads/2013/04/Extenstion-cord.jpg"/>
          <p:cNvPicPr>
            <a:picLocks noChangeAspect="1" noChangeArrowheads="1"/>
          </p:cNvPicPr>
          <p:nvPr/>
        </p:nvPicPr>
        <p:blipFill>
          <a:blip r:embed="rId7"/>
          <a:srcRect/>
          <a:stretch>
            <a:fillRect/>
          </a:stretch>
        </p:blipFill>
        <p:spPr bwMode="auto">
          <a:xfrm>
            <a:off x="3934158" y="4050106"/>
            <a:ext cx="1832758" cy="2749138"/>
          </a:xfrm>
          <a:prstGeom prst="rect">
            <a:avLst/>
          </a:prstGeom>
          <a:noFill/>
        </p:spPr>
      </p:pic>
      <p:pic>
        <p:nvPicPr>
          <p:cNvPr id="76814" name="Picture 14" descr="http://1.bp.blogspot.com/-Fj8Lf_Og3AQ/TmirX2XpHvI/AAAAAAAAACk/dPXWgB7a5HY/s1600/diagonal+line2.jpg"/>
          <p:cNvPicPr>
            <a:picLocks noChangeAspect="1" noChangeArrowheads="1"/>
          </p:cNvPicPr>
          <p:nvPr/>
        </p:nvPicPr>
        <p:blipFill>
          <a:blip r:embed="rId8"/>
          <a:srcRect/>
          <a:stretch>
            <a:fillRect/>
          </a:stretch>
        </p:blipFill>
        <p:spPr bwMode="auto">
          <a:xfrm>
            <a:off x="5903395" y="1965167"/>
            <a:ext cx="2776185" cy="1951742"/>
          </a:xfrm>
          <a:prstGeom prst="rect">
            <a:avLst/>
          </a:prstGeom>
          <a:noFill/>
        </p:spPr>
      </p:pic>
      <p:pic>
        <p:nvPicPr>
          <p:cNvPr id="76816" name="Picture 16" descr="http://t1.gstatic.com/images?q=tbn:ANd9GcS7mFb--NKffEA0kMyQ_25193Ir_UlPcPrdpKLTuqExwRhI_YHBuWeFMcTUMw"/>
          <p:cNvPicPr>
            <a:picLocks noChangeAspect="1" noChangeArrowheads="1"/>
          </p:cNvPicPr>
          <p:nvPr/>
        </p:nvPicPr>
        <p:blipFill>
          <a:blip r:embed="rId9"/>
          <a:srcRect/>
          <a:stretch>
            <a:fillRect/>
          </a:stretch>
        </p:blipFill>
        <p:spPr bwMode="auto">
          <a:xfrm>
            <a:off x="2210930" y="5778439"/>
            <a:ext cx="990260" cy="959858"/>
          </a:xfrm>
          <a:prstGeom prst="rect">
            <a:avLst/>
          </a:prstGeom>
          <a:noFill/>
        </p:spPr>
      </p:pic>
      <p:sp>
        <p:nvSpPr>
          <p:cNvPr id="21" name="TextBox 20"/>
          <p:cNvSpPr txBox="1"/>
          <p:nvPr/>
        </p:nvSpPr>
        <p:spPr>
          <a:xfrm>
            <a:off x="5841234" y="1073724"/>
            <a:ext cx="2415258" cy="954107"/>
          </a:xfrm>
          <a:prstGeom prst="rect">
            <a:avLst/>
          </a:prstGeom>
          <a:noFill/>
        </p:spPr>
        <p:txBody>
          <a:bodyPr wrap="square" rtlCol="0">
            <a:spAutoFit/>
          </a:bodyPr>
          <a:lstStyle/>
          <a:p>
            <a:r>
              <a:rPr lang="en-GB" sz="2800" b="1" dirty="0"/>
              <a:t>Line</a:t>
            </a:r>
          </a:p>
          <a:p>
            <a:r>
              <a:rPr lang="en-GB" sz="2800" b="1" dirty="0"/>
              <a:t>leading lines</a:t>
            </a:r>
          </a:p>
        </p:txBody>
      </p:sp>
      <p:sp>
        <p:nvSpPr>
          <p:cNvPr id="15"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116" y="25465"/>
            <a:ext cx="9024365" cy="942064"/>
          </a:xfrm>
        </p:spPr>
        <p:txBody>
          <a:bodyPr/>
          <a:lstStyle/>
          <a:p>
            <a:r>
              <a:rPr lang="en-US" sz="1200" b="0" dirty="0">
                <a:latin typeface="Century Gothic"/>
              </a:rPr>
              <a:t>As level   EXPERIMENTAL PROJECT  - INTRODUCTION TO PHOTOGRAPHY</a:t>
            </a:r>
          </a:p>
        </p:txBody>
      </p:sp>
      <p:sp>
        <p:nvSpPr>
          <p:cNvPr id="3" name="TextBox 2"/>
          <p:cNvSpPr txBox="1"/>
          <p:nvPr/>
        </p:nvSpPr>
        <p:spPr>
          <a:xfrm>
            <a:off x="641076" y="341188"/>
            <a:ext cx="9321420" cy="1046440"/>
          </a:xfrm>
          <a:prstGeom prst="rect">
            <a:avLst/>
          </a:prstGeom>
          <a:noFill/>
        </p:spPr>
        <p:txBody>
          <a:bodyPr wrap="square" rtlCol="0">
            <a:spAutoFit/>
          </a:bodyPr>
          <a:lstStyle/>
          <a:p>
            <a:r>
              <a:rPr lang="en-GB" sz="4400" b="1" dirty="0"/>
              <a:t>Formal Elements in Photography</a:t>
            </a:r>
          </a:p>
          <a:p>
            <a:endParaRPr lang="en-GB" dirty="0"/>
          </a:p>
        </p:txBody>
      </p:sp>
      <p:sp>
        <p:nvSpPr>
          <p:cNvPr id="2052" name="AutoShape 4" descr="data:image/jpeg;base64,/9j/4AAQSkZJRgABAQAAAQABAAD/2wCEAAkGBhQSERUUERQWFRMWGCAaFxgYGB8fHhwcISAeICIgICEgHyYeHyAkHh8gIC8gJScpLC0sHx4yNTAqNSYrLCoBCQoKDgwOFw8PFykcHSQsLCwsLCwsLCwpLCwsKSkpKSwsLCwsKSkpKSwsLCwpLCwsLCkpLCkpKSwpLCwpKSwsLP/AABEIAOEA4QMBIgACEQEDEQH/xAAcAAACAwEBAQEAAAAAAAAAAAAFBgMEBwACAQj/xABQEAACAQIEAwQHAwYLBwIGAwABAgMEEQASITEFBkETIlFhBxQjMkJxgVJikTNygqGx0RUWFyQ0Q1OSssHhNVRzk6LS8GPxdJSzwsPiJUSD/8QAFwEBAQEBAAAAAAAAAAAAAAAAAAECA//EAB8RAQACAgMBAQEBAAAAAAAAAAABMRFxIUFhUQISIv/aAAwDAQACEQMRAD8A9c+QskDVtEI5CAoM9gzGHVVdT1sbKSdv2ZvyxzbLS1qVTEybiUMb54zoy6+Wo6XAw9+iGtkmjmpXiaWFVLAkHIA2kkbHYZwcwG9wfG+K/G4OH8EkCx07VtUyiRHqLdkikm1lHvkW69eoOmDKvxP0QzNUNJTmNOHuolSeVwqJGwuARfNcXsBba1yMM/KfFeHxoOGQSirkLNJFLPEDCJ8vdVAdQCRe+t7tYm+AXDuZZuOU81DUspqb9vSEAKCyA3isNPdJsTruSdBhF4JwWpmnC06P2quNdsjA7sTopB8fDAT8y8x1k8xFXK+eNiMl8qowNjZRoCCN9/PDVxzhp4vSQ1sOU1ikQVS3C5io7sovb4bZvmPs4N8+cIpb+vToJ5lVI6lKeQdkZ7WJYgZlGw8+7pvdV4bzywmUSIi0mqtBGuVQh0JuO9cb76/XERLy9Vw8Ldy05mlkQxyRxANGFNrhi2jEW2+emK/O1TKkvYq6ilKhohF3UZCLja1/A308sDeK8vPDUdjGrSZtYsovnQ+6Rby0PmDhmk4fDDRpFxR7SRuWijiYGUId1bdVBOup0016YAVwTNW0xozrJCDJTk9LnvJfoCTcefyx6pOCR0brLWTWlQhlghN3uPtt7qfLEVVzawXsqSNaWI75Pfb86T3j9LfXC5UThT3j9OpwDFxbm+SXMIgsCMbsI9Ga/VmABJ/DC9LMAQN2OyjUk/LDRy56Na2sszKaaE9WHtCPJdLfW3lfGocvch0lALxLml6yNqx8e9uPkoUeN8DiGV8K9GtdUIZHXsIhYkH8oV6m3Sw1sbG3Q41Tl7k+kol9gisxGrnvFvm3UHwFh5YNVbgoQxAQakaZbDXX7umu2l9sZzxD0q0tLkipk7cKe8y9xAL3OW4JbfTYeZwTmWhVvEVjUvIyxou7MQFH46YQue/SS1KVjp4w7SIHWUm6ZTsVt734gfPCN6RmmepDvK0tPIO0pz8ORugGwK7HrtffF7lnhMnEaJqbKc1Oc1PKwOUBj3oibHf3h4fTBcIhxCTi1I8czZ6ynzSxGwHaRm2dLAAZhYEfh44ocl8MqElSqjtFDG3fllOWPLsy3PvXFxYXxao62m4dIGivVVSE983SFDqDYe85tcXNh4Y9c9zvUGKqV2anmXuKTpE4FmS2wN9b9bnAW+ZYaSjKS0cQl7e7xyuc0aC9iqJYaqftbaDHcN4nJxOnkpJ3L1Ed5aZj8Vh3otNPd1Xw18sRcocNerp5aZ1PZe/FKR3Y5drX6hhuB54gjmi4fODD7eoib33BCI40NlvdrG4uT8sAS5C5YrI5o624pYImu005yKRsygHVri62GnnfDPzZWUvDwlZw2mjkNUzMlQ92WNgdVRCAFbc62tqNQLBX564g9VHBWB2aFx2ZjLEiGVR3lA6AjvA7kYOejbgc1bSVFLPGy0UozxTEWyTiwBS9s1xuBppa4ucFPvowqqmagE1XIZHldmQkC4TYDQbFgxA8CMY16R+Oet8UmYG8cHso/Du3BI+bZj+GNp5z46nCuGt2Vg0cYjhHgbZVP0976HH5ypUsgvudT9f9MVXo4j7OTtlEYbtLjJa977gj9t8W6OjMjhFtdup0A8yegA1ODqcVjyerU8l5wmRaggDPrfswd1B2U38PniMvdTDHCHnRI5K1ADKgN0iJ3kC2sTe1wDYE30GF+i4yS7CpzSxSn2ov3r9GXwdenQ7bHFbhwmSdREG7YNYLbW/UEHpuCD0vfDdURw0KtUU6JJUXAYZg6UzEdB1N7hSdrfiKff5Lh/vDf/LvjsAf471v+9S/3v8ATHzAxIrxj0l1cmVYWFJDGbxxU4yKttrkat9dPLDpxThq8b4bHNDkFUlyq3tZtO1iPgDpInzHicBedOV6XtzVu7U8EuVmhC3cSsLsq7je5v0N9hbEHKXPkNPUJFFAIaZjYuWJfMdA7G9rXsCNbDrpbAU+H0FPwyVJZ5u2q4mDLDAe6rD7b/tA/AjBDnbjMtRTw1ELlaea6youhWW9yHI1a41HQ2vbXEHpD5TMFVnhQmKoJKKoJtJ8SWGu5zAeB8sWuC8IFJTzLxNljhnUZYb3lLAghgo9221/le1sAB5MrssxgYF4akdlIgF9DswHipN79BfF2p5MjpWJrqhVUE5Ui70rjobHRAfE6Yim5xESmPh8Qp02Mh70zfNvh+Q26EYWKmfUs7XJ1JJuSf2nANPEefpCiw0gNPCq5F1vIVHi3T6ficKc1Ra5c6nXXcnBrl3kurriOyTs4jr2jjceKjc/PbzGNZ5Y9FtJSWdx202+d+h+6Nl+lz97ApmPLfo9ra2xC+rwn45B3iPFV3+psPPGscr+jijoSGC9rN1lk1a/l0X9EA+JOGXtbaKLDCTzl6TYKJmiAaWcD3BoFuARmY6bEGwBPywTOTjU1QAOwA+gA8fL54T+Kc8RdhUvRslTLTgMyAm2Umxa9rMq7nLfbcYR+P8AH5OLcOaQHJLTMTPChOV4mtaSxJJyEWIN7d49Rha5IlnSsjamjaVtnQC4aM6MG6AW6nQEDwwMLcPpHrDVJNLIWQGzQjSModGXLsbjqbm9tcfeL8jSGo/mSGSmlXtYpPhCHWzMe6uXY3PhgtzLyrRcPlLytJOshLQQp3Vyg/HJc3Avay6kY7h3Hm4jBLQsqQmwalWMZVulz2R11DC5BPW58MFXeBQUpgFDI8dZUxl5YFGYRhstzEJLjNcgkjY6+GFCr5rqWkRs5j7JrxxoMiIR0CDTyN7ncHFXhNFO06inRzMjXAUaqQdz4WI1vYYdeZuEUqfz2UGVnIWSGFx2Ymtdszi5Av0GpPzwKC+LctPWtHU0Ud0qLmRbgCKUe+CSQApPeBPn5YO8rw0MP8xnmWqeZwdB/N45QCFGe4LFjZSyi2w8cD+X+bRUM1FUiOKkqF7NRGgUQsTdGB3PetfMTffC8OVKo1T0qRO08bWYKNrfFfZVI1DEjQjAfePcTqe2Mc5KNC2URr3VQqfhUaDyO+2uC1dwl+IJHVQBQ57lTmYKodQO/c6WK2J8Pxwx8y0NM9OKufLVVsCJHUpBKMhbZXkIFzoLEqbE6dMKdBzkzS5KjKKRwY3iRQqqh0uoGtxvfUnXAEuUeN0lIzQTN2yTMudioMUbqbq2U++L6E+GD3KvG6qTicslexkelW0ES6Rhn0VkA7oUR3ObezLrjPq7lGoFQ8EaF7ah9kKHUOWPdAI8/HGqcs0HYUqGV0Zwl3kXUFRqNTuAtteu+CTOCb6WuLvNPFAzXb8pJbYX2H0UE/UYVWGJJqz1momqD8bd3yHh9BlH44+Pgr5BUxq2WUHI6lWI95QfiHiQeh3Fx1xycsTNL2agFbZu0/q8nR821rfXpi9Dyx2irUPKqU2W7v1Ug2KBdy19jsf1YmfmKKVPUwOxpto3JJIa980nQqx3A236YGlyfiiOjxUb5qoKA82UBplUd4Id8362A6nCxwOeVZgIk7Qv3THa4dTup8vPpv0xJRcAnM5jUZHjN2cmyoBrmLbW6gjfpg/xLiaGKX1Ejtf/AOw6rlZ1tq6eC5tWtbcHbXAoW/iLTfYf/wCYX92Oxmt8dhgxP058scR7dZKKoclag5kZjcrMPdNzr3tj4/U4ojlCVLmqK06AkZpN2t9hB3n+YFvMYnTi0FMf5mheQbTzAEg+Mcfur5Fsx+WBdVUvIxkmcsTuzG5/E/swDhU+lCZIFp6UkBVCmZwDI1ha4Gqrf9I+eE2qqSxLysWY6lmNyfqdTieh4ZPOpemhdo1IDylTkW5trprbr+zGncseheJc0tc3bZb6C9iLHUAWtb6nbQbYFM24Jy5VVrAU0ZCn+sYafMDc/MX87Y1Xlf0PQU5ElQe2l8W2B8hqo/6j4EYaeUGUQmNITEI7Lc2u65QVYkX1IOoubG4xX5y53g4egM+Yu98kajvNa19TYAajUnrpfBM5GFVUFlAHy8fPqTgBU870iVK0xnXtnOXKNQG8GI0Uk6AE32wg03pDfipno2ApjMhFOyMbhxrkduocC2gHUa3xmYoXEnZ5W7UNlyAHNmBtYAa3B8MDBl5z51rp5ZIZmMCoxUxRkgXB+Jt38fDqAMW6yjfitIk8SmStp8sU6qO9ImuSTzO4P18Bg5x3lpJ6dK3iBeKaKNVqo4wrSPrlRjrZGYWvcbeFsBOEekP1aVBTU6Q0uYdog70ki7XaQ94sAbi1gDptgunvl+ni4VMJaya8uUq1LDZ2KsLESm+RfHLckkDHznqvkhIhpcsVBKiyRCEZRIpAvnI7zEG4IJsBbTATmjl71epyRXeKUB6dhrnRtRbqSNj1/HDly/yz2tKtHxFuzkD9pSxh17cAgl1ym9g24U63udLYJ6AcsD12negb8ot5aUnow99PJWGvgDfyx5puCR0LrJWy2mRgy08JBkuDcZ392MeWptiKbnBovZ0MYpEB1I70rEfbdhff4RYdMTc0UnrKR10Ck9sck6KCck4Gum9nGo/1wUR5v4489Mk9L7KnlJWoRAARLv32ABYMtrX0088B+TarNI1IwLQ1QyMALlWGquPDKevh8sGOWuFimWROIyJFFUKF7BiTITcZXIW/Z217zW/VgdzBxOSkkkpadBTIpykqfaSDoWfexFjYWGuCePsnLcFG/wD/ACEhdhqIID3mHQs5FkU/VrYYuYua5eJcOZ4C0LQN/OIEYkNCbBHJ0LBSLEHTUnwwvzRniFIHUF6umAWQDVpYj7reJZToetteoxPy3F/BsvbVcgjLIyGnAzyOrC1nW9lXY943NhgA/J9Y6VIVEaRZB2csYF80baH8N79LYLcc5VpuHSXqnafMM0UUd1ul9DI521uLLqbYh5rrnpyIqULDSyIHRo7gyqRuznvGxuMt9NMR8KDV9IaTeenDSU1zummePX6Ef6YL6I0Nf/C0QpiRAYnVgiEhXg0Vl1JuyDUfTDH6RuJiChZU0aX2agfZ+K307v6WKHo15Lend558vaZcgQEEpexOa2ga1tLmwJvvgH6RuKdvXCIHuQCx/O3P/VZf0cGewKngyIB1A1+e5/XiakQF8zqzxoM7hd8o3+Q2F+l748M2IF4i8MivEbMuvkb7gjqCNCPA4NLknNzu9pFBpiMhgXRQnTL4MNw3j5aY+ryjr2jSqtHbMJz1U/CF37S+hXxHXBV+WIBGK6YOlOwDergHNnJtlDdIydQ29iPngVJzT25MVQoWlawVI1Hsbe6ydSR1B94E7aYGlqp46lVH6nFeJVsISzflMugWQ7C/ToDYHAXgPDqg1Hse48Ru7tosdt89+m4IO+oxbi5RcMxmZY6dbEzbqynbs/tFhsOnXwwS4pxsV0Rgp8yMmoQkE1CqAO8RvIAM2U3vr1AwNDXrHC/tUn/KP78djMsdhg/kd4LwierfJSxGSx1c6IvzY6fTc9L40jgPomhitJXN6xJ9gXEY+m7fWw8VOHtIkiUJCojRRYBQAB8rWA+gwD5g5qp6Nbzv3iLqg1ZvkPC/U2Hngzn4Nhu52cYCLbKAALAdQBa1rX0tby6Yp8C5hgppUpZKgNK5IVGIL7krmtoGt42v0vhDh52k4lFUU9OGp58ueGz96QLqyXsMrEeHn4G+YRFlYMCQ4Nweua+/je/68FiGn+lrnuuhqpKSK1NDYMHj0eVWHvZ9wCbiy2NwQScL/LUn8IUb8PkN6iO81GzHUkC7xXPRhqPqfhGNE4nyz/DPDoJanNTVMSlmYxknJrnGW4NmsHUbi4HXGaJzfDRm3C4bN1qagB5WH3V9yNT4C5I64Kio+UWgyzV0vqag5lW152IPwRjUa/E1gPPDNzNzNnpvXeHKIi7mOpfKomB0y3YXsrDqPFdcL/PEYqBHxGL3Kiyyi9+zmUWK/IgXH18RizyLw90DvVBYqCdDHI0rBA+hylL6lgfiAsATrgAvK3H/AFeozS3eGUFJ1OudG3PmRv47jrgxxP0e+rSuamdIaYMezc96SQdAsY1LAaEmwB8se+NVMfC5mhpIfbqAfWZrM1iLgxrbIo1tmsTocdTVT8UpHilYvWU95IWOrSR/GnmRoR9B0OANcG5kWanejoA8U0UZNNJIVaR9czqDbuMwvYKdvC2M6irZElEoZhIrBgxOuYG9zfUm/jgzy9wCoBSpzCmijYETy90XHRR7znpYDXbDPzRxKCFVreHQoxndg07Ans5B0VG0Rm1a5Hy3wRDzByok4TiErikimUNMrIxYSHQ5FA1znUXI3v1xHy1zlT08nq8EbRU8vded2vLmIsr6dxQpOwGm98CuXOYjJLJDWyO8NV3ZGZiSj/BIL7ZTbyt8sRtyJOjuKgpBFG1mmkNlP5g957jUADy0wNhfG+HyQVEkcxJkVtWOubwa53zCx+uHb+LbVdFHNWFoJKdSCxS7yQKLg5bhrjUAnfXxxNJxmKSlaSiAlq6NFUzTRjOYhcF0BJ90/aFwL+OqXwzmSWKqWpZmke/fzm+dT7ym/Qj6DTwwLFaHnJKRwKKALHcdo0nelkW+xPup4gLpe2BvNfCxFPmjJeGcdpC51LBuh+8Doeu3jgxxXkUCQzLKkVC4DpLIdlYXCBffZh0AGotrgzy/x6FojQ0IYTKrNTTzZSWk3YKtrR5he2/W+u40rcB5ZM9KtNXHsmDdpTC69sVsS6hDrlO4BG+vTC1Jzk1OcnD4hTrcXLAPLJY7OxG1/gWwwJbiEqzdqXbtlbNmYksGB631uD0ONHoOSvW6un4gFEUTgSyxMCCJRf3RbVWYBtel/HAqzfNKlJSySlAmVWldQf6xu8Rfrdza+MPpnLl5X1aRiSfHU/tNzjRPTFxjLBFTIe9K2dvkNB+La/oYz9RlAA2AsME/NPZJJCgXJ0At/wCa4fE4BT09OJpIY34jDDmNL2lxYNYSum5ZVszKDbS9uuE3gcbNOvZOqTDWLNsXHuqL6Bj0J0vbxwOFTKk2cM4mD3vrmz31vfUm+hB32waTnmWYztNK3a59JFb3WQ7rboPC2x1wTk5VhiUVUzt6owDRJYiRiRcIegtY3a+oFxa+C8/CoadfXJIQ04VWaluCkbNfvsL5gl7HKdATb5LQ5pkklc1RMsUukibWHQxjZWXp+B3OCaTS8wrVjsJwkMWnYFRYRECwDeKEaE7jceGKvD+V5RIzTE00cLd+U9CNsn2mPS3kfne/inHB7eqkBptDFk9+cEXAA+DTcnb9ePlXxv8AhFRAwWJ0P82AJynQDs2ufeIAyvprp1wXRg/lEpPCb+4mOwg/wFUf2Ev/AC2/djsD+YPPOXpKqTLJBCppwjFGY6yGxt8kHyufPFCYniVFmN3rKQd7q0sJ6+JZD/n1bBHinAm4lBFXFkgbLlqWkuFOSw7QWGtxpb5AbYocM5npuHyA0cbTvtJPKSt1uLiNB7t7btc+WCKPAOX5omjqpXFJEjBlkk3a3RE957jTa1jvhi5p4rFCiVnDYox6wzZpypLo43VVa6xk6m9tdfngB6QaZvWRPnaWGoXtIXJv3TunllOmXoCOt8XvR/w+Sojnp5EPqkq6yHZJR7rKToWvpYb2F8F9Qchc8yUlcJZpGaOU5ZixJPk+v2T+rNg1z16LXFW81OYo6OT2jSSOqpET7ynra+qgA6EDpgFXercOkaNI/WapDYvMtokO/djv3z5sbeGHXlfi/wDDdBPQ1TD1le/G9gL2N1aw07rd1rfCw6nAAuVOPUNK/qiM86zMM88igRBxopWNrnLe12Yg7HYaJvM71HrMi1js8yNlJJ08so2CkWIAAFiMfKLleplmeBIWMkZKyDYIQbHMx7qjzJ+WH3iMVM9L279nXVlHGqShHbIRc2Z9B2gUbkHWxvpsKC+GcIfitAuyz0pCLK9wrxG5ylrHVLfh+dijRcYpeHuHph61Ur/WvdIluLHIo7zaEjMxG+gxSi57qhPHKX7sZ7sS92PL1UINLEaXNzsemLnG+TnknV6CNpKeoHaRkDRL+8jHZcp8Tt8jgPfpBdp2irFdngnUZQxv2TqLNH4DUX89fDEvo9opJ1np3RjSSr35PhjkHuMCdM19Mo1OnQYLcrepwg0NTMlS0zg5VBMMcgFgM9wSWNlJUW0A64T+ZOL1MkhiqTlERKiFRljQjoqjT66m3XA8FK1KbhsjRhPWapCLvKuWJDYEZUvdzYg3Y28MWOK1zcTo+2Y3qaS/agaBomPvgDQFTobdLnwx9fhsnFaZJYhmq4LRTAkDOmuR7kgXFiD46noMfOD1VNwuTO0hqqixVkhPslB3Bcj2h8gLX38cEUuR6WoFQs8SgRIbSu5yx5DowZjodOmpvbTBbmCCk4cyvTRCoMwMkMkhDRItyLKo0cjT3jpcb4oekGaUzJ381I6iSmCjKgQ9Ao0zA6Hrt42xPyjStX00tERrH7aCQg2jbZlY9Fe/43NjgevvC+KvxOOSkqXzTMe0pnNhaQA3j0AAVluB4a+WA/BeW6l27RfYLE12mlORI2B8TuwPwi5wSjFLw2S5PrVZG2iglYYnB6nRpGB6Cw0xY57rnraeCtVmMduyliuSsUo1uB4ODcHfYdbYAlzVxGnij/hChijmkkkKSTMpKxyADvLG2gZ9SGI8N74YPRbDM9K1RUyPI9Q+YF2J7q90WGwuc21tMvhhC9HNLLPJLTdmz0k6FJiBojAEo4O2ZW2G5v5Yf+ZOZoKKkNLA95li7JMuuTTLdjtcDW2997YJPxmXNPGRWcQlkXWOM5U+Q0BHz1b64oHXHinjCKQvU4lUaanfBp7p6GSWRY40ZpGsVUDUg6g/K3Xbrh1mlSMN2Zjm4qkffYAnb3ivwtKqWubXNjvtj4vMMTR+pUsrCXJkSqcBc5vm7MaZo0N8qm+mg8ymU9PKJgkauJ1awUCzBgf1EHBLQU3FJI5u1BzOT3s2ucHcN9oNsR/phpreXYKNBVyxswbL2dMw9x2F7SHqotoLC/XF+vjjp1eeJI3r0AMyqbpCT70ira172vuFJ6DdLpOOOkrvJeVZdJlY/lB8+jDdT0NvlgWsnmZqhmStYtE5uGA/ItsGQfZ6MvUeYx7i5T7C8tc2SFT3QhBabqOz+6RrmNrA9OhGq5ahoQKiovKja08JBUtoD7XTTLcXUXufwwNk44a68VUyqxJMElgqxsbdw2/q2sBc3KkA7XwXQ1/KmP8Adj/zj/247C3/ABIrf93b8V/fjsDH5F+Cc7SGpPrrtLTzDs5VJ7oQ6XVRouXfQbXxBW8h1K1TwRIXVdRKdE7M6hi57o0313BxYqeB0tAxWsb1moX+oiJVB1HaSEA6ixyqL664K1PGn4rQSRqBHNTHtBFHcLJCBa2Uk3Kfu010Gl3l0UvZeoO8dZOpeSEEHsRJl9xXuCwJuT0NzhD43x2eoa07EBDZYwMqJbSyoNFtt4+eK/C0laZPVwzTBgUyAk3BuCLeH4Y0HmzgFMoFdVB8zZRNTwlbdsRqC9zkGmul77G5wKCanhsnFaaOeFc1XFaKoFwM4t3JLkgXtofr0AxHwWrp+FTLM0hqapbjs4GtGtxY5pCO+bHZRa++I+F+kJ45UXs446PVXgjUWKNoSWPeZ7a3vrbzwJ5i5aaCq7GIGRXs0BUEl42921t7bH5eeA0T0tzSVVDBV00jGkYDtUGgu3uuwG9j3CDext54zzkviEkVZGYozLm7jxAXzxtowt8tddLgXxo3o7QU8T8P4hJF/OL5KYtdwCDmDZdELaELe9wSNThW51r5KCaWipYxSwi3eS/aTKRozSHvEHUZQQBYjW2A9cw8nUvD5S1TI8iMSYIIxZioPxyHRQL2uLk74m4PzH69HJw8rHTpIv8ANhHcBXU5gjEnvB+pO5v4jA/l9vX6RqFjeeK8tIT16vFfwI1H7lxXpOVvV8stfKaYAhkjXWdrHTKvwa/E1vlgAUXD5TL2So5lDFcgBLBgbEWGtwfwxovHuCQvAtZW5mqIUVamGF1JZr2UyEXyEi2Yj6bYh5r5kaak9aoAIVdylVlVRLm0y5nXXKR1B6geWFHlLjXq9QM4Lwyjs5k3zI2h06kbj6jrgWJ8P9IUkcqBY0jpAbNTxqLMp0Nye8z2+Inf5nFHjvKzR1Qip1aWOUB6cqCSyNtt1Gx/HrgpxXkOOjlY1lQEgzHsgnemlA8F2W2gLNpf54L8K5l9bppaGjDUzIl6e0hLSAHM6FtLMwudPPoNSaT8A4JEYBQ1zpJUKzSQwJJ317pJjZx3VLHXLfTU+FlCv5wqCQkX81jja6ww3QKw+18Ttfct+GA1HK6SK0eYSKwK2GoYHSw3vfpjTuK8jRTsldVyeqJIgaeK1m7XqFvtm3tYnyuTYVYBx7gz8QWOto4y7zHJURoL5Jha58lca3Onjvg7wPgMfDIZRxKRXFQgDUq969jcMTcajoRYDXUm2K1VztHTx9hwyIQx31kOrsfHW9j5m5/NwqvI8r/E8jnzZmPluzHAHOM88ySJ2NMopqcaBI9DbzItv4C3nfClNKL5Qe8dh4eflYa4eeFcggMTxCTsVVDIYlYdoUAu2ZhcJYbgXO2owg8PUSSSShQisxyoL2UE3trroLC+5wWE2THmolAZVJtfb/zzxay7+WGuo9GS1dAJKZv59CLyRG4zhu8FW+mYDQW3IYHpgEoQXYAkC5Audh5m19Bh7m4ohR4aOQPXKgVp8oDTKo7yxte5YC2u7BdCTY4R6dhIl7EOmjj9Wbxt4+B8jp7pKd2lRYzaQsMpzZbNfQ3O1j1wJfeHTyJKjQ3Mt7AAXzX3BHUEaEdRfDVxLh0NCpqY4w891HZlgyUzsL6ganW4W+LHEayONJXojG9aoHrMiA6C1neIHT3veK7Xv8k7hvEHjkuo7TP3XjNz2gO6nqSTsdwbEYJbqXj5ZnWrZpYZjeS5uyt0kTwZfDYjTwwQk5Zjova1pEguexiQ/lfvN9lNRcb9PIkuI8Fh4YO3KtNI59gjjuxGwPtLHvMt9Bpe1/MAYuOmpvFWyEhzdJW1MTn/APGdmUbaEbYLoQ/lRqP7KD+63/djsQfya1v2E/5gx2HCf5EOO0x4jSx1sSlqhLRVSILkn4JABrqND/8AqcfOAcKPDpo6mtl7Bl1WBe9M4ItYreyKfFiPocWeXufKejmWOmgyUzMBNLISZmGoDaHKoW5OUA6X64WuauDPTVUkbsX1zLITfOjahr9T0J8QcF8M3OnFGgWP+DwkFJUpnDxLldz8Ss3vC1x3AQB+oBeSuJKJGpZrmnq7RsPsufcceYbT6g9MMPJnAJKqiemqQY4HYPTSNYESdcgJBYFdTbTfx0CVXHYqJmioYiJUJVqmYAyXBsci+7GPPU4HjzUcj+rMxr5khjBIULZ5JQOqINgfFrW6jDBw/mX1qklpKEPBLDHeAlwZJIwbutwBlYjop8ANBgNxOQ8Soe3JvV0gyzeLwkkh/mpvf9I9RgfyrwacOlWGWnhjYN28pyr5herki4su+ouMAAinZWDqxDhgwYHUNe4N/G+uNu4zy3/C/D6eonBpqiNSzkxk9wXzjLcGxtnUdL264U+aa6ClCVfDoY29ZZiKhgW7NgdVRG0RjqbkdDYYHej7n2Smrs9RKzxTkLKzsTY/C+v2Tv8AdJ8BgKy81xUhtw2KzdaicBpGHkvuxqfAXJHXHrnamWYR8Qh/J1Gkovfs5lFipPgQLj6+Iwb529F8qVjvThEpJPaZ3cKkX2lYnWwOosDoQOhxJylxyhpX9TV2nEzDPM6gQrINFKo2pF7XY2+E7DQBvInDnjDvV5YqCdDHIZWyh/slAdSQfiGgBOuPPHa5eFzNT0UWSUAXqZLPIwYXvHplQa2uBc2O2F3mZ6n1mRax2eZDlJY/4RsFIsQAALEYa+E8Ek4vQoo7tRSsI1ke+V4jfukgG7Jbz0t9rAVKGZuJ0bwSEvWU95IGJu0kfxx3OpI0I+g6HHnk/kirkdKj+jRRsH7WTTY9FNiR5my+fTBylioODnNmNXWgEd02RCRYjqBoSNczeS4XeO811FafavZL92NdFH06nza5wTRt4tzdRU0sj0ECPUSElpiDlBO+Xqb/AHcoPnhJ4pxuWoYyTOXPix0A8ANgPIADFrl/lWesPsUuoNmkY2QfpdT5KCfG2+NR5Z9HsFKQ7e2mGodx3VP3E1A+Zu3mME4gicuej6epAdwYYj8bjvMPuJof0msPDNjS+B8sQUi2hSznRpG1dvm3h90WHli1zFzDFQwmafNa+UBRcsxBIA6bA6kgYGcocwSVsLVDoscbOREg1OVdCxY7ktcaADu+d8EmZkB9MHGOxohGv5Sdsg/N95yOuvdU+N8ZhFB2aKo3A1+e5/Xg56QuJetcUKA3jpRk8sw1b/rOX9HAp8GooR5a4T6xUxRHUM121t3RqdfkLX88bhwmnVIxEQLHUkfa8cYHw3mlqKpSRRmFrSL9pDuAeh0uD4gdL42/hPFkmiWaJs0bi4O30I6EEEEeN8Gf0Q/SbyU8UjV1ILSLrMgG46uB1098dRc6966C+V0EkdrHQr1RvD5HcH5jcY/SVxIoF+8PdP8Al+7GIc/8nmgmNRAl6WQ2ljGyMenkp6eB0+zgsSW+FLN28fq1+2zdwDx8PC1r3vpa98N3FRFRxyTUSo1RmCzMrZlpiRrkBGgLXUMb228sJ86ZSrxklG1RtjpuDbZhpf6HYjHvgs8iTL2Kdozdwx2uJFO6EeBH4b9MFfOG8Vys6yhpYpj7Vb3Yno6n+0B1B67HfBmr4FFwz2lRaeUkmnjsQthbvyX8LjuDr+Iv8VoYuGKZYF7WV2KqzEMtObAldN5NbAnoCfmt0fFe0zQ1bM0cjZg57zRyH4x4g7MvUeYwFj+Uit/tV/5a47Fz+S2r8Yv75/7cdinAfSck1Lu6snZJESJJZTkjW33jv5Zb308cO1JXU8lIY6bJWVlFFeN5YtCubXIpN2CDQBuoXxwF5v4g/EaKKrUm8J7OoiBOVST3ZAPA3tc+IHQ4W+UXqBVxtSI0kqm+VRuuxDHYKRcXOgxC1Wt45PNKJpZXaUEFWJ90g3GXooB1sBbDbxfl9+JpFXUwQM4y1QZgipIgF3ufhIsTa5GnUnFvm7l2hoZfWHV51mZjFApCxgi2bM4JJW50VQD02GBvBefGlm7CrCLQzKYjFGoVIw2gZba6HcknqegwXTuC8bpOGSZoy1XMRlkdTliVSRcJcEyHQamw8LYo+kXtTVB2kMsEqh6c37ojPwqNhl28did8DeIcrzx1bUqo0koayhRcsvRgPAix8B9MPvA+DQtTChrWjnqYi8sMCSHMvduYi6927G5K30GvTQF/0fUrVST0TqxgkXOHAuIZVHdbw10BHXTpfENVT0nDXKOvrlWh1DArBGd9R70p8tFwL4vzXPMBGLQQoe7BEMiqR421LDxbW/hg5xegfilNHV06GSqS0NUiC7MbdyUAeI0P7lOAcuXuM/w9w6ekqCq1Sd9SBYHXuNbwDdxh4EHc4yqj5eqJp2gjhdplJV1A90g2OY7KAdLkgY0Xknks8LdK6vnENrgRKb3zCxDEe9a98qA6gG+mPPNnpUMhdKJOyVvflIGd+l7bDTqbn5YGl7i/CaOJKeXixElXHGFZI2J7SxOXMNCbD4iVBN9xYYWOP8/zTr2UAFNTgWEcehI8CRbT7q2Hzwttnke5LO7nzZmY/izH8Th35c9F8j2arJiX+zUjtD8zqE/WfzTglWTOHcKlnkEcKM7+CjYeJJ0UeZIGNL5b9FaJZ6wiVv7JScg/OOjP8tF8mw48P4TDTR5IkWNBqQP1lidSfMknCbzB6XYojkpEExB1cnKlvu/E3z0HXvYJmZo7V1fBSRZ5mSKJe6BsPzVA3P3VH0wkc9c+zCnhkoGAgmDAzW76sDqlj7ptrci+9rWvhQ9IEbSTJVB2kgqEzREm+S2jR22GU9B49SDi7yBQPUxT00it6rIL9pbSOYWykX0JOxUb2HTAx2Gcp8W7R5KSpZnirLKWJLFZr9yTXW+awP0vtjWamVOG8OLD3aeIBb9WAsP7zkficKvJnLtNFWyRKjTTU49pM4yqrnZY016XOcm+mm+K/pr4z7OCjQ96Ru0ceQuFH1a5/RGBPMs/4SDkeRjmeRrk+Op1PzNz+GLS+OPgQKoA2AsMW+HzCJhI8XapH3mX4T0UMeiliL+O3XBoRPJcKxJXVMreqMisECkSO507PwCkgkPfVbbb48cH9Kbx1IDoqUdsghRR7NehU2uSOvjrYDTFNec5nmdqomaGUZZYr2XJ0yDZGXdSNbjUm5xM/IKLeommC0FgySi2eUHZFXcP0NxYWJFxsTbY6StDKGRgyMLgg3BB2I8rYv1dKlTGySKHzAhgdmX9/wD5uMZDyx6TY1nEDxLDSWCQ73TwzknUHqeh8dTjUaept+/wxGMYYnzNwFuGVDROGaimN423K/5Z0v8ApD5mw3O8EmaNypt3XQkXUgi4O9iLjxGoNiMbX6QDTvRSesoWU2FksGDfCy+HXWxA1B0OMQnhaBhBNfs2GeByLd1tj10NtRrYg9RrW4nKXgtcUcoUMsU1lkiG766FfBwdQfHyJwwcR4VHwqzH29Q5PYllskYB94j4n122G/zXaStlpZC0ZySAFb2BIuLXF7/QjEnC+Ig3gnzNFK177skh0Ei9SejD4h52wV6/jhWf7w/4L/247Bn+Sqo/tYf+r92Ow4TMLfLNFHw1n/hKVEE8fZtSjvsQdmky6IAL+ep+WKHPPFJqaV6KFVp6UWKrFp2qkaM7+899Ra9tCNbXwo1sLpI6ygiRWIcNvmBsb/XrjSOFcqvxHhkRqs0DUxIjmZCS8FrkZbgkLsD5C17nBQDkyUVUMnDZSB2l5KZj8Eygm3yYA3/S6nEC8mrTDPxOXsB0gQq8z/IAlUH3mNvLH083Q0nd4XFkbY1MwVpm/NBBSNT4AEkb4m5xjFZTx8SjGrWiqlHwyqAA3kGFv+nqTgGCv5pau4bKKLPA9Nl7RM93enAtfOAG03YeR1N8ZpQVrxSpJEbSIwKkeN/1+FuuHX0W8sVr1MdREmSAGzu+iuh0ZVG736HYEDXTDTUVHC+ESOaeMTVVzYZs3Z+Wc3CAeCgt0OBXCtX+jJa2Vax39VilQSTxsLMjkd61+6oO5LbG+mth8m5zpOHRmDhcQZj70rXIJHW570h/BR0uNMKnMHN1RWn2r9y+ka6IPp1PmbnEfA+V56trQpcA2Zzoi/NrG5+6oJ8sE2qcU4vNUuZJ5GdvFjoB4AbKPIWGDfLfIU9Uwv7GMgNmcd5l11RNC225sNt7i+h8s+jiCms8lp5h8TDuqfuJqL/eJJ8LYvcx8do6JhNO47WxKqusjX0Pnl+dlH43Jn49cB5Qgox7JO/axkbV2vuL2sBp7qgDyxFzBzZHT08ssVp2hIV0Rh3SxsM51yj6f6JXPnNk1RSQz0jslLJeOVRo4kHwsRrlK7AHXruMKXJ3FuwnCuueGYdlMm+ZW028QdR13HXAwIR+kurapSWVrxA2aBdEKHQi3U22LX1t00xFxzk9xVBaNGlhnAkgKi/cbWxOwy7G9tLE74t8Q5Iio5GNZPaK57JI+9LKo8j3U8Cx0vfywW4bzAK2nloIF9Wsl6cK5JfKSzIzHctqenW+2pdJ+WqSnjT1Crkinld86RAkxxyAHumQaXbYgabjW+qRzHx2olbs5u4IyVWFBlSMjSwUaXB66nzxRhVg4CBu0Dd0KDmzA6WA1uD0xp1byQlY0NRVZ45nCrUQxgXL/aY39mCoBOl7WtruKM3JjtJSxTTKBNKimRur2FlZvMpY/XGO8a4r67xCeovdFOWP80d1fxALfNsatz/xgUfDpCvdZ17GIDoWBGn5qZj9BjG+FQ5Ixfdtf3fqwSPqy99umPVFxpqeXMoDLYrIje7Ih3VvIjr0Nj0xwBPugknQAC5J6adT5Yba/gUHDkFW0bSynKEgexWGRlze0IPesdhYf5gqvPyjTUqisqC7Uz2aCCxEjMwzBJDsAoBuRuB02I1+cjVM0VZYUz2CKigerkaKyAakAaEHcE+WKtNzXI8knrjNNFNpKpO3gydFZNxaw6dcXl5MSC89XKPU9DGUPfnBF1CrutxuTa3/AFAbDF5Akzu1Qwipo9Xn3VlO3Z/bLDYDx110Lhyl6QIJZRShWjRQEgZ2uXAFrN4MQLje+29rgajmRa8eqyqkEYI9VIvljYDKFc9VYaZrd067Xwv0XKE0kzqw7FYT7aR9BHbxPU+AB1321wLttUNAfWe1ZyyZdEOq3Ohuvu2tceYOo8fXOnJsXEKawsjr7jdY28D4of8AzUYA8s86QVLmFGcvGNGfQygCxYefUjQ638bNtDXFT49CPEeH+uIxT8+1EbxyNTzrlliJU+eunzHUHwI6bWOF8UamcuiqXykKWF8hPxD73T641P0k8hisQTU9u3Udw6DOPsN0BHQn9hvjIO2LEq4KyqSHB3uCfwPQ/LFdLXP4w1X9vN/zGx2KmXHzAabzRX0wh/hGjjiqpwyxSzMrZEcKB2nZmwuTYAkW1XfGf0nOVStYlXJI0sqnXMd1O6eABHQCw0PTBH0Z1pNU1K0bS09UpjmQDYa2k8sp69AT1thsoPRJTUl5uJVCmJT3VF1DDpmPvMx+wn4nBKL3GPR3NUVKycOjz0tQO1RtAsd91Y9Mp2G9tBcg4deCcFpeCQSCsmE0kwXNCFBBte2VD8/fewPlgVxz0p5UEHDYxDEoyq5UBrfcX3UHmbn5HCFNO0jZnLO7nc3LMx/Ekn6nA5k1cz+kqoqrpF7CDbKh7xH3m0Nvuiw+eFah4fJM4jhRpHOyqOnieijzJAw68t+i+WWz1WaFPsC3aH57iP63PkMaRw3gsNLEViVYoxqxvYm3V2JufmTgZwSeWPRags1YRIf7JCQo/ObRn+QsPzhh/maKmhLPljiiW+gsqqPAAfqAwrc3c+CmpUlo1ScSsyCQNdEYeNtSTrYXGx+uccG53m9a7SskaaGUGOZGPd7NtDZR3Rl30HiOuCYmTLxv0zt2gFHEOzVu80m7jqAAe6D4m58hhX574cO3FVES0FWO1RjqQT7yHzU9OgsOmPddyDUCpeKFC8Y7yynROzOoZnPdFhv5g2GGnlmelVPUO0SqmJaSJnQGBZsuiqSbkXBN7WNz42wWqCeQ+GOYpUqQI6GoXLmdgt5LjIY827X6jTQeFsV+LcQXh0r09JHklTuvUS2Mh0+AWyopB3AuRgBxvic80pNSzNIpKkNpltoVCjRbbWGGf+DH4rSxypl9Zg9lMXOUOgF1cnxUb9d/LAQQztxGjZHJerpgXjJ1aSI+8t9yVOo+g6nFLgXAJVyVUsgpYUYMsr3uxBvaNPec/S37MWaHi9Nw5w1P/O6gaGQkrEoOhCD3mJGmc6eGI/SCrSSx1au0kFQuaMk3yEaNH4DKenmd7HAHebOOKkIrOGosa1DMss4X2qv9nW+TMLm4338z79DVG7NU1DM2VrJqfeb3ixvuQCBf7zYDejylecVEEiE0cqESPsI5B7jAnTNmsLb7X0GNM4Hw+Ph1FlLXSFWd2tbNuzG2tvAb9MEnjhnXpe4t29bDSg9yEXf89rE/ggUfpHC46dMVqSoapqJaiT3pHLH5k3P4aDFo7nywarhbo6qaANUQrcx93Pa4jLggNbx0IF9ASL9AaXCeOtFI7SXlSXSdGP5RTqbnfMDqG3B+uPvC+KyR1Hs17QN7NorXEindCOt+ngbHDXxPg8HCh26qZpXYiFXAywmwPfIPfdb6bbX6XwRBU8rU9B/OKkmaNtaeCxVnuM3tbiyhQRcC9/8ApwO/jUastFXMBE5vGwWwgbYFQNcltGXXTXcYq0fMhkZ0rWeSGY3cnVo26SJ0BXqo0K3Hhi8nKCUt5q9x2APs1ja7VHUZeqqRYkmxF+m+BtWpeSnVnasPYU8R78m+fwEX2y3QjT9mCPE+OjiUXq0QaJo9YELX7ZVFsrf+oALrqQTcb64r1HHxxIdhIEhZTely6KDa3ZtfxAAD6WPkcCuD8tyySMWPYRwn2sr6dmQdvN77AdbYGw7gnB55Jx6vdHQ5i50EYHxMegHh11GNg4LzHDU5hDIHaM2bS1/vAfZJvrhO5h4wtZBItHdQjF50yhWmXT2htq1iLsp11B6aKHLi1C1SGlF5PDpl65vu+J+XW2BMZfoGgrwLq2qtuP8AMeY/XhB9J/IZLet0q3kGsiqPfXo4HU+I3PzBuxUPEY5QTFIrhWykqb2I6YNUFaCMjmw+En4T+49fDf5xmJw/PP8AGD7if3V/djsfoj+La/2C/iv78ditZ8J9Zz1R8PjMHCoUY/FIb5b+JPvynzJA8CRpjP8AivF5qqTtJ5Gkbz2A8ANlHkLY9cE5enq2ywIWt7zbIv5zHQfLU+AONU5Y9GUEFmnInlHiPZqfJT7xHi1/IDApn3LXIdTWWYDsoT/WuDYj7i6F/nov3saxy3yPT0esa5pLWMr6ufIdEHktvO+LfMHM9PQxiSoe19FUasxHRR5aa6AaXOM/pPSt65UGmlUQU06mJXDHtEZhZWLXC76WA0uNTY4JzJr5j9IlHRN2bMZJL2ZIrMV8cxuACPs3v5Yzj0pcUqHqArS5qR1WSAJojIQNT9pgb77aWtfCjxThT08zwyCzxtlPn4EeRFiPIjGi8vcstVUCU9cGiKMXptu1KEXcBDrlvtp1HQC5cYL3IdQJTJQSgmKpBKkC/ZyKLq4/Cx+S9L49T8u09Cf5+/ayjUU8JOvgXcgZQd7AZrYq1PN3ZqYqCP1WP4mveZ/z33H5q2Axd42PXqNKxReeG0VUBuR8En12P7lwBKTjbcUopYFURS09pI4o75XiUWy2JNyot8+7phI4fFI0qCAM0twUyAlrjUEW8DrfDJy1wh6SSKsqZPVo1OZVIvJKOqqm9iNCxsBe+CXOHFOwSNuHqkNNVKWMkYs7Nc5kLboBp3Rbr4WwF/mjgtOFFfVKzS2RZ4ImXL21vjcXKDSxA1vbx1XaL0gSpMhKqtKO61PGoCZDoRbdmtrcnU+ROKvJvFVSVoJtaeqHZyDwJPdceYY7+d+gxZqeSBTOxrpliiBIXJZpJQPsKNr+LbYCpx3lV46oRU6tKkoDwFRfNG2o/DYk+R64a+WKGnjT1CtkjmlkkzpCCSscgB7rSLoGbYqD4jXNrHw/mIVlLLQ0genZEvAO0JaRV1ZCdLM2+n7Ab5urMGGW4YEZbbg30t1vf9eBZ14HJUV/Eo4KgBIqZi7QKuWNOzPu5Rp79hc3JBOuGX0x8a7KjWBT36hrH8xbE/i2Ufjhg5VoSw9aliMVVPGgmB0uUuAbdCwsSPzRuMZPz/xb1vij2N44PZr+iTc/VyfoBgkcyoUUGVAvgNfn/wC+LFBQvI6xxJ2jk6KOvzPQW3PTEJOJmlniiaWK6oxMTuu4uA2XxXMOvWxF98GjNxxIeGo0lAA8kjshmzB+w8Y1tsxudW1sOuFPg/GshdJwZIJvyy3u1+kik/1inUHrqDvjzy7xEpJ2ZQyxTWSSIbsOmXwdTqp8fInDNxHhcXByH/L1Lk9gWWyRgfERfvPr8h5dSeIajlyHhx7WrInYk+rwgEB7W70lxoBcXTXXxxRHMJrrw1rgFjeCWwAic/Cbf1baA7kWB8cV6PjvrGaGukZkkOZZW1MUh+L8w7Mo0tqLWxYi5VWlvLxHuopISJWBaYjwI2TxbT6YG0NDyiyl5K29PBGbOT7zn7MY+In7Q0664J8Y45/CcfZxBo3iJZIi1+1QD9cigXtrcFra4q1vGjxQdm4VJ0JMCr7rg2vGbn37AZW0vqNNMC+AcFkkcyZuwjhN5JjpkI6DqX8F+WBt55boZpJ1MByNH3mkOioOpY7WtfTrr54YOY62P1d/4NCrCzkVLICG193fURHW1tOml9fPMfF1qoH9T7kaMWnjyhWe5FpTb3lvuOhIJ6YAcsiY1CiBc5YWdT7rIfeD/dt18bW1tgt8oeUuJTU9SvYqXDkK0Y+If5Eb36a9L42WOQEXBBtpcHGeceaOjitQarKWV6gMGYWP5NSPd01vufE7gNyVzA9NMIjdopWAKjUhjoGH+Y6j5DBJjPLX+1OOxBlOOxGBbgcZpoRHMUVVfLHYKgKm2UWv7xNx1J89ylc7+lKWGWSmpU7NkOVpXFz+gp0t4Mb+QG+M24vxyeqfPUSM7D3egX80DRfprhvr+HvxWmiqYRmq47Q1AuBmsO7JqQNt/n93Fbxi0fDK5+J0slLO7SVUV5ad3N2YfHGSdT5fTouAfB+VZqgF9IoF9+aU5UX6nUnyGvywVoZKbhrrIW9aq12WNrRRm1jd7Xc2JGgtix6Q6l6haerR2amlWyoTpFIPeW21zqb7mzdAMAw8U43E9K1VRZJ6umCRyTyR98LYjtFU6anZiNBm8MZzHxyYVC1BkZplYNnYkkkePl0t4EjBTkGqkSsQRxmVJBkmQC4MbaEnoAN7nwt1wS45wKl4dJ7XNUO12iiPdQLcgGRrkttawte2u+BT3xflY1TLWU5SOnnXPI0jBVia9nv1IzeA3vtpiXgHNNJw6ULAHmDkCadu6Mt/6tN7C9+9qcQcD5mNYz0dWVWKdQsWVQqxONUygdLgCxJ1t4nC1HwGdqhqdI2aZWKsq62I632C9cxsLWwNr/OdHJFWSCVzJn76SE3zo2qm/h0sNLg2we5F4a9ZSz0sqsIDZ4pbaJKNLDa+YXuAeh2zYKUdFA1KIJ+yrKyjR3SJWa2XT2ZYWD5dLqL9B80PinMs9Q6s72CEGNEGVI7bZFGgt47+eBYzVcSh4e7RUidpUoSrVEqjusND2Sahdfia5xNWzniVEZWOarpB7TxkhJvmsOqnf6+IxJxbhD8Sjiq6VM0zezqUWwtIALPrYAMLfLTzx54TVU/C5M7OampsVZYmAjQHcFiO+2mwFr/jgBXK/Bpy61KssEUTBjPIbILdB1cnbKL32NsNnMVUiGKo4TEmeskKesWJZJCbZVVtIydSTbofnhf9IzSNOsmcvTSIHpraKqWF1A2BB366i+C3ofMjNOpsYFyvqL2l2BHgcoN/kuBP098d4mKDh7yZizRR5ULG5Zz3VJvqSWOY/XGD8NSyFjqWN/8Az9Zw/embjGZoKND/AOo/61X8BmP1GEg2AAHyGB+aTiTxxa5WqZWqezSMzJN3JYujJ4k/CV94N0PzxNy7wwzTopQNGpDS5jlURj3iT00/XbBDmOqWjhWLh/5GdSWqQ2ZpLEgpmAGUL1Atv87l8T8ZWPhSgUl5JZg1qk2ORQbFEtoH8Tv+wLvCOKqwanqSWhla+bdo5DoJB1Pgw+IeePnLtaGPqsqloZmAsouySbK6eY2I6rfwwYqaGPhJBfLPWsLx6Hs4luQH195tDYdP1kjw3AY+He0rcss1z2MCm6mx99z9m/w9fxtWbjDcR9lUMoqLkwPYKDfeJulj8LHY6Em+IqfiZrR2NU95SbwTN0Y/1bH7DHY/CfI4+0fLYp17fiAZEBskOzysOnkg6t/pcqHhPLhF5qstBBG1iSLOzD4UG5bz6fTQpx/jR4lETFdGhJYw3vnT+0FrXZeo1sDcdcV+KcUPE1vbLURZisYJIkj3OW/9YvUfENtrYG8s8MkeTtlfsYoSGeY7L5D7THbL5676h3K9LM84aAhcmru3uKnXP0sRcW66/MHOYqyNKcjhwAp3YiZlvmzdFN9QhG3Q6jyMXMvElmp70QCUysTNGFCnMT3XYDdTsPAjXpYNy00hmCRrnDjLIh90p1v4W3B6G2B6+8vzMZOxyGRJrK6Dr4MPBl3B+fTBji0C8NXLD36iQG05GiLciyDXveJ6fW2PnF3WijC0eomuGqLgmwNjGpGi20J66j5gVwSpEg9VluY5G7hAuY5DoGHkdmHUa7jAvkI9en/tpP77fvx2Gv8Ak1qftQ/3m/7cdguYEuZ+UqanlNTO7rFIcywIvfzkXK5r5VW/XpsNhehwvnvJKqCJIqM3V4kHwtoWLe8zDcnqMQctVnrUclFO1zJ34HYk5ZR0uejD/wC7q2KdFyjMbtPamiQ2eSXQX8FG7nwA0Pjgm1fmDgTU1QYhdlNjERrmQ+7a256adQcOfKnBhHC9LxJljSpKmKFm9oH+1Ye5fQa72t5GWl4+klI8VAWNRSx+zkkRc7Rg97JuVNtAPzfpm0lQzMXZmLE3LEkknxvvfzwLMPH+PyRmSlhjFLCjFWRPee2l5H95rjXe1vHFnhQNfRtTb1NOC8HiyfEn00t+j0BxdreCniNPFWF0hYKVqGe4BCf1gsNdOmnQX0wOpuaIaI2oIw77PPMNWHVUUHuKfHfBEVPyusAEvEJDAN1hXWZ/kvwD7zfhhk5n5kesoTPSlolV8tVGCMxBsELMLEr0t5+WF7nikDyJWRXMNUMwvurjRkPytp9QNBi16P6SRXaWQKlE6FJmlIVGBBsATbMb+G2uB6XuDcSennjli99GFh49Cv1Gn1w68ycn08UnrU7tFTy2ZYFX2udhmKC/dUDXU7beGKfHKlOGSGKjjtIVDesyWd8rf2emVR0zWubH54g5Y4iatZaKpcntu/C7kkrMNtTrZtvxHxYHq1wbnlFkEHZJDQyAo6rqwDC2dn94t4nw+Qwt8b4E9NUtAQWYGyWHvqfdIA3uOg63HTF2j5NmOZqi1NChs8kugv4KN3Phl0PjhwHHllo5Bw8t6xSxhRLIi9q0I0YodSPluPmRgU88ucARqYUfESokzdrTwhwJQLEsD9kNvlOvvHS2jdyxCI6RCYUpwRmMY+AHXvE6lgtszHrfGNcq0klRXwgM2YyB2e/eAXvMb+Nha/iRjTvSfxv1egcA2eb2a/I6sf7oI+owSY6ZTxDiZq6yepOzN3PJdlH0QD8ceScQ08fZoB1Op+Z/cNMe3k0waS1jTRxDdYZ+o2fISLE+R1ynyPhi5ypIZX9UZWkimOoG8bDaVfDL16FdD0xLydE1Qz0zqWp3BeQ7diQDaQE6A9LfENOmLPMFWKBTSUgK51DS1B96UEXAUjQJ00638yR4l4mV4V7KG7VTrdpytgim4tGNbE21b/2ArhtaKpRTVDd4n2ErEkq5+BjuUc/gbHHng04qEWjl3J/m7/Yc/Af/AE3P4HXF800fDAGkyy1xF0TdIR0ZvtN1A6frIeIeDpQAS1oDTbw04IOo+OQi4C32HX9Q8VVe3E179vXIwcgGglTUlAPtrqR9oXG4xEak8RXLIb1iA9m2g7VdTkNrDONSp66jHzhHBRAFqqzNHGrXjj2klYG9gDqFB3Y/64CLl7g50qZnMMETA5/iZgfdQdWv16a4Icy8U9dh7SAFI4STJBppc6S6aMDex+yfnfEXMHEm4jH2y3Dwg54b3AW/5Rdr+DaaWHTFDlWkk7XtVYRxRayyN7oXqp+1mGmXzwPXzlaKUz3itlA9qW9zsz7wfpYjp4/LBPj1QkUIWhsKeQkSSAkszD4CTqBbUDqCfO8XMdarQqKMBaQt3woIPaffvra1svT8ABR5WZ2m7EIZI5u7In3ft3+EpuG+nXA9feXags/q7KXimIBUbq3R18CvXoRcHBfiCLwzuR9+qdb9sVsEU3HcBv3jbU9MeeMOvD0EVKSzSqS1TpcrcjIhGgtbUjXbysL4RUCZRSy7MfYvuY3PT8xjoR0OuApfwxN/bS/8xv347Bn+T2r8I/8Amf6Y7FXh8iqaahYMhFVUqbhtRDGfLrIR46D5Yt84TGsp4a1DoB2UqX0jca3HgGvv+b44D8zcD7CoCxXeKUB4CNcytsB1JG3yseuGHlmjWjDpxB0VahQvq5uW30Z8vuW11uDr0tiJ6XeVe39ZRqZCzobnwy7HMdgCL6nDNzJw+ko37dY+3MzMY1JHYqRa97e9qdF238MBOaeJSxyPSoohgQ2CJpnHRmO7EjXX/LEnK7ipjehc2z3eAn4ZACbfIi//AFdTgepOE86SGo/nbF6eQdnJHsiodO6o0GXy1tfFTiHKE61bU8SNJ1RhsUOzE+6PAm9rg4kTllKcZ+IP2fhDGQ0r/gcqL94nB2bjxr6GWGAGFoACsauT2kKi1idCSNLjqcvjoNLfK5pYV9RnljqJJHzBcuaFJANFzHck7kC3Trql8f4nUSykVLHNGSuTZUtpZVGgH7fPAuInMMt81xltvfpa3XwxovG+BRyRJW1okjcIvbxoozO18qnU9wnS9xoLbWwKUOE0rcSouwFvWaW3ZsdM0TaZCelrafIeeK8TU3D2BuKqrU3ABIhjYeehkYHwsPriunPUsbp6siwQo1xEnxeOdj3mJHX92PnNvCV7VJ6YEwVXejAFyGPvJYdQenzHTAFObKk11NFWqfyfspowTZGvcMB0DX3/ADR0OBfJK1Aq0emQtkPtL6KEPvZzsBbx8Ba9sGuWaVKDMOISKizpkNPbM1idGkt7gGvnqdrYGc7V0yStRooip1Ps4oxYOD7rMd3Y9bne/hgeNL5c5TpaeaSopyXEt8uoKqpN7IRuLje50AHzzz0p8XFRxBYR+Tp1735xszf/AGp8wcaBRleH0IDe7BES33msSf7znT5jGHxTNIzzSG7yMWJ8STc/rOCR9SubnBzlfgyTs/b92nRD2kmYLkJ903OhN+n/AIQROJauaVFEL5lW4kCnS+YCzHx7treGvngo5zZxAwj1OBeypxZiQbme4uHZviU9ANNPIAVeBH1tRRye9qad7X7NrXKn/wBNra+BscS8BgNanqrA3QFoZLX7PxVvuN08Dtj1xTiK0IelpbiX3Z5yLMT9lPsr57n9eB4kqZk4YDHFZ60izy27sQIvljvuxB94+P0FNJvXkySG9Wg9m5P5Vd8jH7Y3UnfY48wP68gjY/ztB7NifyqDXIxPxqNVJ3FwfHFiGnThwEkwD1h1jivdYvBntu3gv/uA+UPDFogtRVg9rfNDBsxIOjP9lQem5/VjxxirPEEM40niW0kYvYoD76A3Ol+8PkcR8Rk9eQzj+kxr7VB8aDZ1H3Roy/XH3l2g7HLWTsY4kN0A96U/ZUfZOxO1r+ZAeOVqBgwqnfsoIj3pD8X3FHxFhoR5/TFnmjiAniRqYZKVDYxABcjknVgNDmGx23G+I+aK81SJNFpCgymHT2TeNhoQ32reWK3KVM7Ski3YAfzgv7nZ9QfPw6318cD13KUUjz5FUNGwtOG0Xs+pY9CNwd7jBHmCdaWJYqL8jMLtOCC0liQUzDYL1A8fnePmWqWOFI6MAUj6lxe8jjcOTr3dO6fn8qHLbmR/VmUvHMdQN0bpIPDL16EaeGB67gM3aWpZAWjkbuEC5jfow8vtDqNemCVUq8M7i2esZdZLd2JT9gHdj4nb9R7ibDho7GC5qHW7zkWsp+GPe3mf/AP4fMKpRTyn2g/ISHxP9Wx+yx2PQ+RwFX+MNT/vE3/Mb9+Oxe/iPWf2X/Wn/djsVeD/AMp/0ah/Nb/PGXcd/pM//EbHY7ESLGufvy8X/AT9rY++jj+nL+Y/7MdjsDpH6Qf9oTfof4FxL6N/6en5r/sx2OwXp79H/wDtFP0/2HBaPfjP5o/Y+Ox2CELGvejH+hJ/xH/zx2OxSaZjx/8ApU//ABW/bhr5g/pfCv8Ahw/4hjsdiBm9I3+zJvkv/wBRMZFSfk1+v7Tj5jsCKe06/PBrmn8lRf8Awy/tOOx2B2Jcpf7Prfp+w4Fc9f0v/wDzj/wjHY7BO0fIv9Oh/S/wNjzzn/Tp/wA4f4Fx2OxWu33kn+nQ/Nv8DYK+kz8rB/wv8xjsdiJ2C8u+7Vf/AA7ftGCSf7Gb/j/5rj5jsCVGn/2bN/x0/wAJwQ9H+9V/wD+3HY7A6kP4v/QqH8yT/Hj5yZ/ToPzj/hOOx2KdNbx2Ox2MsP/Z"/>
          <p:cNvSpPr>
            <a:spLocks noChangeAspect="1" noChangeArrowheads="1"/>
          </p:cNvSpPr>
          <p:nvPr/>
        </p:nvSpPr>
        <p:spPr bwMode="auto">
          <a:xfrm>
            <a:off x="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7826" name="Picture 2" descr="http://www.wild-vision.com/home/imagelibrary/wild/jb_texture/w_tex_07.jpg"/>
          <p:cNvPicPr>
            <a:picLocks noChangeAspect="1" noChangeArrowheads="1"/>
          </p:cNvPicPr>
          <p:nvPr/>
        </p:nvPicPr>
        <p:blipFill>
          <a:blip r:embed="rId2"/>
          <a:srcRect/>
          <a:stretch>
            <a:fillRect/>
          </a:stretch>
        </p:blipFill>
        <p:spPr bwMode="auto">
          <a:xfrm>
            <a:off x="613780" y="1104587"/>
            <a:ext cx="2602745" cy="1849088"/>
          </a:xfrm>
          <a:prstGeom prst="rect">
            <a:avLst/>
          </a:prstGeom>
          <a:noFill/>
        </p:spPr>
      </p:pic>
      <p:pic>
        <p:nvPicPr>
          <p:cNvPr id="77828" name="Picture 4" descr="http://www.ronbigelow.com/articles/texture-photography/texture-photography-1-8.jpg"/>
          <p:cNvPicPr>
            <a:picLocks noChangeAspect="1" noChangeArrowheads="1"/>
          </p:cNvPicPr>
          <p:nvPr/>
        </p:nvPicPr>
        <p:blipFill>
          <a:blip r:embed="rId3"/>
          <a:srcRect/>
          <a:stretch>
            <a:fillRect/>
          </a:stretch>
        </p:blipFill>
        <p:spPr bwMode="auto">
          <a:xfrm>
            <a:off x="613780" y="3062858"/>
            <a:ext cx="2662452" cy="1777186"/>
          </a:xfrm>
          <a:prstGeom prst="rect">
            <a:avLst/>
          </a:prstGeom>
          <a:noFill/>
        </p:spPr>
      </p:pic>
      <p:pic>
        <p:nvPicPr>
          <p:cNvPr id="77830" name="Picture 6" descr="http://t2.gstatic.com/images?q=tbn:ANd9GcRHwkhNaHhWyjnYmaqT1nVcYc_25Py-5u0-levox0V0xDzLVd35lOdoT7SD"/>
          <p:cNvPicPr>
            <a:picLocks noChangeAspect="1" noChangeArrowheads="1"/>
          </p:cNvPicPr>
          <p:nvPr/>
        </p:nvPicPr>
        <p:blipFill>
          <a:blip r:embed="rId4"/>
          <a:srcRect/>
          <a:stretch>
            <a:fillRect/>
          </a:stretch>
        </p:blipFill>
        <p:spPr bwMode="auto">
          <a:xfrm>
            <a:off x="3344472" y="1104587"/>
            <a:ext cx="2778682" cy="1849088"/>
          </a:xfrm>
          <a:prstGeom prst="rect">
            <a:avLst/>
          </a:prstGeom>
          <a:noFill/>
        </p:spPr>
      </p:pic>
      <p:pic>
        <p:nvPicPr>
          <p:cNvPr id="77832" name="Picture 8" descr="http://us.123rf.com/400wm/400/400/fuzzbones/fuzzbones1104/fuzzbones110401102/9346050-blue-jeans-texture-close-up.jpg"/>
          <p:cNvPicPr>
            <a:picLocks noChangeAspect="1" noChangeArrowheads="1"/>
          </p:cNvPicPr>
          <p:nvPr/>
        </p:nvPicPr>
        <p:blipFill>
          <a:blip r:embed="rId5"/>
          <a:srcRect/>
          <a:stretch>
            <a:fillRect/>
          </a:stretch>
        </p:blipFill>
        <p:spPr bwMode="auto">
          <a:xfrm>
            <a:off x="3399064" y="3062859"/>
            <a:ext cx="2675631" cy="1777186"/>
          </a:xfrm>
          <a:prstGeom prst="rect">
            <a:avLst/>
          </a:prstGeom>
          <a:noFill/>
        </p:spPr>
      </p:pic>
      <p:pic>
        <p:nvPicPr>
          <p:cNvPr id="77834" name="Picture 10" descr="http://static.guim.co.uk/sys-images/Guardian/Pix/pictures/2010/7/7/1278510358814/Peter-Gray-participates-i-005.jpg"/>
          <p:cNvPicPr>
            <a:picLocks noChangeAspect="1" noChangeArrowheads="1"/>
          </p:cNvPicPr>
          <p:nvPr/>
        </p:nvPicPr>
        <p:blipFill>
          <a:blip r:embed="rId6"/>
          <a:srcRect/>
          <a:stretch>
            <a:fillRect/>
          </a:stretch>
        </p:blipFill>
        <p:spPr bwMode="auto">
          <a:xfrm>
            <a:off x="3385416" y="4949228"/>
            <a:ext cx="2681415" cy="1857607"/>
          </a:xfrm>
          <a:prstGeom prst="rect">
            <a:avLst/>
          </a:prstGeom>
          <a:noFill/>
        </p:spPr>
      </p:pic>
      <p:pic>
        <p:nvPicPr>
          <p:cNvPr id="77836" name="Picture 12" descr="http://www.wild-vision.com/home/imagelibrary/wild/jb_texture/w_tex_13.jpg"/>
          <p:cNvPicPr>
            <a:picLocks noChangeAspect="1" noChangeArrowheads="1"/>
          </p:cNvPicPr>
          <p:nvPr/>
        </p:nvPicPr>
        <p:blipFill>
          <a:blip r:embed="rId7"/>
          <a:srcRect/>
          <a:stretch>
            <a:fillRect/>
          </a:stretch>
        </p:blipFill>
        <p:spPr bwMode="auto">
          <a:xfrm>
            <a:off x="629086" y="4949228"/>
            <a:ext cx="2614736" cy="1857607"/>
          </a:xfrm>
          <a:prstGeom prst="rect">
            <a:avLst/>
          </a:prstGeom>
          <a:noFill/>
        </p:spPr>
      </p:pic>
      <p:pic>
        <p:nvPicPr>
          <p:cNvPr id="77838" name="Picture 14" descr="http://s4.goodfon.com/wallpaper/previews/123907-n.jpg"/>
          <p:cNvPicPr>
            <a:picLocks noChangeAspect="1" noChangeArrowheads="1"/>
          </p:cNvPicPr>
          <p:nvPr/>
        </p:nvPicPr>
        <p:blipFill>
          <a:blip r:embed="rId8"/>
          <a:srcRect/>
          <a:stretch>
            <a:fillRect/>
          </a:stretch>
        </p:blipFill>
        <p:spPr bwMode="auto">
          <a:xfrm>
            <a:off x="6123154" y="4949227"/>
            <a:ext cx="2976276" cy="1857607"/>
          </a:xfrm>
          <a:prstGeom prst="rect">
            <a:avLst/>
          </a:prstGeom>
          <a:noFill/>
        </p:spPr>
      </p:pic>
      <p:pic>
        <p:nvPicPr>
          <p:cNvPr id="77840" name="Picture 16" descr="http://t0.gstatic.com/images?q=tbn:ANd9GcTMBN0CEOWKfz9MD3EkQhvkq1-gYYU5O0dumSaEJ0ApQ-bi69-w8hWI8OEjbQ"/>
          <p:cNvPicPr>
            <a:picLocks noChangeAspect="1" noChangeArrowheads="1"/>
          </p:cNvPicPr>
          <p:nvPr/>
        </p:nvPicPr>
        <p:blipFill>
          <a:blip r:embed="rId9"/>
          <a:srcRect/>
          <a:stretch>
            <a:fillRect/>
          </a:stretch>
        </p:blipFill>
        <p:spPr bwMode="auto">
          <a:xfrm>
            <a:off x="6191394" y="3062859"/>
            <a:ext cx="2619375" cy="1743076"/>
          </a:xfrm>
          <a:prstGeom prst="rect">
            <a:avLst/>
          </a:prstGeom>
          <a:noFill/>
        </p:spPr>
      </p:pic>
      <p:sp>
        <p:nvSpPr>
          <p:cNvPr id="22" name="TextBox 21"/>
          <p:cNvSpPr txBox="1"/>
          <p:nvPr/>
        </p:nvSpPr>
        <p:spPr>
          <a:xfrm>
            <a:off x="6237024" y="1565052"/>
            <a:ext cx="2382673" cy="1107996"/>
          </a:xfrm>
          <a:prstGeom prst="rect">
            <a:avLst/>
          </a:prstGeom>
          <a:noFill/>
        </p:spPr>
        <p:txBody>
          <a:bodyPr wrap="square" rtlCol="0">
            <a:spAutoFit/>
          </a:bodyPr>
          <a:lstStyle/>
          <a:p>
            <a:r>
              <a:rPr lang="en-GB" sz="4800" b="1" dirty="0"/>
              <a:t>Texture</a:t>
            </a:r>
          </a:p>
          <a:p>
            <a:r>
              <a:rPr lang="en-GB" dirty="0"/>
              <a:t>Rough or smooth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1076" y="341188"/>
            <a:ext cx="9321420" cy="1046440"/>
          </a:xfrm>
          <a:prstGeom prst="rect">
            <a:avLst/>
          </a:prstGeom>
          <a:noFill/>
        </p:spPr>
        <p:txBody>
          <a:bodyPr wrap="square" rtlCol="0">
            <a:spAutoFit/>
          </a:bodyPr>
          <a:lstStyle/>
          <a:p>
            <a:r>
              <a:rPr lang="en-GB" sz="4400" b="1" dirty="0"/>
              <a:t>Formal Elements in Photography</a:t>
            </a:r>
          </a:p>
          <a:p>
            <a:endParaRPr lang="en-GB" dirty="0"/>
          </a:p>
        </p:txBody>
      </p:sp>
      <p:sp>
        <p:nvSpPr>
          <p:cNvPr id="2052" name="AutoShape 4" descr="data:image/jpeg;base64,/9j/4AAQSkZJRgABAQAAAQABAAD/2wCEAAkGBhQSERUUERQWFRMWGCAaFxgYGB8fHhwcISAeICIgICEgHyYeHyAkHh8gIC8gJScpLC0sHx4yNTAqNSYrLCoBCQoKDgwOFw8PFykcHSQsLCwsLCwsLCwpLCwsKSkpKSwsLCwsKSkpKSwsLCwpLCwsLCkpLCkpKSwpLCwpKSwsLP/AABEIAOEA4QMBIgACEQEDEQH/xAAcAAACAwEBAQEAAAAAAAAAAAAFBgMEBwACAQj/xABQEAACAQIEAwQHAwYLBwIGAwABAgMEEQASITEFBkETIlFhBxQjMkJxgVJikTNygqGx0RUWFyQ0Q1OSssHhNVRzk6LS8GPxdJSzwsPiJUSD/8QAFwEBAQEBAAAAAAAAAAAAAAAAAAECA//EAB8RAQACAgMBAQEBAAAAAAAAAAABMRFxIUFhUQISIv/aAAwDAQACEQMRAD8A9c+QskDVtEI5CAoM9gzGHVVdT1sbKSdv2ZvyxzbLS1qVTEybiUMb54zoy6+Wo6XAw9+iGtkmjmpXiaWFVLAkHIA2kkbHYZwcwG9wfG+K/G4OH8EkCx07VtUyiRHqLdkikm1lHvkW69eoOmDKvxP0QzNUNJTmNOHuolSeVwqJGwuARfNcXsBba1yMM/KfFeHxoOGQSirkLNJFLPEDCJ8vdVAdQCRe+t7tYm+AXDuZZuOU81DUspqb9vSEAKCyA3isNPdJsTruSdBhF4JwWpmnC06P2quNdsjA7sTopB8fDAT8y8x1k8xFXK+eNiMl8qowNjZRoCCN9/PDVxzhp4vSQ1sOU1ikQVS3C5io7sovb4bZvmPs4N8+cIpb+vToJ5lVI6lKeQdkZ7WJYgZlGw8+7pvdV4bzywmUSIi0mqtBGuVQh0JuO9cb76/XERLy9Vw8Ldy05mlkQxyRxANGFNrhi2jEW2+emK/O1TKkvYq6ilKhohF3UZCLja1/A308sDeK8vPDUdjGrSZtYsovnQ+6Rby0PmDhmk4fDDRpFxR7SRuWijiYGUId1bdVBOup0016YAVwTNW0xozrJCDJTk9LnvJfoCTcefyx6pOCR0brLWTWlQhlghN3uPtt7qfLEVVzawXsqSNaWI75Pfb86T3j9LfXC5UThT3j9OpwDFxbm+SXMIgsCMbsI9Ga/VmABJ/DC9LMAQN2OyjUk/LDRy56Na2sszKaaE9WHtCPJdLfW3lfGocvch0lALxLml6yNqx8e9uPkoUeN8DiGV8K9GtdUIZHXsIhYkH8oV6m3Sw1sbG3Q41Tl7k+kol9gisxGrnvFvm3UHwFh5YNVbgoQxAQakaZbDXX7umu2l9sZzxD0q0tLkipk7cKe8y9xAL3OW4JbfTYeZwTmWhVvEVjUvIyxou7MQFH46YQue/SS1KVjp4w7SIHWUm6ZTsVt734gfPCN6RmmepDvK0tPIO0pz8ORugGwK7HrtffF7lnhMnEaJqbKc1Oc1PKwOUBj3oibHf3h4fTBcIhxCTi1I8czZ6ynzSxGwHaRm2dLAAZhYEfh44ocl8MqElSqjtFDG3fllOWPLsy3PvXFxYXxao62m4dIGivVVSE983SFDqDYe85tcXNh4Y9c9zvUGKqV2anmXuKTpE4FmS2wN9b9bnAW+ZYaSjKS0cQl7e7xyuc0aC9iqJYaqftbaDHcN4nJxOnkpJ3L1Ed5aZj8Vh3otNPd1Xw18sRcocNerp5aZ1PZe/FKR3Y5drX6hhuB54gjmi4fODD7eoib33BCI40NlvdrG4uT8sAS5C5YrI5o624pYImu005yKRsygHVri62GnnfDPzZWUvDwlZw2mjkNUzMlQ92WNgdVRCAFbc62tqNQLBX564g9VHBWB2aFx2ZjLEiGVR3lA6AjvA7kYOejbgc1bSVFLPGy0UozxTEWyTiwBS9s1xuBppa4ucFPvowqqmagE1XIZHldmQkC4TYDQbFgxA8CMY16R+Oet8UmYG8cHso/Du3BI+bZj+GNp5z46nCuGt2Vg0cYjhHgbZVP0976HH5ypUsgvudT9f9MVXo4j7OTtlEYbtLjJa977gj9t8W6OjMjhFtdup0A8yegA1ODqcVjyerU8l5wmRaggDPrfswd1B2U38PniMvdTDHCHnRI5K1ADKgN0iJ3kC2sTe1wDYE30GF+i4yS7CpzSxSn2ov3r9GXwdenQ7bHFbhwmSdREG7YNYLbW/UEHpuCD0vfDdURw0KtUU6JJUXAYZg6UzEdB1N7hSdrfiKff5Lh/vDf/LvjsAf471v+9S/3v8ATHzAxIrxj0l1cmVYWFJDGbxxU4yKttrkat9dPLDpxThq8b4bHNDkFUlyq3tZtO1iPgDpInzHicBedOV6XtzVu7U8EuVmhC3cSsLsq7je5v0N9hbEHKXPkNPUJFFAIaZjYuWJfMdA7G9rXsCNbDrpbAU+H0FPwyVJZ5u2q4mDLDAe6rD7b/tA/AjBDnbjMtRTw1ELlaea6youhWW9yHI1a41HQ2vbXEHpD5TMFVnhQmKoJKKoJtJ8SWGu5zAeB8sWuC8IFJTzLxNljhnUZYb3lLAghgo9221/le1sAB5MrssxgYF4akdlIgF9DswHipN79BfF2p5MjpWJrqhVUE5Ui70rjobHRAfE6Yim5xESmPh8Qp02Mh70zfNvh+Q26EYWKmfUs7XJ1JJuSf2nANPEefpCiw0gNPCq5F1vIVHi3T6ficKc1Ra5c6nXXcnBrl3kurriOyTs4jr2jjceKjc/PbzGNZ5Y9FtJSWdx202+d+h+6Nl+lz97ApmPLfo9ra2xC+rwn45B3iPFV3+psPPGscr+jijoSGC9rN1lk1a/l0X9EA+JOGXtbaKLDCTzl6TYKJmiAaWcD3BoFuARmY6bEGwBPywTOTjU1QAOwA+gA8fL54T+Kc8RdhUvRslTLTgMyAm2Umxa9rMq7nLfbcYR+P8AH5OLcOaQHJLTMTPChOV4mtaSxJJyEWIN7d49Rha5IlnSsjamjaVtnQC4aM6MG6AW6nQEDwwMLcPpHrDVJNLIWQGzQjSModGXLsbjqbm9tcfeL8jSGo/mSGSmlXtYpPhCHWzMe6uXY3PhgtzLyrRcPlLytJOshLQQp3Vyg/HJc3Avay6kY7h3Hm4jBLQsqQmwalWMZVulz2R11DC5BPW58MFXeBQUpgFDI8dZUxl5YFGYRhstzEJLjNcgkjY6+GFCr5rqWkRs5j7JrxxoMiIR0CDTyN7ncHFXhNFO06inRzMjXAUaqQdz4WI1vYYdeZuEUqfz2UGVnIWSGFx2Ymtdszi5Av0GpPzwKC+LctPWtHU0Ud0qLmRbgCKUe+CSQApPeBPn5YO8rw0MP8xnmWqeZwdB/N45QCFGe4LFjZSyi2w8cD+X+bRUM1FUiOKkqF7NRGgUQsTdGB3PetfMTffC8OVKo1T0qRO08bWYKNrfFfZVI1DEjQjAfePcTqe2Mc5KNC2URr3VQqfhUaDyO+2uC1dwl+IJHVQBQ57lTmYKodQO/c6WK2J8Pxwx8y0NM9OKufLVVsCJHUpBKMhbZXkIFzoLEqbE6dMKdBzkzS5KjKKRwY3iRQqqh0uoGtxvfUnXAEuUeN0lIzQTN2yTMudioMUbqbq2U++L6E+GD3KvG6qTicslexkelW0ES6Rhn0VkA7oUR3ObezLrjPq7lGoFQ8EaF7ah9kKHUOWPdAI8/HGqcs0HYUqGV0Zwl3kXUFRqNTuAtteu+CTOCb6WuLvNPFAzXb8pJbYX2H0UE/UYVWGJJqz1momqD8bd3yHh9BlH44+Pgr5BUxq2WUHI6lWI95QfiHiQeh3Fx1xycsTNL2agFbZu0/q8nR821rfXpi9Dyx2irUPKqU2W7v1Ug2KBdy19jsf1YmfmKKVPUwOxpto3JJIa980nQqx3A236YGlyfiiOjxUb5qoKA82UBplUd4Id8362A6nCxwOeVZgIk7Qv3THa4dTup8vPpv0xJRcAnM5jUZHjN2cmyoBrmLbW6gjfpg/xLiaGKX1Ejtf/AOw6rlZ1tq6eC5tWtbcHbXAoW/iLTfYf/wCYX92Oxmt8dhgxP058scR7dZKKoclag5kZjcrMPdNzr3tj4/U4ojlCVLmqK06AkZpN2t9hB3n+YFvMYnTi0FMf5mheQbTzAEg+Mcfur5Fsx+WBdVUvIxkmcsTuzG5/E/swDhU+lCZIFp6UkBVCmZwDI1ha4Gqrf9I+eE2qqSxLysWY6lmNyfqdTieh4ZPOpemhdo1IDylTkW5trprbr+zGncseheJc0tc3bZb6C9iLHUAWtb6nbQbYFM24Jy5VVrAU0ZCn+sYafMDc/MX87Y1Xlf0PQU5ElQe2l8W2B8hqo/6j4EYaeUGUQmNITEI7Lc2u65QVYkX1IOoubG4xX5y53g4egM+Yu98kajvNa19TYAajUnrpfBM5GFVUFlAHy8fPqTgBU870iVK0xnXtnOXKNQG8GI0Uk6AE32wg03pDfipno2ApjMhFOyMbhxrkduocC2gHUa3xmYoXEnZ5W7UNlyAHNmBtYAa3B8MDBl5z51rp5ZIZmMCoxUxRkgXB+Jt38fDqAMW6yjfitIk8SmStp8sU6qO9ImuSTzO4P18Bg5x3lpJ6dK3iBeKaKNVqo4wrSPrlRjrZGYWvcbeFsBOEekP1aVBTU6Q0uYdog70ki7XaQ94sAbi1gDptgunvl+ni4VMJaya8uUq1LDZ2KsLESm+RfHLckkDHznqvkhIhpcsVBKiyRCEZRIpAvnI7zEG4IJsBbTATmjl71epyRXeKUB6dhrnRtRbqSNj1/HDly/yz2tKtHxFuzkD9pSxh17cAgl1ym9g24U63udLYJ6AcsD12negb8ot5aUnow99PJWGvgDfyx5puCR0LrJWy2mRgy08JBkuDcZ392MeWptiKbnBovZ0MYpEB1I70rEfbdhff4RYdMTc0UnrKR10Ck9sck6KCck4Gum9nGo/1wUR5v4489Mk9L7KnlJWoRAARLv32ABYMtrX0088B+TarNI1IwLQ1QyMALlWGquPDKevh8sGOWuFimWROIyJFFUKF7BiTITcZXIW/Z217zW/VgdzBxOSkkkpadBTIpykqfaSDoWfexFjYWGuCePsnLcFG/wD/ACEhdhqIID3mHQs5FkU/VrYYuYua5eJcOZ4C0LQN/OIEYkNCbBHJ0LBSLEHTUnwwvzRniFIHUF6umAWQDVpYj7reJZToetteoxPy3F/BsvbVcgjLIyGnAzyOrC1nW9lXY943NhgA/J9Y6VIVEaRZB2csYF80baH8N79LYLcc5VpuHSXqnafMM0UUd1ul9DI521uLLqbYh5rrnpyIqULDSyIHRo7gyqRuznvGxuMt9NMR8KDV9IaTeenDSU1zummePX6Ef6YL6I0Nf/C0QpiRAYnVgiEhXg0Vl1JuyDUfTDH6RuJiChZU0aX2agfZ+K307v6WKHo15Lend558vaZcgQEEpexOa2ga1tLmwJvvgH6RuKdvXCIHuQCx/O3P/VZf0cGewKngyIB1A1+e5/XiakQF8zqzxoM7hd8o3+Q2F+l748M2IF4i8MivEbMuvkb7gjqCNCPA4NLknNzu9pFBpiMhgXRQnTL4MNw3j5aY+ryjr2jSqtHbMJz1U/CF37S+hXxHXBV+WIBGK6YOlOwDergHNnJtlDdIydQ29iPngVJzT25MVQoWlawVI1Hsbe6ydSR1B94E7aYGlqp46lVH6nFeJVsISzflMugWQ7C/ToDYHAXgPDqg1Hse48Ru7tosdt89+m4IO+oxbi5RcMxmZY6dbEzbqynbs/tFhsOnXwwS4pxsV0Rgp8yMmoQkE1CqAO8RvIAM2U3vr1AwNDXrHC/tUn/KP78djMsdhg/kd4LwierfJSxGSx1c6IvzY6fTc9L40jgPomhitJXN6xJ9gXEY+m7fWw8VOHtIkiUJCojRRYBQAB8rWA+gwD5g5qp6Nbzv3iLqg1ZvkPC/U2Hngzn4Nhu52cYCLbKAALAdQBa1rX0tby6Yp8C5hgppUpZKgNK5IVGIL7krmtoGt42v0vhDh52k4lFUU9OGp58ueGz96QLqyXsMrEeHn4G+YRFlYMCQ4Nweua+/je/68FiGn+lrnuuhqpKSK1NDYMHj0eVWHvZ9wCbiy2NwQScL/LUn8IUb8PkN6iO81GzHUkC7xXPRhqPqfhGNE4nyz/DPDoJanNTVMSlmYxknJrnGW4NmsHUbi4HXGaJzfDRm3C4bN1qagB5WH3V9yNT4C5I64Kio+UWgyzV0vqag5lW152IPwRjUa/E1gPPDNzNzNnpvXeHKIi7mOpfKomB0y3YXsrDqPFdcL/PEYqBHxGL3Kiyyi9+zmUWK/IgXH18RizyLw90DvVBYqCdDHI0rBA+hylL6lgfiAsATrgAvK3H/AFeozS3eGUFJ1OudG3PmRv47jrgxxP0e+rSuamdIaYMezc96SQdAsY1LAaEmwB8se+NVMfC5mhpIfbqAfWZrM1iLgxrbIo1tmsTocdTVT8UpHilYvWU95IWOrSR/GnmRoR9B0OANcG5kWanejoA8U0UZNNJIVaR9czqDbuMwvYKdvC2M6irZElEoZhIrBgxOuYG9zfUm/jgzy9wCoBSpzCmijYETy90XHRR7znpYDXbDPzRxKCFVreHQoxndg07Ans5B0VG0Rm1a5Hy3wRDzByok4TiErikimUNMrIxYSHQ5FA1znUXI3v1xHy1zlT08nq8EbRU8vded2vLmIsr6dxQpOwGm98CuXOYjJLJDWyO8NV3ZGZiSj/BIL7ZTbyt8sRtyJOjuKgpBFG1mmkNlP5g957jUADy0wNhfG+HyQVEkcxJkVtWOubwa53zCx+uHb+LbVdFHNWFoJKdSCxS7yQKLg5bhrjUAnfXxxNJxmKSlaSiAlq6NFUzTRjOYhcF0BJ90/aFwL+OqXwzmSWKqWpZmke/fzm+dT7ym/Qj6DTwwLFaHnJKRwKKALHcdo0nelkW+xPup4gLpe2BvNfCxFPmjJeGcdpC51LBuh+8Doeu3jgxxXkUCQzLKkVC4DpLIdlYXCBffZh0AGotrgzy/x6FojQ0IYTKrNTTzZSWk3YKtrR5he2/W+u40rcB5ZM9KtNXHsmDdpTC69sVsS6hDrlO4BG+vTC1Jzk1OcnD4hTrcXLAPLJY7OxG1/gWwwJbiEqzdqXbtlbNmYksGB631uD0ONHoOSvW6un4gFEUTgSyxMCCJRf3RbVWYBtel/HAqzfNKlJSySlAmVWldQf6xu8Rfrdza+MPpnLl5X1aRiSfHU/tNzjRPTFxjLBFTIe9K2dvkNB+La/oYz9RlAA2AsME/NPZJJCgXJ0At/wCa4fE4BT09OJpIY34jDDmNL2lxYNYSum5ZVszKDbS9uuE3gcbNOvZOqTDWLNsXHuqL6Bj0J0vbxwOFTKk2cM4mD3vrmz31vfUm+hB32waTnmWYztNK3a59JFb3WQ7rboPC2x1wTk5VhiUVUzt6owDRJYiRiRcIegtY3a+oFxa+C8/CoadfXJIQ04VWaluCkbNfvsL5gl7HKdATb5LQ5pkklc1RMsUukibWHQxjZWXp+B3OCaTS8wrVjsJwkMWnYFRYRECwDeKEaE7jceGKvD+V5RIzTE00cLd+U9CNsn2mPS3kfne/inHB7eqkBptDFk9+cEXAA+DTcnb9ePlXxv8AhFRAwWJ0P82AJynQDs2ufeIAyvprp1wXRg/lEpPCb+4mOwg/wFUf2Ev/AC2/djsD+YPPOXpKqTLJBCppwjFGY6yGxt8kHyufPFCYniVFmN3rKQd7q0sJ6+JZD/n1bBHinAm4lBFXFkgbLlqWkuFOSw7QWGtxpb5AbYocM5npuHyA0cbTvtJPKSt1uLiNB7t7btc+WCKPAOX5omjqpXFJEjBlkk3a3RE957jTa1jvhi5p4rFCiVnDYox6wzZpypLo43VVa6xk6m9tdfngB6QaZvWRPnaWGoXtIXJv3TunllOmXoCOt8XvR/w+Sojnp5EPqkq6yHZJR7rKToWvpYb2F8F9Qchc8yUlcJZpGaOU5ZixJPk+v2T+rNg1z16LXFW81OYo6OT2jSSOqpET7ynra+qgA6EDpgFXercOkaNI/WapDYvMtokO/djv3z5sbeGHXlfi/wDDdBPQ1TD1le/G9gL2N1aw07rd1rfCw6nAAuVOPUNK/qiM86zMM88igRBxopWNrnLe12Yg7HYaJvM71HrMi1js8yNlJJ08so2CkWIAAFiMfKLleplmeBIWMkZKyDYIQbHMx7qjzJ+WH3iMVM9L279nXVlHGqShHbIRc2Z9B2gUbkHWxvpsKC+GcIfitAuyz0pCLK9wrxG5ylrHVLfh+dijRcYpeHuHph61Ur/WvdIluLHIo7zaEjMxG+gxSi57qhPHKX7sZ7sS92PL1UINLEaXNzsemLnG+TnknV6CNpKeoHaRkDRL+8jHZcp8Tt8jgPfpBdp2irFdngnUZQxv2TqLNH4DUX89fDEvo9opJ1np3RjSSr35PhjkHuMCdM19Mo1OnQYLcrepwg0NTMlS0zg5VBMMcgFgM9wSWNlJUW0A64T+ZOL1MkhiqTlERKiFRljQjoqjT66m3XA8FK1KbhsjRhPWapCLvKuWJDYEZUvdzYg3Y28MWOK1zcTo+2Y3qaS/agaBomPvgDQFTobdLnwx9fhsnFaZJYhmq4LRTAkDOmuR7kgXFiD46noMfOD1VNwuTO0hqqixVkhPslB3Bcj2h8gLX38cEUuR6WoFQs8SgRIbSu5yx5DowZjodOmpvbTBbmCCk4cyvTRCoMwMkMkhDRItyLKo0cjT3jpcb4oekGaUzJ381I6iSmCjKgQ9Ao0zA6Hrt42xPyjStX00tERrH7aCQg2jbZlY9Fe/43NjgevvC+KvxOOSkqXzTMe0pnNhaQA3j0AAVluB4a+WA/BeW6l27RfYLE12mlORI2B8TuwPwi5wSjFLw2S5PrVZG2iglYYnB6nRpGB6Cw0xY57rnraeCtVmMduyliuSsUo1uB4ODcHfYdbYAlzVxGnij/hChijmkkkKSTMpKxyADvLG2gZ9SGI8N74YPRbDM9K1RUyPI9Q+YF2J7q90WGwuc21tMvhhC9HNLLPJLTdmz0k6FJiBojAEo4O2ZW2G5v5Yf+ZOZoKKkNLA95li7JMuuTTLdjtcDW2997YJPxmXNPGRWcQlkXWOM5U+Q0BHz1b64oHXHinjCKQvU4lUaanfBp7p6GSWRY40ZpGsVUDUg6g/K3Xbrh1mlSMN2Zjm4qkffYAnb3ivwtKqWubXNjvtj4vMMTR+pUsrCXJkSqcBc5vm7MaZo0N8qm+mg8ymU9PKJgkauJ1awUCzBgf1EHBLQU3FJI5u1BzOT3s2ucHcN9oNsR/phpreXYKNBVyxswbL2dMw9x2F7SHqotoLC/XF+vjjp1eeJI3r0AMyqbpCT70ira172vuFJ6DdLpOOOkrvJeVZdJlY/lB8+jDdT0NvlgWsnmZqhmStYtE5uGA/ItsGQfZ6MvUeYx7i5T7C8tc2SFT3QhBabqOz+6RrmNrA9OhGq5ahoQKiovKja08JBUtoD7XTTLcXUXufwwNk44a68VUyqxJMElgqxsbdw2/q2sBc3KkA7XwXQ1/KmP8Adj/zj/247C3/ABIrf93b8V/fjsDH5F+Cc7SGpPrrtLTzDs5VJ7oQ6XVRouXfQbXxBW8h1K1TwRIXVdRKdE7M6hi57o0313BxYqeB0tAxWsb1moX+oiJVB1HaSEA6ixyqL664K1PGn4rQSRqBHNTHtBFHcLJCBa2Uk3Kfu010Gl3l0UvZeoO8dZOpeSEEHsRJl9xXuCwJuT0NzhD43x2eoa07EBDZYwMqJbSyoNFtt4+eK/C0laZPVwzTBgUyAk3BuCLeH4Y0HmzgFMoFdVB8zZRNTwlbdsRqC9zkGmul77G5wKCanhsnFaaOeFc1XFaKoFwM4t3JLkgXtofr0AxHwWrp+FTLM0hqapbjs4GtGtxY5pCO+bHZRa++I+F+kJ45UXs446PVXgjUWKNoSWPeZ7a3vrbzwJ5i5aaCq7GIGRXs0BUEl42921t7bH5eeA0T0tzSVVDBV00jGkYDtUGgu3uuwG9j3CDext54zzkviEkVZGYozLm7jxAXzxtowt8tddLgXxo3o7QU8T8P4hJF/OL5KYtdwCDmDZdELaELe9wSNThW51r5KCaWipYxSwi3eS/aTKRozSHvEHUZQQBYjW2A9cw8nUvD5S1TI8iMSYIIxZioPxyHRQL2uLk74m4PzH69HJw8rHTpIv8ANhHcBXU5gjEnvB+pO5v4jA/l9vX6RqFjeeK8tIT16vFfwI1H7lxXpOVvV8stfKaYAhkjXWdrHTKvwa/E1vlgAUXD5TL2So5lDFcgBLBgbEWGtwfwxovHuCQvAtZW5mqIUVamGF1JZr2UyEXyEi2Yj6bYh5r5kaak9aoAIVdylVlVRLm0y5nXXKR1B6geWFHlLjXq9QM4Lwyjs5k3zI2h06kbj6jrgWJ8P9IUkcqBY0jpAbNTxqLMp0Nye8z2+Inf5nFHjvKzR1Qip1aWOUB6cqCSyNtt1Gx/HrgpxXkOOjlY1lQEgzHsgnemlA8F2W2gLNpf54L8K5l9bppaGjDUzIl6e0hLSAHM6FtLMwudPPoNSaT8A4JEYBQ1zpJUKzSQwJJ317pJjZx3VLHXLfTU+FlCv5wqCQkX81jja6ww3QKw+18Ttfct+GA1HK6SK0eYSKwK2GoYHSw3vfpjTuK8jRTsldVyeqJIgaeK1m7XqFvtm3tYnyuTYVYBx7gz8QWOto4y7zHJURoL5Jha58lca3Onjvg7wPgMfDIZRxKRXFQgDUq969jcMTcajoRYDXUm2K1VztHTx9hwyIQx31kOrsfHW9j5m5/NwqvI8r/E8jnzZmPluzHAHOM88ySJ2NMopqcaBI9DbzItv4C3nfClNKL5Qe8dh4eflYa4eeFcggMTxCTsVVDIYlYdoUAu2ZhcJYbgXO2owg8PUSSSShQisxyoL2UE3trroLC+5wWE2THmolAZVJtfb/zzxay7+WGuo9GS1dAJKZv59CLyRG4zhu8FW+mYDQW3IYHpgEoQXYAkC5Audh5m19Bh7m4ohR4aOQPXKgVp8oDTKo7yxte5YC2u7BdCTY4R6dhIl7EOmjj9Wbxt4+B8jp7pKd2lRYzaQsMpzZbNfQ3O1j1wJfeHTyJKjQ3Mt7AAXzX3BHUEaEdRfDVxLh0NCpqY4w891HZlgyUzsL6ganW4W+LHEayONJXojG9aoHrMiA6C1neIHT3veK7Xv8k7hvEHjkuo7TP3XjNz2gO6nqSTsdwbEYJbqXj5ZnWrZpYZjeS5uyt0kTwZfDYjTwwQk5Zjova1pEguexiQ/lfvN9lNRcb9PIkuI8Fh4YO3KtNI59gjjuxGwPtLHvMt9Bpe1/MAYuOmpvFWyEhzdJW1MTn/APGdmUbaEbYLoQ/lRqP7KD+63/djsQfya1v2E/5gx2HCf5EOO0x4jSx1sSlqhLRVSILkn4JABrqND/8AqcfOAcKPDpo6mtl7Bl1WBe9M4ItYreyKfFiPocWeXufKejmWOmgyUzMBNLISZmGoDaHKoW5OUA6X64WuauDPTVUkbsX1zLITfOjahr9T0J8QcF8M3OnFGgWP+DwkFJUpnDxLldz8Ss3vC1x3AQB+oBeSuJKJGpZrmnq7RsPsufcceYbT6g9MMPJnAJKqiemqQY4HYPTSNYESdcgJBYFdTbTfx0CVXHYqJmioYiJUJVqmYAyXBsci+7GPPU4HjzUcj+rMxr5khjBIULZ5JQOqINgfFrW6jDBw/mX1qklpKEPBLDHeAlwZJIwbutwBlYjop8ANBgNxOQ8Soe3JvV0gyzeLwkkh/mpvf9I9RgfyrwacOlWGWnhjYN28pyr5herki4su+ouMAAinZWDqxDhgwYHUNe4N/G+uNu4zy3/C/D6eonBpqiNSzkxk9wXzjLcGxtnUdL264U+aa6ClCVfDoY29ZZiKhgW7NgdVRG0RjqbkdDYYHej7n2Smrs9RKzxTkLKzsTY/C+v2Tv8AdJ8BgKy81xUhtw2KzdaicBpGHkvuxqfAXJHXHrnamWYR8Qh/J1Gkovfs5lFipPgQLj6+Iwb529F8qVjvThEpJPaZ3cKkX2lYnWwOosDoQOhxJylxyhpX9TV2nEzDPM6gQrINFKo2pF7XY2+E7DQBvInDnjDvV5YqCdDHIZWyh/slAdSQfiGgBOuPPHa5eFzNT0UWSUAXqZLPIwYXvHplQa2uBc2O2F3mZ6n1mRax2eZDlJY/4RsFIsQAALEYa+E8Ek4vQoo7tRSsI1ke+V4jfukgG7Jbz0t9rAVKGZuJ0bwSEvWU95IGJu0kfxx3OpI0I+g6HHnk/kirkdKj+jRRsH7WTTY9FNiR5my+fTBylioODnNmNXWgEd02RCRYjqBoSNczeS4XeO811FafavZL92NdFH06nza5wTRt4tzdRU0sj0ECPUSElpiDlBO+Xqb/AHcoPnhJ4pxuWoYyTOXPix0A8ANgPIADFrl/lWesPsUuoNmkY2QfpdT5KCfG2+NR5Z9HsFKQ7e2mGodx3VP3E1A+Zu3mME4gicuej6epAdwYYj8bjvMPuJof0msPDNjS+B8sQUi2hSznRpG1dvm3h90WHli1zFzDFQwmafNa+UBRcsxBIA6bA6kgYGcocwSVsLVDoscbOREg1OVdCxY7ktcaADu+d8EmZkB9MHGOxohGv5Sdsg/N95yOuvdU+N8ZhFB2aKo3A1+e5/Xg56QuJetcUKA3jpRk8sw1b/rOX9HAp8GooR5a4T6xUxRHUM121t3RqdfkLX88bhwmnVIxEQLHUkfa8cYHw3mlqKpSRRmFrSL9pDuAeh0uD4gdL42/hPFkmiWaJs0bi4O30I6EEEEeN8Gf0Q/SbyU8UjV1ILSLrMgG46uB1098dRc6966C+V0EkdrHQr1RvD5HcH5jcY/SVxIoF+8PdP8Al+7GIc/8nmgmNRAl6WQ2ljGyMenkp6eB0+zgsSW+FLN28fq1+2zdwDx8PC1r3vpa98N3FRFRxyTUSo1RmCzMrZlpiRrkBGgLXUMb228sJ86ZSrxklG1RtjpuDbZhpf6HYjHvgs8iTL2Kdozdwx2uJFO6EeBH4b9MFfOG8Vys6yhpYpj7Vb3Yno6n+0B1B67HfBmr4FFwz2lRaeUkmnjsQthbvyX8LjuDr+Iv8VoYuGKZYF7WV2KqzEMtObAldN5NbAnoCfmt0fFe0zQ1bM0cjZg57zRyH4x4g7MvUeYwFj+Uit/tV/5a47Fz+S2r8Yv75/7cdinAfSck1Lu6snZJESJJZTkjW33jv5Zb308cO1JXU8lIY6bJWVlFFeN5YtCubXIpN2CDQBuoXxwF5v4g/EaKKrUm8J7OoiBOVST3ZAPA3tc+IHQ4W+UXqBVxtSI0kqm+VRuuxDHYKRcXOgxC1Wt45PNKJpZXaUEFWJ90g3GXooB1sBbDbxfl9+JpFXUwQM4y1QZgipIgF3ufhIsTa5GnUnFvm7l2hoZfWHV51mZjFApCxgi2bM4JJW50VQD02GBvBefGlm7CrCLQzKYjFGoVIw2gZba6HcknqegwXTuC8bpOGSZoy1XMRlkdTliVSRcJcEyHQamw8LYo+kXtTVB2kMsEqh6c37ojPwqNhl28did8DeIcrzx1bUqo0koayhRcsvRgPAix8B9MPvA+DQtTChrWjnqYi8sMCSHMvduYi6927G5K30GvTQF/0fUrVST0TqxgkXOHAuIZVHdbw10BHXTpfENVT0nDXKOvrlWh1DArBGd9R70p8tFwL4vzXPMBGLQQoe7BEMiqR421LDxbW/hg5xegfilNHV06GSqS0NUiC7MbdyUAeI0P7lOAcuXuM/w9w6ekqCq1Sd9SBYHXuNbwDdxh4EHc4yqj5eqJp2gjhdplJV1A90g2OY7KAdLkgY0Xknks8LdK6vnENrgRKb3zCxDEe9a98qA6gG+mPPNnpUMhdKJOyVvflIGd+l7bDTqbn5YGl7i/CaOJKeXixElXHGFZI2J7SxOXMNCbD4iVBN9xYYWOP8/zTr2UAFNTgWEcehI8CRbT7q2Hzwttnke5LO7nzZmY/izH8Th35c9F8j2arJiX+zUjtD8zqE/WfzTglWTOHcKlnkEcKM7+CjYeJJ0UeZIGNL5b9FaJZ6wiVv7JScg/OOjP8tF8mw48P4TDTR5IkWNBqQP1lidSfMknCbzB6XYojkpEExB1cnKlvu/E3z0HXvYJmZo7V1fBSRZ5mSKJe6BsPzVA3P3VH0wkc9c+zCnhkoGAgmDAzW76sDqlj7ptrci+9rWvhQ9IEbSTJVB2kgqEzREm+S2jR22GU9B49SDi7yBQPUxT00it6rIL9pbSOYWykX0JOxUb2HTAx2Gcp8W7R5KSpZnirLKWJLFZr9yTXW+awP0vtjWamVOG8OLD3aeIBb9WAsP7zkficKvJnLtNFWyRKjTTU49pM4yqrnZY016XOcm+mm+K/pr4z7OCjQ96Ru0ceQuFH1a5/RGBPMs/4SDkeRjmeRrk+Op1PzNz+GLS+OPgQKoA2AsMW+HzCJhI8XapH3mX4T0UMeiliL+O3XBoRPJcKxJXVMreqMisECkSO507PwCkgkPfVbbb48cH9Kbx1IDoqUdsghRR7NehU2uSOvjrYDTFNec5nmdqomaGUZZYr2XJ0yDZGXdSNbjUm5xM/IKLeommC0FgySi2eUHZFXcP0NxYWJFxsTbY6StDKGRgyMLgg3BB2I8rYv1dKlTGySKHzAhgdmX9/wD5uMZDyx6TY1nEDxLDSWCQ73TwzknUHqeh8dTjUaept+/wxGMYYnzNwFuGVDROGaimN423K/5Z0v8ApD5mw3O8EmaNypt3XQkXUgi4O9iLjxGoNiMbX6QDTvRSesoWU2FksGDfCy+HXWxA1B0OMQnhaBhBNfs2GeByLd1tj10NtRrYg9RrW4nKXgtcUcoUMsU1lkiG766FfBwdQfHyJwwcR4VHwqzH29Q5PYllskYB94j4n122G/zXaStlpZC0ZySAFb2BIuLXF7/QjEnC+Ig3gnzNFK177skh0Ei9SejD4h52wV6/jhWf7w/4L/247Bn+Sqo/tYf+r92Ow4TMLfLNFHw1n/hKVEE8fZtSjvsQdmky6IAL+ep+WKHPPFJqaV6KFVp6UWKrFp2qkaM7+899Ra9tCNbXwo1sLpI6ygiRWIcNvmBsb/XrjSOFcqvxHhkRqs0DUxIjmZCS8FrkZbgkLsD5C17nBQDkyUVUMnDZSB2l5KZj8Eygm3yYA3/S6nEC8mrTDPxOXsB0gQq8z/IAlUH3mNvLH083Q0nd4XFkbY1MwVpm/NBBSNT4AEkb4m5xjFZTx8SjGrWiqlHwyqAA3kGFv+nqTgGCv5pau4bKKLPA9Nl7RM93enAtfOAG03YeR1N8ZpQVrxSpJEbSIwKkeN/1+FuuHX0W8sVr1MdREmSAGzu+iuh0ZVG736HYEDXTDTUVHC+ESOaeMTVVzYZs3Z+Wc3CAeCgt0OBXCtX+jJa2Vax39VilQSTxsLMjkd61+6oO5LbG+mth8m5zpOHRmDhcQZj70rXIJHW570h/BR0uNMKnMHN1RWn2r9y+ka6IPp1PmbnEfA+V56trQpcA2Zzoi/NrG5+6oJ8sE2qcU4vNUuZJ5GdvFjoB4AbKPIWGDfLfIU9Uwv7GMgNmcd5l11RNC225sNt7i+h8s+jiCms8lp5h8TDuqfuJqL/eJJ8LYvcx8do6JhNO47WxKqusjX0Pnl+dlH43Jn49cB5Qgox7JO/axkbV2vuL2sBp7qgDyxFzBzZHT08ssVp2hIV0Rh3SxsM51yj6f6JXPnNk1RSQz0jslLJeOVRo4kHwsRrlK7AHXruMKXJ3FuwnCuueGYdlMm+ZW028QdR13HXAwIR+kurapSWVrxA2aBdEKHQi3U22LX1t00xFxzk9xVBaNGlhnAkgKi/cbWxOwy7G9tLE74t8Q5Iio5GNZPaK57JI+9LKo8j3U8Cx0vfywW4bzAK2nloIF9Wsl6cK5JfKSzIzHctqenW+2pdJ+WqSnjT1Crkinld86RAkxxyAHumQaXbYgabjW+qRzHx2olbs5u4IyVWFBlSMjSwUaXB66nzxRhVg4CBu0Dd0KDmzA6WA1uD0xp1byQlY0NRVZ45nCrUQxgXL/aY39mCoBOl7WtruKM3JjtJSxTTKBNKimRur2FlZvMpY/XGO8a4r67xCeovdFOWP80d1fxALfNsatz/xgUfDpCvdZ17GIDoWBGn5qZj9BjG+FQ5Ixfdtf3fqwSPqy99umPVFxpqeXMoDLYrIje7Ih3VvIjr0Nj0xwBPugknQAC5J6adT5Yba/gUHDkFW0bSynKEgexWGRlze0IPesdhYf5gqvPyjTUqisqC7Uz2aCCxEjMwzBJDsAoBuRuB02I1+cjVM0VZYUz2CKigerkaKyAakAaEHcE+WKtNzXI8knrjNNFNpKpO3gydFZNxaw6dcXl5MSC89XKPU9DGUPfnBF1CrutxuTa3/AFAbDF5Akzu1Qwipo9Xn3VlO3Z/bLDYDx110Lhyl6QIJZRShWjRQEgZ2uXAFrN4MQLje+29rgajmRa8eqyqkEYI9VIvljYDKFc9VYaZrd067Xwv0XKE0kzqw7FYT7aR9BHbxPU+AB1321wLttUNAfWe1ZyyZdEOq3Ohuvu2tceYOo8fXOnJsXEKawsjr7jdY28D4of8AzUYA8s86QVLmFGcvGNGfQygCxYefUjQ638bNtDXFT49CPEeH+uIxT8+1EbxyNTzrlliJU+eunzHUHwI6bWOF8UamcuiqXykKWF8hPxD73T641P0k8hisQTU9u3Udw6DOPsN0BHQn9hvjIO2LEq4KyqSHB3uCfwPQ/LFdLXP4w1X9vN/zGx2KmXHzAabzRX0wh/hGjjiqpwyxSzMrZEcKB2nZmwuTYAkW1XfGf0nOVStYlXJI0sqnXMd1O6eABHQCw0PTBH0Z1pNU1K0bS09UpjmQDYa2k8sp69AT1thsoPRJTUl5uJVCmJT3VF1DDpmPvMx+wn4nBKL3GPR3NUVKycOjz0tQO1RtAsd91Y9Mp2G9tBcg4deCcFpeCQSCsmE0kwXNCFBBte2VD8/fewPlgVxz0p5UEHDYxDEoyq5UBrfcX3UHmbn5HCFNO0jZnLO7nc3LMx/Ekn6nA5k1cz+kqoqrpF7CDbKh7xH3m0Nvuiw+eFah4fJM4jhRpHOyqOnieijzJAw68t+i+WWz1WaFPsC3aH57iP63PkMaRw3gsNLEViVYoxqxvYm3V2JufmTgZwSeWPRags1YRIf7JCQo/ObRn+QsPzhh/maKmhLPljiiW+gsqqPAAfqAwrc3c+CmpUlo1ScSsyCQNdEYeNtSTrYXGx+uccG53m9a7SskaaGUGOZGPd7NtDZR3Rl30HiOuCYmTLxv0zt2gFHEOzVu80m7jqAAe6D4m58hhX574cO3FVES0FWO1RjqQT7yHzU9OgsOmPddyDUCpeKFC8Y7yynROzOoZnPdFhv5g2GGnlmelVPUO0SqmJaSJnQGBZsuiqSbkXBN7WNz42wWqCeQ+GOYpUqQI6GoXLmdgt5LjIY827X6jTQeFsV+LcQXh0r09JHklTuvUS2Mh0+AWyopB3AuRgBxvic80pNSzNIpKkNpltoVCjRbbWGGf+DH4rSxypl9Zg9lMXOUOgF1cnxUb9d/LAQQztxGjZHJerpgXjJ1aSI+8t9yVOo+g6nFLgXAJVyVUsgpYUYMsr3uxBvaNPec/S37MWaHi9Nw5w1P/O6gaGQkrEoOhCD3mJGmc6eGI/SCrSSx1au0kFQuaMk3yEaNH4DKenmd7HAHebOOKkIrOGosa1DMss4X2qv9nW+TMLm4338z79DVG7NU1DM2VrJqfeb3ixvuQCBf7zYDejylecVEEiE0cqESPsI5B7jAnTNmsLb7X0GNM4Hw+Ph1FlLXSFWd2tbNuzG2tvAb9MEnjhnXpe4t29bDSg9yEXf89rE/ggUfpHC46dMVqSoapqJaiT3pHLH5k3P4aDFo7nywarhbo6qaANUQrcx93Pa4jLggNbx0IF9ASL9AaXCeOtFI7SXlSXSdGP5RTqbnfMDqG3B+uPvC+KyR1Hs17QN7NorXEindCOt+ngbHDXxPg8HCh26qZpXYiFXAywmwPfIPfdb6bbX6XwRBU8rU9B/OKkmaNtaeCxVnuM3tbiyhQRcC9/8ApwO/jUastFXMBE5vGwWwgbYFQNcltGXXTXcYq0fMhkZ0rWeSGY3cnVo26SJ0BXqo0K3Hhi8nKCUt5q9x2APs1ja7VHUZeqqRYkmxF+m+BtWpeSnVnasPYU8R78m+fwEX2y3QjT9mCPE+OjiUXq0QaJo9YELX7ZVFsrf+oALrqQTcb64r1HHxxIdhIEhZTely6KDa3ZtfxAAD6WPkcCuD8tyySMWPYRwn2sr6dmQdvN77AdbYGw7gnB55Jx6vdHQ5i50EYHxMegHh11GNg4LzHDU5hDIHaM2bS1/vAfZJvrhO5h4wtZBItHdQjF50yhWmXT2htq1iLsp11B6aKHLi1C1SGlF5PDpl65vu+J+XW2BMZfoGgrwLq2qtuP8AMeY/XhB9J/IZLet0q3kGsiqPfXo4HU+I3PzBuxUPEY5QTFIrhWykqb2I6YNUFaCMjmw+En4T+49fDf5xmJw/PP8AGD7if3V/djsfoj+La/2C/iv78ditZ8J9Zz1R8PjMHCoUY/FIb5b+JPvynzJA8CRpjP8AivF5qqTtJ5Gkbz2A8ANlHkLY9cE5enq2ywIWt7zbIv5zHQfLU+AONU5Y9GUEFmnInlHiPZqfJT7xHi1/IDApn3LXIdTWWYDsoT/WuDYj7i6F/nov3saxy3yPT0esa5pLWMr6ufIdEHktvO+LfMHM9PQxiSoe19FUasxHRR5aa6AaXOM/pPSt65UGmlUQU06mJXDHtEZhZWLXC76WA0uNTY4JzJr5j9IlHRN2bMZJL2ZIrMV8cxuACPs3v5Yzj0pcUqHqArS5qR1WSAJojIQNT9pgb77aWtfCjxThT08zwyCzxtlPn4EeRFiPIjGi8vcstVUCU9cGiKMXptu1KEXcBDrlvtp1HQC5cYL3IdQJTJQSgmKpBKkC/ZyKLq4/Cx+S9L49T8u09Cf5+/ayjUU8JOvgXcgZQd7AZrYq1PN3ZqYqCP1WP4mveZ/z33H5q2Axd42PXqNKxReeG0VUBuR8En12P7lwBKTjbcUopYFURS09pI4o75XiUWy2JNyot8+7phI4fFI0qCAM0twUyAlrjUEW8DrfDJy1wh6SSKsqZPVo1OZVIvJKOqqm9iNCxsBe+CXOHFOwSNuHqkNNVKWMkYs7Nc5kLboBp3Rbr4WwF/mjgtOFFfVKzS2RZ4ImXL21vjcXKDSxA1vbx1XaL0gSpMhKqtKO61PGoCZDoRbdmtrcnU+ROKvJvFVSVoJtaeqHZyDwJPdceYY7+d+gxZqeSBTOxrpliiBIXJZpJQPsKNr+LbYCpx3lV46oRU6tKkoDwFRfNG2o/DYk+R64a+WKGnjT1CtkjmlkkzpCCSscgB7rSLoGbYqD4jXNrHw/mIVlLLQ0genZEvAO0JaRV1ZCdLM2+n7Ab5urMGGW4YEZbbg30t1vf9eBZ14HJUV/Eo4KgBIqZi7QKuWNOzPu5Rp79hc3JBOuGX0x8a7KjWBT36hrH8xbE/i2Ufjhg5VoSw9aliMVVPGgmB0uUuAbdCwsSPzRuMZPz/xb1vij2N44PZr+iTc/VyfoBgkcyoUUGVAvgNfn/wC+LFBQvI6xxJ2jk6KOvzPQW3PTEJOJmlniiaWK6oxMTuu4uA2XxXMOvWxF98GjNxxIeGo0lAA8kjshmzB+w8Y1tsxudW1sOuFPg/GshdJwZIJvyy3u1+kik/1inUHrqDvjzy7xEpJ2ZQyxTWSSIbsOmXwdTqp8fInDNxHhcXByH/L1Lk9gWWyRgfERfvPr8h5dSeIajlyHhx7WrInYk+rwgEB7W70lxoBcXTXXxxRHMJrrw1rgFjeCWwAic/Cbf1baA7kWB8cV6PjvrGaGukZkkOZZW1MUh+L8w7Mo0tqLWxYi5VWlvLxHuopISJWBaYjwI2TxbT6YG0NDyiyl5K29PBGbOT7zn7MY+In7Q0664J8Y45/CcfZxBo3iJZIi1+1QD9cigXtrcFra4q1vGjxQdm4VJ0JMCr7rg2vGbn37AZW0vqNNMC+AcFkkcyZuwjhN5JjpkI6DqX8F+WBt55boZpJ1MByNH3mkOioOpY7WtfTrr54YOY62P1d/4NCrCzkVLICG193fURHW1tOml9fPMfF1qoH9T7kaMWnjyhWe5FpTb3lvuOhIJ6YAcsiY1CiBc5YWdT7rIfeD/dt18bW1tgt8oeUuJTU9SvYqXDkK0Y+If5Eb36a9L42WOQEXBBtpcHGeceaOjitQarKWV6gMGYWP5NSPd01vufE7gNyVzA9NMIjdopWAKjUhjoGH+Y6j5DBJjPLX+1OOxBlOOxGBbgcZpoRHMUVVfLHYKgKm2UWv7xNx1J89ylc7+lKWGWSmpU7NkOVpXFz+gp0t4Mb+QG+M24vxyeqfPUSM7D3egX80DRfprhvr+HvxWmiqYRmq47Q1AuBmsO7JqQNt/n93Fbxi0fDK5+J0slLO7SVUV5ad3N2YfHGSdT5fTouAfB+VZqgF9IoF9+aU5UX6nUnyGvywVoZKbhrrIW9aq12WNrRRm1jd7Xc2JGgtix6Q6l6haerR2amlWyoTpFIPeW21zqb7mzdAMAw8U43E9K1VRZJ6umCRyTyR98LYjtFU6anZiNBm8MZzHxyYVC1BkZplYNnYkkkePl0t4EjBTkGqkSsQRxmVJBkmQC4MbaEnoAN7nwt1wS45wKl4dJ7XNUO12iiPdQLcgGRrkttawte2u+BT3xflY1TLWU5SOnnXPI0jBVia9nv1IzeA3vtpiXgHNNJw6ULAHmDkCadu6Mt/6tN7C9+9qcQcD5mNYz0dWVWKdQsWVQqxONUygdLgCxJ1t4nC1HwGdqhqdI2aZWKsq62I632C9cxsLWwNr/OdHJFWSCVzJn76SE3zo2qm/h0sNLg2we5F4a9ZSz0sqsIDZ4pbaJKNLDa+YXuAeh2zYKUdFA1KIJ+yrKyjR3SJWa2XT2ZYWD5dLqL9B80PinMs9Q6s72CEGNEGVI7bZFGgt47+eBYzVcSh4e7RUidpUoSrVEqjusND2Sahdfia5xNWzniVEZWOarpB7TxkhJvmsOqnf6+IxJxbhD8Sjiq6VM0zezqUWwtIALPrYAMLfLTzx54TVU/C5M7OampsVZYmAjQHcFiO+2mwFr/jgBXK/Bpy61KssEUTBjPIbILdB1cnbKL32NsNnMVUiGKo4TEmeskKesWJZJCbZVVtIydSTbofnhf9IzSNOsmcvTSIHpraKqWF1A2BB366i+C3ofMjNOpsYFyvqL2l2BHgcoN/kuBP098d4mKDh7yZizRR5ULG5Zz3VJvqSWOY/XGD8NSyFjqWN/8Az9Zw/embjGZoKND/AOo/61X8BmP1GEg2AAHyGB+aTiTxxa5WqZWqezSMzJN3JYujJ4k/CV94N0PzxNy7wwzTopQNGpDS5jlURj3iT00/XbBDmOqWjhWLh/5GdSWqQ2ZpLEgpmAGUL1Atv87l8T8ZWPhSgUl5JZg1qk2ORQbFEtoH8Tv+wLvCOKqwanqSWhla+bdo5DoJB1Pgw+IeePnLtaGPqsqloZmAsouySbK6eY2I6rfwwYqaGPhJBfLPWsLx6Hs4luQH195tDYdP1kjw3AY+He0rcss1z2MCm6mx99z9m/w9fxtWbjDcR9lUMoqLkwPYKDfeJulj8LHY6Em+IqfiZrR2NU95SbwTN0Y/1bH7DHY/CfI4+0fLYp17fiAZEBskOzysOnkg6t/pcqHhPLhF5qstBBG1iSLOzD4UG5bz6fTQpx/jR4lETFdGhJYw3vnT+0FrXZeo1sDcdcV+KcUPE1vbLURZisYJIkj3OW/9YvUfENtrYG8s8MkeTtlfsYoSGeY7L5D7THbL5676h3K9LM84aAhcmru3uKnXP0sRcW66/MHOYqyNKcjhwAp3YiZlvmzdFN9QhG3Q6jyMXMvElmp70QCUysTNGFCnMT3XYDdTsPAjXpYNy00hmCRrnDjLIh90p1v4W3B6G2B6+8vzMZOxyGRJrK6Dr4MPBl3B+fTBji0C8NXLD36iQG05GiLciyDXveJ6fW2PnF3WijC0eomuGqLgmwNjGpGi20J66j5gVwSpEg9VluY5G7hAuY5DoGHkdmHUa7jAvkI9en/tpP77fvx2Gv8Ak1qftQ/3m/7cdguYEuZ+UqanlNTO7rFIcywIvfzkXK5r5VW/XpsNhehwvnvJKqCJIqM3V4kHwtoWLe8zDcnqMQctVnrUclFO1zJ34HYk5ZR0uejD/wC7q2KdFyjMbtPamiQ2eSXQX8FG7nwA0Pjgm1fmDgTU1QYhdlNjERrmQ+7a256adQcOfKnBhHC9LxJljSpKmKFm9oH+1Ye5fQa72t5GWl4+klI8VAWNRSx+zkkRc7Rg97JuVNtAPzfpm0lQzMXZmLE3LEkknxvvfzwLMPH+PyRmSlhjFLCjFWRPee2l5H95rjXe1vHFnhQNfRtTb1NOC8HiyfEn00t+j0BxdreCniNPFWF0hYKVqGe4BCf1gsNdOmnQX0wOpuaIaI2oIw77PPMNWHVUUHuKfHfBEVPyusAEvEJDAN1hXWZ/kvwD7zfhhk5n5kesoTPSlolV8tVGCMxBsELMLEr0t5+WF7nikDyJWRXMNUMwvurjRkPytp9QNBi16P6SRXaWQKlE6FJmlIVGBBsATbMb+G2uB6XuDcSennjli99GFh49Cv1Gn1w68ycn08UnrU7tFTy2ZYFX2udhmKC/dUDXU7beGKfHKlOGSGKjjtIVDesyWd8rf2emVR0zWubH54g5Y4iatZaKpcntu/C7kkrMNtTrZtvxHxYHq1wbnlFkEHZJDQyAo6rqwDC2dn94t4nw+Qwt8b4E9NUtAQWYGyWHvqfdIA3uOg63HTF2j5NmOZqi1NChs8kugv4KN3Phl0PjhwHHllo5Bw8t6xSxhRLIi9q0I0YodSPluPmRgU88ucARqYUfESokzdrTwhwJQLEsD9kNvlOvvHS2jdyxCI6RCYUpwRmMY+AHXvE6lgtszHrfGNcq0klRXwgM2YyB2e/eAXvMb+Nha/iRjTvSfxv1egcA2eb2a/I6sf7oI+owSY6ZTxDiZq6yepOzN3PJdlH0QD8ceScQ08fZoB1Op+Z/cNMe3k0waS1jTRxDdYZ+o2fISLE+R1ynyPhi5ypIZX9UZWkimOoG8bDaVfDL16FdD0xLydE1Qz0zqWp3BeQ7diQDaQE6A9LfENOmLPMFWKBTSUgK51DS1B96UEXAUjQJ00638yR4l4mV4V7KG7VTrdpytgim4tGNbE21b/2ArhtaKpRTVDd4n2ErEkq5+BjuUc/gbHHng04qEWjl3J/m7/Yc/Af/AE3P4HXF800fDAGkyy1xF0TdIR0ZvtN1A6frIeIeDpQAS1oDTbw04IOo+OQi4C32HX9Q8VVe3E179vXIwcgGglTUlAPtrqR9oXG4xEak8RXLIb1iA9m2g7VdTkNrDONSp66jHzhHBRAFqqzNHGrXjj2klYG9gDqFB3Y/64CLl7g50qZnMMETA5/iZgfdQdWv16a4Icy8U9dh7SAFI4STJBppc6S6aMDex+yfnfEXMHEm4jH2y3Dwg54b3AW/5Rdr+DaaWHTFDlWkk7XtVYRxRayyN7oXqp+1mGmXzwPXzlaKUz3itlA9qW9zsz7wfpYjp4/LBPj1QkUIWhsKeQkSSAkszD4CTqBbUDqCfO8XMdarQqKMBaQt3woIPaffvra1svT8ABR5WZ2m7EIZI5u7In3ft3+EpuG+nXA9feXags/q7KXimIBUbq3R18CvXoRcHBfiCLwzuR9+qdb9sVsEU3HcBv3jbU9MeeMOvD0EVKSzSqS1TpcrcjIhGgtbUjXbysL4RUCZRSy7MfYvuY3PT8xjoR0OuApfwxN/bS/8xv347Bn+T2r8I/8Amf6Y7FXh8iqaahYMhFVUqbhtRDGfLrIR46D5Yt84TGsp4a1DoB2UqX0jca3HgGvv+b44D8zcD7CoCxXeKUB4CNcytsB1JG3yseuGHlmjWjDpxB0VahQvq5uW30Z8vuW11uDr0tiJ6XeVe39ZRqZCzobnwy7HMdgCL6nDNzJw+ko37dY+3MzMY1JHYqRa97e9qdF238MBOaeJSxyPSoohgQ2CJpnHRmO7EjXX/LEnK7ipjehc2z3eAn4ZACbfIi//AFdTgepOE86SGo/nbF6eQdnJHsiodO6o0GXy1tfFTiHKE61bU8SNJ1RhsUOzE+6PAm9rg4kTllKcZ+IP2fhDGQ0r/gcqL94nB2bjxr6GWGAGFoACsauT2kKi1idCSNLjqcvjoNLfK5pYV9RnljqJJHzBcuaFJANFzHck7kC3Trql8f4nUSykVLHNGSuTZUtpZVGgH7fPAuInMMt81xltvfpa3XwxovG+BRyRJW1okjcIvbxoozO18qnU9wnS9xoLbWwKUOE0rcSouwFvWaW3ZsdM0TaZCelrafIeeK8TU3D2BuKqrU3ABIhjYeehkYHwsPriunPUsbp6siwQo1xEnxeOdj3mJHX92PnNvCV7VJ6YEwVXejAFyGPvJYdQenzHTAFObKk11NFWqfyfspowTZGvcMB0DX3/ADR0OBfJK1Aq0emQtkPtL6KEPvZzsBbx8Ba9sGuWaVKDMOISKizpkNPbM1idGkt7gGvnqdrYGc7V0yStRooip1Ps4oxYOD7rMd3Y9bne/hgeNL5c5TpaeaSopyXEt8uoKqpN7IRuLje50AHzzz0p8XFRxBYR+Tp1735xszf/AGp8wcaBRleH0IDe7BES33msSf7znT5jGHxTNIzzSG7yMWJ8STc/rOCR9SubnBzlfgyTs/b92nRD2kmYLkJ903OhN+n/AIQROJauaVFEL5lW4kCnS+YCzHx7treGvngo5zZxAwj1OBeypxZiQbme4uHZviU9ANNPIAVeBH1tRRye9qad7X7NrXKn/wBNra+BscS8BgNanqrA3QFoZLX7PxVvuN08Dtj1xTiK0IelpbiX3Z5yLMT9lPsr57n9eB4kqZk4YDHFZ60izy27sQIvljvuxB94+P0FNJvXkySG9Wg9m5P5Vd8jH7Y3UnfY48wP68gjY/ztB7NifyqDXIxPxqNVJ3FwfHFiGnThwEkwD1h1jivdYvBntu3gv/uA+UPDFogtRVg9rfNDBsxIOjP9lQem5/VjxxirPEEM40niW0kYvYoD76A3Ol+8PkcR8Rk9eQzj+kxr7VB8aDZ1H3Roy/XH3l2g7HLWTsY4kN0A96U/ZUfZOxO1r+ZAeOVqBgwqnfsoIj3pD8X3FHxFhoR5/TFnmjiAniRqYZKVDYxABcjknVgNDmGx23G+I+aK81SJNFpCgymHT2TeNhoQ32reWK3KVM7Ski3YAfzgv7nZ9QfPw6318cD13KUUjz5FUNGwtOG0Xs+pY9CNwd7jBHmCdaWJYqL8jMLtOCC0liQUzDYL1A8fnePmWqWOFI6MAUj6lxe8jjcOTr3dO6fn8qHLbmR/VmUvHMdQN0bpIPDL16EaeGB67gM3aWpZAWjkbuEC5jfow8vtDqNemCVUq8M7i2esZdZLd2JT9gHdj4nb9R7ibDho7GC5qHW7zkWsp+GPe3mf/AP4fMKpRTyn2g/ISHxP9Wx+yx2PQ+RwFX+MNT/vE3/Mb9+Oxe/iPWf2X/Wn/djsVeD/AMp/0ah/Nb/PGXcd/pM//EbHY7ESLGufvy8X/AT9rY++jj+nL+Y/7MdjsDpH6Qf9oTfof4FxL6N/6en5r/sx2OwXp79H/wDtFP0/2HBaPfjP5o/Y+Ox2CELGvejH+hJ/xH/zx2OxSaZjx/8ApU//ABW/bhr5g/pfCv8Ahw/4hjsdiBm9I3+zJvkv/wBRMZFSfk1+v7Tj5jsCKe06/PBrmn8lRf8Awy/tOOx2B2Jcpf7Prfp+w4Fc9f0v/wDzj/wjHY7BO0fIv9Oh/S/wNjzzn/Tp/wA4f4Fx2OxWu33kn+nQ/Nv8DYK+kz8rB/wv8xjsdiJ2C8u+7Vf/AA7ftGCSf7Gb/j/5rj5jsCVGn/2bN/x0/wAJwQ9H+9V/wD+3HY7A6kP4v/QqH8yT/Hj5yZ/ToPzj/hOOx2KdNbx2Ox2MsP/Z"/>
          <p:cNvSpPr>
            <a:spLocks noChangeAspect="1" noChangeArrowheads="1"/>
          </p:cNvSpPr>
          <p:nvPr/>
        </p:nvSpPr>
        <p:spPr bwMode="auto">
          <a:xfrm>
            <a:off x="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8850" name="Picture 2" descr="http://jacoblillengreen.weebly.com/uploads/1/3/3/4/13348067/1982584_orig.jpg"/>
          <p:cNvPicPr>
            <a:picLocks noChangeAspect="1" noChangeArrowheads="1"/>
          </p:cNvPicPr>
          <p:nvPr/>
        </p:nvPicPr>
        <p:blipFill>
          <a:blip r:embed="rId2"/>
          <a:srcRect/>
          <a:stretch>
            <a:fillRect/>
          </a:stretch>
        </p:blipFill>
        <p:spPr bwMode="auto">
          <a:xfrm>
            <a:off x="641076" y="1166469"/>
            <a:ext cx="2757748" cy="1844244"/>
          </a:xfrm>
          <a:prstGeom prst="rect">
            <a:avLst/>
          </a:prstGeom>
          <a:noFill/>
        </p:spPr>
      </p:pic>
      <p:pic>
        <p:nvPicPr>
          <p:cNvPr id="78852" name="Picture 4" descr="http://photovide.com/wp-content/uploads/2013/05/0237.jpg"/>
          <p:cNvPicPr>
            <a:picLocks noChangeAspect="1" noChangeArrowheads="1"/>
          </p:cNvPicPr>
          <p:nvPr/>
        </p:nvPicPr>
        <p:blipFill>
          <a:blip r:embed="rId3"/>
          <a:srcRect/>
          <a:stretch>
            <a:fillRect/>
          </a:stretch>
        </p:blipFill>
        <p:spPr bwMode="auto">
          <a:xfrm>
            <a:off x="664248" y="3147193"/>
            <a:ext cx="2734576" cy="2054142"/>
          </a:xfrm>
          <a:prstGeom prst="rect">
            <a:avLst/>
          </a:prstGeom>
          <a:noFill/>
        </p:spPr>
      </p:pic>
      <p:pic>
        <p:nvPicPr>
          <p:cNvPr id="78854" name="Picture 6" descr="http://www.phototechnique.com/wp-content/uploads/2012/07/black-and-white-photography-shape-and-form.jpg"/>
          <p:cNvPicPr>
            <a:picLocks noChangeAspect="1" noChangeArrowheads="1"/>
          </p:cNvPicPr>
          <p:nvPr/>
        </p:nvPicPr>
        <p:blipFill>
          <a:blip r:embed="rId4"/>
          <a:srcRect/>
          <a:stretch>
            <a:fillRect/>
          </a:stretch>
        </p:blipFill>
        <p:spPr bwMode="auto">
          <a:xfrm>
            <a:off x="3512994" y="1166469"/>
            <a:ext cx="2580938" cy="4034866"/>
          </a:xfrm>
          <a:prstGeom prst="rect">
            <a:avLst/>
          </a:prstGeom>
          <a:noFill/>
        </p:spPr>
      </p:pic>
      <p:pic>
        <p:nvPicPr>
          <p:cNvPr id="78856" name="Picture 8" descr="http://imgs.abduzeedo.com/files/paul0v2/shapes-patterns/01.jpg"/>
          <p:cNvPicPr>
            <a:picLocks noChangeAspect="1" noChangeArrowheads="1"/>
          </p:cNvPicPr>
          <p:nvPr/>
        </p:nvPicPr>
        <p:blipFill>
          <a:blip r:embed="rId5"/>
          <a:srcRect/>
          <a:stretch>
            <a:fillRect/>
          </a:stretch>
        </p:blipFill>
        <p:spPr bwMode="auto">
          <a:xfrm>
            <a:off x="664248" y="5324167"/>
            <a:ext cx="2051689" cy="1391418"/>
          </a:xfrm>
          <a:prstGeom prst="rect">
            <a:avLst/>
          </a:prstGeom>
          <a:noFill/>
        </p:spPr>
      </p:pic>
      <p:pic>
        <p:nvPicPr>
          <p:cNvPr id="78858" name="Picture 10" descr="Shapes &amp; Pattern Photography"/>
          <p:cNvPicPr>
            <a:picLocks noChangeAspect="1" noChangeArrowheads="1"/>
          </p:cNvPicPr>
          <p:nvPr/>
        </p:nvPicPr>
        <p:blipFill>
          <a:blip r:embed="rId6"/>
          <a:srcRect/>
          <a:stretch>
            <a:fillRect/>
          </a:stretch>
        </p:blipFill>
        <p:spPr bwMode="auto">
          <a:xfrm>
            <a:off x="6203116" y="3133545"/>
            <a:ext cx="2791772" cy="3568392"/>
          </a:xfrm>
          <a:prstGeom prst="rect">
            <a:avLst/>
          </a:prstGeom>
          <a:noFill/>
        </p:spPr>
      </p:pic>
      <p:pic>
        <p:nvPicPr>
          <p:cNvPr id="78860" name="Picture 12" descr="http://www.noupe.com/wp-content/uploads/2013/04/Shadows-and-Sand.jpg"/>
          <p:cNvPicPr>
            <a:picLocks noChangeAspect="1" noChangeArrowheads="1"/>
          </p:cNvPicPr>
          <p:nvPr/>
        </p:nvPicPr>
        <p:blipFill>
          <a:blip r:embed="rId7"/>
          <a:srcRect/>
          <a:stretch>
            <a:fillRect/>
          </a:stretch>
        </p:blipFill>
        <p:spPr bwMode="auto">
          <a:xfrm>
            <a:off x="2825083" y="5324167"/>
            <a:ext cx="2064777" cy="1377770"/>
          </a:xfrm>
          <a:prstGeom prst="rect">
            <a:avLst/>
          </a:prstGeom>
          <a:noFill/>
        </p:spPr>
      </p:pic>
      <p:pic>
        <p:nvPicPr>
          <p:cNvPr id="78862" name="Picture 14" descr="http://farm8.staticflickr.com/7228/7354319574_cddc886e25_c.jpg"/>
          <p:cNvPicPr>
            <a:picLocks noChangeAspect="1" noChangeArrowheads="1"/>
          </p:cNvPicPr>
          <p:nvPr/>
        </p:nvPicPr>
        <p:blipFill>
          <a:blip r:embed="rId8"/>
          <a:srcRect/>
          <a:stretch>
            <a:fillRect/>
          </a:stretch>
        </p:blipFill>
        <p:spPr bwMode="auto">
          <a:xfrm>
            <a:off x="4930804" y="5419703"/>
            <a:ext cx="1172167" cy="1172167"/>
          </a:xfrm>
          <a:prstGeom prst="rect">
            <a:avLst/>
          </a:prstGeom>
          <a:noFill/>
        </p:spPr>
      </p:pic>
      <p:sp>
        <p:nvSpPr>
          <p:cNvPr id="21" name="TextBox 20"/>
          <p:cNvSpPr txBox="1"/>
          <p:nvPr/>
        </p:nvSpPr>
        <p:spPr>
          <a:xfrm>
            <a:off x="6503372" y="1797068"/>
            <a:ext cx="2394974" cy="923330"/>
          </a:xfrm>
          <a:prstGeom prst="rect">
            <a:avLst/>
          </a:prstGeom>
          <a:noFill/>
        </p:spPr>
        <p:txBody>
          <a:bodyPr wrap="square" rtlCol="0">
            <a:spAutoFit/>
          </a:bodyPr>
          <a:lstStyle/>
          <a:p>
            <a:r>
              <a:rPr lang="en-GB" sz="5400" b="1" dirty="0"/>
              <a:t>Shape</a:t>
            </a:r>
          </a:p>
        </p:txBody>
      </p:sp>
      <p:sp>
        <p:nvSpPr>
          <p:cNvPr id="14"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2.gstatic.com/images?q=tbn:ANd9GcS42Adl0USvmACrXO-kxKlu8XcEbL6bOUZ6k9ZrQjFurIVEuXIwUQ"/>
          <p:cNvPicPr>
            <a:picLocks noChangeAspect="1" noChangeArrowheads="1"/>
          </p:cNvPicPr>
          <p:nvPr/>
        </p:nvPicPr>
        <p:blipFill>
          <a:blip r:embed="rId2"/>
          <a:srcRect/>
          <a:stretch>
            <a:fillRect/>
          </a:stretch>
        </p:blipFill>
        <p:spPr bwMode="auto">
          <a:xfrm>
            <a:off x="673929" y="885648"/>
            <a:ext cx="2516376" cy="1884854"/>
          </a:xfrm>
          <a:prstGeom prst="rect">
            <a:avLst/>
          </a:prstGeom>
          <a:noFill/>
        </p:spPr>
      </p:pic>
      <p:pic>
        <p:nvPicPr>
          <p:cNvPr id="1028" name="Picture 4" descr="http://t2.gstatic.com/images?q=tbn:ANd9GcQE673Ru1y6a9ZHhBrISVVJdzoi641aFApSjkg00qIUT06_NIC4O1OtpcEq"/>
          <p:cNvPicPr>
            <a:picLocks noChangeAspect="1" noChangeArrowheads="1"/>
          </p:cNvPicPr>
          <p:nvPr/>
        </p:nvPicPr>
        <p:blipFill>
          <a:blip r:embed="rId3"/>
          <a:srcRect/>
          <a:stretch>
            <a:fillRect/>
          </a:stretch>
        </p:blipFill>
        <p:spPr bwMode="auto">
          <a:xfrm>
            <a:off x="660281" y="4061653"/>
            <a:ext cx="8251707" cy="2736429"/>
          </a:xfrm>
          <a:prstGeom prst="rect">
            <a:avLst/>
          </a:prstGeom>
          <a:noFill/>
        </p:spPr>
      </p:pic>
      <p:pic>
        <p:nvPicPr>
          <p:cNvPr id="1030" name="Picture 6" descr="http://klingpost.com/wp-content/uploads/2012/01/landscape-photography-01.jpg"/>
          <p:cNvPicPr>
            <a:picLocks noChangeAspect="1" noChangeArrowheads="1"/>
          </p:cNvPicPr>
          <p:nvPr/>
        </p:nvPicPr>
        <p:blipFill>
          <a:blip r:embed="rId4"/>
          <a:srcRect/>
          <a:stretch>
            <a:fillRect/>
          </a:stretch>
        </p:blipFill>
        <p:spPr bwMode="auto">
          <a:xfrm>
            <a:off x="660281" y="2852386"/>
            <a:ext cx="1793908" cy="1162334"/>
          </a:xfrm>
          <a:prstGeom prst="rect">
            <a:avLst/>
          </a:prstGeom>
          <a:noFill/>
        </p:spPr>
      </p:pic>
      <p:pic>
        <p:nvPicPr>
          <p:cNvPr id="1032" name="Picture 8" descr="http://www.walltor.com/images/wallpaper/golden-leaf--brilliant-tones--bokeh-photography---wallpaper-102185.jpg"/>
          <p:cNvPicPr>
            <a:picLocks noChangeAspect="1" noChangeArrowheads="1"/>
          </p:cNvPicPr>
          <p:nvPr/>
        </p:nvPicPr>
        <p:blipFill>
          <a:blip r:embed="rId5"/>
          <a:srcRect/>
          <a:stretch>
            <a:fillRect/>
          </a:stretch>
        </p:blipFill>
        <p:spPr bwMode="auto">
          <a:xfrm>
            <a:off x="3244897" y="885648"/>
            <a:ext cx="2513139" cy="1884855"/>
          </a:xfrm>
          <a:prstGeom prst="rect">
            <a:avLst/>
          </a:prstGeom>
          <a:noFill/>
        </p:spPr>
      </p:pic>
      <p:sp>
        <p:nvSpPr>
          <p:cNvPr id="7" name="TextBox 6"/>
          <p:cNvSpPr txBox="1"/>
          <p:nvPr/>
        </p:nvSpPr>
        <p:spPr>
          <a:xfrm>
            <a:off x="641076" y="150116"/>
            <a:ext cx="9321420" cy="1046440"/>
          </a:xfrm>
          <a:prstGeom prst="rect">
            <a:avLst/>
          </a:prstGeom>
          <a:noFill/>
        </p:spPr>
        <p:txBody>
          <a:bodyPr wrap="square" rtlCol="0">
            <a:spAutoFit/>
          </a:bodyPr>
          <a:lstStyle/>
          <a:p>
            <a:r>
              <a:rPr lang="en-GB" sz="4400" b="1" dirty="0"/>
              <a:t>Formal Elements in Photography</a:t>
            </a:r>
          </a:p>
          <a:p>
            <a:endParaRPr lang="en-GB" dirty="0"/>
          </a:p>
        </p:txBody>
      </p:sp>
      <p:pic>
        <p:nvPicPr>
          <p:cNvPr id="1034" name="Picture 10" descr="http://www0.artflakes.com/artwork/products/264627/poster/angkor-wat-classic-wide-split-tone.jpg?1300365681"/>
          <p:cNvPicPr>
            <a:picLocks noChangeAspect="1" noChangeArrowheads="1"/>
          </p:cNvPicPr>
          <p:nvPr/>
        </p:nvPicPr>
        <p:blipFill>
          <a:blip r:embed="rId6"/>
          <a:srcRect/>
          <a:stretch>
            <a:fillRect/>
          </a:stretch>
        </p:blipFill>
        <p:spPr bwMode="auto">
          <a:xfrm>
            <a:off x="2522429" y="2838738"/>
            <a:ext cx="1831678" cy="1162334"/>
          </a:xfrm>
          <a:prstGeom prst="rect">
            <a:avLst/>
          </a:prstGeom>
          <a:noFill/>
        </p:spPr>
      </p:pic>
      <p:pic>
        <p:nvPicPr>
          <p:cNvPr id="1036" name="Picture 12" descr="http://t3.gstatic.com/images?q=tbn:ANd9GcSBaropAXNBKUHnVB27hQJgHHBZe4UDYwfhG_wPzTfoyt_OMNu_6A"/>
          <p:cNvPicPr>
            <a:picLocks noChangeAspect="1" noChangeArrowheads="1"/>
          </p:cNvPicPr>
          <p:nvPr/>
        </p:nvPicPr>
        <p:blipFill>
          <a:blip r:embed="rId7"/>
          <a:srcRect/>
          <a:stretch>
            <a:fillRect/>
          </a:stretch>
        </p:blipFill>
        <p:spPr bwMode="auto">
          <a:xfrm>
            <a:off x="4422347" y="2846333"/>
            <a:ext cx="2062034" cy="1154739"/>
          </a:xfrm>
          <a:prstGeom prst="rect">
            <a:avLst/>
          </a:prstGeom>
          <a:noFill/>
        </p:spPr>
      </p:pic>
      <p:pic>
        <p:nvPicPr>
          <p:cNvPr id="1038" name="Picture 14" descr="http://0.tqn.com/d/create/1/0/S/C/2/-/Entry-1-BW-Jan-21.jpg"/>
          <p:cNvPicPr>
            <a:picLocks noChangeAspect="1" noChangeArrowheads="1"/>
          </p:cNvPicPr>
          <p:nvPr/>
        </p:nvPicPr>
        <p:blipFill>
          <a:blip r:embed="rId8"/>
          <a:srcRect/>
          <a:stretch>
            <a:fillRect/>
          </a:stretch>
        </p:blipFill>
        <p:spPr bwMode="auto">
          <a:xfrm>
            <a:off x="6550751" y="2852386"/>
            <a:ext cx="1531581" cy="1148686"/>
          </a:xfrm>
          <a:prstGeom prst="rect">
            <a:avLst/>
          </a:prstGeom>
          <a:noFill/>
        </p:spPr>
      </p:pic>
      <p:sp>
        <p:nvSpPr>
          <p:cNvPr id="11" name="TextBox 10"/>
          <p:cNvSpPr txBox="1"/>
          <p:nvPr/>
        </p:nvSpPr>
        <p:spPr>
          <a:xfrm>
            <a:off x="6250674" y="1473959"/>
            <a:ext cx="2374711" cy="1015663"/>
          </a:xfrm>
          <a:prstGeom prst="rect">
            <a:avLst/>
          </a:prstGeom>
          <a:noFill/>
        </p:spPr>
        <p:txBody>
          <a:bodyPr wrap="square" rtlCol="0">
            <a:spAutoFit/>
          </a:bodyPr>
          <a:lstStyle/>
          <a:p>
            <a:r>
              <a:rPr lang="en-GB" sz="6000" b="1" dirty="0"/>
              <a:t>Tone</a:t>
            </a:r>
          </a:p>
        </p:txBody>
      </p:sp>
      <p:sp>
        <p:nvSpPr>
          <p:cNvPr id="13"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1076" y="150116"/>
            <a:ext cx="9321420" cy="1046440"/>
          </a:xfrm>
          <a:prstGeom prst="rect">
            <a:avLst/>
          </a:prstGeom>
          <a:noFill/>
        </p:spPr>
        <p:txBody>
          <a:bodyPr wrap="square" rtlCol="0">
            <a:spAutoFit/>
          </a:bodyPr>
          <a:lstStyle/>
          <a:p>
            <a:r>
              <a:rPr lang="en-GB" sz="4400" b="1" dirty="0"/>
              <a:t>Formal Elements in Photography</a:t>
            </a:r>
          </a:p>
          <a:p>
            <a:endParaRPr lang="en-GB" dirty="0"/>
          </a:p>
        </p:txBody>
      </p:sp>
      <p:sp>
        <p:nvSpPr>
          <p:cNvPr id="11" name="TextBox 10"/>
          <p:cNvSpPr txBox="1"/>
          <p:nvPr/>
        </p:nvSpPr>
        <p:spPr>
          <a:xfrm>
            <a:off x="6359861" y="2274748"/>
            <a:ext cx="2374711" cy="1015663"/>
          </a:xfrm>
          <a:prstGeom prst="rect">
            <a:avLst/>
          </a:prstGeom>
          <a:noFill/>
        </p:spPr>
        <p:txBody>
          <a:bodyPr wrap="square" rtlCol="0">
            <a:spAutoFit/>
          </a:bodyPr>
          <a:lstStyle/>
          <a:p>
            <a:r>
              <a:rPr lang="en-GB" sz="6000" b="1" dirty="0"/>
              <a:t>Colour</a:t>
            </a:r>
          </a:p>
        </p:txBody>
      </p:sp>
      <p:pic>
        <p:nvPicPr>
          <p:cNvPr id="79874" name="Picture 2" descr="http://ih0.redbubble.net/image.4619738.4546/flat,550x550,075,f.jpg"/>
          <p:cNvPicPr>
            <a:picLocks noChangeAspect="1" noChangeArrowheads="1"/>
          </p:cNvPicPr>
          <p:nvPr/>
        </p:nvPicPr>
        <p:blipFill>
          <a:blip r:embed="rId2"/>
          <a:srcRect/>
          <a:stretch>
            <a:fillRect/>
          </a:stretch>
        </p:blipFill>
        <p:spPr bwMode="auto">
          <a:xfrm>
            <a:off x="641076" y="967529"/>
            <a:ext cx="2569238" cy="1719054"/>
          </a:xfrm>
          <a:prstGeom prst="rect">
            <a:avLst/>
          </a:prstGeom>
          <a:noFill/>
        </p:spPr>
      </p:pic>
      <p:pic>
        <p:nvPicPr>
          <p:cNvPr id="79878" name="Picture 6" descr="http://4.bp.blogspot.com/--jQD-ycQOL8/TeTTeDYdDPI/AAAAAAAAALE/VX282XfbIzs/s400/Selective-Color-Photoshop-Photographs-8.jpg"/>
          <p:cNvPicPr>
            <a:picLocks noChangeAspect="1" noChangeArrowheads="1"/>
          </p:cNvPicPr>
          <p:nvPr/>
        </p:nvPicPr>
        <p:blipFill>
          <a:blip r:embed="rId3"/>
          <a:srcRect/>
          <a:stretch>
            <a:fillRect/>
          </a:stretch>
        </p:blipFill>
        <p:spPr bwMode="auto">
          <a:xfrm>
            <a:off x="3360442" y="967529"/>
            <a:ext cx="2587578" cy="1718152"/>
          </a:xfrm>
          <a:prstGeom prst="rect">
            <a:avLst/>
          </a:prstGeom>
          <a:noFill/>
        </p:spPr>
      </p:pic>
      <p:pic>
        <p:nvPicPr>
          <p:cNvPr id="79880" name="Picture 8" descr="http://static.shuttermonks.com/wp-content/uploads/2012/08/Using-Colour-Theory-in-Photography-Colour-Wheel.jpg"/>
          <p:cNvPicPr>
            <a:picLocks noChangeAspect="1" noChangeArrowheads="1"/>
          </p:cNvPicPr>
          <p:nvPr/>
        </p:nvPicPr>
        <p:blipFill>
          <a:blip r:embed="rId4"/>
          <a:srcRect/>
          <a:stretch>
            <a:fillRect/>
          </a:stretch>
        </p:blipFill>
        <p:spPr bwMode="auto">
          <a:xfrm>
            <a:off x="641076" y="2795767"/>
            <a:ext cx="2569238" cy="1926929"/>
          </a:xfrm>
          <a:prstGeom prst="rect">
            <a:avLst/>
          </a:prstGeom>
          <a:noFill/>
        </p:spPr>
      </p:pic>
      <p:pic>
        <p:nvPicPr>
          <p:cNvPr id="79882" name="Picture 10" descr="http://www.bretculp.com/gallery/archiveColour/content/images/large/BretCulp_TheWall.jpg"/>
          <p:cNvPicPr>
            <a:picLocks noChangeAspect="1" noChangeArrowheads="1"/>
          </p:cNvPicPr>
          <p:nvPr/>
        </p:nvPicPr>
        <p:blipFill>
          <a:blip r:embed="rId5"/>
          <a:srcRect/>
          <a:stretch>
            <a:fillRect/>
          </a:stretch>
        </p:blipFill>
        <p:spPr bwMode="auto">
          <a:xfrm>
            <a:off x="3360442" y="2795766"/>
            <a:ext cx="2587578" cy="1647425"/>
          </a:xfrm>
          <a:prstGeom prst="rect">
            <a:avLst/>
          </a:prstGeom>
          <a:noFill/>
        </p:spPr>
      </p:pic>
      <p:pic>
        <p:nvPicPr>
          <p:cNvPr id="79884" name="Picture 12" descr="http://t2.gstatic.com/images?q=tbn:ANd9GcTuKSSJ5agSAbFhzGmVl8o8TAR1K5uObslouUOO7nJXCoGqhjtxKZBFxnTc"/>
          <p:cNvPicPr>
            <a:picLocks noChangeAspect="1" noChangeArrowheads="1"/>
          </p:cNvPicPr>
          <p:nvPr/>
        </p:nvPicPr>
        <p:blipFill>
          <a:blip r:embed="rId6"/>
          <a:srcRect/>
          <a:stretch>
            <a:fillRect/>
          </a:stretch>
        </p:blipFill>
        <p:spPr bwMode="auto">
          <a:xfrm>
            <a:off x="641076" y="4851663"/>
            <a:ext cx="2569238" cy="1924450"/>
          </a:xfrm>
          <a:prstGeom prst="rect">
            <a:avLst/>
          </a:prstGeom>
          <a:noFill/>
        </p:spPr>
      </p:pic>
      <p:pic>
        <p:nvPicPr>
          <p:cNvPr id="79888" name="Picture 16" descr="http://www.thephotoargus.com/wp-content/uploads/2009/11/bw18.jpg"/>
          <p:cNvPicPr>
            <a:picLocks noChangeAspect="1" noChangeArrowheads="1"/>
          </p:cNvPicPr>
          <p:nvPr/>
        </p:nvPicPr>
        <p:blipFill>
          <a:blip r:embed="rId7"/>
          <a:srcRect/>
          <a:stretch>
            <a:fillRect/>
          </a:stretch>
        </p:blipFill>
        <p:spPr bwMode="auto">
          <a:xfrm>
            <a:off x="3346794" y="4640807"/>
            <a:ext cx="2547664" cy="2053417"/>
          </a:xfrm>
          <a:prstGeom prst="rect">
            <a:avLst/>
          </a:prstGeom>
          <a:noFill/>
        </p:spPr>
      </p:pic>
      <p:pic>
        <p:nvPicPr>
          <p:cNvPr id="79890" name="Picture 18" descr="Stunning Examples of Black and White Photography"/>
          <p:cNvPicPr>
            <a:picLocks noChangeAspect="1" noChangeArrowheads="1"/>
          </p:cNvPicPr>
          <p:nvPr/>
        </p:nvPicPr>
        <p:blipFill>
          <a:blip r:embed="rId8"/>
          <a:srcRect/>
          <a:stretch>
            <a:fillRect/>
          </a:stretch>
        </p:blipFill>
        <p:spPr bwMode="auto">
          <a:xfrm>
            <a:off x="6056953" y="3710182"/>
            <a:ext cx="2969904" cy="2969904"/>
          </a:xfrm>
          <a:prstGeom prst="rect">
            <a:avLst/>
          </a:prstGeom>
          <a:noFill/>
        </p:spPr>
      </p:pic>
      <p:sp>
        <p:nvSpPr>
          <p:cNvPr id="13"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LSGebglmAvg/UiDmutO5dNI/AAAAAAAACIo/ufjEVFPclls/s320/IMG_4761.jpg">
            <a:hlinkClick r:id="rId2"/>
          </p:cNvPr>
          <p:cNvPicPr>
            <a:picLocks noChangeAspect="1" noChangeArrowheads="1"/>
          </p:cNvPicPr>
          <p:nvPr/>
        </p:nvPicPr>
        <p:blipFill>
          <a:blip r:embed="rId3"/>
          <a:srcRect/>
          <a:stretch>
            <a:fillRect/>
          </a:stretch>
        </p:blipFill>
        <p:spPr bwMode="auto">
          <a:xfrm>
            <a:off x="586503" y="726273"/>
            <a:ext cx="2810127" cy="2098814"/>
          </a:xfrm>
          <a:prstGeom prst="rect">
            <a:avLst/>
          </a:prstGeom>
          <a:noFill/>
        </p:spPr>
      </p:pic>
      <p:pic>
        <p:nvPicPr>
          <p:cNvPr id="1028" name="Picture 4" descr="http://4.bp.blogspot.com/-w4LOIeezW7A/UiDmwtXlfrI/AAAAAAAACI4/AXPgjk8I9SU/s1600/IMG_4763.jpg"/>
          <p:cNvPicPr>
            <a:picLocks noChangeAspect="1" noChangeArrowheads="1"/>
          </p:cNvPicPr>
          <p:nvPr/>
        </p:nvPicPr>
        <p:blipFill>
          <a:blip r:embed="rId4"/>
          <a:srcRect l="14527" t="10095" r="10067" b="11204"/>
          <a:stretch>
            <a:fillRect/>
          </a:stretch>
        </p:blipFill>
        <p:spPr bwMode="auto">
          <a:xfrm>
            <a:off x="3593809" y="507909"/>
            <a:ext cx="5273749" cy="4104550"/>
          </a:xfrm>
          <a:prstGeom prst="rect">
            <a:avLst/>
          </a:prstGeom>
          <a:noFill/>
        </p:spPr>
      </p:pic>
      <p:pic>
        <p:nvPicPr>
          <p:cNvPr id="1030" name="Picture 6" descr="http://1.bp.blogspot.com/-KlPnJyVUqkI/UiDnVuW06WI/AAAAAAAACJk/G5E-jA6LeNg/s1600/IMG_4771.jpg"/>
          <p:cNvPicPr>
            <a:picLocks noChangeAspect="1" noChangeArrowheads="1"/>
          </p:cNvPicPr>
          <p:nvPr/>
        </p:nvPicPr>
        <p:blipFill>
          <a:blip r:embed="rId5"/>
          <a:srcRect l="8026" t="10478" r="3699" b="9937"/>
          <a:stretch>
            <a:fillRect/>
          </a:stretch>
        </p:blipFill>
        <p:spPr bwMode="auto">
          <a:xfrm>
            <a:off x="586504" y="3003205"/>
            <a:ext cx="2787689" cy="3370301"/>
          </a:xfrm>
          <a:prstGeom prst="rect">
            <a:avLst/>
          </a:prstGeom>
          <a:noFill/>
        </p:spPr>
      </p:pic>
      <p:pic>
        <p:nvPicPr>
          <p:cNvPr id="1032" name="Picture 8" descr="http://4.bp.blogspot.com/-ajexf86Mdkc/UiDnneLXUAI/AAAAAAAACJ8/QCOxtxOox4M/s1600/IMG_4775.jpg"/>
          <p:cNvPicPr>
            <a:picLocks noChangeAspect="1" noChangeArrowheads="1"/>
          </p:cNvPicPr>
          <p:nvPr/>
        </p:nvPicPr>
        <p:blipFill>
          <a:blip r:embed="rId6"/>
          <a:srcRect l="9617" r="11732" b="12363"/>
          <a:stretch>
            <a:fillRect/>
          </a:stretch>
        </p:blipFill>
        <p:spPr bwMode="auto">
          <a:xfrm>
            <a:off x="6613450" y="4861099"/>
            <a:ext cx="2254107" cy="1876197"/>
          </a:xfrm>
          <a:prstGeom prst="rect">
            <a:avLst/>
          </a:prstGeom>
          <a:noFill/>
        </p:spPr>
      </p:pic>
      <p:sp>
        <p:nvSpPr>
          <p:cNvPr id="8"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dirty="0">
                <a:latin typeface="Century Gothic"/>
              </a:rPr>
              <a:t>Keywords: formal elements, line, tone, composition, focus, shape, texture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t1.gstatic.com/images?q=tbn:ANd9GcRF9lCRBZz4A3oWBMFZsZTCKZTy-QUNn1gX_21n2TnzrG8H463yXQ"/>
          <p:cNvPicPr>
            <a:picLocks noChangeAspect="1" noChangeArrowheads="1"/>
          </p:cNvPicPr>
          <p:nvPr/>
        </p:nvPicPr>
        <p:blipFill>
          <a:blip r:embed="rId2"/>
          <a:srcRect/>
          <a:stretch>
            <a:fillRect/>
          </a:stretch>
        </p:blipFill>
        <p:spPr bwMode="auto">
          <a:xfrm>
            <a:off x="4255630" y="4149820"/>
            <a:ext cx="4069667" cy="2708180"/>
          </a:xfrm>
          <a:prstGeom prst="rect">
            <a:avLst/>
          </a:prstGeom>
          <a:noFill/>
        </p:spPr>
      </p:pic>
      <p:pic>
        <p:nvPicPr>
          <p:cNvPr id="81924" name="Picture 4" descr="http://t2.gstatic.com/images?q=tbn:ANd9GcQZEZ8FhSIvHloPk3XTc9UM8VxaE9OII7jVF1LZrF3mubtDr_0f"/>
          <p:cNvPicPr>
            <a:picLocks noChangeAspect="1" noChangeArrowheads="1"/>
          </p:cNvPicPr>
          <p:nvPr/>
        </p:nvPicPr>
        <p:blipFill>
          <a:blip r:embed="rId3"/>
          <a:srcRect/>
          <a:stretch>
            <a:fillRect/>
          </a:stretch>
        </p:blipFill>
        <p:spPr bwMode="auto">
          <a:xfrm>
            <a:off x="4880298" y="496497"/>
            <a:ext cx="4159933" cy="4159933"/>
          </a:xfrm>
          <a:prstGeom prst="rect">
            <a:avLst/>
          </a:prstGeom>
          <a:noFill/>
        </p:spPr>
      </p:pic>
      <p:pic>
        <p:nvPicPr>
          <p:cNvPr id="81926" name="Picture 6" descr="http://t3.gstatic.com/images?q=tbn:ANd9GcTDYVbNd15E58TVklbahXsJs3yqfYYd1xsb1Oi_ClHcRpnYfyuakQ"/>
          <p:cNvPicPr>
            <a:picLocks noChangeAspect="1" noChangeArrowheads="1"/>
          </p:cNvPicPr>
          <p:nvPr/>
        </p:nvPicPr>
        <p:blipFill>
          <a:blip r:embed="rId4"/>
          <a:srcRect/>
          <a:stretch>
            <a:fillRect/>
          </a:stretch>
        </p:blipFill>
        <p:spPr bwMode="auto">
          <a:xfrm>
            <a:off x="637954" y="786156"/>
            <a:ext cx="3373382" cy="5532348"/>
          </a:xfrm>
          <a:prstGeom prst="rect">
            <a:avLst/>
          </a:prstGeom>
          <a:noFill/>
        </p:spPr>
      </p:pic>
      <p:sp>
        <p:nvSpPr>
          <p:cNvPr id="7"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t3.gstatic.com/images?q=tbn:ANd9GcSRRbcnMeoElvV8mt752ee7xyh2AgmNKzbczyNkt0nxTkcWwl0Q"/>
          <p:cNvPicPr>
            <a:picLocks noChangeAspect="1" noChangeArrowheads="1"/>
          </p:cNvPicPr>
          <p:nvPr/>
        </p:nvPicPr>
        <p:blipFill>
          <a:blip r:embed="rId2"/>
          <a:srcRect/>
          <a:stretch>
            <a:fillRect/>
          </a:stretch>
        </p:blipFill>
        <p:spPr bwMode="auto">
          <a:xfrm>
            <a:off x="543500" y="1894315"/>
            <a:ext cx="4336798" cy="3549881"/>
          </a:xfrm>
          <a:prstGeom prst="rect">
            <a:avLst/>
          </a:prstGeom>
          <a:noFill/>
        </p:spPr>
      </p:pic>
      <p:pic>
        <p:nvPicPr>
          <p:cNvPr id="82948" name="Picture 4" descr="http://t1.gstatic.com/images?q=tbn:ANd9GcQ1cNLLdtA4T3xgDqRz1ZeDQjAL8skC1X5nHJZHLqzfNLn4N0bX"/>
          <p:cNvPicPr>
            <a:picLocks noChangeAspect="1" noChangeArrowheads="1"/>
          </p:cNvPicPr>
          <p:nvPr/>
        </p:nvPicPr>
        <p:blipFill>
          <a:blip r:embed="rId3"/>
          <a:srcRect/>
          <a:stretch>
            <a:fillRect/>
          </a:stretch>
        </p:blipFill>
        <p:spPr bwMode="auto">
          <a:xfrm>
            <a:off x="5143495" y="1894315"/>
            <a:ext cx="3609145" cy="3609145"/>
          </a:xfrm>
          <a:prstGeom prst="rect">
            <a:avLst/>
          </a:prstGeom>
          <a:noFill/>
        </p:spPr>
      </p:pic>
      <p:sp>
        <p:nvSpPr>
          <p:cNvPr id="6"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AA2480-F9C2-E24D-8653-160F79AAD816}"/>
              </a:ext>
            </a:extLst>
          </p:cNvPr>
          <p:cNvSpPr txBox="1"/>
          <p:nvPr/>
        </p:nvSpPr>
        <p:spPr>
          <a:xfrm>
            <a:off x="1364271" y="801171"/>
            <a:ext cx="6948922" cy="369332"/>
          </a:xfrm>
          <a:prstGeom prst="rect">
            <a:avLst/>
          </a:prstGeom>
          <a:noFill/>
        </p:spPr>
        <p:txBody>
          <a:bodyPr wrap="square" rtlCol="0">
            <a:spAutoFit/>
          </a:bodyPr>
          <a:lstStyle/>
          <a:p>
            <a:pPr algn="l"/>
            <a:r>
              <a:rPr lang="en-US" dirty="0"/>
              <a:t>https://</a:t>
            </a:r>
            <a:r>
              <a:rPr lang="en-US" dirty="0" err="1"/>
              <a:t>www.studentartguide.com</a:t>
            </a:r>
            <a:r>
              <a:rPr lang="en-US" dirty="0"/>
              <a:t>/articles/creative-photography-ideas</a:t>
            </a:r>
          </a:p>
        </p:txBody>
      </p:sp>
      <p:pic>
        <p:nvPicPr>
          <p:cNvPr id="5" name="Picture 5">
            <a:extLst>
              <a:ext uri="{FF2B5EF4-FFF2-40B4-BE49-F238E27FC236}">
                <a16:creationId xmlns:a16="http://schemas.microsoft.com/office/drawing/2014/main" id="{00B8C647-04F9-5447-8F13-75564CD4A095}"/>
              </a:ext>
            </a:extLst>
          </p:cNvPr>
          <p:cNvPicPr>
            <a:picLocks noChangeAspect="1"/>
          </p:cNvPicPr>
          <p:nvPr/>
        </p:nvPicPr>
        <p:blipFill>
          <a:blip r:embed="rId2"/>
          <a:stretch>
            <a:fillRect/>
          </a:stretch>
        </p:blipFill>
        <p:spPr>
          <a:xfrm>
            <a:off x="1183836" y="1243306"/>
            <a:ext cx="7309793" cy="5483684"/>
          </a:xfrm>
          <a:prstGeom prst="rect">
            <a:avLst/>
          </a:prstGeom>
        </p:spPr>
      </p:pic>
      <p:sp>
        <p:nvSpPr>
          <p:cNvPr id="8" name="TextBox 7">
            <a:extLst>
              <a:ext uri="{FF2B5EF4-FFF2-40B4-BE49-F238E27FC236}">
                <a16:creationId xmlns:a16="http://schemas.microsoft.com/office/drawing/2014/main" id="{177A11A5-2F57-EA4C-9687-378FAB118DC5}"/>
              </a:ext>
            </a:extLst>
          </p:cNvPr>
          <p:cNvSpPr txBox="1"/>
          <p:nvPr/>
        </p:nvSpPr>
        <p:spPr>
          <a:xfrm>
            <a:off x="1364271" y="359036"/>
            <a:ext cx="6948922" cy="369332"/>
          </a:xfrm>
          <a:prstGeom prst="rect">
            <a:avLst/>
          </a:prstGeom>
          <a:noFill/>
        </p:spPr>
        <p:txBody>
          <a:bodyPr wrap="square" rtlCol="0">
            <a:spAutoFit/>
          </a:bodyPr>
          <a:lstStyle/>
          <a:p>
            <a:pPr algn="ctr"/>
            <a:r>
              <a:rPr lang="en-GB" b="1" dirty="0"/>
              <a:t>Look at this website for creative photography ideas</a:t>
            </a:r>
            <a:endParaRPr lang="en-US" b="1" dirty="0"/>
          </a:p>
        </p:txBody>
      </p:sp>
    </p:spTree>
    <p:extLst>
      <p:ext uri="{BB962C8B-B14F-4D97-AF65-F5344CB8AC3E}">
        <p14:creationId xmlns:p14="http://schemas.microsoft.com/office/powerpoint/2010/main" val="3167792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pic>
        <p:nvPicPr>
          <p:cNvPr id="1026" name="Picture 2" descr="http://www.afoto.eu/wp-content/uploads/2014/11/AA_2014-05-26_27-1920x83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95" y="496497"/>
            <a:ext cx="5411275" cy="23558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ytimg.com/vi/if0l5Kil3FM/maxresdefault.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00" y="3036153"/>
            <a:ext cx="6547704" cy="3685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00545" y="749161"/>
            <a:ext cx="2784143" cy="1077218"/>
          </a:xfrm>
          <a:prstGeom prst="rect">
            <a:avLst/>
          </a:prstGeom>
          <a:noFill/>
        </p:spPr>
        <p:txBody>
          <a:bodyPr wrap="square" rtlCol="0">
            <a:spAutoFit/>
          </a:bodyPr>
          <a:lstStyle/>
          <a:p>
            <a:pPr algn="r"/>
            <a:r>
              <a:rPr lang="en-GB" sz="3200" b="1" u="sng" dirty="0"/>
              <a:t>Glass Ball Photography</a:t>
            </a:r>
          </a:p>
        </p:txBody>
      </p:sp>
    </p:spTree>
    <p:extLst>
      <p:ext uri="{BB962C8B-B14F-4D97-AF65-F5344CB8AC3E}">
        <p14:creationId xmlns:p14="http://schemas.microsoft.com/office/powerpoint/2010/main" val="1049081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a:latin typeface="Century Gothic"/>
              </a:rPr>
              <a:t>Keywords: formal elements, line, tone, composition, focus, shape, texture</a:t>
            </a:r>
            <a:endParaRPr lang="en-US" sz="1200" dirty="0">
              <a:latin typeface="Century Gothic"/>
            </a:endParaRPr>
          </a:p>
        </p:txBody>
      </p:sp>
      <p:pic>
        <p:nvPicPr>
          <p:cNvPr id="2050" name="Picture 2" descr="http://i.dailymail.co.uk/i/pix/2012/02/26/article-0-11EA5248000005DC-997_964x64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85" y="496497"/>
            <a:ext cx="4284591" cy="28587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lrlounge.com/wp-content/uploads/2014/07/7-household-photography-tools-6.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270" y="496497"/>
            <a:ext cx="3086100" cy="38385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2.gstatic.com/images?q=tbn:ANd9GcS5YETS5FOU9tCwXQYygZdnQAgHgA2b5OOUdbJtnFIKzNmwQGlykQ">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775" y="3553126"/>
            <a:ext cx="4230001" cy="28223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media-cache-ak0.pinimg.com/236x/1b/10/2e/1b102ea52fbf0279cad5cad63184cdc9.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9856" y="4495455"/>
            <a:ext cx="2395514" cy="224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187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524281"/>
            <a:ext cx="4032448" cy="5755422"/>
          </a:xfrm>
          <a:prstGeom prst="rect">
            <a:avLst/>
          </a:prstGeom>
          <a:noFill/>
        </p:spPr>
        <p:txBody>
          <a:bodyPr wrap="square" rtlCol="0">
            <a:spAutoFit/>
          </a:bodyPr>
          <a:lstStyle/>
          <a:p>
            <a:r>
              <a:rPr lang="en-GB" sz="4000" b="1" dirty="0"/>
              <a:t>Learning Objectives</a:t>
            </a:r>
          </a:p>
          <a:p>
            <a:endParaRPr lang="en-GB" dirty="0"/>
          </a:p>
          <a:p>
            <a:pPr marL="285750" indent="-285750">
              <a:buFont typeface="Arial" pitchFamily="34" charset="0"/>
              <a:buChar char="•"/>
            </a:pPr>
            <a:r>
              <a:rPr lang="en-GB" b="1" dirty="0"/>
              <a:t>To know how to use the traditional and contemporary photographic processes correctly and achieve positive results.</a:t>
            </a:r>
          </a:p>
          <a:p>
            <a:pPr marL="285750" indent="-285750">
              <a:buFont typeface="Arial" pitchFamily="34" charset="0"/>
              <a:buChar char="•"/>
            </a:pPr>
            <a:endParaRPr lang="en-GB" b="1" dirty="0"/>
          </a:p>
          <a:p>
            <a:pPr marL="285750" indent="-285750">
              <a:buFont typeface="Arial" pitchFamily="34" charset="0"/>
              <a:buChar char="•"/>
            </a:pPr>
            <a:r>
              <a:rPr lang="en-GB" b="1" dirty="0"/>
              <a:t>To understand how various photographic methods work and produce  high quality photographic imagery. </a:t>
            </a:r>
          </a:p>
          <a:p>
            <a:pPr marL="285750" indent="-285750">
              <a:buFont typeface="Arial" pitchFamily="34" charset="0"/>
              <a:buChar char="•"/>
            </a:pPr>
            <a:endParaRPr lang="en-GB" b="1" dirty="0"/>
          </a:p>
          <a:p>
            <a:pPr marL="285750" indent="-285750">
              <a:buFont typeface="Arial" pitchFamily="34" charset="0"/>
              <a:buChar char="•"/>
            </a:pPr>
            <a:r>
              <a:rPr lang="en-GB" b="1" dirty="0"/>
              <a:t>To be able to explore and experiment confidently leading to successful photographic outcomes that are inspired by prior planning and organisation. </a:t>
            </a:r>
          </a:p>
        </p:txBody>
      </p:sp>
      <p:sp>
        <p:nvSpPr>
          <p:cNvPr id="3" name="TextBox 2"/>
          <p:cNvSpPr txBox="1"/>
          <p:nvPr/>
        </p:nvSpPr>
        <p:spPr>
          <a:xfrm>
            <a:off x="4572000" y="668297"/>
            <a:ext cx="4435522" cy="5447645"/>
          </a:xfrm>
          <a:prstGeom prst="rect">
            <a:avLst/>
          </a:prstGeom>
          <a:noFill/>
        </p:spPr>
        <p:txBody>
          <a:bodyPr wrap="square" rtlCol="0">
            <a:spAutoFit/>
          </a:bodyPr>
          <a:lstStyle/>
          <a:p>
            <a:r>
              <a:rPr lang="en-GB" sz="4000" b="1" dirty="0"/>
              <a:t>Success Criteria</a:t>
            </a:r>
          </a:p>
          <a:p>
            <a:endParaRPr lang="en-GB" sz="2000" b="1" dirty="0"/>
          </a:p>
          <a:p>
            <a:pPr marL="342900" indent="-342900">
              <a:buClr>
                <a:srgbClr val="FF0000"/>
              </a:buClr>
              <a:buSzPct val="200000"/>
              <a:buFont typeface="Arial" pitchFamily="34" charset="0"/>
              <a:buChar char="•"/>
            </a:pPr>
            <a:r>
              <a:rPr lang="en-GB" b="1" dirty="0"/>
              <a:t>All students will be exploring and experimenting with digital and non digital photographic means in order to produce individual imagery.</a:t>
            </a:r>
          </a:p>
          <a:p>
            <a:pPr marL="342900" indent="-342900">
              <a:buClr>
                <a:srgbClr val="FF0000"/>
              </a:buClr>
              <a:buSzPct val="200000"/>
              <a:buFont typeface="Arial" pitchFamily="34" charset="0"/>
              <a:buChar char="•"/>
            </a:pPr>
            <a:endParaRPr lang="en-GB" b="1" dirty="0"/>
          </a:p>
          <a:p>
            <a:pPr marL="342900" indent="-342900">
              <a:buClr>
                <a:srgbClr val="FFC000"/>
              </a:buClr>
              <a:buSzPct val="200000"/>
              <a:buFont typeface="Arial" pitchFamily="34" charset="0"/>
              <a:buChar char="•"/>
            </a:pPr>
            <a:r>
              <a:rPr lang="en-GB" b="1" dirty="0"/>
              <a:t>Most students will successfully utilise and operate the equipment successfully.  Persistence will be needed to refine and modify work as it progresses. </a:t>
            </a:r>
          </a:p>
          <a:p>
            <a:pPr marL="342900" indent="-342900">
              <a:buClr>
                <a:srgbClr val="FFC000"/>
              </a:buClr>
              <a:buSzPct val="200000"/>
              <a:buFont typeface="Arial" pitchFamily="34" charset="0"/>
              <a:buChar char="•"/>
            </a:pPr>
            <a:endParaRPr lang="en-GB" b="1" dirty="0"/>
          </a:p>
          <a:p>
            <a:pPr marL="342900" indent="-342900">
              <a:buClr>
                <a:srgbClr val="92D050"/>
              </a:buClr>
              <a:buSzPct val="200000"/>
              <a:buFont typeface="Arial" pitchFamily="34" charset="0"/>
              <a:buChar char="•"/>
            </a:pPr>
            <a:r>
              <a:rPr lang="en-GB" b="1" dirty="0"/>
              <a:t>Some students will produce a body of experimental photography work that successfully illustrates the manipulation of all featured techniques and processes. </a:t>
            </a:r>
            <a:endParaRPr lang="en-GB" dirty="0"/>
          </a:p>
        </p:txBody>
      </p:sp>
      <p:sp>
        <p:nvSpPr>
          <p:cNvPr id="4" name="Rectangle 3"/>
          <p:cNvSpPr/>
          <p:nvPr/>
        </p:nvSpPr>
        <p:spPr>
          <a:xfrm>
            <a:off x="0" y="0"/>
            <a:ext cx="4067944"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u="sng" dirty="0">
                <a:solidFill>
                  <a:schemeClr val="bg1"/>
                </a:solidFill>
              </a:rPr>
              <a:t>Key Words</a:t>
            </a:r>
            <a:r>
              <a:rPr lang="en-GB" sz="1200" b="1" dirty="0">
                <a:solidFill>
                  <a:schemeClr val="bg1"/>
                </a:solidFill>
              </a:rPr>
              <a:t>: Animation, Stop motion, ICT, Digital, Movement, frame by frame, models, backgrounds, props, storyboard, Modelling clay</a:t>
            </a:r>
          </a:p>
        </p:txBody>
      </p:sp>
      <p:sp>
        <p:nvSpPr>
          <p:cNvPr id="5"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US" sz="1200" dirty="0">
                <a:latin typeface="Century Gothic"/>
              </a:rPr>
              <a:t>Keywords: formal elements, line, tone, composition, focus, shape, texture</a:t>
            </a:r>
          </a:p>
        </p:txBody>
      </p:sp>
    </p:spTree>
    <p:extLst>
      <p:ext uri="{BB962C8B-B14F-4D97-AF65-F5344CB8AC3E}">
        <p14:creationId xmlns:p14="http://schemas.microsoft.com/office/powerpoint/2010/main" val="804574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GB" sz="1100" dirty="0">
                <a:effectLst/>
              </a:rPr>
              <a:t>Key Words: Traditional processes, Photogram, </a:t>
            </a:r>
            <a:r>
              <a:rPr lang="en-GB" sz="1100" dirty="0" err="1">
                <a:effectLst/>
              </a:rPr>
              <a:t>Rayograph</a:t>
            </a:r>
            <a:r>
              <a:rPr lang="en-GB" sz="1100" dirty="0">
                <a:effectLst/>
              </a:rPr>
              <a:t>, Man Ray, MARK MAKING, TEXTURE</a:t>
            </a:r>
            <a:br>
              <a:rPr lang="en-GB" sz="1200" dirty="0">
                <a:effectLst/>
              </a:rPr>
            </a:br>
            <a:endParaRPr lang="en-US" sz="1200" b="0" dirty="0">
              <a:latin typeface="Century Gothic"/>
            </a:endParaRPr>
          </a:p>
        </p:txBody>
      </p:sp>
      <p:sp>
        <p:nvSpPr>
          <p:cNvPr id="2" name="TextBox 1"/>
          <p:cNvSpPr txBox="1"/>
          <p:nvPr/>
        </p:nvSpPr>
        <p:spPr>
          <a:xfrm>
            <a:off x="5136312" y="219268"/>
            <a:ext cx="3875964" cy="5262979"/>
          </a:xfrm>
          <a:prstGeom prst="rect">
            <a:avLst/>
          </a:prstGeom>
          <a:noFill/>
        </p:spPr>
        <p:txBody>
          <a:bodyPr wrap="square" rtlCol="0">
            <a:spAutoFit/>
          </a:bodyPr>
          <a:lstStyle/>
          <a:p>
            <a:r>
              <a:rPr lang="en-GB" sz="2400" b="1" dirty="0"/>
              <a:t>Areas of study</a:t>
            </a:r>
          </a:p>
          <a:p>
            <a:endParaRPr lang="en-GB" sz="2400" b="1" dirty="0"/>
          </a:p>
          <a:p>
            <a:r>
              <a:rPr lang="en-GB" sz="1600" dirty="0"/>
              <a:t>Students are required to work in one or more area(s) of photography, such as those listed below. They</a:t>
            </a:r>
          </a:p>
          <a:p>
            <a:r>
              <a:rPr lang="en-GB" sz="1600" dirty="0"/>
              <a:t>may explore overlapping areas and combinations of areas:</a:t>
            </a:r>
          </a:p>
          <a:p>
            <a:pPr marL="285750" indent="-285750">
              <a:buFont typeface="Arial" panose="020B0604020202020204" pitchFamily="34" charset="0"/>
              <a:buChar char="•"/>
            </a:pPr>
            <a:r>
              <a:rPr lang="en-GB" sz="1600" dirty="0"/>
              <a:t>Portraiture</a:t>
            </a:r>
          </a:p>
          <a:p>
            <a:pPr marL="285750" indent="-285750">
              <a:buFont typeface="Arial" panose="020B0604020202020204" pitchFamily="34" charset="0"/>
              <a:buChar char="•"/>
            </a:pPr>
            <a:r>
              <a:rPr lang="en-GB" sz="1600" dirty="0"/>
              <a:t>Landscape photography (working from the urban, rural and/or coastal environment)</a:t>
            </a:r>
          </a:p>
          <a:p>
            <a:pPr marL="285750" indent="-285750">
              <a:buFont typeface="Arial" panose="020B0604020202020204" pitchFamily="34" charset="0"/>
              <a:buChar char="•"/>
            </a:pPr>
            <a:r>
              <a:rPr lang="en-GB" sz="1600" dirty="0"/>
              <a:t>Still life photography (working from objects or from the natural world)</a:t>
            </a:r>
          </a:p>
          <a:p>
            <a:pPr marL="285750" indent="-285750">
              <a:buFont typeface="Arial" panose="020B0604020202020204" pitchFamily="34" charset="0"/>
              <a:buChar char="•"/>
            </a:pPr>
            <a:r>
              <a:rPr lang="en-GB" sz="1600" dirty="0"/>
              <a:t>Documentary photography, photojournalism</a:t>
            </a:r>
          </a:p>
          <a:p>
            <a:pPr marL="285750" indent="-285750">
              <a:buFont typeface="Arial" panose="020B0604020202020204" pitchFamily="34" charset="0"/>
              <a:buChar char="•"/>
            </a:pPr>
            <a:r>
              <a:rPr lang="en-GB" sz="1600" dirty="0"/>
              <a:t>Fashion photography</a:t>
            </a:r>
          </a:p>
          <a:p>
            <a:pPr marL="285750" indent="-285750">
              <a:buFont typeface="Arial" panose="020B0604020202020204" pitchFamily="34" charset="0"/>
              <a:buChar char="•"/>
            </a:pPr>
            <a:r>
              <a:rPr lang="en-GB" sz="1600" dirty="0"/>
              <a:t>Experimental imagery</a:t>
            </a:r>
          </a:p>
          <a:p>
            <a:pPr marL="285750" indent="-285750">
              <a:buFont typeface="Arial" panose="020B0604020202020204" pitchFamily="34" charset="0"/>
              <a:buChar char="•"/>
            </a:pPr>
            <a:r>
              <a:rPr lang="en-GB" sz="1600" dirty="0"/>
              <a:t>Multimedia</a:t>
            </a:r>
          </a:p>
          <a:p>
            <a:pPr marL="285750" indent="-285750">
              <a:buFont typeface="Arial" panose="020B0604020202020204" pitchFamily="34" charset="0"/>
              <a:buChar char="•"/>
            </a:pPr>
            <a:r>
              <a:rPr lang="en-GB" sz="1600" dirty="0"/>
              <a:t>Photographic installation</a:t>
            </a:r>
          </a:p>
          <a:p>
            <a:pPr marL="285750" indent="-285750">
              <a:buFont typeface="Arial" panose="020B0604020202020204" pitchFamily="34" charset="0"/>
              <a:buChar char="•"/>
            </a:pPr>
            <a:r>
              <a:rPr lang="en-GB" sz="1600" dirty="0"/>
              <a:t>Moving image (video, film, animation).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551" y="4734432"/>
            <a:ext cx="1363308" cy="2050088"/>
          </a:xfrm>
          <a:prstGeom prst="rect">
            <a:avLst/>
          </a:prstGeom>
        </p:spPr>
      </p:pic>
      <p:sp>
        <p:nvSpPr>
          <p:cNvPr id="4" name="TextBox 3"/>
          <p:cNvSpPr txBox="1"/>
          <p:nvPr/>
        </p:nvSpPr>
        <p:spPr>
          <a:xfrm>
            <a:off x="5136312" y="5715402"/>
            <a:ext cx="2866030" cy="923330"/>
          </a:xfrm>
          <a:prstGeom prst="rect">
            <a:avLst/>
          </a:prstGeom>
          <a:noFill/>
        </p:spPr>
        <p:txBody>
          <a:bodyPr wrap="square" rtlCol="0">
            <a:spAutoFit/>
          </a:bodyPr>
          <a:lstStyle/>
          <a:p>
            <a:r>
              <a:rPr lang="en-GB" b="1" dirty="0"/>
              <a:t>Sources of inspiration!</a:t>
            </a:r>
          </a:p>
          <a:p>
            <a:r>
              <a:rPr lang="en-GB" dirty="0"/>
              <a:t>Pinterest, Google Images, Books on the shelf!</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913" y="4734432"/>
            <a:ext cx="1402274" cy="175284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8105" y="4734432"/>
            <a:ext cx="1392316" cy="186291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34" y="2528248"/>
            <a:ext cx="2047164" cy="204716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2584" y="2253306"/>
            <a:ext cx="1486148" cy="232210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77" y="377114"/>
            <a:ext cx="1381082" cy="207162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4969" y="377114"/>
            <a:ext cx="1340432" cy="18015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3775" y="324259"/>
            <a:ext cx="3936914" cy="1785104"/>
          </a:xfrm>
          <a:prstGeom prst="rect">
            <a:avLst/>
          </a:prstGeom>
          <a:noFill/>
        </p:spPr>
        <p:txBody>
          <a:bodyPr wrap="square" rtlCol="0">
            <a:spAutoFit/>
          </a:bodyPr>
          <a:lstStyle/>
          <a:p>
            <a:r>
              <a:rPr lang="en-GB" sz="1000" b="1" dirty="0"/>
              <a:t>Learning Objectives</a:t>
            </a:r>
          </a:p>
          <a:p>
            <a:endParaRPr lang="en-GB" sz="1000" dirty="0"/>
          </a:p>
          <a:p>
            <a:pPr marL="285750" indent="-285750">
              <a:buFont typeface="Arial" pitchFamily="34" charset="0"/>
              <a:buChar char="•"/>
            </a:pPr>
            <a:r>
              <a:rPr lang="en-GB" sz="1000" b="1" dirty="0"/>
              <a:t>To know how to use the traditional and contemporary photographic processes correctly and achieve positive results.</a:t>
            </a:r>
          </a:p>
          <a:p>
            <a:pPr marL="285750" indent="-285750">
              <a:buFont typeface="Arial" pitchFamily="34" charset="0"/>
              <a:buChar char="•"/>
            </a:pPr>
            <a:endParaRPr lang="en-GB" sz="1000" b="1" dirty="0"/>
          </a:p>
          <a:p>
            <a:pPr marL="285750" indent="-285750">
              <a:buFont typeface="Arial" pitchFamily="34" charset="0"/>
              <a:buChar char="•"/>
            </a:pPr>
            <a:r>
              <a:rPr lang="en-GB" sz="1000" b="1" dirty="0"/>
              <a:t>To understand how various photographic methods work and produce  high quality photographic imagery. </a:t>
            </a:r>
          </a:p>
          <a:p>
            <a:pPr marL="285750" indent="-285750">
              <a:buFont typeface="Arial" pitchFamily="34" charset="0"/>
              <a:buChar char="•"/>
            </a:pPr>
            <a:endParaRPr lang="en-GB" sz="1000" b="1" dirty="0"/>
          </a:p>
          <a:p>
            <a:pPr marL="285750" indent="-285750">
              <a:buFont typeface="Arial" pitchFamily="34" charset="0"/>
              <a:buChar char="•"/>
            </a:pPr>
            <a:r>
              <a:rPr lang="en-GB" sz="1000" b="1" dirty="0"/>
              <a:t>To be able to explore and experiment confidently leading to successful photographic outcomes that are inspired by prior planning and organisation. </a:t>
            </a:r>
          </a:p>
        </p:txBody>
      </p:sp>
      <p:sp>
        <p:nvSpPr>
          <p:cNvPr id="5" name="Rectangle 4"/>
          <p:cNvSpPr/>
          <p:nvPr/>
        </p:nvSpPr>
        <p:spPr>
          <a:xfrm>
            <a:off x="682015" y="2225032"/>
            <a:ext cx="3791256" cy="2092881"/>
          </a:xfrm>
          <a:prstGeom prst="rect">
            <a:avLst/>
          </a:prstGeom>
        </p:spPr>
        <p:txBody>
          <a:bodyPr wrap="square">
            <a:spAutoFit/>
          </a:bodyPr>
          <a:lstStyle/>
          <a:p>
            <a:r>
              <a:rPr lang="en-GB" sz="1000" b="1" dirty="0"/>
              <a:t>Success Criteria</a:t>
            </a:r>
          </a:p>
          <a:p>
            <a:endParaRPr lang="en-GB" sz="1000" b="1" dirty="0"/>
          </a:p>
          <a:p>
            <a:pPr marL="342900" indent="-342900">
              <a:buClr>
                <a:srgbClr val="FF0000"/>
              </a:buClr>
              <a:buSzPct val="200000"/>
              <a:buFont typeface="Arial" pitchFamily="34" charset="0"/>
              <a:buChar char="•"/>
            </a:pPr>
            <a:r>
              <a:rPr lang="en-GB" sz="1000" b="1" dirty="0"/>
              <a:t>All students will be exploring and experimenting with digital and non digital photographic means in order to produce individual imagery.</a:t>
            </a:r>
          </a:p>
          <a:p>
            <a:pPr marL="342900" indent="-342900">
              <a:buClr>
                <a:srgbClr val="FF0000"/>
              </a:buClr>
              <a:buSzPct val="200000"/>
              <a:buFont typeface="Arial" pitchFamily="34" charset="0"/>
              <a:buChar char="•"/>
            </a:pPr>
            <a:endParaRPr lang="en-GB" sz="1000" b="1" dirty="0"/>
          </a:p>
          <a:p>
            <a:pPr marL="342900" indent="-342900">
              <a:buClr>
                <a:srgbClr val="FFC000"/>
              </a:buClr>
              <a:buSzPct val="200000"/>
              <a:buFont typeface="Arial" pitchFamily="34" charset="0"/>
              <a:buChar char="•"/>
            </a:pPr>
            <a:r>
              <a:rPr lang="en-GB" sz="1000" b="1" dirty="0"/>
              <a:t>Most students will successfully utilise and operate the equipment successfully.  Persistence will be needed to refine and modify work as it progresses. </a:t>
            </a:r>
          </a:p>
          <a:p>
            <a:pPr marL="342900" indent="-342900">
              <a:buClr>
                <a:srgbClr val="FFC000"/>
              </a:buClr>
              <a:buSzPct val="200000"/>
              <a:buFont typeface="Arial" pitchFamily="34" charset="0"/>
              <a:buChar char="•"/>
            </a:pPr>
            <a:endParaRPr lang="en-GB" sz="1000" b="1" dirty="0"/>
          </a:p>
          <a:p>
            <a:pPr marL="342900" indent="-342900">
              <a:buClr>
                <a:srgbClr val="92D050"/>
              </a:buClr>
              <a:buSzPct val="200000"/>
              <a:buFont typeface="Arial" pitchFamily="34" charset="0"/>
              <a:buChar char="•"/>
            </a:pPr>
            <a:r>
              <a:rPr lang="en-GB" sz="1000" b="1" dirty="0"/>
              <a:t>Some students will produce a body of experimental photography work that successfully illustrates the manipulation of all featured techniques and processes. </a:t>
            </a:r>
            <a:endParaRPr lang="en-GB" sz="1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689" y="324259"/>
            <a:ext cx="1729582" cy="244410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689" y="324706"/>
            <a:ext cx="2351750" cy="227252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817" y="2894792"/>
            <a:ext cx="2374710" cy="261218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6465" y="2894792"/>
            <a:ext cx="1932402" cy="190841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0023" y="4433582"/>
            <a:ext cx="1503248" cy="220956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4401" y="4433582"/>
            <a:ext cx="1390478" cy="2146784"/>
          </a:xfrm>
          <a:prstGeom prst="rect">
            <a:avLst/>
          </a:prstGeom>
        </p:spPr>
      </p:pic>
    </p:spTree>
    <p:extLst>
      <p:ext uri="{BB962C8B-B14F-4D97-AF65-F5344CB8AC3E}">
        <p14:creationId xmlns:p14="http://schemas.microsoft.com/office/powerpoint/2010/main" val="543285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03" y="150125"/>
            <a:ext cx="1793198" cy="22723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475" y="177421"/>
            <a:ext cx="1546566" cy="22266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03" y="2478146"/>
            <a:ext cx="1533758" cy="204501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2348" y="2478146"/>
            <a:ext cx="1532278" cy="204501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4015" y="218365"/>
            <a:ext cx="1801506" cy="218892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3495" y="218365"/>
            <a:ext cx="2413446" cy="328228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4913" y="2478146"/>
            <a:ext cx="1440770" cy="2161158"/>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0077" y="3603357"/>
            <a:ext cx="2016444" cy="2824452"/>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360" y="4639304"/>
            <a:ext cx="1258854" cy="188605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3519" y="4639304"/>
            <a:ext cx="1231912" cy="1928686"/>
          </a:xfrm>
          <a:prstGeom prst="rect">
            <a:avLst/>
          </a:prstGeom>
        </p:spPr>
      </p:pic>
    </p:spTree>
    <p:extLst>
      <p:ext uri="{BB962C8B-B14F-4D97-AF65-F5344CB8AC3E}">
        <p14:creationId xmlns:p14="http://schemas.microsoft.com/office/powerpoint/2010/main" val="3981003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4.bp.blogspot.com/-Ya8tuH-B4dk/TpTV5_bmyCI/AAAAAAAAH48/jy5_O_kSWFI/s1600/The-embroidered-secrets-of-Maurizio-Anzeri-yatzer-1.jpg"/>
          <p:cNvPicPr>
            <a:picLocks noChangeAspect="1" noChangeArrowheads="1"/>
          </p:cNvPicPr>
          <p:nvPr/>
        </p:nvPicPr>
        <p:blipFill>
          <a:blip r:embed="rId2"/>
          <a:srcRect/>
          <a:stretch>
            <a:fillRect/>
          </a:stretch>
        </p:blipFill>
        <p:spPr bwMode="auto">
          <a:xfrm>
            <a:off x="773183" y="794940"/>
            <a:ext cx="7993606" cy="5373853"/>
          </a:xfrm>
          <a:prstGeom prst="rect">
            <a:avLst/>
          </a:prstGeom>
          <a:noFill/>
        </p:spPr>
      </p:pic>
      <p:sp>
        <p:nvSpPr>
          <p:cNvPr id="5" name="Title 1"/>
          <p:cNvSpPr txBox="1">
            <a:spLocks/>
          </p:cNvSpPr>
          <p:nvPr/>
        </p:nvSpPr>
        <p:spPr>
          <a:xfrm>
            <a:off x="368116" y="25465"/>
            <a:ext cx="9024365" cy="942064"/>
          </a:xfrm>
          <a:prstGeom prst="rect">
            <a:avLst/>
          </a:prstGeom>
        </p:spPr>
        <p:txBody>
          <a:bodyPr vert="horz" anchor="t">
            <a:noAutofit/>
          </a:bodyPr>
          <a:lstStyle>
            <a:lvl1pPr marR="9144" algn="l" rtl="0" eaLnBrk="1" latinLnBrk="0" hangingPunct="1">
              <a:spcBef>
                <a:spcPct val="0"/>
              </a:spcBef>
              <a:buNone/>
              <a:defRPr kumimoji="0" sz="4000" b="1" kern="1200" cap="all" spc="0" baseline="0">
                <a:solidFill>
                  <a:schemeClr val="tx2">
                    <a:satMod val="200000"/>
                  </a:schemeClr>
                </a:solidFill>
                <a:effectLst>
                  <a:reflection blurRad="12700" stA="34000" endA="740" endPos="53000" dir="5400000" sy="-100000" algn="bl" rotWithShape="0"/>
                </a:effectLst>
                <a:latin typeface="+mj-lt"/>
                <a:ea typeface="+mj-ea"/>
                <a:cs typeface="+mj-cs"/>
              </a:defRPr>
            </a:lvl1pPr>
          </a:lstStyle>
          <a:p>
            <a:pPr defTabSz="914400"/>
            <a:r>
              <a:rPr lang="en-GB" sz="1100" dirty="0">
                <a:effectLst/>
              </a:rPr>
              <a:t>Key Words: Traditional processes, Photogram, </a:t>
            </a:r>
            <a:r>
              <a:rPr lang="en-GB" sz="1100" dirty="0" err="1">
                <a:effectLst/>
              </a:rPr>
              <a:t>Rayograph</a:t>
            </a:r>
            <a:r>
              <a:rPr lang="en-GB" sz="1100" dirty="0">
                <a:effectLst/>
              </a:rPr>
              <a:t>, Man Ray, MARK MAKING, TEXTURE</a:t>
            </a:r>
            <a:br>
              <a:rPr lang="en-GB" sz="1200" dirty="0">
                <a:effectLst/>
              </a:rPr>
            </a:br>
            <a:endParaRPr lang="en-US" sz="1200" b="0" dirty="0">
              <a:latin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116" y="25465"/>
            <a:ext cx="9024365" cy="942064"/>
          </a:xfrm>
        </p:spPr>
        <p:txBody>
          <a:bodyPr/>
          <a:lstStyle/>
          <a:p>
            <a:r>
              <a:rPr lang="en-US" sz="1200" dirty="0">
                <a:latin typeface="Century Gothic"/>
              </a:rPr>
              <a:t>Keywords: formal elements, line, tone, composition, focus, shape, texture</a:t>
            </a:r>
          </a:p>
        </p:txBody>
      </p:sp>
      <p:pic>
        <p:nvPicPr>
          <p:cNvPr id="11266" name="Picture 2" descr="http://1.bp.blogspot.com/-TjlUbs2yALg/UQWah1sg6eI/AAAAAAAAADU/jtABF5-_Q4E/s400/animals-pictures-cat-eyes-macro-photography+(2).jpg"/>
          <p:cNvPicPr>
            <a:picLocks noChangeAspect="1" noChangeArrowheads="1"/>
          </p:cNvPicPr>
          <p:nvPr/>
        </p:nvPicPr>
        <p:blipFill>
          <a:blip r:embed="rId2"/>
          <a:srcRect/>
          <a:stretch>
            <a:fillRect/>
          </a:stretch>
        </p:blipFill>
        <p:spPr bwMode="auto">
          <a:xfrm>
            <a:off x="368117" y="1929728"/>
            <a:ext cx="8775884" cy="4928272"/>
          </a:xfrm>
          <a:prstGeom prst="rect">
            <a:avLst/>
          </a:prstGeom>
          <a:noFill/>
        </p:spPr>
      </p:pic>
      <p:sp>
        <p:nvSpPr>
          <p:cNvPr id="5" name="TextBox 4"/>
          <p:cNvSpPr txBox="1"/>
          <p:nvPr/>
        </p:nvSpPr>
        <p:spPr>
          <a:xfrm>
            <a:off x="641439" y="464363"/>
            <a:ext cx="9348715" cy="646331"/>
          </a:xfrm>
          <a:prstGeom prst="rect">
            <a:avLst/>
          </a:prstGeom>
          <a:noFill/>
        </p:spPr>
        <p:txBody>
          <a:bodyPr wrap="square" rtlCol="0">
            <a:spAutoFit/>
          </a:bodyPr>
          <a:lstStyle/>
          <a:p>
            <a:r>
              <a:rPr lang="en-GB" sz="3600" b="1" dirty="0"/>
              <a:t>Macro or Close up Photography -  Digital</a:t>
            </a:r>
          </a:p>
        </p:txBody>
      </p:sp>
      <p:sp>
        <p:nvSpPr>
          <p:cNvPr id="6" name="TextBox 5"/>
          <p:cNvSpPr txBox="1"/>
          <p:nvPr/>
        </p:nvSpPr>
        <p:spPr>
          <a:xfrm>
            <a:off x="887103" y="1446661"/>
            <a:ext cx="7710984" cy="2031325"/>
          </a:xfrm>
          <a:prstGeom prst="rect">
            <a:avLst/>
          </a:prstGeom>
          <a:noFill/>
        </p:spPr>
        <p:txBody>
          <a:bodyPr wrap="square" rtlCol="0">
            <a:spAutoFit/>
          </a:bodyPr>
          <a:lstStyle/>
          <a:p>
            <a:r>
              <a:rPr lang="en-GB" dirty="0"/>
              <a:t>Macro photography is extreme close up photography usually of small objects </a:t>
            </a:r>
            <a:r>
              <a:rPr lang="en-GB" dirty="0" err="1"/>
              <a:t>upscaled</a:t>
            </a:r>
            <a:r>
              <a:rPr lang="en-GB" dirty="0"/>
              <a:t> to larger than life.  Macro photography focuses on picking out a number of or single formal elements  such as </a:t>
            </a:r>
            <a:r>
              <a:rPr lang="en-GB" b="1" dirty="0"/>
              <a:t>line/ pattern/ texture/  shape/  colour.</a:t>
            </a:r>
          </a:p>
          <a:p>
            <a:endParaRPr lang="en-GB" b="1" dirty="0"/>
          </a:p>
          <a:p>
            <a:r>
              <a:rPr lang="en-GB" dirty="0"/>
              <a:t>A Macro or extreme close up shot is only of a small section of an object never the entire object.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846" y="940233"/>
            <a:ext cx="3410094" cy="3046988"/>
          </a:xfrm>
          <a:prstGeom prst="rect">
            <a:avLst/>
          </a:prstGeom>
        </p:spPr>
        <p:txBody>
          <a:bodyPr wrap="square">
            <a:spAutoFit/>
          </a:bodyPr>
          <a:lstStyle/>
          <a:p>
            <a:r>
              <a:rPr lang="en-GB" sz="1600" b="1" dirty="0"/>
              <a:t>How is Aperture measured?</a:t>
            </a:r>
          </a:p>
          <a:p>
            <a:endParaRPr lang="en-GB" sz="1600" dirty="0"/>
          </a:p>
          <a:p>
            <a:r>
              <a:rPr lang="en-GB" sz="1600" dirty="0"/>
              <a:t>Aperture is measured in the size of the “hole” opening in the lens </a:t>
            </a:r>
          </a:p>
          <a:p>
            <a:r>
              <a:rPr lang="en-GB" sz="1600" dirty="0"/>
              <a:t>Aperture is measured in a measurement called “f-stops” </a:t>
            </a:r>
          </a:p>
          <a:p>
            <a:r>
              <a:rPr lang="en-GB" sz="1600" dirty="0"/>
              <a:t>The size of the aperture hole opening determines the f-stop number </a:t>
            </a:r>
          </a:p>
          <a:p>
            <a:r>
              <a:rPr lang="en-GB" sz="1600" dirty="0"/>
              <a:t>The BIGGER the aperture hole opening, the MORE light comes in, which gives a SMALLER f-stop number.</a:t>
            </a:r>
          </a:p>
        </p:txBody>
      </p:sp>
      <p:pic>
        <p:nvPicPr>
          <p:cNvPr id="49154" name="Picture 2" descr="aperture"/>
          <p:cNvPicPr>
            <a:picLocks noChangeAspect="1" noChangeArrowheads="1"/>
          </p:cNvPicPr>
          <p:nvPr/>
        </p:nvPicPr>
        <p:blipFill>
          <a:blip r:embed="rId2"/>
          <a:srcRect/>
          <a:stretch>
            <a:fillRect/>
          </a:stretch>
        </p:blipFill>
        <p:spPr bwMode="auto">
          <a:xfrm>
            <a:off x="4114476" y="967529"/>
            <a:ext cx="4773812" cy="5515158"/>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Metro.thmx</Template>
  <TotalTime>1357</TotalTime>
  <Words>4772</Words>
  <Application>Microsoft Office PowerPoint</Application>
  <PresentationFormat>On-screen Show (4:3)</PresentationFormat>
  <Paragraphs>488</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Metro</vt:lpstr>
      <vt:lpstr>Transition from Year 11 to 12</vt:lpstr>
      <vt:lpstr>A level PHOTOGRAPHY UNIT 1  EXPERIMENTAL PROJECT  Create, imagine, experiment   </vt:lpstr>
      <vt:lpstr>PowerPoint Presentation</vt:lpstr>
      <vt:lpstr>PowerPoint Presentation</vt:lpstr>
      <vt:lpstr>PowerPoint Presentation</vt:lpstr>
      <vt:lpstr>PowerPoint Presentation</vt:lpstr>
      <vt:lpstr>PowerPoint Presentation</vt:lpstr>
      <vt:lpstr>Keywords: formal elements, line, tone, composition, focus, shape, texture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level   EXPERIMENTAL PROJECT  - INTRODUCTION TO PHOTOGRAPHY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AS/A2  Art and design EXAMINATION 2013</dc:title>
  <dc:creator>LEE MEYNELL</dc:creator>
  <cp:lastModifiedBy>David Carless</cp:lastModifiedBy>
  <cp:revision>133</cp:revision>
  <dcterms:created xsi:type="dcterms:W3CDTF">2013-02-21T13:59:22Z</dcterms:created>
  <dcterms:modified xsi:type="dcterms:W3CDTF">2020-05-04T14:55:41Z</dcterms:modified>
</cp:coreProperties>
</file>