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Century Gothic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009B638-7805-405D-BDE4-FAE5DA94E2A6}">
  <a:tblStyle styleId="{3009B638-7805-405D-BDE4-FAE5DA94E2A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CenturyGothic-bold.fntdata"/><Relationship Id="rId14" Type="http://schemas.openxmlformats.org/officeDocument/2006/relationships/font" Target="fonts/CenturyGothic-regular.fntdata"/><Relationship Id="rId17" Type="http://schemas.openxmlformats.org/officeDocument/2006/relationships/font" Target="fonts/CenturyGothic-boldItalic.fntdata"/><Relationship Id="rId16" Type="http://schemas.openxmlformats.org/officeDocument/2006/relationships/font" Target="fonts/CenturyGothic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24c8c3777_0_3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24c8c3777_0_3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524c8c3777_0_4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524c8c3777_0_4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55d8ab1836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55d8ab1836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55d8ab1836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55d8ab1836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5379127bac_2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5379127bac_2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55d8ab1836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55d8ab1836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5379127bac_2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5379127bac_2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0"/>
            <a:ext cx="91440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OCR Sport Science Knowledge Organiser</a:t>
            </a:r>
            <a:endParaRPr b="1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R180 TA1 Different factors which influence the risk and severity of injury</a:t>
            </a:r>
            <a:endParaRPr sz="1000"/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2214675" y="58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621300"/>
              </a:tblGrid>
              <a:tr h="3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Intrinsic Factors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>
                        <a:alpha val="35440"/>
                      </a:srgbClr>
                    </a:solidFill>
                  </a:tcPr>
                </a:tc>
              </a:tr>
              <a:tr h="4254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Gender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Men tend to be stronger than women. Women tend to be more flexible than men so can move their joints through a wider range of movements.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Age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Age can affect how much and the type of exercise you do. Generally older people are not as strong as younger people and are more at risk of suffering injuries</a:t>
                      </a: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.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Experience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 experienced performer would have less practice of skill/rules/tactics and may react slower increasing risk of injury.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Weight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Being overweight can place extra stress on the joints and body. Being underweight can cause the bones to be more fragile.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Fitness levels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Lack of fitness due to lack of training means more at risk to a number of injuries as tired and tight muscles caused by fatigue causes incorrect standing or sitting position causing injury.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Technique/ability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Poor technique can result in injury.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Medical conditions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If not managed correctly can cause the performer to feel unwell.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Sleep/Tiredness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Insufficient/lack of sleep before exercise can cause fatigue &amp; increase the chance of injury. Can  cause poor decisions to be made; resulting in dangerous play or poor reaction times.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Nutrition/hydration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A balanced diet and the right nutrients in the body allow enough energy to take part in sport and to allow the body to recover properly. Poor nutrition can lead to: Dehydration and muscle fatigue/loss of concentration.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Previous/recurring injures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If a player has a history of injuries or recurring injuries fitness may be lost, muscles and tendons will become weaker causing flexibility and strength to be lost.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6" name="Google Shape;56;p13"/>
          <p:cNvGraphicFramePr/>
          <p:nvPr/>
        </p:nvGraphicFramePr>
        <p:xfrm>
          <a:off x="0" y="58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174600"/>
              </a:tblGrid>
              <a:tr h="315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Extrinsic Factors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423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Type of sporting activity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nature of the sport can influence the type of injury.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Contact sports such as rugby risk of abrasions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Non contact sport such as gymnastics risk of sprains/dislocations.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Combat sports such as boxing risk of concussion.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Coaching/instructing/leading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Knowledge of techniques/ rules/ regulations. 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Experience of the coach/instructor/leader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Quality of communication by the coach/instructor/leader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Suitable supervision by the coach/instructor/leader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Ethical standards/behaviour management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Environment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Weather/temperature conditions- </a:t>
                      </a: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hot weather can lead to dehydration/heat exhaustion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Playing surface (natural and artificial) and surrounding area </a:t>
                      </a: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holes in the ground 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Human interaction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Spectators </a:t>
                      </a: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verbally abusing players.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Other performers/participants </a:t>
                      </a: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acting aggressively in the game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Officials- </a:t>
                      </a: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not being trained correctly 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Equipment: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Protective equipment </a:t>
                      </a: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helmet and goggles in skiing.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Performance equipment </a:t>
                      </a: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hockey stick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Clothing </a:t>
                      </a: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ski jackets to stop hypothermia</a:t>
                      </a:r>
                      <a:endParaRPr sz="75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Footwear</a:t>
                      </a:r>
                      <a:r>
                        <a:rPr lang="en-GB" sz="75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E.g studs on rugby boots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4958600" y="58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4185400"/>
              </a:tblGrid>
              <a:tr h="294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Psychological factors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>
                        <a:alpha val="37340"/>
                      </a:srgbClr>
                    </a:solidFill>
                  </a:tcPr>
                </a:tc>
              </a:tr>
              <a:tr h="17644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Motivation-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Having the drive to succeed </a:t>
                      </a:r>
                      <a:r>
                        <a:rPr lang="en-GB" sz="75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E.g. A footballer being over motivated and performing a dangerous tackle/rugby player being undermotivated and pulling out of a tackle.</a:t>
                      </a:r>
                      <a:endParaRPr sz="75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Arousal</a:t>
                      </a: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Is the level of excitement of a performer. </a:t>
                      </a:r>
                      <a:r>
                        <a:rPr lang="en-GB" sz="75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gymnast with high arousal could cause them to land awkwardly off s vault routine.</a:t>
                      </a:r>
                      <a:endParaRPr sz="75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Anxiety/stress-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Negative emotional state feeling worried. </a:t>
                      </a:r>
                      <a:r>
                        <a:rPr lang="en-GB" sz="75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dancer with high levels of stress my slip during the performance and fall.</a:t>
                      </a:r>
                      <a:endParaRPr sz="75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Confidence-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Self belief in themselves to succeed.</a:t>
                      </a:r>
                      <a:r>
                        <a:rPr lang="en-GB" sz="75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E.g a batter in cricket who </a:t>
                      </a:r>
                      <a:r>
                        <a:rPr lang="en-GB" sz="75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doesn't</a:t>
                      </a:r>
                      <a:r>
                        <a:rPr lang="en-GB" sz="75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have confidence may get hit by the ball. </a:t>
                      </a:r>
                      <a:endParaRPr sz="75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Aggression (Direct/channelled)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Channelled aggression involves playing within the rules whereas direct aggression is the intention to harm others.</a:t>
                      </a:r>
                      <a:r>
                        <a:rPr lang="en-GB" sz="75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boxer jabbing the opposition in the body in a fair fight. </a:t>
                      </a:r>
                      <a:r>
                        <a:rPr lang="en-GB" sz="75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rugby player deliberately punching a player in the scrum.</a:t>
                      </a:r>
                      <a:endParaRPr b="1" sz="75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9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Reasons for aggression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900FF">
                        <a:alpha val="22780"/>
                      </a:srgbClr>
                    </a:solidFill>
                  </a:tcPr>
                </a:tc>
              </a:tr>
              <a:tr h="106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Level of performance </a:t>
                      </a:r>
                      <a:r>
                        <a:rPr lang="en-GB" sz="75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basketballer pushing over a player making many mistakes.</a:t>
                      </a:r>
                      <a:endParaRPr sz="75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Retaliation </a:t>
                      </a:r>
                      <a:r>
                        <a:rPr lang="en-GB" sz="75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In football fouling a player that fouled them earlier in the game</a:t>
                      </a:r>
                      <a:endParaRPr sz="75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Pressures to win (performer/coach/spectators) </a:t>
                      </a:r>
                      <a:r>
                        <a:rPr lang="en-GB" sz="75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golfer throwing their club down due to missing a shot.</a:t>
                      </a:r>
                      <a:endParaRPr sz="75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Decisions of officials </a:t>
                      </a:r>
                      <a:r>
                        <a:rPr lang="en-GB" sz="75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hockey player hitting the ball away due to disagreeing with referees decision. </a:t>
                      </a: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	 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Performance enhancing drugs </a:t>
                      </a:r>
                      <a:r>
                        <a:rPr lang="en-GB" sz="75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weightlifter using steroids having side effects such as mood swings and aggression.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76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Mental strategies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>
                        <a:alpha val="34180"/>
                      </a:srgbClr>
                    </a:solidFill>
                  </a:tcPr>
                </a:tc>
              </a:tr>
              <a:tr h="746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Mental rehearsal </a:t>
                      </a:r>
                      <a:r>
                        <a:rPr lang="en-GB" sz="750">
                          <a:solidFill>
                            <a:srgbClr val="FF99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cricket player rehearsing their pull shot to better technique.</a:t>
                      </a:r>
                      <a:endParaRPr sz="750">
                        <a:solidFill>
                          <a:srgbClr val="FF99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Imagery </a:t>
                      </a:r>
                      <a:r>
                        <a:rPr lang="en-GB" sz="750">
                          <a:solidFill>
                            <a:srgbClr val="FF99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goalkeeper imagining players taking a penalty against them.</a:t>
                      </a:r>
                      <a:endParaRPr sz="750">
                        <a:solidFill>
                          <a:srgbClr val="FF99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Selective attention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750">
                          <a:solidFill>
                            <a:srgbClr val="FF99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kicker in rugby blocking out the crowd and focusing on the kick. </a:t>
                      </a:r>
                      <a:endParaRPr sz="750">
                        <a:solidFill>
                          <a:srgbClr val="FF99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1426800" y="0"/>
            <a:ext cx="6290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OCR Sport Science Knowledge Organiser</a:t>
            </a:r>
            <a:endParaRPr b="1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R180 TA2 </a:t>
            </a:r>
            <a:r>
              <a:rPr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Warm up and cool down routines</a:t>
            </a:r>
            <a:endParaRPr sz="1000"/>
          </a:p>
        </p:txBody>
      </p:sp>
      <p:graphicFrame>
        <p:nvGraphicFramePr>
          <p:cNvPr id="63" name="Google Shape;63;p14"/>
          <p:cNvGraphicFramePr/>
          <p:nvPr/>
        </p:nvGraphicFramePr>
        <p:xfrm>
          <a:off x="0" y="58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567900"/>
              </a:tblGrid>
              <a:tr h="311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9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Key components of a warm up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900FF">
                        <a:alpha val="22780"/>
                      </a:srgbClr>
                    </a:solidFill>
                  </a:tcPr>
                </a:tc>
              </a:tr>
              <a:tr h="2074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Pulse Raiser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Exercises that slowly increase heart rate and body temperature. </a:t>
                      </a: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X country runner jogging for 5 minutes before a race.</a:t>
                      </a:r>
                      <a:endParaRPr b="1"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Static Stretching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Placing the body into a position where the muscle or group of muscles is put under tension.  </a:t>
                      </a: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hockey player doing </a:t>
                      </a: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lateral</a:t>
                      </a: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lunges</a:t>
                      </a:r>
                      <a:endParaRPr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Mobility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Exercises that take the joints through their full range of movement (ROM). </a:t>
                      </a: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 A swimmer carrying out arm rotations </a:t>
                      </a:r>
                      <a:endParaRPr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Skill Rehearsal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Rehearsing common movement patterns and skills which will be used in the activity </a:t>
                      </a: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dribbling drills for football. 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4" name="Google Shape;64;p14"/>
          <p:cNvGraphicFramePr/>
          <p:nvPr/>
        </p:nvGraphicFramePr>
        <p:xfrm>
          <a:off x="2674750" y="3402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471700"/>
              </a:tblGrid>
              <a:tr h="332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9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Physiological benefits of a cool down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14142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Gradually lowers heart rate</a:t>
                      </a:r>
                      <a:endParaRPr sz="800">
                        <a:solidFill>
                          <a:srgbClr val="222222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Gradually reduces breathing rate</a:t>
                      </a:r>
                      <a:endParaRPr sz="800">
                        <a:solidFill>
                          <a:srgbClr val="222222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Gradually lowers temperature</a:t>
                      </a:r>
                      <a:endParaRPr sz="800">
                        <a:solidFill>
                          <a:srgbClr val="222222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Circulates blood &amp; oxygen around the body</a:t>
                      </a:r>
                      <a:endParaRPr sz="800">
                        <a:solidFill>
                          <a:srgbClr val="222222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Helps prevent blood pooling </a:t>
                      </a:r>
                      <a:endParaRPr sz="800">
                        <a:solidFill>
                          <a:srgbClr val="222222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Removes waste products such as lactic acid</a:t>
                      </a:r>
                      <a:endParaRPr sz="800">
                        <a:solidFill>
                          <a:srgbClr val="222222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Reduces risk of Delayed Onset of Muscle Soreness (DOMS)</a:t>
                      </a:r>
                      <a:endParaRPr sz="800">
                        <a:solidFill>
                          <a:srgbClr val="222222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5" name="Google Shape;65;p14"/>
          <p:cNvGraphicFramePr/>
          <p:nvPr/>
        </p:nvGraphicFramePr>
        <p:xfrm>
          <a:off x="2649925" y="587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471700"/>
              </a:tblGrid>
              <a:tr h="356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9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Physiological benefits of a warm up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>
                        <a:alpha val="37340"/>
                      </a:srgbClr>
                    </a:solidFill>
                  </a:tcPr>
                </a:tc>
              </a:tr>
              <a:tr h="2371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Pulse raising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Increase in heart rate the delivery of oxygen to working muscles is increased.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Increase in body temperature which releases adrenaline and increases the blood flow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Mobility and Dynamic stretching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Increase in the speed of muscle contraction which improves reaction time 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Increase in flexibility of muscles and joints to allow for bigger range of movement.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Increase in pliability of ligaments and tendons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Skill rehearsal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Practising the techniques that will be used by performer.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6" name="Google Shape;66;p14"/>
          <p:cNvGraphicFramePr/>
          <p:nvPr/>
        </p:nvGraphicFramePr>
        <p:xfrm>
          <a:off x="5203650" y="587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3940350"/>
              </a:tblGrid>
              <a:tr h="353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9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Psychological benefits of a warm up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>
                        <a:alpha val="35440"/>
                      </a:srgbClr>
                    </a:solidFill>
                  </a:tcPr>
                </a:tc>
              </a:tr>
              <a:tr h="1733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Heighten or control arousal levels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‘get in the zone’ and forget about any worries you had before event.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F1 driver being alert at other drivers turning into their path.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Improve concentration/focus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visualising certain parts of your performance.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E.g 100m sprinters visualising themselves running the race from the start position. 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Increase motivation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Try to achieve an optimum arousal.  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rugby player fully committed to tackle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Mental rehearsal 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nvolves visualising the aspect of the activity 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skier rehearsing the difficult part of course in their head.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7" name="Google Shape;67;p14"/>
          <p:cNvGraphicFramePr/>
          <p:nvPr/>
        </p:nvGraphicFramePr>
        <p:xfrm>
          <a:off x="0" y="3402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567900"/>
              </a:tblGrid>
              <a:tr h="308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9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Key components of a cool down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>
                        <a:alpha val="34180"/>
                      </a:srgbClr>
                    </a:solidFill>
                  </a:tcPr>
                </a:tc>
              </a:tr>
              <a:tr h="13741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Pulse lowering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light exercises</a:t>
                      </a:r>
                      <a:r>
                        <a:rPr lang="en-GB" sz="800">
                          <a:solidFill>
                            <a:srgbClr val="FF99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E.g. jog to walk</a:t>
                      </a:r>
                      <a:endParaRPr sz="800">
                        <a:solidFill>
                          <a:srgbClr val="FF99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Maintenance stretches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returns muscle back to pre exercise state and helps maintain </a:t>
                      </a:r>
                      <a:r>
                        <a:rPr lang="en-GB" sz="800">
                          <a:solidFill>
                            <a:srgbClr val="FF99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ROM E.g quadricep stretch</a:t>
                      </a:r>
                      <a:endParaRPr sz="800">
                        <a:solidFill>
                          <a:srgbClr val="FF99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Static stretches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holding a stationary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position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for 15-30 seconds </a:t>
                      </a:r>
                      <a:r>
                        <a:rPr lang="en-GB" sz="800">
                          <a:solidFill>
                            <a:srgbClr val="FF99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lunges</a:t>
                      </a:r>
                      <a:endParaRPr sz="800">
                        <a:solidFill>
                          <a:srgbClr val="FF99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Proprioceptive Neuromuscular Facilitation (PNF)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stretches that have some resistance </a:t>
                      </a:r>
                      <a:r>
                        <a:rPr lang="en-GB" sz="800">
                          <a:solidFill>
                            <a:srgbClr val="FF99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Hamstring stretch with a partner holding limb</a:t>
                      </a:r>
                      <a:endParaRPr sz="800">
                        <a:solidFill>
                          <a:srgbClr val="FF99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8" name="Google Shape;68;p14"/>
          <p:cNvGraphicFramePr/>
          <p:nvPr/>
        </p:nvGraphicFramePr>
        <p:xfrm>
          <a:off x="5203650" y="2826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3940350"/>
              </a:tblGrid>
              <a:tr h="330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a coach reduces risk of injury 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during a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warm up and cool down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FF">
                        <a:alpha val="35440"/>
                      </a:srgbClr>
                    </a:solidFill>
                  </a:tcPr>
                </a:tc>
              </a:tr>
              <a:tr h="1986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Communication-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 planning an effective and suitable warm up and explaining the correct way to use equipment. </a:t>
                      </a:r>
                      <a:r>
                        <a:rPr lang="en-GB" sz="800">
                          <a:solidFill>
                            <a:srgbClr val="FF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</a:t>
                      </a:r>
                      <a:r>
                        <a:rPr lang="en-GB" sz="800">
                          <a:solidFill>
                            <a:srgbClr val="FF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Coach demonstrating the correct way to lunge.</a:t>
                      </a:r>
                      <a:endParaRPr sz="800">
                        <a:solidFill>
                          <a:srgbClr val="FF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Supervision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organise the group to reduce risk of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collisions and ensure exercises are carried out safely. </a:t>
                      </a:r>
                      <a:r>
                        <a:rPr lang="en-GB" sz="800">
                          <a:solidFill>
                            <a:srgbClr val="FF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Coach ensuring that they are always facing the group and have split them up accordingly.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Ethical standards and behaviour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ensure performers are not using any PEDs and behaviour is in line with the rules. </a:t>
                      </a:r>
                      <a:r>
                        <a:rPr lang="en-GB" sz="800">
                          <a:solidFill>
                            <a:srgbClr val="FF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Coach not acting aggressively so the players don't copy.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Safety checks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monitor safety of players throughout and check equipment and playing surface before. </a:t>
                      </a:r>
                      <a:r>
                        <a:rPr lang="en-GB" sz="800">
                          <a:solidFill>
                            <a:srgbClr val="FF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Coach checking there are no divots in the pitch before starting the session.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/>
        </p:nvSpPr>
        <p:spPr>
          <a:xfrm>
            <a:off x="1426800" y="0"/>
            <a:ext cx="6290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OCR Sport Science Knowledge Organiser</a:t>
            </a:r>
            <a:endParaRPr b="1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R180 TA3 Different types and causes of sports injuries</a:t>
            </a:r>
            <a:endParaRPr sz="1000"/>
          </a:p>
        </p:txBody>
      </p:sp>
      <p:graphicFrame>
        <p:nvGraphicFramePr>
          <p:cNvPr id="74" name="Google Shape;74;p15"/>
          <p:cNvGraphicFramePr/>
          <p:nvPr/>
        </p:nvGraphicFramePr>
        <p:xfrm>
          <a:off x="2850125" y="5838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831100"/>
              </a:tblGrid>
              <a:tr h="2179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Acute Injuries- Hard tissue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14213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Fractures (open-through skin) 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jockey falling from the horse and fracturing their leg.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X-ray/surgery/splints/casts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Fractures (closed-under skin) 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rugby player being tackled badly and fracturing their radius/ulna.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X-ray/surgery/splints/casts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Dislocations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-injury that occurs at the joint.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E.g A basketball player changing direction and dislocating their patella.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Xray/put back in by doctor</a:t>
                      </a:r>
                      <a:endParaRPr sz="800">
                        <a:solidFill>
                          <a:srgbClr val="FF00FF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5" name="Google Shape;75;p15"/>
          <p:cNvGraphicFramePr/>
          <p:nvPr/>
        </p:nvGraphicFramePr>
        <p:xfrm>
          <a:off x="5500" y="583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741275"/>
              </a:tblGrid>
              <a:tr h="262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Acute Sports injuries- Soft tissue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13071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Injuries affect the soft tissue parts of the body (muscles, tendons, ligaments)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Sprain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 torn ligament from a fall.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gymnast landing awkwardly and rolling their ankle.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PRICE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Strain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Often known as a pulled muscle resulted from overstretching or tearing a muscle/tendon. 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goalkeeper overstretching their hamstring saving a goal.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PRICE 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6" name="Google Shape;76;p15"/>
          <p:cNvGraphicFramePr/>
          <p:nvPr/>
        </p:nvGraphicFramePr>
        <p:xfrm>
          <a:off x="5839950" y="27051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3304050"/>
              </a:tblGrid>
              <a:tr h="264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PRICE  Therapy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>
                        <a:alpha val="35440"/>
                      </a:srgbClr>
                    </a:solidFill>
                  </a:tcPr>
                </a:tc>
              </a:tr>
              <a:tr h="19541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PROTECTION 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Protect the injured body part to reduce risk of further damage. 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Putting a rugby player in a sling if they have injured their arm. 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REST-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Immobilising the injury and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resting the injury for the first 2-3 days. Then reintroduce movement gradually. 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netball player using crutches to avoid putting weight on their injured knee.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ICE-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Apply an ice the painful area for 15-20 minutes. repeat every 2-3 hours. Don’t apply directly to the skin as it can damage it.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COMPRESS 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Apply pressure to the injured area with to help limit the swelling.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E.g. a hockey player using a compression bandage on their injured ankle.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ELEVATE-</a:t>
                      </a:r>
                      <a:r>
                        <a:rPr lang="en-GB" sz="7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Elevate the injury by resting it above the level of your heart and keep it supported. 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runner that has injured their ankle raising it up on a pillow while led down.</a:t>
                      </a:r>
                      <a:endParaRPr b="1" sz="80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7" name="Google Shape;77;p15"/>
          <p:cNvGraphicFramePr/>
          <p:nvPr/>
        </p:nvGraphicFramePr>
        <p:xfrm>
          <a:off x="550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741275"/>
              </a:tblGrid>
              <a:tr h="700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Acute Sports injuries- Skin damage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2044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Injuries from coming into contact with an object/person. 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Abrasions/grazes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top layer of skin scraped off. 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E.g. A 100m sprinter falling on the track and grazing knee.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Sterile dressing/plaster</a:t>
                      </a:r>
                      <a:endParaRPr sz="80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Cuts/lacerations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-opening in the skin caused by sharp object.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Lacrosse player being hit by a stick and cutting their arm.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Sterile dressing/plaster</a:t>
                      </a:r>
                      <a:endParaRPr sz="800">
                        <a:solidFill>
                          <a:srgbClr val="4A86E8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Contusions (bruise) 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discolouration of the skin caused by a bump 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footballer getting studded in the thigh causing a bruise.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Ice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Blisters-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small pockets of fluid that form under the skin. 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runners shoes being too small and rubbing causing blisters.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padded plaster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8" name="Google Shape;78;p15"/>
          <p:cNvGraphicFramePr/>
          <p:nvPr/>
        </p:nvGraphicFramePr>
        <p:xfrm>
          <a:off x="2850125" y="25680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831100"/>
              </a:tblGrid>
              <a:tr h="322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Acute Injuries- Hard tissue (Head injuries)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2250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Head injuries may result from direct or indirect impact which can cause nausea, memory loss, 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headaches, dizziness.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Concussion-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where the brain has been shaken inside the cranium. 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boxer getting punched in the head by their opponent.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Treatment: Rest, Ice/medical attention if symptoms worsen or persist 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28600" lvl="0" marL="2286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Possible link with dementia and Alzheimers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FA research found footballers 3.5 times more likely to die from dementia. Develops with every year they play.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Other contact sports such as boxing, ice hockey and rugby have increased risk of dementia and Alzheimer's disease.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9" name="Google Shape;79;p15"/>
          <p:cNvGraphicFramePr/>
          <p:nvPr/>
        </p:nvGraphicFramePr>
        <p:xfrm>
          <a:off x="5839950" y="5838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3304050"/>
              </a:tblGrid>
              <a:tr h="1782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Chronic Injuries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>
                        <a:alpha val="37340"/>
                      </a:srgbClr>
                    </a:solidFill>
                  </a:tcPr>
                </a:tc>
              </a:tr>
              <a:tr h="16379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Tendonitis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(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achilles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,rotator cuff, patellar) occurs when the boy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repeats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the same sporting action </a:t>
                      </a:r>
                      <a:r>
                        <a:rPr b="1" lang="en-GB" sz="80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swimmer using it for front crawl/butterfly over and over. </a:t>
                      </a:r>
                      <a:r>
                        <a:rPr lang="en-GB" sz="800">
                          <a:solidFill>
                            <a:srgbClr val="4A86E8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PRICE/Physio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Epicondylitis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(overuse of the tendon in elbow cause by repeating same action.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PRICE/Physio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Lateral epicondylitis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</a:t>
                      </a:r>
                      <a:r>
                        <a:rPr lang="en-GB" sz="80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</a:t>
                      </a:r>
                      <a:r>
                        <a:rPr lang="en-GB" sz="80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Serving</a:t>
                      </a:r>
                      <a:r>
                        <a:rPr lang="en-GB" sz="80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in tennis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(Tennis elbow)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Medial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epicondylitis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</a:t>
                      </a:r>
                      <a:r>
                        <a:rPr lang="en-GB" sz="80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Swinging clubs in golf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(Golfer's elbow)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Shin splints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pain and tenderness in tibia due to overuse. </a:t>
                      </a:r>
                      <a:r>
                        <a:rPr lang="en-GB" sz="80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E.g a long distance runner running lots.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PRICE</a:t>
                      </a:r>
                      <a:endParaRPr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Stress fractures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tiny crack in the boe from repeated stress.</a:t>
                      </a:r>
                      <a:r>
                        <a:rPr lang="en-GB" sz="80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E.g A marathon runner overtraining.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Treatment: PRICE/Physio</a:t>
                      </a:r>
                      <a:endParaRPr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/>
        </p:nvSpPr>
        <p:spPr>
          <a:xfrm>
            <a:off x="1426800" y="0"/>
            <a:ext cx="6290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OCR Sport Science Knowledge Organiser</a:t>
            </a:r>
            <a:endParaRPr b="1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R180 TA3 Different types and causes of sports injuries</a:t>
            </a:r>
            <a:endParaRPr sz="1000"/>
          </a:p>
        </p:txBody>
      </p:sp>
      <p:graphicFrame>
        <p:nvGraphicFramePr>
          <p:cNvPr id="85" name="Google Shape;85;p16"/>
          <p:cNvGraphicFramePr/>
          <p:nvPr/>
        </p:nvGraphicFramePr>
        <p:xfrm>
          <a:off x="2860913" y="583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261725"/>
              </a:tblGrid>
              <a:tr h="1718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Ways of reducing risk of acute injuries 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1152650">
                <a:tc>
                  <a:txBody>
                    <a:bodyPr/>
                    <a:lstStyle/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Warm up properly before the sporting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activity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Ensure joins,muscles,ligaments are strong and build up exercise gradually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Maintain a healthy weight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Develop components of fitness such as balance and coordination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Wear appropriate footwear and clothing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Wear appropriate protective equipment for the sporting activity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86" name="Google Shape;86;p16"/>
          <p:cNvGraphicFramePr/>
          <p:nvPr/>
        </p:nvGraphicFramePr>
        <p:xfrm>
          <a:off x="2860913" y="32049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261725"/>
              </a:tblGrid>
              <a:tr h="1782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Ways of reducing risk of c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hronic Injuries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>
                        <a:alpha val="37340"/>
                      </a:srgbClr>
                    </a:solidFill>
                  </a:tcPr>
                </a:tc>
              </a:tr>
              <a:tr h="1637950">
                <a:tc>
                  <a:txBody>
                    <a:bodyPr/>
                    <a:lstStyle/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22222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Avoid overtraining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Develop good sporting techniques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Avoid training on hard/uneven surfaces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Wear appropriate footwear and clothing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Avoid returning to exercise too soon after a previous injury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Char char="●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Build up training overtime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87" name="Google Shape;87;p16"/>
          <p:cNvGraphicFramePr/>
          <p:nvPr/>
        </p:nvGraphicFramePr>
        <p:xfrm>
          <a:off x="0" y="5838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825900"/>
                <a:gridCol w="1869800"/>
              </a:tblGrid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Extrinsic factors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900FF">
                        <a:alpha val="227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Risk of injury </a:t>
                      </a: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occurring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900FF">
                        <a:alpha val="22780"/>
                      </a:srgbClr>
                    </a:solidFill>
                  </a:tcPr>
                </a:tc>
              </a:tr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Type of activity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Acute injuries 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Cuts/lacerations-getting hit with a stick in ice hockey</a:t>
                      </a:r>
                      <a:endParaRPr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Contusions</a:t>
                      </a: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-getting punched in the ribs in boxing </a:t>
                      </a:r>
                      <a:endParaRPr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Concussion- colliding heads in rugby </a:t>
                      </a:r>
                      <a:endParaRPr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Chronic injuries</a:t>
                      </a:r>
                      <a:endParaRPr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Shin splints-marathon runners</a:t>
                      </a:r>
                      <a:endParaRPr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Coaching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Acute injuries 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Fractures- encouraging 2 footed tackles in football</a:t>
                      </a:r>
                      <a:endParaRPr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Chronic injuries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Epicondylitis- serving incorrectly in tennis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Environment</a:t>
                      </a: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Acute injuries 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Grazes/abrasions- falling over on the astro in hockey.</a:t>
                      </a:r>
                      <a:endParaRPr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Chronic injuries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Shin splints-basketballers jumping for shots repetitively 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Equipment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Acute injuries 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Fractures- from not wearing shin pads in football</a:t>
                      </a:r>
                      <a:endParaRPr sz="800">
                        <a:solidFill>
                          <a:srgbClr val="9900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Chronic injuries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rgbClr val="9900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Tendonitis- from not wearing taping or support during weight lifting. </a:t>
                      </a:r>
                      <a:endParaRPr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88" name="Google Shape;88;p16"/>
          <p:cNvGraphicFramePr/>
          <p:nvPr/>
        </p:nvGraphicFramePr>
        <p:xfrm>
          <a:off x="5287875" y="1219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143825"/>
                <a:gridCol w="2712300"/>
              </a:tblGrid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Individual variables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>
                        <a:alpha val="341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Risk of injury occurring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>
                        <a:alpha val="34180"/>
                      </a:srgbClr>
                    </a:solidFill>
                  </a:tcPr>
                </a:tc>
              </a:tr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Age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older you get the bones weaken causing </a:t>
                      </a:r>
                      <a:r>
                        <a:rPr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fractures to become more likely.</a:t>
                      </a:r>
                      <a:endParaRPr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Contusions and abrasions are also more likely due to losing coordination as you get older </a:t>
                      </a:r>
                      <a:endParaRPr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Nutrition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Lack of calcium in the body can cause bones to be more prone to fractures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Being underweight can cause more of a risk of fractures.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Being overweight can cause to much pressure on the joints and cause a stress fracture or be more prone to dislocation.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Previous injuries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With any injury the area that was injured is more prone to reinjury of any acute/ chronic injury.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Aggression</a:t>
                      </a:r>
                      <a:endParaRPr b="1"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 player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whom is intending to harm another player could cause any acute injury,</a:t>
                      </a:r>
                      <a:endParaRPr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2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Selective attention</a:t>
                      </a:r>
                      <a:r>
                        <a:rPr lang="en-GB"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8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 player that is tired or not focused due to lack of arousal/motivation is more at risk of acute injuries.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Google Shape;93;p17"/>
          <p:cNvGraphicFramePr/>
          <p:nvPr/>
        </p:nvGraphicFramePr>
        <p:xfrm>
          <a:off x="2203725" y="648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528350"/>
              </a:tblGrid>
              <a:tr h="295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Emergency Action Plans (EAP)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>
                        <a:alpha val="35440"/>
                      </a:srgbClr>
                    </a:solidFill>
                  </a:tcPr>
                </a:tc>
              </a:tr>
              <a:tr h="1576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 document that sets out the procedures to be followed when a sporting injury requires emergency treatment.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Emergency personnel 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People who respond first to the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incident first aider/coach/official.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Emergency communication- 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Emergency numbers to call in the event of an incident (999/111/emergency contact)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Emergency equipment-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Location of the nearest first aid kit/defibrillator/stretcher.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4" name="Google Shape;94;p17"/>
          <p:cNvGraphicFramePr/>
          <p:nvPr/>
        </p:nvGraphicFramePr>
        <p:xfrm>
          <a:off x="2242275" y="2697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489800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SALTAPS (on field assessment 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routine)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FF">
                        <a:alpha val="3544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SEE-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Did anyone see the injury occur?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ASK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-How did it happen? Where does it hurt?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LOOK-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for signs of bleeding, deformity of limbs, inflammation, swelling or redness.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TOUCH-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injury for signs of heat, tenderness, loss or change of sensation/pain.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ACTIVE-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Ask injured person to move the injured area if possible. Does this hurt?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PASSIVE-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Try to move the injured area only if good range of movement is possible. Does it have full range of movement?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STRENGTH-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If no pain during,use resisted movement to assess further loss of function. Can they put weight on it?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5" name="Google Shape;95;p17"/>
          <p:cNvGraphicFramePr/>
          <p:nvPr/>
        </p:nvGraphicFramePr>
        <p:xfrm>
          <a:off x="4829350" y="648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250025"/>
              </a:tblGrid>
              <a:tr h="1000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DRABC 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>
                        <a:alpha val="3734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Danger-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Make sure the area is safe before approaching the injured person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Response-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Is the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casualty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responsive or not? Are the moving or speaking?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Airway-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Is it clear or blocked? If not responding move to next step.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Breathing 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Are they breathing normally? Can you see their chest movin?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Circulation-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If they are breathing check for bleeding. If they aren’t = CPR.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6" name="Google Shape;96;p17"/>
          <p:cNvSpPr txBox="1"/>
          <p:nvPr/>
        </p:nvSpPr>
        <p:spPr>
          <a:xfrm>
            <a:off x="0" y="0"/>
            <a:ext cx="91440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OCR Sport Science Knowledge Organiser</a:t>
            </a:r>
            <a:endParaRPr b="1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R180 TA4 Reducing risk, treatment of and rehabilitation of sports injuries and medical conditions </a:t>
            </a:r>
            <a:endParaRPr sz="1000"/>
          </a:p>
        </p:txBody>
      </p:sp>
      <p:graphicFrame>
        <p:nvGraphicFramePr>
          <p:cNvPr id="97" name="Google Shape;97;p17"/>
          <p:cNvGraphicFramePr/>
          <p:nvPr/>
        </p:nvGraphicFramePr>
        <p:xfrm>
          <a:off x="7176650" y="6479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967350"/>
              </a:tblGrid>
              <a:tr h="2640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PRICE  Therapy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>
                        <a:alpha val="35440"/>
                      </a:srgbClr>
                    </a:solidFill>
                  </a:tcPr>
                </a:tc>
              </a:tr>
              <a:tr h="19541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PROTECTION 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Protect the injured body part to reduce risk of further damage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. 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REST-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Immobilising the injury and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resting the injury for the first 2-3 days. Then reintroduce movement gradually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. 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ICE-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Apply an ice the painful area for 15-20 minutes. repeat every 2-3 hours. Don’t apply directly to the skin as it can damage it.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COMPRESS 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Apply pressure to the injured area with to help limit the swelling.</a:t>
                      </a:r>
                      <a:r>
                        <a:rPr lang="en-GB" sz="800">
                          <a:solidFill>
                            <a:srgbClr val="00FF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800">
                        <a:solidFill>
                          <a:srgbClr val="00FF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ELEVATE-</a:t>
                      </a:r>
                      <a:r>
                        <a:rPr lang="en-GB" sz="7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Elevate the injury by resting it above the level of your heart and keep it supported. </a:t>
                      </a:r>
                      <a:endParaRPr b="1" sz="80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8" name="Google Shape;98;p17"/>
          <p:cNvGraphicFramePr/>
          <p:nvPr/>
        </p:nvGraphicFramePr>
        <p:xfrm>
          <a:off x="0" y="3272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165575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Strategies to 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help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reduce the risk of sports injuries and medical conditions 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Medicals-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An examination of a person’s body to see how physically fit they are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Screening-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An examination used to discover underlying health issues/medical conditions such as diabetes.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National governing body policies-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Policies that ensure that the sport is carried out safely.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9" name="Google Shape;99;p17"/>
          <p:cNvGraphicFramePr/>
          <p:nvPr/>
        </p:nvGraphicFramePr>
        <p:xfrm>
          <a:off x="0" y="648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106450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Safety checks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900FF">
                        <a:alpha val="2278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Risk 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assessments 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These assess the level of risk and identify the chance of the injury occurring and the severity of the injury should it happen.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Control measures-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These are actions for the removal of hazards and reduction of risks.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Characteristics of the individual/group-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These are the variables that could influence the risk of injury.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Group Size-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This affects the amount of space needed for the sporting activity in order for it to be carried out safely.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00" name="Google Shape;100;p17"/>
          <p:cNvGraphicFramePr/>
          <p:nvPr/>
        </p:nvGraphicFramePr>
        <p:xfrm>
          <a:off x="4808775" y="26110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2250025"/>
              </a:tblGrid>
              <a:tr h="3173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Recovery position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>
                        <a:alpha val="34180"/>
                      </a:srgbClr>
                    </a:solidFill>
                  </a:tcPr>
                </a:tc>
              </a:tr>
              <a:tr h="2215125">
                <a:tc>
                  <a:txBody>
                    <a:bodyPr/>
                    <a:lstStyle/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AutoNum type="arabicPeriod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DRABC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AutoNum type="arabicPeriod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Check and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tilt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head to open airway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AutoNum type="arabicPeriod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Kneel to the side of the person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AutoNum type="arabicPeriod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Place arm closest 90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degrees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with palm facing up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AutoNum type="arabicPeriod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Place the persons other hand against th back of their cheek that is closest to you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AutoNum type="arabicPeriod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Bend persons furthest knee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AutoNum type="arabicPeriod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Roll on to their side using bent knee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AutoNum type="arabicPeriod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Open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person's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airway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-2794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entury Gothic"/>
                        <a:buAutoNum type="arabicPeriod"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Stay with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casualty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and monitor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01" name="Google Shape;101;p17"/>
          <p:cNvGraphicFramePr/>
          <p:nvPr/>
        </p:nvGraphicFramePr>
        <p:xfrm>
          <a:off x="7176650" y="3538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967350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X-rays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900FF">
                        <a:alpha val="2278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Provide medical professionals with images of inside the body.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Used for detecting fractures, or medical conditions that can affect heart or lungs.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Brain scans (CT) uses x-ray and computers to create a detailed image.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/>
          <p:nvPr/>
        </p:nvSpPr>
        <p:spPr>
          <a:xfrm>
            <a:off x="0" y="0"/>
            <a:ext cx="91440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OCR Sport Science Knowledge Organiser</a:t>
            </a:r>
            <a:endParaRPr b="1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R180 TA4 Reducing risk, treatment of and rehabilitation of sports injuries and medical conditions </a:t>
            </a:r>
            <a:endParaRPr sz="1000"/>
          </a:p>
        </p:txBody>
      </p:sp>
      <p:graphicFrame>
        <p:nvGraphicFramePr>
          <p:cNvPr id="107" name="Google Shape;107;p18"/>
          <p:cNvGraphicFramePr/>
          <p:nvPr/>
        </p:nvGraphicFramePr>
        <p:xfrm>
          <a:off x="0" y="648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616625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Massage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>
                        <a:alpha val="3418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Pressure applied to the area of injury to relieve tension.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on: 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Sprains and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strains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Rotator cuff tendonitis, achilles tendonitis, patellar tendonitis 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Benefits: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Reduces muscle tension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Increases mobility /circulation/ healing process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Helps break down scar tissues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08" name="Google Shape;108;p18"/>
          <p:cNvGraphicFramePr/>
          <p:nvPr/>
        </p:nvGraphicFramePr>
        <p:xfrm>
          <a:off x="0" y="2673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616625"/>
              </a:tblGrid>
              <a:tr h="251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Ultrasound scan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</a:tr>
              <a:tr h="7948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on: 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Sprains and strains (injuries relating to tendons, muscles,  joints, internal organs)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Benefits: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Aids a diagnosis of what the injury is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09" name="Google Shape;109;p18"/>
          <p:cNvGraphicFramePr/>
          <p:nvPr/>
        </p:nvGraphicFramePr>
        <p:xfrm>
          <a:off x="3809775" y="6479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726375"/>
              </a:tblGrid>
              <a:tr h="34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Ultrasound therapy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>
                        <a:alpha val="35440"/>
                      </a:srgbClr>
                    </a:solidFill>
                  </a:tcPr>
                </a:tc>
              </a:tr>
              <a:tr h="17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echanical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vibrations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on: 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Sprains and strains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Rotator cuff tendonitis, achilles tendonitis, patellar tendonitis 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Benefits: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Reduces pain/inflammation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Increases mobility/circulation/ healing process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Helps break down scar tissues/improve tissue repair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10" name="Google Shape;110;p18"/>
          <p:cNvGraphicFramePr/>
          <p:nvPr/>
        </p:nvGraphicFramePr>
        <p:xfrm>
          <a:off x="1765550" y="648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895300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Electrotherapy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FF">
                        <a:alpha val="3544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of electrical stimulation on nerves and muscles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on: 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Sprains and strains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Rotator cuff tendonitis, achilles tendonitis, patellar tendonitis 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Some brain injuries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Fractures and dislocations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Benefits: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Reduces pain/inflammation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Improves healing/strengthens muscles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11" name="Google Shape;111;p18"/>
          <p:cNvGraphicFramePr/>
          <p:nvPr/>
        </p:nvGraphicFramePr>
        <p:xfrm>
          <a:off x="1765550" y="28016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895300"/>
              </a:tblGrid>
              <a:tr h="2224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Hydrotherapy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20371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Exercising in water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on: 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Fractures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ACL injuries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Rotator cuff tendonitis, achilles tendonitis, patellar tendonitis 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Benefits: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Relieves pain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Improves healing/strengthens muscles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Increases range of movement and flexibility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Increases mobility/circulation /healing process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12" name="Google Shape;112;p18"/>
          <p:cNvGraphicFramePr/>
          <p:nvPr/>
        </p:nvGraphicFramePr>
        <p:xfrm>
          <a:off x="3809775" y="28016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726375"/>
              </a:tblGrid>
              <a:tr h="3404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Cryotherapy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>
                        <a:alpha val="37340"/>
                      </a:srgbClr>
                    </a:solidFill>
                  </a:tcPr>
                </a:tc>
              </a:tr>
              <a:tr h="20014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of extreme cold treatment where injury is exposed to freezing temperatures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on: 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Sprains and strains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Shin splints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Fractures and dislocations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Contusions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Benefits: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Reduces pain/inflammation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Increases mobility/circulation/ healing process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Relieves pain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13" name="Google Shape;113;p18"/>
          <p:cNvGraphicFramePr/>
          <p:nvPr/>
        </p:nvGraphicFramePr>
        <p:xfrm>
          <a:off x="5642900" y="648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689325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Contrast therapy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900FF">
                        <a:alpha val="2278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of alternating hot and cold treatments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 on: 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Soft tissue injuries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Chronic injuries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Benefits: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Reduces pain/inflammation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Increases mobility/circulation/ healing process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Increases range of movement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14" name="Google Shape;114;p18"/>
          <p:cNvGraphicFramePr/>
          <p:nvPr/>
        </p:nvGraphicFramePr>
        <p:xfrm>
          <a:off x="7454675" y="648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689325"/>
              </a:tblGrid>
              <a:tr h="1245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Support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Kinesiology taping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Used to keep joints in place to decompress injury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Neoprene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Used to support the injury and give it heat to soothe pain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Bandaging 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Used to help compress injury and stabilise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or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prevent infection.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15" name="Google Shape;115;p18"/>
          <p:cNvGraphicFramePr/>
          <p:nvPr/>
        </p:nvGraphicFramePr>
        <p:xfrm>
          <a:off x="564290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689325"/>
              </a:tblGrid>
              <a:tr h="2497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Stretching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>
                        <a:alpha val="34180"/>
                      </a:srgbClr>
                    </a:solidFill>
                  </a:tcPr>
                </a:tc>
              </a:tr>
              <a:tr h="8898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Different types of stretching can be encouraged to help rehabilitate injury. Some static stretching maybe used.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Benefits: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 Increases range of movement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Strengthens muscles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16" name="Google Shape;116;p18"/>
          <p:cNvGraphicFramePr/>
          <p:nvPr/>
        </p:nvGraphicFramePr>
        <p:xfrm>
          <a:off x="7438975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689325"/>
              </a:tblGrid>
              <a:tr h="192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Immobilisation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>
                        <a:alpha val="3544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Casts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Used to protect and support fractures keeping it in immobilise and in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right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place while it heals.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Splints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Used to support fracture and adjusted as injury heals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Slings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Used to support and immobilise sprain/fracture/dislocation until it heals.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17" name="Google Shape;117;p18"/>
          <p:cNvGraphicFramePr/>
          <p:nvPr/>
        </p:nvGraphicFramePr>
        <p:xfrm>
          <a:off x="5642900" y="4024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689325"/>
              </a:tblGrid>
              <a:tr h="2995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Painkillers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FF">
                        <a:alpha val="35440"/>
                      </a:srgbClr>
                    </a:solidFill>
                  </a:tcPr>
                </a:tc>
              </a:tr>
              <a:tr h="819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Helps manage pain can be ibuprofen tablets or gels.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Benefits:</a:t>
                      </a:r>
                      <a:endParaRPr b="1"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 </a:t>
                      </a:r>
                      <a:r>
                        <a:rPr lang="en-GB" sz="75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Reduces pain/inflammation</a:t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5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/>
        </p:nvSpPr>
        <p:spPr>
          <a:xfrm>
            <a:off x="393438" y="0"/>
            <a:ext cx="83952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OCR Sport Studies Knowledge Organiser</a:t>
            </a:r>
            <a:endParaRPr b="1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R184 Causes, symptoms and treatment of medical conditions</a:t>
            </a:r>
            <a:endParaRPr sz="1000"/>
          </a:p>
        </p:txBody>
      </p:sp>
      <p:graphicFrame>
        <p:nvGraphicFramePr>
          <p:cNvPr id="123" name="Google Shape;123;p19"/>
          <p:cNvGraphicFramePr/>
          <p:nvPr/>
        </p:nvGraphicFramePr>
        <p:xfrm>
          <a:off x="-12" y="601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706400"/>
                <a:gridCol w="2199450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Asthma Causes/symptoms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FF">
                        <a:alpha val="3544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Asthma Treatments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FF">
                        <a:alpha val="3544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Causes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Family history of asthma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Allergies such as hay fever/animals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Exposure to cigarette smoke growing up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Exercise-intensity, chemicals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Common symptoms: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Wheezing when breathing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Tightness of chest (making it difficult to breathe)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Breathlessness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Coughing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Reassurance-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If having an asthma attack it important to keep the person calm with slow steady breaths.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Inhalers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most common form of treatment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Reliever-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helps relieve symptoms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Preventer-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stops symptoms occurring in the 1st place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Nebuliser-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used by hospitals change the liquid into mist that helps breathing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Steroid tablets- given to people with severe asthma to help reduce inflammation of airways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24" name="Google Shape;124;p19"/>
          <p:cNvGraphicFramePr/>
          <p:nvPr/>
        </p:nvGraphicFramePr>
        <p:xfrm>
          <a:off x="-12" y="2977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793025"/>
                <a:gridCol w="2112825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Diabetes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Causes/symptoms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Diabetes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Treatments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A86E8">
                        <a:alpha val="3620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Type 1-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body is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unable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to produce insulin (born with it)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Type 2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body does not produce enough insulin (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overweight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and lack of exercise)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Common 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Symptoms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Blurred vision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Feeling very thirsty all the time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Cuts taking a long time to heal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Urinating more often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Feeling tired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Losing weight for no reason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Type 1 Treatment 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May use an insulin pen and inject themselves or an insulin pump (electronic pump) that ensures the body gets enough insulin.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Type 2 Treatment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 Use of insulin, either tablets or injection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Eating healthily and avoiding food/drinks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Regular physical activity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Hyperglycemia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Low blood sugar levels </a:t>
                      </a: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Hypoglycemia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High blood sugar levels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25" name="Google Shape;125;p19"/>
          <p:cNvGraphicFramePr/>
          <p:nvPr/>
        </p:nvGraphicFramePr>
        <p:xfrm>
          <a:off x="3981563" y="601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553275"/>
                <a:gridCol w="1622975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Epilepsy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Causes/symptoms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>
                        <a:alpha val="3544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Epilepsy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Treatments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>
                        <a:alpha val="35440"/>
                      </a:srgbClr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Causes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Family history of epilepsy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Severe head injuries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Triggers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Anxiety/stress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Tiredness/lack of sleep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Common symptoms: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Rapid blinking/eyes rolling in back of head/staring blankly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Slurred speech/strange tastes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Stiffness of limbs/shaking/ uncontrollable twitching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Anti-epileptic drugs (AED’s)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Most common form of treatment tablets or injections changing the chemical levels in the brain.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Ketogenic diet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Consists of foods high in fat and low in carbohydrates and protein. Helps maintain chemicals within the liver. Used when people don’t find AED’s effective.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26" name="Google Shape;126;p19"/>
          <p:cNvGraphicFramePr/>
          <p:nvPr/>
        </p:nvGraphicFramePr>
        <p:xfrm>
          <a:off x="3981563" y="3117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553275"/>
                <a:gridCol w="1712575"/>
              </a:tblGrid>
              <a:tr h="298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SCA 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Causes/symptoms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>
                        <a:alpha val="3734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SCA</a:t>
                      </a: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Treatments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>
                        <a:alpha val="37340"/>
                      </a:srgbClr>
                    </a:solidFill>
                  </a:tcPr>
                </a:tc>
              </a:tr>
              <a:tr h="17274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Causes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Underlying heart conditions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Family history of heart conditions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Intense physical activity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Sudden trauma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Common symptoms: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Person collapses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Unconscious/unresponsive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Not breathing/gasping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CPR-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chest compressions until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emergency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services arrive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Defibrillator-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can be used to restart the heart.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Prevention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Maintaining a healthy weight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Regular exercise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Good management of diabetes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27" name="Google Shape;127;p19"/>
          <p:cNvGraphicFramePr/>
          <p:nvPr/>
        </p:nvGraphicFramePr>
        <p:xfrm>
          <a:off x="7247413" y="601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{3009B638-7805-405D-BDE4-FAE5DA94E2A6}</a:tableStyleId>
              </a:tblPr>
              <a:tblGrid>
                <a:gridCol w="1895675"/>
              </a:tblGrid>
              <a:tr h="318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rgbClr val="22222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Other medical conditions</a:t>
                      </a:r>
                      <a:endParaRPr b="1" sz="800">
                        <a:solidFill>
                          <a:srgbClr val="22222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</a:tr>
              <a:tr h="1198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Hypothermia-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Dangerously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low body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temperature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Causes-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exposure to  extremely cold weather or wearing wet clothing for a long period of time in cold weather.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Symptoms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Slurred speech/confusion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Breathing slow/blue lips/shivering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-slowly warm up, seek shelter, remove wet clothing.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Heat exhaustion-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when the body temperature is too high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Causes: lack of water/heat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Symptoms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Feeling sick, headache, very thirsty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High body temperature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Excessive sweating, dizziness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drinking plenty of water and cold compress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Dehydration- 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when the body loses too much water through sweat and is not replaced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Symptoms</a:t>
                      </a:r>
                      <a:endParaRPr b="1"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Feeling thirsty, fatigue, dry ,mouth, infrequent urination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Treatment-</a:t>
                      </a:r>
                      <a:r>
                        <a:rPr lang="en-GB" sz="8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drinking plenty of water before/during/after sporting activity </a:t>
                      </a:r>
                      <a:endParaRPr sz="8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