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5"/>
  </p:notesMasterIdLst>
  <p:handoutMasterIdLst>
    <p:handoutMasterId r:id="rId26"/>
  </p:handoutMasterIdLst>
  <p:sldIdLst>
    <p:sldId id="258" r:id="rId2"/>
    <p:sldId id="263" r:id="rId3"/>
    <p:sldId id="264"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67" r:id="rId24"/>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Tuffy" panose="020B0603060100000000" charset="0"/>
      <p:regular r:id="rId31"/>
      <p:bold r:id="rId32"/>
      <p:italic r:id="rId33"/>
      <p:boldItalic r:id="rId34"/>
    </p:embeddedFont>
    <p:embeddedFont>
      <p:font typeface="Twinkl" panose="020B060402020202020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313"/>
    <a:srgbClr val="B8A279"/>
    <a:srgbClr val="F7CFAE"/>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48" autoAdjust="0"/>
    <p:restoredTop sz="94660"/>
  </p:normalViewPr>
  <p:slideViewPr>
    <p:cSldViewPr snapToGrid="0" showGuides="1">
      <p:cViewPr varScale="1">
        <p:scale>
          <a:sx n="88" d="100"/>
          <a:sy n="88" d="100"/>
        </p:scale>
        <p:origin x="1598" y="6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01/06/2020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mailto:quinet@flickr.com" TargetMode="External"/><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hyperlink" Target="mailto:Tann@flickr.com" TargetMode="External"/><Relationship Id="rId5" Type="http://schemas.openxmlformats.org/officeDocument/2006/relationships/hyperlink" Target="mailto:simplyla@flickr.com"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quinet@flickr.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By 27,000 years ago they had set foot in Australia, Poland, Japan and Siberia.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4365447" y="374309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6456715" y="3666889"/>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6523382" y="558882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07730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9753"/>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It wasn’t until around 10,000 BC that early humans reached North and South America via the Bering land bridge that at that time connected Siberia and North America.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4365447" y="374309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6456715" y="3666889"/>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6523382" y="558882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Oval 16"/>
          <p:cNvSpPr/>
          <p:nvPr/>
        </p:nvSpPr>
        <p:spPr>
          <a:xfrm>
            <a:off x="2041379" y="3810376"/>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Oval 17"/>
          <p:cNvSpPr/>
          <p:nvPr/>
        </p:nvSpPr>
        <p:spPr>
          <a:xfrm>
            <a:off x="2837245" y="5283576"/>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66411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2913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This depended on the time, and the country. </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19" name="Rectangle 18"/>
          <p:cNvSpPr/>
          <p:nvPr/>
        </p:nvSpPr>
        <p:spPr>
          <a:xfrm>
            <a:off x="753225" y="1931566"/>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In Britain, archaeologists have found evidence of four different types of dwelling.</a:t>
            </a:r>
          </a:p>
        </p:txBody>
      </p:sp>
      <p:pic>
        <p:nvPicPr>
          <p:cNvPr id="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931" y="3100388"/>
            <a:ext cx="20081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7293" y="2789238"/>
            <a:ext cx="24526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632325"/>
            <a:ext cx="31511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3325" y="3248025"/>
            <a:ext cx="228441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67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07740"/>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During the Palaeolithic time period when the ice came, some early humans sheltered from the cold in caves. </a:t>
            </a:r>
          </a:p>
          <a:p>
            <a:pPr>
              <a:spcBef>
                <a:spcPct val="0"/>
              </a:spcBef>
              <a:buFontTx/>
              <a:buNone/>
            </a:pPr>
            <a:r>
              <a:rPr lang="en-GB" altLang="en-US" dirty="0" smtClean="0">
                <a:solidFill>
                  <a:schemeClr val="tx1"/>
                </a:solidFill>
              </a:rPr>
              <a:t>Why build your own house when there's one already available?</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0547" y="2611224"/>
            <a:ext cx="4973376" cy="365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77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Evidence found in </a:t>
            </a:r>
            <a:r>
              <a:rPr lang="en-GB" altLang="en-US" dirty="0" err="1" smtClean="0">
                <a:solidFill>
                  <a:schemeClr val="tx1"/>
                </a:solidFill>
              </a:rPr>
              <a:t>Howick</a:t>
            </a:r>
            <a:r>
              <a:rPr lang="en-GB" altLang="en-US" dirty="0" smtClean="0">
                <a:solidFill>
                  <a:schemeClr val="tx1"/>
                </a:solidFill>
              </a:rPr>
              <a:t> from Mesolithic times indicates a circular structure made from wooden posts. </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396" y="3503130"/>
            <a:ext cx="2748716" cy="282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3225" y="2321296"/>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There are no existing houses remaining but archaeologists have found marks in the ground that they believe were made from the timber poles. </a:t>
            </a:r>
          </a:p>
          <a:p>
            <a:pPr>
              <a:spcBef>
                <a:spcPct val="0"/>
              </a:spcBef>
              <a:buFontTx/>
              <a:buNone/>
            </a:pPr>
            <a:r>
              <a:rPr lang="en-GB" altLang="en-US" dirty="0" smtClean="0">
                <a:solidFill>
                  <a:schemeClr val="tx1"/>
                </a:solidFill>
              </a:rPr>
              <a:t>The frame may have been round, or conical like a tepee. </a:t>
            </a:r>
            <a:endParaRPr lang="en-GB" altLang="en-US" dirty="0">
              <a:solidFill>
                <a:schemeClr val="tx1"/>
              </a:solidFill>
            </a:endParaRPr>
          </a:p>
        </p:txBody>
      </p:sp>
      <p:sp>
        <p:nvSpPr>
          <p:cNvPr id="7" name="Rectangle 6"/>
          <p:cNvSpPr/>
          <p:nvPr/>
        </p:nvSpPr>
        <p:spPr>
          <a:xfrm>
            <a:off x="753225" y="3576551"/>
            <a:ext cx="47755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They may have used animal skin, thatch or turf to cover the frame.</a:t>
            </a:r>
            <a:endParaRPr lang="en-GB" altLang="en-US" dirty="0">
              <a:solidFill>
                <a:schemeClr val="tx1"/>
              </a:solidFill>
            </a:endParaRPr>
          </a:p>
        </p:txBody>
      </p:sp>
      <p:sp>
        <p:nvSpPr>
          <p:cNvPr id="8" name="Rectangle 7"/>
          <p:cNvSpPr/>
          <p:nvPr/>
        </p:nvSpPr>
        <p:spPr>
          <a:xfrm>
            <a:off x="753225" y="4554807"/>
            <a:ext cx="47755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There was evidence that the floor was covered with a layer of moss, reeds and other soft plant materials. </a:t>
            </a:r>
            <a:endParaRPr lang="en-GB" altLang="en-US" dirty="0">
              <a:solidFill>
                <a:schemeClr val="tx1"/>
              </a:solidFill>
            </a:endParaRPr>
          </a:p>
        </p:txBody>
      </p:sp>
    </p:spTree>
    <p:extLst>
      <p:ext uri="{BB962C8B-B14F-4D97-AF65-F5344CB8AC3E}">
        <p14:creationId xmlns:p14="http://schemas.microsoft.com/office/powerpoint/2010/main" val="105690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Evidence suggests that houses were usually rectangular and constructed form timber in the Neolithic period. </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6" name="Rectangle 5"/>
          <p:cNvSpPr/>
          <p:nvPr/>
        </p:nvSpPr>
        <p:spPr>
          <a:xfrm>
            <a:off x="753225" y="2197923"/>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None of these houses remain but we can see the foundations.</a:t>
            </a:r>
          </a:p>
        </p:txBody>
      </p:sp>
      <p:sp>
        <p:nvSpPr>
          <p:cNvPr id="7" name="Rectangle 6"/>
          <p:cNvSpPr/>
          <p:nvPr/>
        </p:nvSpPr>
        <p:spPr>
          <a:xfrm>
            <a:off x="753225" y="2818765"/>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Some houses used </a:t>
            </a:r>
            <a:r>
              <a:rPr lang="en-GB" altLang="en-US" b="1" dirty="0" smtClean="0">
                <a:solidFill>
                  <a:schemeClr val="tx1"/>
                </a:solidFill>
              </a:rPr>
              <a:t>wattle and daub </a:t>
            </a:r>
            <a:r>
              <a:rPr lang="en-GB" altLang="en-US" dirty="0" smtClean="0">
                <a:solidFill>
                  <a:schemeClr val="tx1"/>
                </a:solidFill>
              </a:rPr>
              <a:t>for walls and thatched roofs. </a:t>
            </a:r>
            <a:endParaRPr lang="en-GB" altLang="en-US" dirty="0">
              <a:solidFill>
                <a:schemeClr val="tx1"/>
              </a:solidFill>
            </a:endParaRPr>
          </a:p>
        </p:txBody>
      </p:sp>
      <p:sp>
        <p:nvSpPr>
          <p:cNvPr id="8" name="Rectangle 7"/>
          <p:cNvSpPr/>
          <p:nvPr/>
        </p:nvSpPr>
        <p:spPr>
          <a:xfrm>
            <a:off x="753225" y="3716606"/>
            <a:ext cx="3827242"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There was evidence that the floor was covered with a layer of moss, reeds and other soft plant materials. </a:t>
            </a:r>
            <a:endParaRPr lang="en-GB" altLang="en-US" dirty="0">
              <a:solidFill>
                <a:schemeClr val="tx1"/>
              </a:solidFill>
            </a:endParaRPr>
          </a:p>
        </p:txBody>
      </p:sp>
      <p:sp>
        <p:nvSpPr>
          <p:cNvPr id="9" name="Rectangle 8"/>
          <p:cNvSpPr/>
          <p:nvPr/>
        </p:nvSpPr>
        <p:spPr>
          <a:xfrm>
            <a:off x="753225" y="549341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smtClean="0">
                <a:solidFill>
                  <a:schemeClr val="tx1"/>
                </a:solidFill>
              </a:rPr>
              <a:t>Wattle and Daub: </a:t>
            </a:r>
            <a:r>
              <a:rPr lang="en-GB" altLang="en-US" dirty="0" smtClean="0">
                <a:solidFill>
                  <a:schemeClr val="tx1"/>
                </a:solidFill>
              </a:rPr>
              <a:t>A mixture of manure, clay, mud and hay stuck to sticks that have been woven in and out of the timber frame. </a:t>
            </a:r>
            <a:endParaRPr lang="en-GB" altLang="en-US" dirty="0">
              <a:solidFill>
                <a:schemeClr val="tx1"/>
              </a:solidFill>
            </a:endParaRPr>
          </a:p>
        </p:txBody>
      </p:sp>
      <p:pic>
        <p:nvPicPr>
          <p:cNvPr id="2" name="Picture 1"/>
          <p:cNvPicPr>
            <a:picLocks noChangeAspect="1"/>
          </p:cNvPicPr>
          <p:nvPr/>
        </p:nvPicPr>
        <p:blipFill>
          <a:blip r:embed="rId2"/>
          <a:stretch>
            <a:fillRect/>
          </a:stretch>
        </p:blipFill>
        <p:spPr>
          <a:xfrm>
            <a:off x="4707826" y="2977205"/>
            <a:ext cx="3818107" cy="2049244"/>
          </a:xfrm>
          <a:prstGeom prst="rect">
            <a:avLst/>
          </a:prstGeom>
        </p:spPr>
      </p:pic>
    </p:spTree>
    <p:extLst>
      <p:ext uri="{BB962C8B-B14F-4D97-AF65-F5344CB8AC3E}">
        <p14:creationId xmlns:p14="http://schemas.microsoft.com/office/powerpoint/2010/main" val="216115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Some houses in the Neolithic period, like those uncovered at </a:t>
            </a:r>
            <a:r>
              <a:rPr lang="en-GB" altLang="en-US" dirty="0" err="1" smtClean="0">
                <a:solidFill>
                  <a:schemeClr val="tx1"/>
                </a:solidFill>
              </a:rPr>
              <a:t>Skara</a:t>
            </a:r>
            <a:r>
              <a:rPr lang="en-GB" altLang="en-US" dirty="0" smtClean="0">
                <a:solidFill>
                  <a:schemeClr val="tx1"/>
                </a:solidFill>
              </a:rPr>
              <a:t> Brae, were built from stones. </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6" name="Rectangle 5"/>
          <p:cNvSpPr/>
          <p:nvPr/>
        </p:nvSpPr>
        <p:spPr>
          <a:xfrm>
            <a:off x="753225" y="2236793"/>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They were built into mounds of rubbish known as </a:t>
            </a:r>
            <a:r>
              <a:rPr lang="en-GB" altLang="en-US" dirty="0" err="1" smtClean="0">
                <a:solidFill>
                  <a:schemeClr val="tx1"/>
                </a:solidFill>
              </a:rPr>
              <a:t>midden</a:t>
            </a:r>
            <a:r>
              <a:rPr lang="en-GB" altLang="en-US" dirty="0" smtClean="0">
                <a:solidFill>
                  <a:schemeClr val="tx1"/>
                </a:solidFill>
              </a:rPr>
              <a:t>. This could include small stones, shells, mud and animal bones. </a:t>
            </a:r>
          </a:p>
        </p:txBody>
      </p:sp>
      <p:sp>
        <p:nvSpPr>
          <p:cNvPr id="7" name="Rectangle 6"/>
          <p:cNvSpPr/>
          <p:nvPr/>
        </p:nvSpPr>
        <p:spPr>
          <a:xfrm>
            <a:off x="753225" y="3130546"/>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It would provide some stability as well as insulation. </a:t>
            </a:r>
            <a:endParaRPr lang="en-GB" altLang="en-US" dirty="0">
              <a:solidFill>
                <a:schemeClr val="tx1"/>
              </a:solidFill>
            </a:endParaRPr>
          </a:p>
        </p:txBody>
      </p:sp>
      <p:sp>
        <p:nvSpPr>
          <p:cNvPr id="8" name="Rectangle 7"/>
          <p:cNvSpPr/>
          <p:nvPr/>
        </p:nvSpPr>
        <p:spPr>
          <a:xfrm>
            <a:off x="753225" y="4024299"/>
            <a:ext cx="3827242"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 houses were usually round.</a:t>
            </a:r>
            <a:endParaRPr lang="en-GB" altLang="en-US" dirty="0">
              <a:solidFill>
                <a:schemeClr val="tx1"/>
              </a:solidFill>
            </a:endParaRPr>
          </a:p>
        </p:txBody>
      </p:sp>
      <p:sp>
        <p:nvSpPr>
          <p:cNvPr id="9" name="Rectangle 8"/>
          <p:cNvSpPr/>
          <p:nvPr/>
        </p:nvSpPr>
        <p:spPr>
          <a:xfrm>
            <a:off x="753225" y="4641053"/>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They had beds and storage shelves, and a hearth in the middle.</a:t>
            </a:r>
            <a:endParaRPr lang="en-GB" altLang="en-US" dirty="0">
              <a:solidFill>
                <a:schemeClr val="tx1"/>
              </a:solidFill>
            </a:endParaRPr>
          </a:p>
        </p:txBody>
      </p:sp>
      <p:pic>
        <p:nvPicPr>
          <p:cNvPr id="4" name="Picture 3"/>
          <p:cNvPicPr>
            <a:picLocks noChangeAspect="1"/>
          </p:cNvPicPr>
          <p:nvPr/>
        </p:nvPicPr>
        <p:blipFill>
          <a:blip r:embed="rId2"/>
          <a:stretch>
            <a:fillRect/>
          </a:stretch>
        </p:blipFill>
        <p:spPr>
          <a:xfrm>
            <a:off x="4691294" y="3285066"/>
            <a:ext cx="3834639" cy="2964449"/>
          </a:xfrm>
          <a:prstGeom prst="rect">
            <a:avLst/>
          </a:prstGeom>
        </p:spPr>
      </p:pic>
    </p:spTree>
    <p:extLst>
      <p:ext uri="{BB962C8B-B14F-4D97-AF65-F5344CB8AC3E}">
        <p14:creationId xmlns:p14="http://schemas.microsoft.com/office/powerpoint/2010/main" val="5815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35094"/>
            <a:ext cx="38865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People wore animal skins to keep them warm, sewn together using bone needles. </a:t>
            </a:r>
          </a:p>
        </p:txBody>
      </p:sp>
      <p:sp>
        <p:nvSpPr>
          <p:cNvPr id="21" name="Title 20"/>
          <p:cNvSpPr>
            <a:spLocks noGrp="1"/>
          </p:cNvSpPr>
          <p:nvPr>
            <p:ph type="title"/>
          </p:nvPr>
        </p:nvSpPr>
        <p:spPr/>
        <p:txBody>
          <a:bodyPr/>
          <a:lstStyle/>
          <a:p>
            <a:pPr algn="ctr"/>
            <a:r>
              <a:rPr lang="en-GB" altLang="en-US" sz="3200" dirty="0">
                <a:latin typeface="+mn-lt"/>
              </a:rPr>
              <a:t>What clothes did they wear?</a:t>
            </a:r>
          </a:p>
        </p:txBody>
      </p:sp>
      <p:sp>
        <p:nvSpPr>
          <p:cNvPr id="6" name="Rectangle 5"/>
          <p:cNvSpPr/>
          <p:nvPr/>
        </p:nvSpPr>
        <p:spPr>
          <a:xfrm>
            <a:off x="753226" y="2721673"/>
            <a:ext cx="5173442" cy="188010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fine bone needles that have been found were probably used for embroidery as well. </a:t>
            </a:r>
            <a:r>
              <a:rPr lang="en-GB" altLang="en-US" dirty="0" smtClean="0">
                <a:solidFill>
                  <a:schemeClr val="tx1"/>
                </a:solidFill>
              </a:rPr>
              <a:t>The </a:t>
            </a:r>
            <a:r>
              <a:rPr lang="en-GB" altLang="en-US" dirty="0">
                <a:solidFill>
                  <a:schemeClr val="tx1"/>
                </a:solidFill>
              </a:rPr>
              <a:t>bodies of a boy and a girl buried around 28,000 years ago in Russia were found with thousands of ivory beads and fox teeth covering them, work that would have taken years to complete. </a:t>
            </a:r>
          </a:p>
        </p:txBody>
      </p:sp>
      <p:sp>
        <p:nvSpPr>
          <p:cNvPr id="7" name="Rectangle 6"/>
          <p:cNvSpPr/>
          <p:nvPr/>
        </p:nvSpPr>
        <p:spPr>
          <a:xfrm>
            <a:off x="753224" y="4739248"/>
            <a:ext cx="5526925"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We also know that people were weaving fabric back then (which could have been used for clothes) and dying spun plant fibres different colours, so maybe fashion started a lot earlier than you might think!</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1016" y="1268699"/>
            <a:ext cx="10763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2605" y="2058503"/>
            <a:ext cx="1874837"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2209" y="1535094"/>
            <a:ext cx="1266331" cy="101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33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1358332"/>
            <a:ext cx="769650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Animals were the main source of food.  </a:t>
            </a:r>
          </a:p>
        </p:txBody>
      </p:sp>
      <p:sp>
        <p:nvSpPr>
          <p:cNvPr id="21" name="Title 20"/>
          <p:cNvSpPr>
            <a:spLocks noGrp="1"/>
          </p:cNvSpPr>
          <p:nvPr>
            <p:ph type="title"/>
          </p:nvPr>
        </p:nvSpPr>
        <p:spPr/>
        <p:txBody>
          <a:bodyPr/>
          <a:lstStyle/>
          <a:p>
            <a:pPr algn="ctr"/>
            <a:r>
              <a:rPr lang="en-GB" altLang="en-US" sz="3200" dirty="0">
                <a:latin typeface="+mn-lt"/>
              </a:rPr>
              <a:t>What food did they eat?</a:t>
            </a:r>
          </a:p>
        </p:txBody>
      </p:sp>
      <p:sp>
        <p:nvSpPr>
          <p:cNvPr id="7" name="Rectangle 6"/>
          <p:cNvSpPr/>
          <p:nvPr/>
        </p:nvSpPr>
        <p:spPr>
          <a:xfrm>
            <a:off x="753224" y="4815448"/>
            <a:ext cx="5418976"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Did You Know</a:t>
            </a:r>
            <a:r>
              <a:rPr lang="en-GB" altLang="en-US" b="1" dirty="0" smtClean="0">
                <a:solidFill>
                  <a:schemeClr val="tx1"/>
                </a:solidFill>
              </a:rPr>
              <a:t>...?</a:t>
            </a:r>
          </a:p>
          <a:p>
            <a:pPr>
              <a:spcBef>
                <a:spcPct val="0"/>
              </a:spcBef>
              <a:buFontTx/>
              <a:buNone/>
            </a:pPr>
            <a:r>
              <a:rPr lang="en-GB" altLang="en-US" dirty="0" smtClean="0">
                <a:solidFill>
                  <a:schemeClr val="tx1"/>
                </a:solidFill>
              </a:rPr>
              <a:t>Some archaeologists believe that early humans would have cut open the stomach of an animal and eaten their last meal! </a:t>
            </a:r>
            <a:endParaRPr lang="en-GB" altLang="en-US" dirty="0">
              <a:solidFill>
                <a:schemeClr val="tx1"/>
              </a:solidFill>
            </a:endParaRPr>
          </a:p>
        </p:txBody>
      </p:sp>
      <p:sp>
        <p:nvSpPr>
          <p:cNvPr id="13" name="Rectangle 12"/>
          <p:cNvSpPr/>
          <p:nvPr/>
        </p:nvSpPr>
        <p:spPr>
          <a:xfrm>
            <a:off x="753224" y="1932107"/>
            <a:ext cx="7696509"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They would eat all of the animal. When all the meat was stripped off the bones, the bones would be smashed so the marrow could be eaten from the inside.</a:t>
            </a:r>
          </a:p>
        </p:txBody>
      </p:sp>
      <p:sp>
        <p:nvSpPr>
          <p:cNvPr id="14" name="Rectangle 13"/>
          <p:cNvSpPr/>
          <p:nvPr/>
        </p:nvSpPr>
        <p:spPr>
          <a:xfrm>
            <a:off x="753224" y="3059882"/>
            <a:ext cx="769650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Marrow is high in fat and would have been a good energy source.</a:t>
            </a:r>
          </a:p>
        </p:txBody>
      </p:sp>
      <p:pic>
        <p:nvPicPr>
          <p:cNvPr id="2" name="Picture 1"/>
          <p:cNvPicPr>
            <a:picLocks noChangeAspect="1"/>
          </p:cNvPicPr>
          <p:nvPr/>
        </p:nvPicPr>
        <p:blipFill>
          <a:blip r:embed="rId2"/>
          <a:stretch>
            <a:fillRect/>
          </a:stretch>
        </p:blipFill>
        <p:spPr>
          <a:xfrm>
            <a:off x="4944003" y="4055533"/>
            <a:ext cx="3395663" cy="2180114"/>
          </a:xfrm>
          <a:prstGeom prst="rect">
            <a:avLst/>
          </a:prstGeom>
        </p:spPr>
      </p:pic>
    </p:spTree>
    <p:extLst>
      <p:ext uri="{BB962C8B-B14F-4D97-AF65-F5344CB8AC3E}">
        <p14:creationId xmlns:p14="http://schemas.microsoft.com/office/powerpoint/2010/main" val="45432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1227955"/>
            <a:ext cx="7696509"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Although it is thought that farming largely began in the Neolithic time, when many more plant based foods became part of people’s diets, there is evidence that people were eating food such as beans, seeds, lentils, nuts and grains over 23,000 years ago in the Palaeolithic period.</a:t>
            </a:r>
          </a:p>
        </p:txBody>
      </p:sp>
      <p:sp>
        <p:nvSpPr>
          <p:cNvPr id="21" name="Title 20"/>
          <p:cNvSpPr>
            <a:spLocks noGrp="1"/>
          </p:cNvSpPr>
          <p:nvPr>
            <p:ph type="title"/>
          </p:nvPr>
        </p:nvSpPr>
        <p:spPr/>
        <p:txBody>
          <a:bodyPr/>
          <a:lstStyle/>
          <a:p>
            <a:pPr algn="ctr"/>
            <a:r>
              <a:rPr lang="en-GB" altLang="en-US" sz="3200" dirty="0">
                <a:latin typeface="+mn-lt"/>
              </a:rPr>
              <a:t>What food did they eat?</a:t>
            </a:r>
          </a:p>
        </p:txBody>
      </p:sp>
      <p:sp>
        <p:nvSpPr>
          <p:cNvPr id="13" name="Rectangle 12"/>
          <p:cNvSpPr/>
          <p:nvPr/>
        </p:nvSpPr>
        <p:spPr>
          <a:xfrm>
            <a:off x="753224" y="2612743"/>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Their diet was a lot more varied than you might think, including many plants that today we treat as weeds.</a:t>
            </a:r>
          </a:p>
        </p:txBody>
      </p:sp>
      <p:grpSp>
        <p:nvGrpSpPr>
          <p:cNvPr id="5" name="Group 4"/>
          <p:cNvGrpSpPr/>
          <p:nvPr/>
        </p:nvGrpSpPr>
        <p:grpSpPr>
          <a:xfrm>
            <a:off x="812768" y="3443533"/>
            <a:ext cx="7696509" cy="2975949"/>
            <a:chOff x="812768" y="3443533"/>
            <a:chExt cx="7696509" cy="2975949"/>
          </a:xfrm>
        </p:grpSpPr>
        <p:sp>
          <p:nvSpPr>
            <p:cNvPr id="14" name="Rectangle 13"/>
            <p:cNvSpPr/>
            <p:nvPr/>
          </p:nvSpPr>
          <p:spPr>
            <a:xfrm>
              <a:off x="1270001" y="3443533"/>
              <a:ext cx="1887254"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Sunflower seeds</a:t>
              </a:r>
            </a:p>
          </p:txBody>
        </p:sp>
        <p:sp>
          <p:nvSpPr>
            <p:cNvPr id="8" name="Rectangle 7"/>
            <p:cNvSpPr/>
            <p:nvPr/>
          </p:nvSpPr>
          <p:spPr>
            <a:xfrm>
              <a:off x="3249398" y="3443533"/>
              <a:ext cx="2823250"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Nettle leaves</a:t>
              </a:r>
            </a:p>
          </p:txBody>
        </p:sp>
        <p:sp>
          <p:nvSpPr>
            <p:cNvPr id="9" name="Rectangle 8"/>
            <p:cNvSpPr/>
            <p:nvPr/>
          </p:nvSpPr>
          <p:spPr>
            <a:xfrm>
              <a:off x="6164793" y="3443533"/>
              <a:ext cx="1504950"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Hazelnuts</a:t>
              </a:r>
            </a:p>
          </p:txBody>
        </p:sp>
        <p:pic>
          <p:nvPicPr>
            <p:cNvPr id="10" name="Picture 2" descr="http://farm3.staticflickr.com/2506/3996857999_fa7a38db77_o.jpg"/>
            <p:cNvPicPr>
              <a:picLocks noChangeAspect="1" noChangeArrowheads="1"/>
            </p:cNvPicPr>
            <p:nvPr/>
          </p:nvPicPr>
          <p:blipFill rotWithShape="1">
            <a:blip r:embed="rId2">
              <a:extLst>
                <a:ext uri="{28A0092B-C50C-407E-A947-70E740481C1C}">
                  <a14:useLocalDpi xmlns:a14="http://schemas.microsoft.com/office/drawing/2010/main" val="0"/>
                </a:ext>
              </a:extLst>
            </a:blip>
            <a:srcRect t="20101"/>
            <a:stretch/>
          </p:blipFill>
          <p:spPr bwMode="auto">
            <a:xfrm>
              <a:off x="1270001" y="3979333"/>
              <a:ext cx="1887253" cy="2270654"/>
            </a:xfrm>
            <a:prstGeom prst="rect">
              <a:avLst/>
            </a:prstGeom>
            <a:noFill/>
            <a:ln w="19050">
              <a:solidFill>
                <a:srgbClr val="F7CFAE"/>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792" y="3997324"/>
              <a:ext cx="1504950" cy="2252663"/>
            </a:xfrm>
            <a:prstGeom prst="rect">
              <a:avLst/>
            </a:prstGeom>
            <a:noFill/>
            <a:ln w="19050">
              <a:solidFill>
                <a:srgbClr val="F7CFAE"/>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l="10818" r="18697"/>
            <a:stretch>
              <a:fillRect/>
            </a:stretch>
          </p:blipFill>
          <p:spPr bwMode="auto">
            <a:xfrm>
              <a:off x="3249398" y="3997324"/>
              <a:ext cx="2823250" cy="2252663"/>
            </a:xfrm>
            <a:prstGeom prst="rect">
              <a:avLst/>
            </a:prstGeom>
            <a:noFill/>
            <a:ln w="19050">
              <a:solidFill>
                <a:srgbClr val="F7CFAE"/>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812768" y="6234816"/>
              <a:ext cx="7696509" cy="184666"/>
            </a:xfrm>
            <a:prstGeom prst="rect">
              <a:avLst/>
            </a:prstGeom>
          </p:spPr>
          <p:txBody>
            <a:bodyPr wrap="square">
              <a:spAutoFit/>
            </a:bodyPr>
            <a:lstStyle/>
            <a:p>
              <a:pPr algn="ctr">
                <a:spcBef>
                  <a:spcPct val="0"/>
                </a:spcBef>
                <a:buFontTx/>
                <a:buNone/>
              </a:pPr>
              <a:r>
                <a:rPr lang="en-GB" altLang="en-US" sz="600" dirty="0">
                  <a:latin typeface="Arial" panose="020B0604020202020204" pitchFamily="34" charset="0"/>
                </a:rPr>
                <a:t>Photo courtesy of </a:t>
              </a:r>
              <a:r>
                <a:rPr lang="en-GB" altLang="en-US" sz="600" dirty="0">
                  <a:latin typeface="Arial" panose="020B0604020202020204" pitchFamily="34" charset="0"/>
                  <a:hlinkClick r:id="rId5"/>
                </a:rPr>
                <a:t>simplyla@flickr.com </a:t>
              </a:r>
              <a:r>
                <a:rPr lang="en-GB" altLang="en-US" sz="600" dirty="0">
                  <a:latin typeface="Arial" panose="020B0604020202020204" pitchFamily="34" charset="0"/>
                </a:rPr>
                <a:t>, </a:t>
              </a:r>
              <a:r>
                <a:rPr lang="en-GB" altLang="en-US" sz="600" dirty="0">
                  <a:latin typeface="Arial" panose="020B0604020202020204" pitchFamily="34" charset="0"/>
                  <a:hlinkClick r:id="rId6"/>
                </a:rPr>
                <a:t>Tann@flickr.com</a:t>
              </a:r>
              <a:r>
                <a:rPr lang="en-GB" altLang="en-US" sz="600" dirty="0">
                  <a:latin typeface="Arial" panose="020B0604020202020204" pitchFamily="34" charset="0"/>
                </a:rPr>
                <a:t>, </a:t>
              </a:r>
              <a:r>
                <a:rPr lang="en-GB" altLang="en-US" sz="600" dirty="0">
                  <a:latin typeface="Arial" panose="020B0604020202020204" pitchFamily="34" charset="0"/>
                  <a:hlinkClick r:id="rId7"/>
                </a:rPr>
                <a:t>quinet@flickr.com</a:t>
              </a:r>
              <a:r>
                <a:rPr lang="en-GB" altLang="en-US" sz="600" dirty="0">
                  <a:latin typeface="Arial" panose="020B0604020202020204" pitchFamily="34" charset="0"/>
                </a:rPr>
                <a:t>  - granted under creative commons licence - attribution</a:t>
              </a:r>
            </a:p>
          </p:txBody>
        </p:sp>
      </p:grpSp>
    </p:spTree>
    <p:extLst>
      <p:ext uri="{BB962C8B-B14F-4D97-AF65-F5344CB8AC3E}">
        <p14:creationId xmlns:p14="http://schemas.microsoft.com/office/powerpoint/2010/main" val="6517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dirty="0" smtClean="0">
                <a:latin typeface="Twinkl" pitchFamily="50" charset="0"/>
              </a:rPr>
              <a:t>To find out about the Stone Age.</a:t>
            </a:r>
            <a:endParaRPr lang="en-GB" sz="1800"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4298954"/>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Symbols have been found alongside cave paintings in Europe, used repeatedly in the same clusters in different caves. </a:t>
            </a:r>
          </a:p>
        </p:txBody>
      </p:sp>
      <p:sp>
        <p:nvSpPr>
          <p:cNvPr id="21" name="Title 20"/>
          <p:cNvSpPr>
            <a:spLocks noGrp="1"/>
          </p:cNvSpPr>
          <p:nvPr>
            <p:ph type="title"/>
          </p:nvPr>
        </p:nvSpPr>
        <p:spPr/>
        <p:txBody>
          <a:bodyPr/>
          <a:lstStyle/>
          <a:p>
            <a:pPr algn="ctr"/>
            <a:r>
              <a:rPr lang="en-GB" altLang="en-US" sz="3200" dirty="0">
                <a:latin typeface="+mn-lt"/>
              </a:rPr>
              <a:t>How did they communicate?</a:t>
            </a:r>
          </a:p>
        </p:txBody>
      </p:sp>
      <p:sp>
        <p:nvSpPr>
          <p:cNvPr id="13" name="Rectangle 12"/>
          <p:cNvSpPr/>
          <p:nvPr/>
        </p:nvSpPr>
        <p:spPr>
          <a:xfrm>
            <a:off x="753224" y="5288210"/>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Similar symbols have also been found on jewellery, suggesting that there was possibly a communication system in existence </a:t>
            </a:r>
            <a:r>
              <a:rPr lang="en-GB" altLang="en-US" dirty="0" smtClean="0">
                <a:solidFill>
                  <a:srgbClr val="131313"/>
                </a:solidFill>
              </a:rPr>
              <a:t>30,000 </a:t>
            </a:r>
            <a:r>
              <a:rPr lang="en-GB" altLang="en-US" dirty="0">
                <a:solidFill>
                  <a:srgbClr val="131313"/>
                </a:solidFill>
              </a:rPr>
              <a:t>years ago.</a:t>
            </a:r>
          </a:p>
        </p:txBody>
      </p:sp>
      <p:pic>
        <p:nvPicPr>
          <p:cNvPr id="1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0572" y="1392238"/>
            <a:ext cx="4398830" cy="2570162"/>
          </a:xfrm>
          <a:prstGeom prst="roundRect">
            <a:avLst>
              <a:gd name="adj" fmla="val 6455"/>
            </a:avLst>
          </a:prstGeom>
          <a:solidFill>
            <a:schemeClr val="bg1"/>
          </a:solidFill>
          <a:ln w="28575">
            <a:solidFill>
              <a:srgbClr val="F7CFAE"/>
            </a:solidFill>
          </a:ln>
        </p:spPr>
      </p:pic>
    </p:spTree>
    <p:extLst>
      <p:ext uri="{BB962C8B-B14F-4D97-AF65-F5344CB8AC3E}">
        <p14:creationId xmlns:p14="http://schemas.microsoft.com/office/powerpoint/2010/main" val="145823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59021" y="1929680"/>
            <a:ext cx="7882467" cy="3268134"/>
          </a:xfrm>
          <a:prstGeom prst="roundRect">
            <a:avLst>
              <a:gd name="adj" fmla="val 345"/>
            </a:avLst>
          </a:prstGeom>
          <a:solidFill>
            <a:srgbClr val="B8A27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2382" y="2175934"/>
            <a:ext cx="1642843"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chemeClr val="tx1"/>
                </a:solidFill>
              </a:rPr>
              <a:t>dug </a:t>
            </a:r>
            <a:r>
              <a:rPr lang="en-GB" altLang="en-US" dirty="0">
                <a:solidFill>
                  <a:schemeClr val="tx1"/>
                </a:solidFill>
              </a:rPr>
              <a:t>for </a:t>
            </a:r>
            <a:r>
              <a:rPr lang="en-GB" altLang="en-US" dirty="0" smtClean="0">
                <a:solidFill>
                  <a:schemeClr val="tx1"/>
                </a:solidFill>
              </a:rPr>
              <a:t>flint</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did they do?</a:t>
            </a:r>
          </a:p>
        </p:txBody>
      </p:sp>
      <p:sp>
        <p:nvSpPr>
          <p:cNvPr id="13" name="Rectangle 12"/>
          <p:cNvSpPr/>
          <p:nvPr/>
        </p:nvSpPr>
        <p:spPr>
          <a:xfrm>
            <a:off x="2454489" y="2175934"/>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smtClean="0">
                <a:solidFill>
                  <a:srgbClr val="131313"/>
                </a:solidFill>
              </a:rPr>
              <a:t>hunted </a:t>
            </a:r>
            <a:r>
              <a:rPr lang="en-GB" altLang="en-US" dirty="0">
                <a:solidFill>
                  <a:srgbClr val="131313"/>
                </a:solidFill>
              </a:rPr>
              <a:t>and gathered </a:t>
            </a:r>
            <a:r>
              <a:rPr lang="en-GB" altLang="en-US" dirty="0" smtClean="0">
                <a:solidFill>
                  <a:srgbClr val="131313"/>
                </a:solidFill>
              </a:rPr>
              <a:t>food</a:t>
            </a:r>
            <a:endParaRPr lang="en-GB" altLang="en-US" dirty="0">
              <a:solidFill>
                <a:srgbClr val="131313"/>
              </a:solidFill>
            </a:endParaRPr>
          </a:p>
        </p:txBody>
      </p:sp>
      <p:sp>
        <p:nvSpPr>
          <p:cNvPr id="6" name="Rectangle 5"/>
          <p:cNvSpPr/>
          <p:nvPr/>
        </p:nvSpPr>
        <p:spPr>
          <a:xfrm>
            <a:off x="888690" y="2734733"/>
            <a:ext cx="4267509"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prepared </a:t>
            </a:r>
            <a:r>
              <a:rPr lang="en-GB" altLang="en-US" dirty="0">
                <a:solidFill>
                  <a:srgbClr val="131313"/>
                </a:solidFill>
              </a:rPr>
              <a:t>animal skins to make </a:t>
            </a:r>
            <a:r>
              <a:rPr lang="en-GB" altLang="en-US" dirty="0" smtClean="0">
                <a:solidFill>
                  <a:srgbClr val="131313"/>
                </a:solidFill>
              </a:rPr>
              <a:t>clothes</a:t>
            </a:r>
            <a:endParaRPr lang="en-GB" altLang="en-US" dirty="0">
              <a:solidFill>
                <a:srgbClr val="131313"/>
              </a:solidFill>
            </a:endParaRPr>
          </a:p>
        </p:txBody>
      </p:sp>
      <p:sp>
        <p:nvSpPr>
          <p:cNvPr id="7" name="Rectangle 6"/>
          <p:cNvSpPr/>
          <p:nvPr/>
        </p:nvSpPr>
        <p:spPr>
          <a:xfrm>
            <a:off x="888691" y="3316193"/>
            <a:ext cx="445377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started </a:t>
            </a:r>
            <a:r>
              <a:rPr lang="en-GB" altLang="en-US" dirty="0">
                <a:solidFill>
                  <a:srgbClr val="131313"/>
                </a:solidFill>
              </a:rPr>
              <a:t>fires to cook food and keep </a:t>
            </a:r>
            <a:r>
              <a:rPr lang="en-GB" altLang="en-US" dirty="0" smtClean="0">
                <a:solidFill>
                  <a:srgbClr val="131313"/>
                </a:solidFill>
              </a:rPr>
              <a:t>warm</a:t>
            </a:r>
            <a:endParaRPr lang="en-GB" altLang="en-US" dirty="0">
              <a:solidFill>
                <a:srgbClr val="131313"/>
              </a:solidFill>
            </a:endParaRPr>
          </a:p>
        </p:txBody>
      </p:sp>
      <p:sp>
        <p:nvSpPr>
          <p:cNvPr id="8" name="Rectangle 7"/>
          <p:cNvSpPr/>
          <p:nvPr/>
        </p:nvSpPr>
        <p:spPr>
          <a:xfrm>
            <a:off x="5451155" y="2175934"/>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a:t>
            </a:r>
            <a:r>
              <a:rPr lang="en-GB" altLang="en-US" dirty="0">
                <a:solidFill>
                  <a:srgbClr val="131313"/>
                </a:solidFill>
              </a:rPr>
              <a:t>tools and </a:t>
            </a:r>
            <a:r>
              <a:rPr lang="en-GB" altLang="en-US" dirty="0" smtClean="0">
                <a:solidFill>
                  <a:srgbClr val="131313"/>
                </a:solidFill>
              </a:rPr>
              <a:t>weapons</a:t>
            </a:r>
            <a:endParaRPr lang="en-GB" altLang="en-US" dirty="0">
              <a:solidFill>
                <a:srgbClr val="131313"/>
              </a:solidFill>
            </a:endParaRPr>
          </a:p>
        </p:txBody>
      </p:sp>
      <p:sp>
        <p:nvSpPr>
          <p:cNvPr id="9" name="Rectangle 8"/>
          <p:cNvSpPr/>
          <p:nvPr/>
        </p:nvSpPr>
        <p:spPr>
          <a:xfrm>
            <a:off x="1497603" y="3897653"/>
            <a:ext cx="1795244"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jewellery</a:t>
            </a:r>
            <a:endParaRPr lang="en-GB" altLang="en-US" dirty="0">
              <a:solidFill>
                <a:srgbClr val="131313"/>
              </a:solidFill>
            </a:endParaRPr>
          </a:p>
        </p:txBody>
      </p:sp>
      <p:sp>
        <p:nvSpPr>
          <p:cNvPr id="10" name="Rectangle 9"/>
          <p:cNvSpPr/>
          <p:nvPr/>
        </p:nvSpPr>
        <p:spPr>
          <a:xfrm>
            <a:off x="5206999" y="2734733"/>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hunted </a:t>
            </a:r>
            <a:r>
              <a:rPr lang="en-GB" altLang="en-US" dirty="0">
                <a:solidFill>
                  <a:srgbClr val="131313"/>
                </a:solidFill>
              </a:rPr>
              <a:t>and gathered </a:t>
            </a:r>
            <a:r>
              <a:rPr lang="en-GB" altLang="en-US" dirty="0" smtClean="0">
                <a:solidFill>
                  <a:srgbClr val="131313"/>
                </a:solidFill>
              </a:rPr>
              <a:t>food</a:t>
            </a:r>
            <a:endParaRPr lang="en-GB" altLang="en-US" dirty="0">
              <a:solidFill>
                <a:srgbClr val="131313"/>
              </a:solidFill>
            </a:endParaRPr>
          </a:p>
        </p:txBody>
      </p:sp>
      <p:sp>
        <p:nvSpPr>
          <p:cNvPr id="11" name="Rectangle 10"/>
          <p:cNvSpPr/>
          <p:nvPr/>
        </p:nvSpPr>
        <p:spPr>
          <a:xfrm>
            <a:off x="5409892" y="3316193"/>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a:t>
            </a:r>
            <a:r>
              <a:rPr lang="en-GB" altLang="en-US" dirty="0">
                <a:solidFill>
                  <a:srgbClr val="131313"/>
                </a:solidFill>
              </a:rPr>
              <a:t>objects out of </a:t>
            </a:r>
            <a:r>
              <a:rPr lang="en-GB" altLang="en-US" dirty="0" smtClean="0">
                <a:solidFill>
                  <a:srgbClr val="131313"/>
                </a:solidFill>
              </a:rPr>
              <a:t>clay</a:t>
            </a:r>
            <a:endParaRPr lang="en-GB" altLang="en-US" dirty="0">
              <a:solidFill>
                <a:srgbClr val="131313"/>
              </a:solidFill>
            </a:endParaRPr>
          </a:p>
        </p:txBody>
      </p:sp>
      <p:sp>
        <p:nvSpPr>
          <p:cNvPr id="12" name="Rectangle 11"/>
          <p:cNvSpPr/>
          <p:nvPr/>
        </p:nvSpPr>
        <p:spPr>
          <a:xfrm>
            <a:off x="985525" y="4479113"/>
            <a:ext cx="7226831"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painted </a:t>
            </a:r>
            <a:r>
              <a:rPr lang="en-GB" altLang="en-US" dirty="0">
                <a:solidFill>
                  <a:srgbClr val="131313"/>
                </a:solidFill>
              </a:rPr>
              <a:t>– like the paintings we can still see today in </a:t>
            </a:r>
            <a:r>
              <a:rPr lang="en-GB" altLang="en-US" dirty="0" smtClean="0">
                <a:solidFill>
                  <a:srgbClr val="131313"/>
                </a:solidFill>
              </a:rPr>
              <a:t>caves</a:t>
            </a:r>
            <a:endParaRPr lang="en-GB" altLang="en-US" dirty="0">
              <a:solidFill>
                <a:srgbClr val="131313"/>
              </a:solidFill>
            </a:endParaRPr>
          </a:p>
        </p:txBody>
      </p:sp>
      <p:sp>
        <p:nvSpPr>
          <p:cNvPr id="16" name="Rectangle 15"/>
          <p:cNvSpPr/>
          <p:nvPr/>
        </p:nvSpPr>
        <p:spPr>
          <a:xfrm>
            <a:off x="3360889" y="3897653"/>
            <a:ext cx="4639425"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a:t>
            </a:r>
            <a:r>
              <a:rPr lang="en-GB" altLang="en-US" dirty="0">
                <a:solidFill>
                  <a:srgbClr val="131313"/>
                </a:solidFill>
              </a:rPr>
              <a:t>thread from plant fibres and dyed </a:t>
            </a:r>
            <a:r>
              <a:rPr lang="en-GB" altLang="en-US" dirty="0" smtClean="0">
                <a:solidFill>
                  <a:srgbClr val="131313"/>
                </a:solidFill>
              </a:rPr>
              <a:t>it</a:t>
            </a:r>
            <a:endParaRPr lang="en-GB" altLang="en-US" dirty="0">
              <a:solidFill>
                <a:srgbClr val="131313"/>
              </a:solidFill>
            </a:endParaRPr>
          </a:p>
        </p:txBody>
      </p:sp>
    </p:spTree>
    <p:extLst>
      <p:ext uri="{BB962C8B-B14F-4D97-AF65-F5344CB8AC3E}">
        <p14:creationId xmlns:p14="http://schemas.microsoft.com/office/powerpoint/2010/main" val="9961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6" grpId="0" animBg="1"/>
      <p:bldP spid="7" grpId="0" animBg="1"/>
      <p:bldP spid="8" grpId="0" animBg="1"/>
      <p:bldP spid="9" grpId="0" animBg="1"/>
      <p:bldP spid="10" grpId="0" animBg="1"/>
      <p:bldP spid="11" grpId="0" animBg="1"/>
      <p:bldP spid="1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0957" y="1546392"/>
            <a:ext cx="7527175"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Dogs would help with hunting. </a:t>
            </a:r>
          </a:p>
        </p:txBody>
      </p:sp>
      <p:sp>
        <p:nvSpPr>
          <p:cNvPr id="21" name="Title 20"/>
          <p:cNvSpPr>
            <a:spLocks noGrp="1"/>
          </p:cNvSpPr>
          <p:nvPr>
            <p:ph type="title"/>
          </p:nvPr>
        </p:nvSpPr>
        <p:spPr/>
        <p:txBody>
          <a:bodyPr/>
          <a:lstStyle/>
          <a:p>
            <a:pPr algn="ctr"/>
            <a:r>
              <a:rPr lang="en-GB" altLang="en-US" sz="2800" dirty="0">
                <a:latin typeface="+mn-lt"/>
              </a:rPr>
              <a:t>Did you know the origins of the domestic dog can be traced back to the Stone Age?</a:t>
            </a:r>
          </a:p>
        </p:txBody>
      </p:sp>
      <p:sp>
        <p:nvSpPr>
          <p:cNvPr id="13" name="Rectangle 12"/>
          <p:cNvSpPr/>
          <p:nvPr/>
        </p:nvSpPr>
        <p:spPr>
          <a:xfrm>
            <a:off x="820957" y="2144135"/>
            <a:ext cx="7527175"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Graves have been found where dogs had been buried with tools, like they buried humans with. </a:t>
            </a:r>
          </a:p>
        </p:txBody>
      </p:sp>
      <p:sp>
        <p:nvSpPr>
          <p:cNvPr id="14" name="Rectangle 13"/>
          <p:cNvSpPr/>
          <p:nvPr/>
        </p:nvSpPr>
        <p:spPr>
          <a:xfrm>
            <a:off x="820957" y="3018877"/>
            <a:ext cx="7527175"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This tells us that dogs were treated like part of the family.</a:t>
            </a:r>
          </a:p>
        </p:txBody>
      </p:sp>
      <p:pic>
        <p:nvPicPr>
          <p:cNvPr id="15" name="Picture 11" descr="http://farm9.staticflickr.com/8529/8459610254_3b795a86ec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933" y="3616620"/>
            <a:ext cx="3796239" cy="2531250"/>
          </a:xfrm>
          <a:prstGeom prst="rect">
            <a:avLst/>
          </a:prstGeom>
          <a:noFill/>
          <a:ln w="28575">
            <a:solidFill>
              <a:srgbClr val="F7CFAE"/>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7"/>
          <p:cNvSpPr txBox="1">
            <a:spLocks noChangeArrowheads="1"/>
          </p:cNvSpPr>
          <p:nvPr/>
        </p:nvSpPr>
        <p:spPr bwMode="auto">
          <a:xfrm>
            <a:off x="468313" y="6136744"/>
            <a:ext cx="82073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600" dirty="0">
                <a:latin typeface="Arial" panose="020B0604020202020204" pitchFamily="34" charset="0"/>
              </a:rPr>
              <a:t>Photo courtesy of Lennart </a:t>
            </a:r>
            <a:r>
              <a:rPr lang="en-GB" altLang="en-US" sz="600" dirty="0" err="1">
                <a:latin typeface="Arial" panose="020B0604020202020204" pitchFamily="34" charset="0"/>
              </a:rPr>
              <a:t>Tange</a:t>
            </a:r>
            <a:r>
              <a:rPr lang="en-GB" altLang="en-US" sz="600" dirty="0">
                <a:latin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309780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07878"/>
            <a:ext cx="453921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smtClean="0">
                <a:solidFill>
                  <a:schemeClr val="tx1"/>
                </a:solidFill>
              </a:rPr>
              <a:t>Prehistoric comes from ‘pre-history’.</a:t>
            </a:r>
          </a:p>
        </p:txBody>
      </p:sp>
      <p:sp>
        <p:nvSpPr>
          <p:cNvPr id="21" name="Title 20"/>
          <p:cNvSpPr>
            <a:spLocks noGrp="1"/>
          </p:cNvSpPr>
          <p:nvPr>
            <p:ph type="title"/>
          </p:nvPr>
        </p:nvSpPr>
        <p:spPr/>
        <p:txBody>
          <a:bodyPr/>
          <a:lstStyle/>
          <a:p>
            <a:r>
              <a:rPr lang="en-GB" sz="3600" dirty="0" smtClean="0">
                <a:latin typeface="+mn-lt"/>
              </a:rPr>
              <a:t>What does prehistoric mean?</a:t>
            </a:r>
            <a:endParaRPr lang="en-GB" sz="3600" dirty="0">
              <a:latin typeface="+mn-lt"/>
            </a:endParaRPr>
          </a:p>
        </p:txBody>
      </p:sp>
      <p:sp>
        <p:nvSpPr>
          <p:cNvPr id="7" name="TextBox 12"/>
          <p:cNvSpPr txBox="1">
            <a:spLocks noChangeArrowheads="1"/>
          </p:cNvSpPr>
          <p:nvPr/>
        </p:nvSpPr>
        <p:spPr bwMode="auto">
          <a:xfrm>
            <a:off x="3551767" y="6237288"/>
            <a:ext cx="586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altLang="en-US" sz="700" dirty="0" smtClean="0">
                <a:latin typeface="Tuffy" panose="020B0603060100000000" pitchFamily="34" charset="0"/>
                <a:ea typeface="Tuffy" panose="020B0603060100000000" pitchFamily="34" charset="0"/>
              </a:rPr>
              <a:t>Photo courtesy of </a:t>
            </a:r>
            <a:r>
              <a:rPr lang="en-GB" altLang="en-US" sz="700" dirty="0" err="1" smtClean="0">
                <a:latin typeface="Tuffy" panose="020B0603060100000000" pitchFamily="34" charset="0"/>
                <a:ea typeface="Tuffy" panose="020B0603060100000000" pitchFamily="34" charset="0"/>
              </a:rPr>
              <a:t>Tadius</a:t>
            </a:r>
            <a:r>
              <a:rPr lang="en-GB" altLang="en-US" sz="700" dirty="0" smtClean="0">
                <a:latin typeface="Tuffy" panose="020B0603060100000000" pitchFamily="34" charset="0"/>
                <a:ea typeface="Tuffy" panose="020B0603060100000000" pitchFamily="34" charset="0"/>
              </a:rPr>
              <a:t> magazine</a:t>
            </a:r>
            <a:r>
              <a:rPr lang="en-GB" altLang="en-US" sz="700" dirty="0" smtClean="0">
                <a:latin typeface="Tuffy" panose="020B0603060100000000" pitchFamily="34" charset="0"/>
                <a:ea typeface="Tuffy" panose="020B0603060100000000" pitchFamily="34" charset="0"/>
                <a:hlinkClick r:id="rId2"/>
              </a:rPr>
              <a:t>@flickr.com</a:t>
            </a:r>
            <a:r>
              <a:rPr lang="en-GB" altLang="en-US" sz="700" dirty="0" smtClean="0">
                <a:latin typeface="Tuffy" panose="020B0603060100000000" pitchFamily="34" charset="0"/>
                <a:ea typeface="Tuffy" panose="020B0603060100000000" pitchFamily="34" charset="0"/>
              </a:rPr>
              <a:t> - granted under creative commons licence - attribution</a:t>
            </a:r>
          </a:p>
          <a:p>
            <a:pPr algn="ctr">
              <a:spcBef>
                <a:spcPct val="0"/>
              </a:spcBef>
              <a:buFontTx/>
              <a:buNone/>
              <a:defRPr/>
            </a:pPr>
            <a:endParaRPr lang="en-GB" altLang="en-US" sz="1050" dirty="0" smtClean="0">
              <a:latin typeface="Arial" panose="020B0604020202020204" pitchFamily="34" charset="0"/>
            </a:endParaRPr>
          </a:p>
        </p:txBody>
      </p:sp>
      <p:sp>
        <p:nvSpPr>
          <p:cNvPr id="8" name="Rectangle 7"/>
          <p:cNvSpPr/>
          <p:nvPr/>
        </p:nvSpPr>
        <p:spPr>
          <a:xfrm>
            <a:off x="753225" y="2303090"/>
            <a:ext cx="453921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smtClean="0">
                <a:solidFill>
                  <a:schemeClr val="tx1"/>
                </a:solidFill>
              </a:rPr>
              <a:t>It </a:t>
            </a:r>
            <a:r>
              <a:rPr lang="en-GB" dirty="0">
                <a:solidFill>
                  <a:schemeClr val="tx1"/>
                </a:solidFill>
              </a:rPr>
              <a:t>means a time before written records existed. </a:t>
            </a:r>
          </a:p>
        </p:txBody>
      </p:sp>
      <p:sp>
        <p:nvSpPr>
          <p:cNvPr id="9" name="Rectangle 8"/>
          <p:cNvSpPr/>
          <p:nvPr/>
        </p:nvSpPr>
        <p:spPr>
          <a:xfrm>
            <a:off x="753225" y="3375300"/>
            <a:ext cx="4539219"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There is no recorded history of this time that we can read, just clues left behind that archaeologists have to interpret. </a:t>
            </a:r>
          </a:p>
        </p:txBody>
      </p:sp>
      <p:pic>
        <p:nvPicPr>
          <p:cNvPr id="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870" y="1507878"/>
            <a:ext cx="3107858" cy="4664322"/>
          </a:xfrm>
          <a:prstGeom prst="roundRect">
            <a:avLst>
              <a:gd name="adj" fmla="val 0"/>
            </a:avLst>
          </a:prstGeom>
          <a:solidFill>
            <a:srgbClr val="FFFFFF">
              <a:shade val="85000"/>
            </a:srgbClr>
          </a:solidFill>
          <a:ln w="28575">
            <a:solidFill>
              <a:schemeClr val="accent2">
                <a:lumMod val="75000"/>
              </a:schemeClr>
            </a:solidFill>
            <a:miter lim="800000"/>
            <a:headEnd/>
            <a:tailEnd/>
          </a:ln>
          <a:effectLs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0787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Stone Age covers a huge period of time, over 3 million years!</a:t>
            </a:r>
          </a:p>
        </p:txBody>
      </p:sp>
      <p:sp>
        <p:nvSpPr>
          <p:cNvPr id="21" name="Title 20"/>
          <p:cNvSpPr>
            <a:spLocks noGrp="1"/>
          </p:cNvSpPr>
          <p:nvPr>
            <p:ph type="title"/>
          </p:nvPr>
        </p:nvSpPr>
        <p:spPr/>
        <p:txBody>
          <a:bodyPr/>
          <a:lstStyle/>
          <a:p>
            <a:r>
              <a:rPr lang="en-GB" sz="3600" dirty="0" smtClean="0">
                <a:latin typeface="+mn-lt"/>
              </a:rPr>
              <a:t>When was the Stone Age?</a:t>
            </a:r>
            <a:endParaRPr lang="en-GB" sz="3600" dirty="0">
              <a:latin typeface="+mn-lt"/>
            </a:endParaRPr>
          </a:p>
        </p:txBody>
      </p:sp>
      <p:sp>
        <p:nvSpPr>
          <p:cNvPr id="8" name="Rectangle 7"/>
          <p:cNvSpPr/>
          <p:nvPr/>
        </p:nvSpPr>
        <p:spPr>
          <a:xfrm>
            <a:off x="753225" y="2160337"/>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Stone Age starts from when the first human like animals came into existence. </a:t>
            </a:r>
            <a:r>
              <a:rPr lang="en-GB" altLang="en-US" dirty="0" smtClean="0">
                <a:solidFill>
                  <a:srgbClr val="131313"/>
                </a:solidFill>
              </a:rPr>
              <a:t>The </a:t>
            </a:r>
            <a:r>
              <a:rPr lang="en-GB" altLang="en-US" dirty="0">
                <a:solidFill>
                  <a:srgbClr val="131313"/>
                </a:solidFill>
              </a:rPr>
              <a:t>earliest evidence has been found in Africa.</a:t>
            </a:r>
          </a:p>
        </p:txBody>
      </p:sp>
      <p:sp>
        <p:nvSpPr>
          <p:cNvPr id="9" name="Rectangle 8"/>
          <p:cNvSpPr/>
          <p:nvPr/>
        </p:nvSpPr>
        <p:spPr>
          <a:xfrm>
            <a:off x="753225" y="3089795"/>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Early humans arrived in Britain more than 800,000 years ago but Britain has not been constantly lived in since that time due to climate changes</a:t>
            </a:r>
            <a:r>
              <a:rPr lang="en-GB" altLang="en-US" dirty="0" smtClean="0">
                <a:solidFill>
                  <a:srgbClr val="131313"/>
                </a:solidFill>
              </a:rPr>
              <a:t>.</a:t>
            </a:r>
            <a:endParaRPr lang="en-GB" altLang="en-US" dirty="0">
              <a:solidFill>
                <a:srgbClr val="131313"/>
              </a:solidFill>
            </a:endParaRPr>
          </a:p>
        </p:txBody>
      </p:sp>
      <p:sp>
        <p:nvSpPr>
          <p:cNvPr id="10" name="Rectangle 9"/>
          <p:cNvSpPr/>
          <p:nvPr/>
        </p:nvSpPr>
        <p:spPr>
          <a:xfrm>
            <a:off x="753225" y="4296252"/>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ice and the cold temperatures during the last period of time known as the Ice Age meant that early humans left Britain in search of warmer climates.</a:t>
            </a:r>
          </a:p>
        </p:txBody>
      </p:sp>
      <p:sp>
        <p:nvSpPr>
          <p:cNvPr id="11" name="Rectangle 10"/>
          <p:cNvSpPr/>
          <p:nvPr/>
        </p:nvSpPr>
        <p:spPr>
          <a:xfrm>
            <a:off x="753225" y="5502709"/>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At this time Britain was not an island so they could walk across the land into Europe and Africa.</a:t>
            </a:r>
          </a:p>
        </p:txBody>
      </p:sp>
    </p:spTree>
    <p:extLst>
      <p:ext uri="{BB962C8B-B14F-4D97-AF65-F5344CB8AC3E}">
        <p14:creationId xmlns:p14="http://schemas.microsoft.com/office/powerpoint/2010/main" val="322043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pPr algn="ctr"/>
            <a:r>
              <a:rPr lang="en-GB" altLang="en-US" sz="2800" dirty="0">
                <a:latin typeface="+mn-lt"/>
              </a:rPr>
              <a:t>The Stone Age is broken down </a:t>
            </a:r>
            <a:r>
              <a:rPr lang="en-GB" altLang="en-US" sz="2800" dirty="0" smtClean="0">
                <a:latin typeface="+mn-lt"/>
              </a:rPr>
              <a:t/>
            </a:r>
            <a:br>
              <a:rPr lang="en-GB" altLang="en-US" sz="2800" dirty="0" smtClean="0">
                <a:latin typeface="+mn-lt"/>
              </a:rPr>
            </a:br>
            <a:r>
              <a:rPr lang="en-GB" altLang="en-US" sz="2800" dirty="0" smtClean="0">
                <a:latin typeface="+mn-lt"/>
              </a:rPr>
              <a:t>into </a:t>
            </a:r>
            <a:r>
              <a:rPr lang="en-GB" altLang="en-US" sz="2800" dirty="0">
                <a:latin typeface="+mn-lt"/>
              </a:rPr>
              <a:t>smaller time periods</a:t>
            </a:r>
          </a:p>
        </p:txBody>
      </p:sp>
      <p:grpSp>
        <p:nvGrpSpPr>
          <p:cNvPr id="2" name="Group 1"/>
          <p:cNvGrpSpPr/>
          <p:nvPr/>
        </p:nvGrpSpPr>
        <p:grpSpPr>
          <a:xfrm>
            <a:off x="753225" y="1507878"/>
            <a:ext cx="7772708" cy="1822225"/>
            <a:chOff x="753225" y="1507878"/>
            <a:chExt cx="7772708" cy="1822225"/>
          </a:xfrm>
        </p:grpSpPr>
        <p:sp>
          <p:nvSpPr>
            <p:cNvPr id="3" name="Rectangle 2"/>
            <p:cNvSpPr/>
            <p:nvPr/>
          </p:nvSpPr>
          <p:spPr>
            <a:xfrm>
              <a:off x="753225" y="150787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Palaeolithic – around 3,000,000 BC</a:t>
              </a:r>
            </a:p>
          </p:txBody>
        </p:sp>
        <p:sp>
          <p:nvSpPr>
            <p:cNvPr id="8" name="Rectangle 7"/>
            <p:cNvSpPr/>
            <p:nvPr/>
          </p:nvSpPr>
          <p:spPr>
            <a:xfrm>
              <a:off x="753225" y="2003998"/>
              <a:ext cx="7772708" cy="132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During this long period of time, the earliest hominids (humans or close relatives of humans), Homo </a:t>
              </a:r>
              <a:r>
                <a:rPr lang="en-GB" altLang="en-US" dirty="0" err="1">
                  <a:solidFill>
                    <a:schemeClr val="tx1"/>
                  </a:solidFill>
                </a:rPr>
                <a:t>habilis</a:t>
              </a:r>
              <a:r>
                <a:rPr lang="en-GB" altLang="en-US" dirty="0">
                  <a:solidFill>
                    <a:schemeClr val="tx1"/>
                  </a:solidFill>
                </a:rPr>
                <a:t>, who used simple stone tools, slowly developed into the modern humans we call Homo sapiens. Britain was still connected by land to France and Denmark.</a:t>
              </a:r>
            </a:p>
          </p:txBody>
        </p:sp>
      </p:grpSp>
      <p:grpSp>
        <p:nvGrpSpPr>
          <p:cNvPr id="4" name="Group 3"/>
          <p:cNvGrpSpPr/>
          <p:nvPr/>
        </p:nvGrpSpPr>
        <p:grpSpPr>
          <a:xfrm>
            <a:off x="753225" y="3375503"/>
            <a:ext cx="7772708" cy="1545053"/>
            <a:chOff x="753225" y="3375503"/>
            <a:chExt cx="7772708" cy="1545053"/>
          </a:xfrm>
        </p:grpSpPr>
        <p:sp>
          <p:nvSpPr>
            <p:cNvPr id="9" name="Rectangle 8"/>
            <p:cNvSpPr/>
            <p:nvPr/>
          </p:nvSpPr>
          <p:spPr>
            <a:xfrm>
              <a:off x="753225" y="3375503"/>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Mesolithic – around 10,000BC </a:t>
              </a:r>
            </a:p>
          </p:txBody>
        </p:sp>
        <p:sp>
          <p:nvSpPr>
            <p:cNvPr id="10" name="Rectangle 9"/>
            <p:cNvSpPr/>
            <p:nvPr/>
          </p:nvSpPr>
          <p:spPr>
            <a:xfrm>
              <a:off x="753225" y="3871450"/>
              <a:ext cx="7772708"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People led largely nomadic lives as hunter-gatherers, constantly on the move in order to survive.  It was during this time that Britain became an island.</a:t>
              </a:r>
            </a:p>
          </p:txBody>
        </p:sp>
      </p:grpSp>
      <p:grpSp>
        <p:nvGrpSpPr>
          <p:cNvPr id="5" name="Group 4"/>
          <p:cNvGrpSpPr/>
          <p:nvPr/>
        </p:nvGrpSpPr>
        <p:grpSpPr>
          <a:xfrm>
            <a:off x="753225" y="4933816"/>
            <a:ext cx="7772708" cy="1271763"/>
            <a:chOff x="753225" y="4933816"/>
            <a:chExt cx="7772708" cy="1271763"/>
          </a:xfrm>
        </p:grpSpPr>
        <p:sp>
          <p:nvSpPr>
            <p:cNvPr id="11" name="Rectangle 10"/>
            <p:cNvSpPr/>
            <p:nvPr/>
          </p:nvSpPr>
          <p:spPr>
            <a:xfrm>
              <a:off x="753225" y="4933816"/>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Neolithic – around 4,500 BC – 2,400BC</a:t>
              </a:r>
            </a:p>
          </p:txBody>
        </p:sp>
        <p:sp>
          <p:nvSpPr>
            <p:cNvPr id="12" name="Rectangle 11"/>
            <p:cNvSpPr/>
            <p:nvPr/>
          </p:nvSpPr>
          <p:spPr>
            <a:xfrm>
              <a:off x="753225" y="5433472"/>
              <a:ext cx="7772708"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This is the time that farming began, pottery was developed and villages were built. </a:t>
              </a:r>
            </a:p>
          </p:txBody>
        </p:sp>
      </p:grpSp>
    </p:spTree>
    <p:extLst>
      <p:ext uri="{BB962C8B-B14F-4D97-AF65-F5344CB8AC3E}">
        <p14:creationId xmlns:p14="http://schemas.microsoft.com/office/powerpoint/2010/main" val="32518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700213"/>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Stone Age is so called because the earliest humans used stone to make tools with a sharp edge or point. </a:t>
            </a:r>
          </a:p>
        </p:txBody>
      </p:sp>
      <p:sp>
        <p:nvSpPr>
          <p:cNvPr id="21" name="Title 20"/>
          <p:cNvSpPr>
            <a:spLocks noGrp="1"/>
          </p:cNvSpPr>
          <p:nvPr>
            <p:ph type="title"/>
          </p:nvPr>
        </p:nvSpPr>
        <p:spPr/>
        <p:txBody>
          <a:bodyPr/>
          <a:lstStyle/>
          <a:p>
            <a:pPr algn="ctr"/>
            <a:r>
              <a:rPr lang="en-GB" altLang="en-US" sz="3600" dirty="0">
                <a:latin typeface="+mn-lt"/>
              </a:rPr>
              <a:t>Why is it called the Stone Age?</a:t>
            </a:r>
          </a:p>
        </p:txBody>
      </p:sp>
      <p:sp>
        <p:nvSpPr>
          <p:cNvPr id="8" name="Rectangle 7"/>
          <p:cNvSpPr/>
          <p:nvPr/>
        </p:nvSpPr>
        <p:spPr>
          <a:xfrm>
            <a:off x="753224" y="2847841"/>
            <a:ext cx="4377575" cy="772107"/>
          </a:xfrm>
          <a:prstGeom prst="rect">
            <a:avLst/>
          </a:prstGeom>
          <a:solidFill>
            <a:srgbClr val="F7CF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Stone was the material predominantly used for tools throughout the Stone Age.</a:t>
            </a:r>
          </a:p>
        </p:txBody>
      </p:sp>
      <p:pic>
        <p:nvPicPr>
          <p:cNvPr id="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5192" y="4978848"/>
            <a:ext cx="21050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1042" y="3619948"/>
            <a:ext cx="173196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14804">
            <a:off x="5507451" y="2666370"/>
            <a:ext cx="1230313"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9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9753"/>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Today there are over seven billion people in the world (7,000,000,000).  </a:t>
            </a:r>
          </a:p>
          <a:p>
            <a:pPr>
              <a:spcBef>
                <a:spcPct val="0"/>
              </a:spcBef>
              <a:buFontTx/>
              <a:buNone/>
            </a:pPr>
            <a:r>
              <a:rPr lang="en-GB" altLang="en-US" dirty="0">
                <a:solidFill>
                  <a:schemeClr val="tx1"/>
                </a:solidFill>
              </a:rPr>
              <a:t>Even at the peak of the stone age it was likely that there were less than five million (5,000,000). </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sp>
        <p:nvSpPr>
          <p:cNvPr id="8" name="Rectangle 7"/>
          <p:cNvSpPr/>
          <p:nvPr/>
        </p:nvSpPr>
        <p:spPr>
          <a:xfrm>
            <a:off x="753224" y="2489143"/>
            <a:ext cx="7772709" cy="495108"/>
          </a:xfrm>
          <a:prstGeom prst="rect">
            <a:avLst/>
          </a:prstGeom>
          <a:solidFill>
            <a:srgbClr val="F7CF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About 2 million years ago Homo </a:t>
            </a:r>
            <a:r>
              <a:rPr lang="en-GB" altLang="en-US" dirty="0" err="1">
                <a:solidFill>
                  <a:schemeClr val="tx1"/>
                </a:solidFill>
              </a:rPr>
              <a:t>habilis</a:t>
            </a:r>
            <a:r>
              <a:rPr lang="en-GB" altLang="en-US" dirty="0">
                <a:solidFill>
                  <a:schemeClr val="tx1"/>
                </a:solidFill>
              </a:rPr>
              <a:t> appeared in eastern Africa.</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70288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About 1.5 million years ago Homo erectus were living in the Southern Caucasus and Northern China.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7879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By 400,000 years ago the early human population had spread to Indonesia and Europe.</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68280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90</TotalTime>
  <Words>1330</Words>
  <Application>Microsoft Office PowerPoint</Application>
  <PresentationFormat>On-screen Show (4:3)</PresentationFormat>
  <Paragraphs>96</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Calibri</vt:lpstr>
      <vt:lpstr>Arial</vt:lpstr>
      <vt:lpstr>Tuffy</vt:lpstr>
      <vt:lpstr>Twinkl</vt:lpstr>
      <vt:lpstr>Office Theme</vt:lpstr>
      <vt:lpstr>PowerPoint Presentation</vt:lpstr>
      <vt:lpstr>PowerPoint Presentation</vt:lpstr>
      <vt:lpstr>What does prehistoric mean?</vt:lpstr>
      <vt:lpstr>When was the Stone Age?</vt:lpstr>
      <vt:lpstr>The Stone Age is broken down  into smaller time periods</vt:lpstr>
      <vt:lpstr>Why is it called the Stone Age?</vt:lpstr>
      <vt:lpstr>Which countries were populated?</vt:lpstr>
      <vt:lpstr>Which countries were populated?</vt:lpstr>
      <vt:lpstr>Which countries were populated?</vt:lpstr>
      <vt:lpstr>Which countries were populated?</vt:lpstr>
      <vt:lpstr>Which countries were populated?</vt:lpstr>
      <vt:lpstr>What type of houses did they live in?</vt:lpstr>
      <vt:lpstr>What type of houses did they live in?</vt:lpstr>
      <vt:lpstr>What type of houses did they live in?</vt:lpstr>
      <vt:lpstr>What type of houses did they live in?</vt:lpstr>
      <vt:lpstr>What type of houses did they live in?</vt:lpstr>
      <vt:lpstr>What clothes did they wear?</vt:lpstr>
      <vt:lpstr>What food did they eat?</vt:lpstr>
      <vt:lpstr>What food did they eat?</vt:lpstr>
      <vt:lpstr>How did they communicate?</vt:lpstr>
      <vt:lpstr>What did they do?</vt:lpstr>
      <vt:lpstr>Did you know the origins of the domestic dog can be traced back to the Stone 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Lowe, Joanne</cp:lastModifiedBy>
  <cp:revision>13</cp:revision>
  <dcterms:created xsi:type="dcterms:W3CDTF">2019-09-12T07:55:23Z</dcterms:created>
  <dcterms:modified xsi:type="dcterms:W3CDTF">2020-06-01T11:32:19Z</dcterms:modified>
</cp:coreProperties>
</file>