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3"/>
  </p:sldMasterIdLst>
  <p:notesMasterIdLst>
    <p:notesMasterId r:id="rId29"/>
  </p:notesMasterIdLst>
  <p:handoutMasterIdLst>
    <p:handoutMasterId r:id="rId30"/>
  </p:handoutMasterIdLst>
  <p:sldIdLst>
    <p:sldId id="256" r:id="rId4"/>
    <p:sldId id="257" r:id="rId5"/>
    <p:sldId id="273" r:id="rId6"/>
    <p:sldId id="283" r:id="rId7"/>
    <p:sldId id="281" r:id="rId8"/>
    <p:sldId id="271" r:id="rId9"/>
    <p:sldId id="264" r:id="rId10"/>
    <p:sldId id="279" r:id="rId11"/>
    <p:sldId id="263" r:id="rId12"/>
    <p:sldId id="277" r:id="rId13"/>
    <p:sldId id="278" r:id="rId14"/>
    <p:sldId id="282" r:id="rId15"/>
    <p:sldId id="293" r:id="rId16"/>
    <p:sldId id="291" r:id="rId17"/>
    <p:sldId id="261" r:id="rId18"/>
    <p:sldId id="266" r:id="rId19"/>
    <p:sldId id="267" r:id="rId20"/>
    <p:sldId id="280" r:id="rId21"/>
    <p:sldId id="284" r:id="rId22"/>
    <p:sldId id="292" r:id="rId23"/>
    <p:sldId id="285" r:id="rId24"/>
    <p:sldId id="286" r:id="rId25"/>
    <p:sldId id="288" r:id="rId26"/>
    <p:sldId id="289" r:id="rId27"/>
    <p:sldId id="269" r:id="rId28"/>
  </p:sldIdLst>
  <p:sldSz cx="9144000" cy="6858000" type="screen4x3"/>
  <p:notesSz cx="6797675" cy="9926638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6DFF42-4D27-4FA2-A3B3-42C3CC4C133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912A199-8C91-4704-819F-578B027437E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en-US"/>
              <a:t>17th September  2018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0A57A6-C628-4634-A291-2BC6C28ED6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ED72B4-84F5-4E92-9DF2-9411F1DE67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9E9A3D6-3769-4206-958A-EBD922B2594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BFD3C15A-2B99-076B-3BAE-0D179303DDD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0" y="754063"/>
            <a:ext cx="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269A3F1-35AA-488F-8DF2-596EC9508E0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4875"/>
            <a:ext cx="5437188" cy="4465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4DB55A43-ADD3-9E81-2A88-AD84F232FA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53B3B540-2D30-74A4-C58A-B63004EEA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ACE231A9-3A88-F2A3-E2FC-D1E60CBF7B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B64DB4AF-992E-9FAB-B04D-0F3E679CDE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F7D00244-CF30-5BEE-E8D2-DE1B2561DA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76B7154D-BE1E-1B41-B12E-7F953CF51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69748EF1-43F9-2D3F-0674-634F47853F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E906F92-5383-7DF5-1E6B-63AF6D3727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8CB07FD7-D206-9F3E-E25E-344DCBAE75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68661A2-A5C9-F936-6E10-47C36C3120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>
            <a:extLst>
              <a:ext uri="{FF2B5EF4-FFF2-40B4-BE49-F238E27FC236}">
                <a16:creationId xmlns:a16="http://schemas.microsoft.com/office/drawing/2014/main" id="{AD6EDA3F-5CD1-C8CA-BD78-6434597996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DEEF07CB-4853-D287-49B0-2740270BB7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>
            <a:extLst>
              <a:ext uri="{FF2B5EF4-FFF2-40B4-BE49-F238E27FC236}">
                <a16:creationId xmlns:a16="http://schemas.microsoft.com/office/drawing/2014/main" id="{982AE27B-9E70-04EB-B02F-9D778B24E1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E93B14A-F932-4B92-3DE1-2F4F77893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>
            <a:extLst>
              <a:ext uri="{FF2B5EF4-FFF2-40B4-BE49-F238E27FC236}">
                <a16:creationId xmlns:a16="http://schemas.microsoft.com/office/drawing/2014/main" id="{7546F49C-1DA5-5819-E26F-5B70639B70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DE1814EF-D508-90B8-FE6E-9F792CADD4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2E30BD10-1848-A869-DDCA-541FA9EEAA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0C4E6D23-D259-EBDD-2487-8CB47AC80C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17773211-C274-E357-D965-CBF5343309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54063"/>
            <a:ext cx="4962525" cy="37226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87142D9E-E7BE-9E0E-5BF7-A5DEEA8E86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5FA1C9B-2A64-87C2-7BE9-C6D792C60822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D9F7984-844F-49C7-8325-DE63534DAEC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60007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3A9701B-5BC7-F494-DD8D-CCC56BB13B0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0B4310-88D5-485B-8078-47F06D5A13B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259847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019C5C2-34D5-173F-FC61-7204E785049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EF8399-5CB6-4D4F-9293-FDC4F63AAB8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792857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2874AB-C3BE-33DA-2ECD-D260EFD9E7C0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5FFA8B-F9A5-4ECB-B9BC-712E47A5665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4478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EEFC097-31BE-743A-2044-C00DED041ED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E1218F-B8A1-468F-B106-F3077209F8B2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305920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06363D1-DC01-D32D-96B7-4864F986759E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4B5B51-68D1-4AAE-99CC-CDBF828414A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32017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946B4457-DD6F-92F3-ECE8-842DBBFB236F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EE670-AFF1-4390-B203-1A39FF34C68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9236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9B3828A-6664-DFA3-0FB0-9C186B87488C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765FB4-1B59-4548-90D8-0A991694B10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409320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0C0D05-DDF1-75DC-3733-FC74606E5485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0ED6F0-626D-4CD8-AA1C-7A1C80559EC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492808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5C151F-BE13-B9AC-266E-9F106A50CAC9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64B26F-C2D4-4048-8451-225A422BB39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01853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5813" cy="584993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4993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02DBE81-1090-33CD-385B-3941E4E70217}"/>
              </a:ext>
            </a:extLst>
          </p:cNvPr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BD8E14-A112-4A05-A1DF-43C1F0E171BE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424825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58B5A8D8-F307-C653-92F3-9A9318D2DD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4EC180AE-6D4C-B1BA-E772-1417C2631A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4F237763-2B37-E398-B873-D12019E16F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75FFD451-219C-55D3-2C46-5A4A8AD60C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84D8033E-28B0-4318-924A-24C5F8080967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245225"/>
            <a:ext cx="2132013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buSzPct val="10000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ea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41F6AA18-ED46-48ED-B05C-6E49A241CE39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0A7FD38D-A118-584B-2387-533E8D3D4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81075"/>
            <a:ext cx="6979201" cy="1432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s-ES" altLang="en-US" sz="4400" dirty="0">
                <a:latin typeface="Arial"/>
                <a:ea typeface="Microsoft YaHei"/>
                <a:cs typeface="Arial"/>
              </a:rPr>
              <a:t>Welcome to Year 2 Elm</a:t>
            </a:r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DBAB3B0C-DD1C-22DD-C163-E619CFFA4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9613" y="4549030"/>
            <a:ext cx="6626225" cy="1387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t">
            <a:spAutoFit/>
          </a:bodyPr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</a:pPr>
            <a:r>
              <a:rPr lang="en-GB" altLang="en-US" sz="2800" dirty="0">
                <a:latin typeface="Arial"/>
                <a:ea typeface="Microsoft YaHei"/>
                <a:cs typeface="Arial"/>
              </a:rPr>
              <a:t>Miss Cheryl Pearson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GB" altLang="en-US" sz="2800" dirty="0">
                <a:latin typeface="Arial"/>
                <a:ea typeface="Microsoft YaHei"/>
                <a:cs typeface="Arial"/>
              </a:rPr>
              <a:t>Miss Leah Riley</a:t>
            </a:r>
            <a:endParaRPr lang="en-GB" altLang="en-US" sz="2800" dirty="0"/>
          </a:p>
          <a:p>
            <a:pPr eaLnBrk="1" hangingPunct="1">
              <a:spcBef>
                <a:spcPct val="0"/>
              </a:spcBef>
              <a:buClrTx/>
            </a:pPr>
            <a:endParaRPr lang="en-GB" altLang="en-US" sz="2800" dirty="0">
              <a:cs typeface="Arial"/>
            </a:endParaRPr>
          </a:p>
        </p:txBody>
      </p:sp>
      <p:pic>
        <p:nvPicPr>
          <p:cNvPr id="4100" name="Picture 3">
            <a:extLst>
              <a:ext uri="{FF2B5EF4-FFF2-40B4-BE49-F238E27FC236}">
                <a16:creationId xmlns:a16="http://schemas.microsoft.com/office/drawing/2014/main" id="{8E4BE4C7-D876-4710-E1BA-6A276031A5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12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203DAE-0E60-4916-8EE5-FDFDB30B61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2132856"/>
            <a:ext cx="1464446" cy="231136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57EDB6-DFB1-4060-8FB9-1D14F7AB6AC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83" t="-1" r="19695" b="8108"/>
          <a:stretch/>
        </p:blipFill>
        <p:spPr>
          <a:xfrm>
            <a:off x="4823397" y="2132856"/>
            <a:ext cx="1764827" cy="2232248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E7CC9476-8770-B31E-BDBA-7E8CAADA2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884238"/>
            <a:ext cx="69945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400"/>
              <a:t>Our aims for Y2 children</a:t>
            </a:r>
          </a:p>
        </p:txBody>
      </p:sp>
      <p:sp>
        <p:nvSpPr>
          <p:cNvPr id="4098" name="Text Box 2">
            <a:extLst>
              <a:ext uri="{FF2B5EF4-FFF2-40B4-BE49-F238E27FC236}">
                <a16:creationId xmlns:a16="http://schemas.microsoft.com/office/drawing/2014/main" id="{B40B95EC-89F3-4730-BDB2-6C551D0F4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420938"/>
            <a:ext cx="6983413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Your child will be happy at school</a:t>
            </a:r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They will develop to the best of their abilities</a:t>
            </a:r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To help them to develop strategies to help them deal with challenges they meet.  </a:t>
            </a:r>
            <a:r>
              <a:rPr lang="en-US" altLang="en-US" b="1" dirty="0"/>
              <a:t>Making mistakes is okay !</a:t>
            </a:r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They feel supported and cared for</a:t>
            </a:r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Work hard and try their best</a:t>
            </a:r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Learn new things and try new skills</a:t>
            </a:r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 marL="342900" eaLnBrk="1" hangingPunct="1">
              <a:spcBef>
                <a:spcPts val="450"/>
              </a:spcBef>
              <a:buSzPct val="100000"/>
              <a:defRPr/>
            </a:pPr>
            <a:endParaRPr lang="en-US" altLang="en-US" dirty="0"/>
          </a:p>
          <a:p>
            <a:pPr indent="0" eaLnBrk="1" hangingPunct="1">
              <a:spcBef>
                <a:spcPts val="450"/>
              </a:spcBef>
              <a:buSzPct val="100000"/>
              <a:defRPr/>
            </a:pPr>
            <a:r>
              <a:rPr lang="en-US" altLang="en-US" dirty="0"/>
              <a:t>We really do want to support each and every one of your children, and that support extends to you and your family too.  </a:t>
            </a:r>
          </a:p>
        </p:txBody>
      </p:sp>
      <p:pic>
        <p:nvPicPr>
          <p:cNvPr id="6148" name="Picture 3">
            <a:extLst>
              <a:ext uri="{FF2B5EF4-FFF2-40B4-BE49-F238E27FC236}">
                <a16:creationId xmlns:a16="http://schemas.microsoft.com/office/drawing/2014/main" id="{27550683-CF18-F2C7-60D3-397CC05A3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>
            <a:extLst>
              <a:ext uri="{FF2B5EF4-FFF2-40B4-BE49-F238E27FC236}">
                <a16:creationId xmlns:a16="http://schemas.microsoft.com/office/drawing/2014/main" id="{6A5092BE-0F99-1C51-7DAE-B03813815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373188"/>
            <a:ext cx="2320925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2">
            <a:extLst>
              <a:ext uri="{FF2B5EF4-FFF2-40B4-BE49-F238E27FC236}">
                <a16:creationId xmlns:a16="http://schemas.microsoft.com/office/drawing/2014/main" id="{17EC97FD-68F4-40DF-0D88-8B0AF7480D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3" y="1373188"/>
            <a:ext cx="2325687" cy="547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Box 4">
            <a:extLst>
              <a:ext uri="{FF2B5EF4-FFF2-40B4-BE49-F238E27FC236}">
                <a16:creationId xmlns:a16="http://schemas.microsoft.com/office/drawing/2014/main" id="{7C3BA31E-E507-89C1-A33F-36B1A2157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3338"/>
            <a:ext cx="30765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400">
                <a:solidFill>
                  <a:schemeClr val="tx1"/>
                </a:solidFill>
              </a:rPr>
              <a:t>Our Classroom</a:t>
            </a:r>
          </a:p>
          <a:p>
            <a:pPr algn="ctr"/>
            <a:r>
              <a:rPr lang="en-US" altLang="en-US" sz="4400">
                <a:solidFill>
                  <a:schemeClr val="tx1"/>
                </a:solidFill>
              </a:rPr>
              <a:t>Rules</a:t>
            </a:r>
            <a:endParaRPr lang="en-GB" altLang="en-US" sz="4400">
              <a:solidFill>
                <a:schemeClr val="tx1"/>
              </a:solidFill>
            </a:endParaRPr>
          </a:p>
        </p:txBody>
      </p:sp>
      <p:pic>
        <p:nvPicPr>
          <p:cNvPr id="10245" name="Picture 4">
            <a:extLst>
              <a:ext uri="{FF2B5EF4-FFF2-40B4-BE49-F238E27FC236}">
                <a16:creationId xmlns:a16="http://schemas.microsoft.com/office/drawing/2014/main" id="{00D22680-17FF-5E99-3260-7326F9CDDF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28575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TextBox 4">
            <a:extLst>
              <a:ext uri="{FF2B5EF4-FFF2-40B4-BE49-F238E27FC236}">
                <a16:creationId xmlns:a16="http://schemas.microsoft.com/office/drawing/2014/main" id="{7C3BA31E-E507-89C1-A33F-36B1A2157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8038" y="33338"/>
            <a:ext cx="307657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4400" dirty="0">
                <a:solidFill>
                  <a:schemeClr val="tx1"/>
                </a:solidFill>
              </a:rPr>
              <a:t>Our Listening Ladder</a:t>
            </a:r>
          </a:p>
        </p:txBody>
      </p:sp>
      <p:pic>
        <p:nvPicPr>
          <p:cNvPr id="10245" name="Picture 4">
            <a:extLst>
              <a:ext uri="{FF2B5EF4-FFF2-40B4-BE49-F238E27FC236}">
                <a16:creationId xmlns:a16="http://schemas.microsoft.com/office/drawing/2014/main" id="{00D22680-17FF-5E99-3260-7326F9CDDF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28575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467039-ECA3-4CE4-B69E-86836F5A4D9D}"/>
              </a:ext>
            </a:extLst>
          </p:cNvPr>
          <p:cNvSpPr txBox="1"/>
          <p:nvPr/>
        </p:nvSpPr>
        <p:spPr>
          <a:xfrm>
            <a:off x="1835696" y="2564904"/>
            <a:ext cx="69847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Big Focus on </a:t>
            </a:r>
            <a:r>
              <a:rPr lang="en-GB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Oracy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Skills </a:t>
            </a:r>
          </a:p>
          <a:p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Listening and Responding to others</a:t>
            </a:r>
          </a:p>
          <a:p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Please support us with clear sentence structure when speaking and maintaining eye contact in conversation.</a:t>
            </a:r>
          </a:p>
          <a:p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Try to correct Toddler Talk – </a:t>
            </a:r>
            <a:r>
              <a:rPr lang="en-GB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eg</a:t>
            </a:r>
            <a:r>
              <a:rPr lang="en-GB" dirty="0">
                <a:solidFill>
                  <a:schemeClr val="tx1">
                    <a:lumMod val="95000"/>
                    <a:lumOff val="5000"/>
                  </a:schemeClr>
                </a:solidFill>
              </a:rPr>
              <a:t> mote control, or Traffic Centre</a:t>
            </a:r>
          </a:p>
          <a:p>
            <a:endParaRPr lang="en-GB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01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>
            <a:extLst>
              <a:ext uri="{FF2B5EF4-FFF2-40B4-BE49-F238E27FC236}">
                <a16:creationId xmlns:a16="http://schemas.microsoft.com/office/drawing/2014/main" id="{A95AABC7-C9B4-BC4C-86CE-72C8C847A5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33338"/>
            <a:ext cx="511175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4400">
                <a:solidFill>
                  <a:schemeClr val="tx1"/>
                </a:solidFill>
              </a:rPr>
              <a:t>Our Rewards </a:t>
            </a:r>
          </a:p>
          <a:p>
            <a:r>
              <a:rPr lang="en-US" altLang="en-US" sz="4400">
                <a:solidFill>
                  <a:schemeClr val="tx1"/>
                </a:solidFill>
              </a:rPr>
              <a:t>Our Consequences</a:t>
            </a:r>
          </a:p>
        </p:txBody>
      </p:sp>
      <p:pic>
        <p:nvPicPr>
          <p:cNvPr id="11267" name="Picture 4">
            <a:extLst>
              <a:ext uri="{FF2B5EF4-FFF2-40B4-BE49-F238E27FC236}">
                <a16:creationId xmlns:a16="http://schemas.microsoft.com/office/drawing/2014/main" id="{9B7B66EF-EF75-E21B-2EC2-586BEF769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28575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TextBox 1">
            <a:extLst>
              <a:ext uri="{FF2B5EF4-FFF2-40B4-BE49-F238E27FC236}">
                <a16:creationId xmlns:a16="http://schemas.microsoft.com/office/drawing/2014/main" id="{585F0DE3-B437-CA67-1DBD-293DA76AA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038" y="2060575"/>
            <a:ext cx="3024187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/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Positive Praise</a:t>
            </a:r>
          </a:p>
          <a:p>
            <a:r>
              <a:rPr lang="en-GB" altLang="en-US" dirty="0">
                <a:solidFill>
                  <a:schemeClr val="tx1"/>
                </a:solidFill>
              </a:rPr>
              <a:t>House points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Stickers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Move up the Beehive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Star of the Day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Merit Certificates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Super Pupil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Praise from another adult.</a:t>
            </a:r>
          </a:p>
          <a:p>
            <a:r>
              <a:rPr lang="en-GB" altLang="en-US" dirty="0">
                <a:solidFill>
                  <a:schemeClr val="tx1"/>
                </a:solidFill>
                <a:latin typeface="Arial"/>
                <a:ea typeface="Microsoft YaHei"/>
                <a:cs typeface="Arial"/>
              </a:rPr>
              <a:t>CARE values award</a:t>
            </a:r>
          </a:p>
        </p:txBody>
      </p:sp>
      <p:sp>
        <p:nvSpPr>
          <p:cNvPr id="11269" name="TextBox 7">
            <a:extLst>
              <a:ext uri="{FF2B5EF4-FFF2-40B4-BE49-F238E27FC236}">
                <a16:creationId xmlns:a16="http://schemas.microsoft.com/office/drawing/2014/main" id="{1156A1BE-1C21-2AB5-45E0-959D6F01B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3800" y="2060575"/>
            <a:ext cx="38893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solidFill>
                  <a:schemeClr val="tx1"/>
                </a:solidFill>
              </a:rPr>
              <a:t>A  Warning 1</a:t>
            </a:r>
          </a:p>
          <a:p>
            <a:r>
              <a:rPr lang="en-GB" altLang="en-US">
                <a:solidFill>
                  <a:schemeClr val="tx1"/>
                </a:solidFill>
              </a:rPr>
              <a:t>B  Warning 2</a:t>
            </a:r>
          </a:p>
          <a:p>
            <a:r>
              <a:rPr lang="en-GB" altLang="en-US">
                <a:solidFill>
                  <a:schemeClr val="tx1"/>
                </a:solidFill>
              </a:rPr>
              <a:t>C  Time in Pod for reflection</a:t>
            </a:r>
          </a:p>
          <a:p>
            <a:r>
              <a:rPr lang="en-GB" altLang="en-US">
                <a:solidFill>
                  <a:schemeClr val="tx1"/>
                </a:solidFill>
              </a:rPr>
              <a:t>D  Warning 3 </a:t>
            </a:r>
          </a:p>
          <a:p>
            <a:r>
              <a:rPr lang="en-GB" altLang="en-US">
                <a:solidFill>
                  <a:schemeClr val="tx1"/>
                </a:solidFill>
              </a:rPr>
              <a:t>E  Working in Pod or Lunchtime in   </a:t>
            </a:r>
          </a:p>
          <a:p>
            <a:r>
              <a:rPr lang="en-GB" altLang="en-US">
                <a:solidFill>
                  <a:schemeClr val="tx1"/>
                </a:solidFill>
              </a:rPr>
              <a:t>     Pod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>
            <a:extLst>
              <a:ext uri="{FF2B5EF4-FFF2-40B4-BE49-F238E27FC236}">
                <a16:creationId xmlns:a16="http://schemas.microsoft.com/office/drawing/2014/main" id="{299146BE-C934-B464-3707-3DF638030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908050"/>
            <a:ext cx="7067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4400"/>
              <a:t>Coming to School</a:t>
            </a:r>
            <a:endParaRPr lang="en-GB" altLang="en-US" sz="4400"/>
          </a:p>
        </p:txBody>
      </p:sp>
      <p:sp>
        <p:nvSpPr>
          <p:cNvPr id="5" name="Text Box 2">
            <a:extLst>
              <a:ext uri="{FF2B5EF4-FFF2-40B4-BE49-F238E27FC236}">
                <a16:creationId xmlns:a16="http://schemas.microsoft.com/office/drawing/2014/main" id="{D3C7231F-D954-40E0-97E5-DC8DFC441A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1700213"/>
            <a:ext cx="7067550" cy="4537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114300"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450"/>
              </a:spcBef>
              <a:buSzPct val="100000"/>
              <a:defRPr/>
            </a:pPr>
            <a:endParaRPr lang="en-GB" altLang="en-US" sz="2000" dirty="0"/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Doors will open at 8.40am.</a:t>
            </a:r>
            <a:endParaRPr lang="en-US" altLang="en-US" sz="2000" dirty="0">
              <a:cs typeface="Arial" panose="020B0604020202020204" pitchFamily="34" charset="0"/>
            </a:endParaRPr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Please encourage </a:t>
            </a:r>
            <a:r>
              <a:rPr lang="en-US" altLang="en-US" sz="2000" b="1" dirty="0"/>
              <a:t>independence</a:t>
            </a:r>
            <a:r>
              <a:rPr lang="en-US" altLang="en-US" sz="2000" dirty="0"/>
              <a:t> by leaving your child away from the door area. </a:t>
            </a:r>
            <a:endParaRPr lang="en-US" altLang="en-US" sz="2000" dirty="0">
              <a:cs typeface="Arial" panose="020B0604020202020204" pitchFamily="34" charset="0"/>
            </a:endParaRPr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Arial"/>
                <a:ea typeface="Microsoft YaHei"/>
                <a:cs typeface="Arial"/>
              </a:rPr>
              <a:t>Most messages can be sent in via email (48 </a:t>
            </a:r>
            <a:r>
              <a:rPr lang="en-US" altLang="en-US" sz="2000" dirty="0" err="1">
                <a:latin typeface="Arial"/>
                <a:ea typeface="Microsoft YaHei"/>
                <a:cs typeface="Arial"/>
              </a:rPr>
              <a:t>hrs</a:t>
            </a:r>
            <a:r>
              <a:rPr lang="en-US" altLang="en-US" sz="2000" dirty="0">
                <a:latin typeface="Arial"/>
                <a:ea typeface="Microsoft YaHei"/>
                <a:cs typeface="Arial"/>
              </a:rPr>
              <a:t>) to the school office, or handed to member of staff on the door.</a:t>
            </a:r>
            <a:endParaRPr lang="en-GB" altLang="en-US" sz="2000" dirty="0">
              <a:latin typeface="Arial"/>
              <a:ea typeface="Microsoft YaHei"/>
              <a:cs typeface="Arial"/>
            </a:endParaRPr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latin typeface="Arial"/>
                <a:ea typeface="Microsoft YaHei"/>
                <a:cs typeface="Arial"/>
              </a:rPr>
              <a:t>There will always be a member of staff from Elm available to help the children coming in. May not be able to speak at that time but can arrange a time for conversation.</a:t>
            </a:r>
            <a:endParaRPr lang="en-US" altLang="en-US" sz="2000" dirty="0">
              <a:cs typeface="Arial"/>
            </a:endParaRPr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altLang="en-US" sz="2000" dirty="0"/>
              <a:t>Children responsible for handing in letters, reading books etc.</a:t>
            </a:r>
            <a:endParaRPr lang="en-GB" altLang="en-US" sz="2000" dirty="0">
              <a:cs typeface="Arial" panose="020B0604020202020204" pitchFamily="34" charset="0"/>
            </a:endParaRPr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/>
              <a:t>Please feel free to send notes into school.</a:t>
            </a:r>
            <a:endParaRPr lang="en-GB" altLang="en-US" sz="2000" dirty="0">
              <a:cs typeface="Arial" panose="020B0604020202020204" pitchFamily="34" charset="0"/>
            </a:endParaRPr>
          </a:p>
          <a:p>
            <a:pPr marL="112395" eaLnBrk="1" hangingPunct="1">
              <a:spcBef>
                <a:spcPts val="700"/>
              </a:spcBef>
              <a:buClr>
                <a:srgbClr val="000000"/>
              </a:buClr>
              <a:buSzPct val="100000"/>
              <a:defRPr/>
            </a:pPr>
            <a:endParaRPr lang="en-GB" altLang="en-US" sz="1600" dirty="0">
              <a:cs typeface="Arial" panose="020B0604020202020204" pitchFamily="34" charset="0"/>
            </a:endParaRPr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sz="1600" dirty="0"/>
          </a:p>
          <a:p>
            <a:pPr marL="112395"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sz="1600" dirty="0">
              <a:cs typeface="Arial" panose="020B0604020202020204" pitchFamily="34" charset="0"/>
            </a:endParaRPr>
          </a:p>
          <a:p>
            <a:pPr marL="112395"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sz="1600" dirty="0">
              <a:cs typeface="Arial" panose="020B0604020202020204" pitchFamily="34" charset="0"/>
            </a:endParaRPr>
          </a:p>
          <a:p>
            <a:pPr marL="112395"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sz="1600" dirty="0">
              <a:cs typeface="Arial" panose="020B0604020202020204" pitchFamily="34" charset="0"/>
            </a:endParaRPr>
          </a:p>
        </p:txBody>
      </p:sp>
      <p:pic>
        <p:nvPicPr>
          <p:cNvPr id="12292" name="Picture 3">
            <a:extLst>
              <a:ext uri="{FF2B5EF4-FFF2-40B4-BE49-F238E27FC236}">
                <a16:creationId xmlns:a16="http://schemas.microsoft.com/office/drawing/2014/main" id="{95DB7DE9-1792-50CE-3490-39C7F7AFE7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22225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">
            <a:extLst>
              <a:ext uri="{FF2B5EF4-FFF2-40B4-BE49-F238E27FC236}">
                <a16:creationId xmlns:a16="http://schemas.microsoft.com/office/drawing/2014/main" id="{873692E0-3150-9746-6413-229DC8437C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790575"/>
            <a:ext cx="7067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/>
              <a:t>Homework</a:t>
            </a:r>
          </a:p>
        </p:txBody>
      </p:sp>
      <p:sp>
        <p:nvSpPr>
          <p:cNvPr id="11266" name="Text Box 2">
            <a:extLst>
              <a:ext uri="{FF2B5EF4-FFF2-40B4-BE49-F238E27FC236}">
                <a16:creationId xmlns:a16="http://schemas.microsoft.com/office/drawing/2014/main" id="{1C374896-F54D-49CC-A0D0-70F7EB302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1692275"/>
            <a:ext cx="706755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114300"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684213" algn="l"/>
                <a:tab pos="1598613" algn="l"/>
                <a:tab pos="2513013" algn="l"/>
                <a:tab pos="3427413" algn="l"/>
                <a:tab pos="4341813" algn="l"/>
                <a:tab pos="5256213" algn="l"/>
                <a:tab pos="6170613" algn="l"/>
                <a:tab pos="7085013" algn="l"/>
                <a:tab pos="7999413" algn="l"/>
                <a:tab pos="8913813" algn="l"/>
                <a:tab pos="982821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r>
              <a:rPr lang="en-GB" altLang="en-US" b="1" dirty="0"/>
              <a:t>As you are aware Homework has changed in school.</a:t>
            </a:r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b="1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b="1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r>
              <a:rPr lang="en-GB" altLang="en-US" b="1" dirty="0"/>
              <a:t>Children will need to record </a:t>
            </a:r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b="1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r>
              <a:rPr lang="en-GB" altLang="en-US" b="1" dirty="0"/>
              <a:t>Daily Reads</a:t>
            </a:r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b="1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sz="1600" b="1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endParaRPr lang="en-GB" altLang="en-US" sz="1600" b="1" dirty="0"/>
          </a:p>
          <a:p>
            <a:pPr eaLnBrk="1" hangingPunct="1">
              <a:spcBef>
                <a:spcPts val="400"/>
              </a:spcBef>
              <a:buSzPct val="100000"/>
              <a:defRPr/>
            </a:pPr>
            <a:r>
              <a:rPr lang="en-GB" altLang="en-US" sz="1600" b="1" dirty="0"/>
              <a:t>Online Learning forms Homework for our school.  Doodle Maths and Emile Spelling (4/5 times a week).</a:t>
            </a:r>
            <a:endParaRPr lang="en-GB" altLang="en-US" sz="1600" dirty="0"/>
          </a:p>
          <a:p>
            <a:pPr marL="112713"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sz="1600" dirty="0"/>
          </a:p>
          <a:p>
            <a:pPr marL="112713"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sz="1600" dirty="0"/>
          </a:p>
          <a:p>
            <a:pPr marL="112713"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sz="1600" dirty="0"/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C999728E-21EC-3019-CD16-09B8FFDCC2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1">
            <a:extLst>
              <a:ext uri="{FF2B5EF4-FFF2-40B4-BE49-F238E27FC236}">
                <a16:creationId xmlns:a16="http://schemas.microsoft.com/office/drawing/2014/main" id="{A21904FE-655D-BAF4-D917-911A89DB9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790575"/>
            <a:ext cx="7067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/>
              <a:t>Showbie 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EF4D5E43-F8F8-7B28-DBA0-A640E0AC3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Picture 1">
            <a:extLst>
              <a:ext uri="{FF2B5EF4-FFF2-40B4-BE49-F238E27FC236}">
                <a16:creationId xmlns:a16="http://schemas.microsoft.com/office/drawing/2014/main" id="{300AB223-5A1D-F291-9B6F-32FDB400E2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773238"/>
            <a:ext cx="3533775" cy="493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TextBox 2">
            <a:extLst>
              <a:ext uri="{FF2B5EF4-FFF2-40B4-BE49-F238E27FC236}">
                <a16:creationId xmlns:a16="http://schemas.microsoft.com/office/drawing/2014/main" id="{E8B3814B-8005-82C4-6D63-8480F41474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2349500"/>
            <a:ext cx="281940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GB" altLang="en-US" b="1" dirty="0">
                <a:solidFill>
                  <a:schemeClr val="tx1"/>
                </a:solidFill>
              </a:rPr>
              <a:t>We love to see things that you have been doing at home.</a:t>
            </a:r>
          </a:p>
          <a:p>
            <a:endParaRPr lang="en-GB" altLang="en-US" b="1" dirty="0">
              <a:solidFill>
                <a:schemeClr val="tx1"/>
              </a:solidFill>
            </a:endParaRPr>
          </a:p>
          <a:p>
            <a:r>
              <a:rPr lang="en-GB" altLang="en-US" b="1" dirty="0">
                <a:solidFill>
                  <a:schemeClr val="tx1"/>
                </a:solidFill>
              </a:rPr>
              <a:t>Please help us by uploading photographs or messages. </a:t>
            </a:r>
          </a:p>
          <a:p>
            <a:endParaRPr lang="en-GB" altLang="en-US" b="1" dirty="0">
              <a:solidFill>
                <a:schemeClr val="tx1"/>
              </a:solidFill>
            </a:endParaRPr>
          </a:p>
          <a:p>
            <a:r>
              <a:rPr lang="en-GB" altLang="en-US" b="1" dirty="0">
                <a:solidFill>
                  <a:schemeClr val="tx1"/>
                </a:solidFill>
              </a:rPr>
              <a:t>This forms part of your homework too.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1">
            <a:extLst>
              <a:ext uri="{FF2B5EF4-FFF2-40B4-BE49-F238E27FC236}">
                <a16:creationId xmlns:a16="http://schemas.microsoft.com/office/drawing/2014/main" id="{F2BA4616-2741-8307-2B14-D3DA62C2DF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931863"/>
            <a:ext cx="7067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/>
              <a:t>Homework – How you can help.</a:t>
            </a:r>
          </a:p>
        </p:txBody>
      </p:sp>
      <p:sp>
        <p:nvSpPr>
          <p:cNvPr id="10242" name="Text Box 2">
            <a:extLst>
              <a:ext uri="{FF2B5EF4-FFF2-40B4-BE49-F238E27FC236}">
                <a16:creationId xmlns:a16="http://schemas.microsoft.com/office/drawing/2014/main" id="{73757474-62C5-48FD-9551-D49C41897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060575"/>
            <a:ext cx="7067550" cy="561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41313" indent="-341313"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altLang="en-US" sz="2800" b="1" dirty="0"/>
              <a:t>Spellings</a:t>
            </a:r>
            <a:r>
              <a:rPr lang="en-GB" altLang="en-US" sz="1600" dirty="0"/>
              <a:t>-  Use Emile spelling 4 times a week </a:t>
            </a:r>
          </a:p>
          <a:p>
            <a:pPr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altLang="en-US" sz="2800" b="1" dirty="0"/>
              <a:t>Maths</a:t>
            </a:r>
            <a:r>
              <a:rPr lang="en-GB" altLang="en-US" sz="1600" dirty="0"/>
              <a:t>- Doodle maths for 10 mins 4 times a week will make a big difference.</a:t>
            </a:r>
          </a:p>
          <a:p>
            <a:pPr eaLnBrk="1" hangingPunct="1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altLang="en-US" sz="2800" b="1" dirty="0"/>
              <a:t>Reading</a:t>
            </a:r>
            <a:r>
              <a:rPr lang="en-GB" altLang="en-US" dirty="0"/>
              <a:t>- Focus on comprehension .</a:t>
            </a:r>
            <a:r>
              <a:rPr lang="en-GB" altLang="en-US" sz="1600" dirty="0"/>
              <a:t> If your child has a longer book please do not finish the whole book, but read a shorter amount and discuss the story/predict what might happen next.</a:t>
            </a:r>
          </a:p>
          <a:p>
            <a:pPr marL="0" indent="0" eaLnBrk="1" hangingPunct="1">
              <a:spcBef>
                <a:spcPts val="400"/>
              </a:spcBef>
              <a:buClr>
                <a:srgbClr val="000000"/>
              </a:buClr>
              <a:buSzPct val="100000"/>
              <a:defRPr/>
            </a:pPr>
            <a:r>
              <a:rPr lang="en-GB" altLang="en-US" sz="1600" dirty="0"/>
              <a:t>      </a:t>
            </a:r>
          </a:p>
          <a:p>
            <a:pPr marL="0" indent="0" eaLnBrk="1" hangingPunct="1">
              <a:spcBef>
                <a:spcPts val="400"/>
              </a:spcBef>
              <a:buClr>
                <a:srgbClr val="000000"/>
              </a:buClr>
              <a:buSzPct val="100000"/>
              <a:defRPr/>
            </a:pPr>
            <a:r>
              <a:rPr lang="en-GB" altLang="en-US" sz="1600" dirty="0"/>
              <a:t>Please work towards the Bronze reading target for Autumn term</a:t>
            </a:r>
          </a:p>
          <a:p>
            <a:pPr marL="342900" eaLnBrk="1" hangingPunct="1">
              <a:spcBef>
                <a:spcPts val="450"/>
              </a:spcBef>
              <a:buSzPct val="100000"/>
              <a:defRPr/>
            </a:pPr>
            <a:endParaRPr lang="en-GB" altLang="en-US" dirty="0"/>
          </a:p>
          <a:p>
            <a:pPr eaLnBrk="1" hangingPunct="1">
              <a:spcBef>
                <a:spcPts val="45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None/>
              <a:defRPr/>
            </a:pPr>
            <a:endParaRPr lang="en-GB" altLang="en-US" dirty="0"/>
          </a:p>
        </p:txBody>
      </p:sp>
      <p:pic>
        <p:nvPicPr>
          <p:cNvPr id="17412" name="Picture 3">
            <a:extLst>
              <a:ext uri="{FF2B5EF4-FFF2-40B4-BE49-F238E27FC236}">
                <a16:creationId xmlns:a16="http://schemas.microsoft.com/office/drawing/2014/main" id="{7E7440B5-412B-E57D-A34F-35C60A4F2F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">
            <a:extLst>
              <a:ext uri="{FF2B5EF4-FFF2-40B4-BE49-F238E27FC236}">
                <a16:creationId xmlns:a16="http://schemas.microsoft.com/office/drawing/2014/main" id="{288DC351-5132-6B68-A673-186D11AF39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13" y="1412875"/>
            <a:ext cx="7386637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2">
            <a:extLst>
              <a:ext uri="{FF2B5EF4-FFF2-40B4-BE49-F238E27FC236}">
                <a16:creationId xmlns:a16="http://schemas.microsoft.com/office/drawing/2014/main" id="{4D4D7963-CB67-5BC7-6B84-EB54B3845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3" name="Picture 2">
            <a:extLst>
              <a:ext uri="{FF2B5EF4-FFF2-40B4-BE49-F238E27FC236}">
                <a16:creationId xmlns:a16="http://schemas.microsoft.com/office/drawing/2014/main" id="{663CCADB-4D4A-FFA4-DF5D-77503840E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1">
            <a:extLst>
              <a:ext uri="{FF2B5EF4-FFF2-40B4-BE49-F238E27FC236}">
                <a16:creationId xmlns:a16="http://schemas.microsoft.com/office/drawing/2014/main" id="{842748F5-8A06-597D-EF52-60386D9CB7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664" y="1268760"/>
            <a:ext cx="7065963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br>
              <a:rPr lang="en-GB" altLang="en-US" sz="4400" dirty="0"/>
            </a:br>
            <a:r>
              <a:rPr lang="en-GB" altLang="en-US" sz="4400" dirty="0"/>
              <a:t>Handwriting and Phonics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en-US" sz="4400" dirty="0"/>
          </a:p>
          <a:p>
            <a:pPr marL="285750" indent="-28575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600" dirty="0"/>
              <a:t>New Scheme for Handwriting – Kinetic Letters YOUR CHILD WILL NEED A SOCK !!!</a:t>
            </a:r>
          </a:p>
          <a:p>
            <a:pPr eaLnBrk="1" hangingPunct="1">
              <a:spcBef>
                <a:spcPct val="0"/>
              </a:spcBef>
              <a:buClrTx/>
            </a:pPr>
            <a:endParaRPr lang="en-GB" altLang="en-US" sz="1600" dirty="0"/>
          </a:p>
          <a:p>
            <a:pPr marL="285750" indent="-28575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600" dirty="0"/>
              <a:t>New Style Reading Books – Not RWI books. Using Red Rose Phonics and reading books will be linked to this scheme.</a:t>
            </a:r>
          </a:p>
          <a:p>
            <a:pPr eaLnBrk="1" hangingPunct="1">
              <a:spcBef>
                <a:spcPct val="0"/>
              </a:spcBef>
              <a:buClrTx/>
            </a:pPr>
            <a:endParaRPr lang="en-GB" altLang="en-US" sz="1600" dirty="0"/>
          </a:p>
          <a:p>
            <a:pPr marL="285750" indent="-285750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</a:pPr>
            <a:r>
              <a:rPr lang="en-GB" altLang="en-US" sz="1600" dirty="0"/>
              <a:t>Whole Class Spelling Alongside Phonics.  Emile online spelling used.</a:t>
            </a:r>
          </a:p>
          <a:p>
            <a:pPr eaLnBrk="1" hangingPunct="1">
              <a:spcBef>
                <a:spcPct val="0"/>
              </a:spcBef>
              <a:buClrTx/>
            </a:pPr>
            <a:endParaRPr lang="en-GB" altLang="en-US" sz="1600" dirty="0"/>
          </a:p>
          <a:p>
            <a:pPr eaLnBrk="1" hangingPunct="1">
              <a:spcBef>
                <a:spcPct val="0"/>
              </a:spcBef>
              <a:buClrTx/>
            </a:pPr>
            <a:endParaRPr lang="en-GB" altLang="en-US" sz="16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en-US" sz="44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en-US" sz="44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en-US" sz="4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92BE64-5E32-4A2E-A056-8A4C458DD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119" y="1124744"/>
            <a:ext cx="7680881" cy="426971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71FF95-37B7-4734-837F-07F254B9F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124744"/>
            <a:ext cx="7413142" cy="4133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49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7C75FB9-0AAF-4A8B-9C6E-B37B955581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586" y="980728"/>
            <a:ext cx="7570414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428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>
            <a:extLst>
              <a:ext uri="{FF2B5EF4-FFF2-40B4-BE49-F238E27FC236}">
                <a16:creationId xmlns:a16="http://schemas.microsoft.com/office/drawing/2014/main" id="{8C7DC7A5-75D8-75F8-3F6A-62CABB213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990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/>
              <a:t>The Curriculum</a:t>
            </a:r>
          </a:p>
        </p:txBody>
      </p:sp>
      <p:sp>
        <p:nvSpPr>
          <p:cNvPr id="14339" name="Text Box 2">
            <a:extLst>
              <a:ext uri="{FF2B5EF4-FFF2-40B4-BE49-F238E27FC236}">
                <a16:creationId xmlns:a16="http://schemas.microsoft.com/office/drawing/2014/main" id="{F328E59A-4A0C-4319-82E6-966003BFD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7813" y="2133600"/>
            <a:ext cx="7067550" cy="442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 marL="341313" indent="-341313"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/>
              <a:t>Higher expectations for pupils especially in Maths and English. </a:t>
            </a:r>
            <a:endParaRPr lang="en-US" dirty="0"/>
          </a:p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/>
              <a:t>For high achievers, rather than moving onto the following year group’s work, more in-depth and investigative work to allow greater understanding of concepts and ideas.</a:t>
            </a:r>
            <a:endParaRPr lang="en-GB" altLang="en-US" sz="1800" dirty="0">
              <a:cs typeface="Arial" panose="020B0604020202020204" pitchFamily="34" charset="0"/>
            </a:endParaRPr>
          </a:p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/>
              <a:t>English and Maths take up a substantial part of the learning week.</a:t>
            </a:r>
            <a:endParaRPr lang="en-GB" altLang="en-US" sz="1800" dirty="0">
              <a:cs typeface="Arial" panose="020B0604020202020204" pitchFamily="34" charset="0"/>
            </a:endParaRPr>
          </a:p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/>
              <a:t>Phonics Scheme – Red Rose Phonics</a:t>
            </a:r>
          </a:p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/>
              <a:t>Maths- A big focus on understanding place value, recognising number bonds to 20 and fractions, knowing maths facts.</a:t>
            </a:r>
            <a:endParaRPr lang="en-GB" altLang="en-US" sz="1800" dirty="0">
              <a:cs typeface="Arial" panose="020B0604020202020204" pitchFamily="34" charset="0"/>
            </a:endParaRPr>
          </a:p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/>
              <a:t>English- A big focus on spelling, punctuation and grammar.</a:t>
            </a:r>
            <a:endParaRPr lang="en-GB" altLang="en-US" sz="1800" dirty="0">
              <a:cs typeface="Arial" panose="020B0604020202020204" pitchFamily="34" charset="0"/>
            </a:endParaRPr>
          </a:p>
          <a:p>
            <a:pPr marL="0" indent="0" eaLnBrk="1" hangingPunct="1">
              <a:spcBef>
                <a:spcPts val="450"/>
              </a:spcBef>
              <a:defRPr/>
            </a:pPr>
            <a:endParaRPr lang="en-GB" altLang="en-US" sz="1800" dirty="0"/>
          </a:p>
          <a:p>
            <a:pPr marL="340995" indent="-340995" eaLnBrk="1" hangingPunct="1">
              <a:spcBef>
                <a:spcPts val="450"/>
              </a:spcBef>
              <a:buFont typeface="Arial" panose="020B0604020202020204" pitchFamily="34" charset="0"/>
              <a:buChar char="•"/>
              <a:defRPr/>
            </a:pPr>
            <a:r>
              <a:rPr lang="en-GB" altLang="en-US" sz="1800" dirty="0">
                <a:latin typeface="Arial"/>
                <a:ea typeface="Microsoft YaHei"/>
                <a:cs typeface="Arial"/>
              </a:rPr>
              <a:t>Any Children who did not pass the Phonics Screening Test will be tested again in June 2026.</a:t>
            </a:r>
          </a:p>
        </p:txBody>
      </p:sp>
      <p:pic>
        <p:nvPicPr>
          <p:cNvPr id="22532" name="Picture 3">
            <a:extLst>
              <a:ext uri="{FF2B5EF4-FFF2-40B4-BE49-F238E27FC236}">
                <a16:creationId xmlns:a16="http://schemas.microsoft.com/office/drawing/2014/main" id="{ABD20509-8997-8D90-88F3-B7AF252EA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>
            <a:extLst>
              <a:ext uri="{FF2B5EF4-FFF2-40B4-BE49-F238E27FC236}">
                <a16:creationId xmlns:a16="http://schemas.microsoft.com/office/drawing/2014/main" id="{DDAD5D21-3B44-5BD1-553E-58A67BDEE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836711"/>
            <a:ext cx="7067550" cy="893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 dirty="0"/>
              <a:t>PE</a:t>
            </a:r>
          </a:p>
        </p:txBody>
      </p:sp>
      <p:sp>
        <p:nvSpPr>
          <p:cNvPr id="24579" name="Text Box 2">
            <a:extLst>
              <a:ext uri="{FF2B5EF4-FFF2-40B4-BE49-F238E27FC236}">
                <a16:creationId xmlns:a16="http://schemas.microsoft.com/office/drawing/2014/main" id="{FB1A34FB-5524-E3EA-8441-E7E557177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313" y="1484313"/>
            <a:ext cx="7559675" cy="561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600"/>
              </a:spcBef>
            </a:pPr>
            <a:r>
              <a:rPr lang="en-GB" altLang="en-US" sz="2400" dirty="0">
                <a:latin typeface="Arial"/>
                <a:ea typeface="Microsoft YaHei"/>
                <a:cs typeface="Arial"/>
              </a:rPr>
              <a:t>Children are continuing to come to school in their PE kits. PE kit – just as with school uniform, </a:t>
            </a:r>
            <a:r>
              <a:rPr lang="en-GB" altLang="en-US" sz="2400" b="1" dirty="0">
                <a:latin typeface="Arial"/>
                <a:ea typeface="Microsoft YaHei"/>
                <a:cs typeface="Arial"/>
              </a:rPr>
              <a:t>Name everything please !!!</a:t>
            </a:r>
          </a:p>
          <a:p>
            <a:pPr eaLnBrk="1" hangingPunct="1">
              <a:spcBef>
                <a:spcPts val="600"/>
              </a:spcBef>
            </a:pPr>
            <a:endParaRPr lang="en-GB" altLang="en-US" sz="2400" dirty="0"/>
          </a:p>
          <a:p>
            <a:pPr eaLnBrk="1" hangingPunct="1">
              <a:spcBef>
                <a:spcPts val="600"/>
              </a:spcBef>
            </a:pPr>
            <a:r>
              <a:rPr lang="en-GB" altLang="en-US" sz="2400" dirty="0">
                <a:latin typeface="Arial"/>
                <a:ea typeface="Microsoft YaHei"/>
                <a:cs typeface="Arial"/>
              </a:rPr>
              <a:t>Days – Possibly Thursday and Friday</a:t>
            </a:r>
          </a:p>
          <a:p>
            <a:pPr eaLnBrk="1" hangingPunct="1">
              <a:spcBef>
                <a:spcPts val="600"/>
              </a:spcBef>
            </a:pPr>
            <a:endParaRPr lang="en-GB" altLang="en-US" sz="2400" dirty="0"/>
          </a:p>
          <a:p>
            <a:pPr eaLnBrk="1" hangingPunct="1">
              <a:spcBef>
                <a:spcPts val="600"/>
              </a:spcBef>
            </a:pPr>
            <a:r>
              <a:rPr lang="en-GB" altLang="en-US" sz="2400" b="1" dirty="0">
                <a:latin typeface="Arial"/>
                <a:ea typeface="Microsoft YaHei"/>
                <a:cs typeface="Arial"/>
              </a:rPr>
              <a:t>FOREST SCHOOL CONTINUES IN YEAR 2.  </a:t>
            </a:r>
          </a:p>
          <a:p>
            <a:pPr eaLnBrk="1" hangingPunct="1">
              <a:spcBef>
                <a:spcPts val="600"/>
              </a:spcBef>
            </a:pPr>
            <a:r>
              <a:rPr lang="en-GB" altLang="en-US" sz="2400" dirty="0">
                <a:latin typeface="Arial"/>
                <a:ea typeface="Microsoft YaHei"/>
                <a:cs typeface="Arial"/>
              </a:rPr>
              <a:t>Please ensure your child has the correct size of Wellies! All children will need waterproofs.</a:t>
            </a:r>
            <a:endParaRPr lang="en-GB" altLang="en-US" sz="2400" dirty="0">
              <a:cs typeface="Arial"/>
            </a:endParaRPr>
          </a:p>
          <a:p>
            <a:pPr eaLnBrk="1" hangingPunct="1">
              <a:spcBef>
                <a:spcPts val="600"/>
              </a:spcBef>
            </a:pPr>
            <a:endParaRPr lang="en-GB" altLang="en-US" sz="2400" dirty="0"/>
          </a:p>
          <a:p>
            <a:pPr eaLnBrk="1" hangingPunct="1">
              <a:spcBef>
                <a:spcPts val="600"/>
              </a:spcBef>
            </a:pPr>
            <a:r>
              <a:rPr lang="en-GB" altLang="en-US" sz="2400" b="1" dirty="0">
                <a:latin typeface="Arial"/>
                <a:ea typeface="Microsoft YaHei"/>
                <a:cs typeface="Arial"/>
              </a:rPr>
              <a:t>			</a:t>
            </a:r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</p:txBody>
      </p:sp>
      <p:pic>
        <p:nvPicPr>
          <p:cNvPr id="24580" name="Picture 3">
            <a:extLst>
              <a:ext uri="{FF2B5EF4-FFF2-40B4-BE49-F238E27FC236}">
                <a16:creationId xmlns:a16="http://schemas.microsoft.com/office/drawing/2014/main" id="{C46C8D04-F78F-3D03-6DBF-BADA8088EB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>
            <a:extLst>
              <a:ext uri="{FF2B5EF4-FFF2-40B4-BE49-F238E27FC236}">
                <a16:creationId xmlns:a16="http://schemas.microsoft.com/office/drawing/2014/main" id="{DA8E8DCD-A772-255E-8488-9D5425A37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5925" y="928688"/>
            <a:ext cx="7067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/>
              <a:t>General Information</a:t>
            </a: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BA67E4E7-9812-E0AD-3B08-727DF4E31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889125"/>
            <a:ext cx="7273925" cy="477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400"/>
              </a:spcBef>
              <a:buClrTx/>
              <a:buFontTx/>
              <a:buNone/>
            </a:pPr>
            <a:endParaRPr lang="en-GB" altLang="en-US" sz="1600" dirty="0"/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/>
                <a:ea typeface="Microsoft YaHei"/>
                <a:cs typeface="Arial"/>
              </a:rPr>
              <a:t>All children should bring a </a:t>
            </a:r>
            <a:r>
              <a:rPr lang="en-US" altLang="en-US" sz="2000" b="1" dirty="0">
                <a:latin typeface="Arial"/>
                <a:ea typeface="Microsoft YaHei"/>
                <a:cs typeface="Arial"/>
              </a:rPr>
              <a:t>Green School Reading Bag</a:t>
            </a:r>
            <a:r>
              <a:rPr lang="en-US" altLang="en-US" sz="2000" dirty="0">
                <a:latin typeface="Arial"/>
                <a:ea typeface="Microsoft YaHei"/>
                <a:cs typeface="Arial"/>
              </a:rPr>
              <a:t>.  Please do not attach more than </a:t>
            </a:r>
            <a:r>
              <a:rPr lang="en-US" altLang="en-US" sz="2000" b="1" dirty="0">
                <a:latin typeface="Arial"/>
                <a:ea typeface="Microsoft YaHei"/>
                <a:cs typeface="Arial"/>
              </a:rPr>
              <a:t>1 keyring </a:t>
            </a:r>
            <a:r>
              <a:rPr lang="en-US" altLang="en-US" sz="2000" dirty="0">
                <a:latin typeface="Arial"/>
                <a:ea typeface="Microsoft YaHei"/>
                <a:cs typeface="Arial"/>
              </a:rPr>
              <a:t>as they become difficult to store. </a:t>
            </a:r>
            <a:r>
              <a:rPr lang="en-US" altLang="en-US" sz="2000" b="1" dirty="0">
                <a:latin typeface="Arial"/>
                <a:ea typeface="Microsoft YaHei"/>
                <a:cs typeface="Arial"/>
              </a:rPr>
              <a:t>Backpack bags are not needed, so please leave those till KS2.</a:t>
            </a: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GB" altLang="en-US" sz="2000" dirty="0"/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/>
                <a:ea typeface="Microsoft YaHei"/>
                <a:cs typeface="Arial"/>
              </a:rPr>
              <a:t>Please ensure all uniform is </a:t>
            </a:r>
            <a:r>
              <a:rPr lang="en-GB" altLang="en-US" sz="2000" b="1" dirty="0">
                <a:latin typeface="Arial"/>
                <a:ea typeface="Microsoft YaHei"/>
                <a:cs typeface="Arial"/>
              </a:rPr>
              <a:t>named</a:t>
            </a:r>
            <a:r>
              <a:rPr lang="en-GB" altLang="en-US" sz="2000" dirty="0">
                <a:latin typeface="Arial"/>
                <a:ea typeface="Microsoft YaHei"/>
                <a:cs typeface="Arial"/>
              </a:rPr>
              <a:t>. Children are responsible for their own cardigans/jumpers (we do try to check at the end of the day).</a:t>
            </a: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/>
                <a:ea typeface="Microsoft YaHei"/>
                <a:cs typeface="Arial"/>
              </a:rPr>
              <a:t>Please put a label on your child’s water bottle. All children need a water bottle every day in school. Plain bottle with Straw </a:t>
            </a:r>
          </a:p>
          <a:p>
            <a:pPr eaLnBrk="1" hangingPunct="1">
              <a:spcBef>
                <a:spcPts val="500"/>
              </a:spcBef>
            </a:pPr>
            <a:endParaRPr lang="en-US" altLang="en-US" sz="2000" dirty="0"/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Arial"/>
                <a:ea typeface="Microsoft YaHei"/>
                <a:cs typeface="Arial"/>
              </a:rPr>
              <a:t>PPA afternoon Wednesday – Covered by </a:t>
            </a:r>
            <a:r>
              <a:rPr lang="en-US" altLang="en-US" sz="2000" dirty="0" err="1">
                <a:latin typeface="Arial"/>
                <a:ea typeface="Microsoft YaHei"/>
                <a:cs typeface="Arial"/>
              </a:rPr>
              <a:t>Mrs</a:t>
            </a:r>
            <a:r>
              <a:rPr lang="en-US" altLang="en-US" sz="2000" dirty="0">
                <a:latin typeface="Arial"/>
                <a:ea typeface="Microsoft YaHei"/>
                <a:cs typeface="Arial"/>
              </a:rPr>
              <a:t> J Moss</a:t>
            </a:r>
            <a:endParaRPr lang="en-GB" altLang="en-US" sz="20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ClrTx/>
              <a:buFontTx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</p:txBody>
      </p:sp>
      <p:pic>
        <p:nvPicPr>
          <p:cNvPr id="26628" name="Picture 3">
            <a:extLst>
              <a:ext uri="{FF2B5EF4-FFF2-40B4-BE49-F238E27FC236}">
                <a16:creationId xmlns:a16="http://schemas.microsoft.com/office/drawing/2014/main" id="{F87E2FFB-9417-DF8B-C7FB-0B11BD344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>
            <a:extLst>
              <a:ext uri="{FF2B5EF4-FFF2-40B4-BE49-F238E27FC236}">
                <a16:creationId xmlns:a16="http://schemas.microsoft.com/office/drawing/2014/main" id="{A8DDD1DC-67A8-A92F-9956-3F703692A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5438" y="915988"/>
            <a:ext cx="70675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/>
              <a:t>General Information</a:t>
            </a:r>
          </a:p>
        </p:txBody>
      </p:sp>
      <p:sp>
        <p:nvSpPr>
          <p:cNvPr id="28675" name="Text Box 2">
            <a:extLst>
              <a:ext uri="{FF2B5EF4-FFF2-40B4-BE49-F238E27FC236}">
                <a16:creationId xmlns:a16="http://schemas.microsoft.com/office/drawing/2014/main" id="{1AF094B9-107B-B94F-DB16-C2EB17DA7C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831975"/>
            <a:ext cx="706755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1440" tIns="45720" rIns="91440" bIns="45720" anchor="t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569913" algn="l"/>
                <a:tab pos="1484313" algn="l"/>
                <a:tab pos="2398713" algn="l"/>
                <a:tab pos="3313113" algn="l"/>
                <a:tab pos="4227513" algn="l"/>
                <a:tab pos="5141913" algn="l"/>
                <a:tab pos="6056313" algn="l"/>
                <a:tab pos="6970713" algn="l"/>
                <a:tab pos="7885113" algn="l"/>
                <a:tab pos="8799513" algn="l"/>
                <a:tab pos="9713913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spcBef>
                <a:spcPts val="500"/>
              </a:spcBef>
              <a:buFont typeface="Arial" panose="020B0604020202020204" pitchFamily="34" charset="0"/>
              <a:buNone/>
            </a:pPr>
            <a:endParaRPr lang="en-GB" altLang="en-US" sz="2000" dirty="0"/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/>
                <a:ea typeface="Microsoft YaHei"/>
                <a:cs typeface="Arial"/>
              </a:rPr>
              <a:t>Year 2 Curriculum Letters</a:t>
            </a: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endParaRPr lang="en-GB" altLang="en-US" sz="2000" dirty="0">
              <a:latin typeface="Arial"/>
              <a:ea typeface="Microsoft YaHei"/>
              <a:cs typeface="Arial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/>
                <a:ea typeface="Microsoft YaHei"/>
                <a:cs typeface="Arial"/>
              </a:rPr>
              <a:t>Termly grade cards – Sent home</a:t>
            </a:r>
          </a:p>
          <a:p>
            <a:pPr eaLnBrk="1" hangingPunct="1">
              <a:spcBef>
                <a:spcPts val="500"/>
              </a:spcBef>
            </a:pPr>
            <a:endParaRPr lang="en-GB" altLang="en-US" sz="2000" dirty="0">
              <a:latin typeface="Arial"/>
              <a:ea typeface="Microsoft YaHei"/>
              <a:cs typeface="Arial"/>
            </a:endParaRPr>
          </a:p>
          <a:p>
            <a:pPr eaLnBrk="1" hangingPunct="1"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GB" altLang="en-US" sz="2000" dirty="0">
                <a:latin typeface="Arial"/>
                <a:ea typeface="Microsoft YaHei"/>
                <a:cs typeface="Arial"/>
              </a:rPr>
              <a:t>Parents' Evening</a:t>
            </a:r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ClrTx/>
              <a:buFontTx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  <a:p>
            <a:pPr eaLnBrk="1" hangingPunct="1">
              <a:spcBef>
                <a:spcPts val="400"/>
              </a:spcBef>
              <a:buFont typeface="Arial" panose="020B0604020202020204" pitchFamily="34" charset="0"/>
              <a:buNone/>
            </a:pPr>
            <a:endParaRPr lang="en-GB" altLang="en-US" sz="1600" dirty="0"/>
          </a:p>
        </p:txBody>
      </p:sp>
      <p:pic>
        <p:nvPicPr>
          <p:cNvPr id="28676" name="Picture 3">
            <a:extLst>
              <a:ext uri="{FF2B5EF4-FFF2-40B4-BE49-F238E27FC236}">
                <a16:creationId xmlns:a16="http://schemas.microsoft.com/office/drawing/2014/main" id="{D5C47162-BA91-FF70-4155-5EE314314D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8148C1-8965-4160-BA81-855B844E8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6616" y="620688"/>
            <a:ext cx="9144000" cy="508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7E01790-FB56-41F9-AA7B-660AD3CF0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908721"/>
            <a:ext cx="7643859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62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68148C1-8965-4160-BA81-855B844E85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052736"/>
            <a:ext cx="751763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719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A8EBA0-9A4C-4D1F-BA6F-12CD67A26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764705"/>
            <a:ext cx="7544542" cy="410445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6F96612-E520-411B-A378-74133B32D574}"/>
              </a:ext>
            </a:extLst>
          </p:cNvPr>
          <p:cNvSpPr/>
          <p:nvPr/>
        </p:nvSpPr>
        <p:spPr bwMode="auto">
          <a:xfrm>
            <a:off x="5940152" y="2708920"/>
            <a:ext cx="1008112" cy="576064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0352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D533A4-F1D4-4EA1-A5B3-2E57CB44D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980728"/>
            <a:ext cx="7510853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976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36C854-74A7-4174-8C1F-911C8EBE34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1124744"/>
            <a:ext cx="7668344" cy="415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914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3F7AF6-AF59-4447-8B97-92EE3C865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636" y="932735"/>
            <a:ext cx="7605363" cy="4152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838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1">
            <a:extLst>
              <a:ext uri="{FF2B5EF4-FFF2-40B4-BE49-F238E27FC236}">
                <a16:creationId xmlns:a16="http://schemas.microsoft.com/office/drawing/2014/main" id="{EF1FDB0E-E570-4A06-95B7-25C528CE64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1341438"/>
            <a:ext cx="70659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8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en-GB" altLang="en-US" sz="4400" dirty="0"/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4400" dirty="0"/>
              <a:t>.</a:t>
            </a:r>
            <a:br>
              <a:rPr lang="en-GB" altLang="en-US" sz="4400" dirty="0"/>
            </a:br>
            <a:br>
              <a:rPr lang="en-GB" altLang="en-US" sz="4400" dirty="0"/>
            </a:br>
            <a:r>
              <a:rPr lang="en-GB" altLang="en-US" sz="4400" dirty="0"/>
              <a:t>Together we CAN make a difference.</a:t>
            </a:r>
          </a:p>
        </p:txBody>
      </p:sp>
      <p:pic>
        <p:nvPicPr>
          <p:cNvPr id="30723" name="Picture 2">
            <a:extLst>
              <a:ext uri="{FF2B5EF4-FFF2-40B4-BE49-F238E27FC236}">
                <a16:creationId xmlns:a16="http://schemas.microsoft.com/office/drawing/2014/main" id="{23323E78-AC6E-B4CE-EB79-FF1B17387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0"/>
            <a:ext cx="29051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E6644170608174F834D820CF2E665E9" ma:contentTypeVersion="18" ma:contentTypeDescription="Create a new document." ma:contentTypeScope="" ma:versionID="f677da60be726ad60ec8157cfbe848aa">
  <xsd:schema xmlns:xsd="http://www.w3.org/2001/XMLSchema" xmlns:xs="http://www.w3.org/2001/XMLSchema" xmlns:p="http://schemas.microsoft.com/office/2006/metadata/properties" xmlns:ns3="8b767cf2-d605-4a40-b2ce-fcf4a64599a8" xmlns:ns4="31d306c3-8037-45b5-8dd8-73f6d43f8d92" targetNamespace="http://schemas.microsoft.com/office/2006/metadata/properties" ma:root="true" ma:fieldsID="5c67e07e06a6d8d885c296b7f2a2294e" ns3:_="" ns4:_="">
    <xsd:import namespace="8b767cf2-d605-4a40-b2ce-fcf4a64599a8"/>
    <xsd:import namespace="31d306c3-8037-45b5-8dd8-73f6d43f8d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ObjectDetectorVersions" minOccurs="0"/>
                <xsd:element ref="ns3:MediaLengthInSecond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767cf2-d605-4a40-b2ce-fcf4a64599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d306c3-8037-45b5-8dd8-73f6d43f8d9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A7418E-78BE-4585-BBD9-A4291FE15F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767cf2-d605-4a40-b2ce-fcf4a64599a8"/>
    <ds:schemaRef ds:uri="31d306c3-8037-45b5-8dd8-73f6d43f8d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11C94B2-ABA5-49F0-916C-73759366057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996</TotalTime>
  <Words>792</Words>
  <Application>Microsoft Office PowerPoint</Application>
  <PresentationFormat>On-screen Show (4:3)</PresentationFormat>
  <Paragraphs>128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Mariajose</dc:creator>
  <cp:lastModifiedBy>Cheryl Pearson</cp:lastModifiedBy>
  <cp:revision>151</cp:revision>
  <cp:lastPrinted>2019-07-15T15:02:55Z</cp:lastPrinted>
  <dcterms:created xsi:type="dcterms:W3CDTF">2008-12-27T21:46:18Z</dcterms:created>
  <dcterms:modified xsi:type="dcterms:W3CDTF">2026-07-13T11:19:56Z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0x0101004E6644170608174F834D820CF2E665E9</vt:lpwstr>
  </property>
  <property fmtid="{D5CDD505-2E9C-101B-9397-08002B2CF9AE}" pid="3" name="_activity">
    <vt:lpwstr/>
  </property>
</Properties>
</file>