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jHA3v9qTWDJ8118qYIdDPxjpsbv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86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b904cc5c5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g3b904cc5c5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f44dc213c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g3f44dc213cc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8" name="Google Shape;15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1" name="Google Shape;18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9" name="Google Shape;18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5" name="Google Shape;19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9" name="Google Shape;20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8"/>
          <p:cNvSpPr>
            <a:spLocks noGrp="1"/>
          </p:cNvSpPr>
          <p:nvPr>
            <p:ph type="pic" idx="2"/>
          </p:nvPr>
        </p:nvSpPr>
        <p:spPr>
          <a:xfrm>
            <a:off x="5183188" y="987425"/>
            <a:ext cx="6172200" cy="4873625"/>
          </a:xfrm>
          <a:prstGeom prst="rect">
            <a:avLst/>
          </a:prstGeom>
          <a:noFill/>
          <a:ln>
            <a:noFill/>
          </a:ln>
        </p:spPr>
      </p:sp>
      <p:sp>
        <p:nvSpPr>
          <p:cNvPr id="64" name="Google Shape;64;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GB"/>
              <a:t>MEET THE TEACHER</a:t>
            </a:r>
            <a:endParaRPr/>
          </a:p>
        </p:txBody>
      </p:sp>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a:t>Year 2 - Maple</a:t>
            </a:r>
            <a:endParaRPr/>
          </a:p>
        </p:txBody>
      </p:sp>
      <p:pic>
        <p:nvPicPr>
          <p:cNvPr id="86" name="Google Shape;86;p1" descr="Euxton Primrose Hill Primary School"/>
          <p:cNvPicPr preferRelativeResize="0"/>
          <p:nvPr/>
        </p:nvPicPr>
        <p:blipFill rotWithShape="1">
          <a:blip r:embed="rId3">
            <a:alphaModFix/>
          </a:blip>
          <a:srcRect/>
          <a:stretch/>
        </p:blipFill>
        <p:spPr>
          <a:xfrm>
            <a:off x="4122821" y="4102307"/>
            <a:ext cx="4539916" cy="1247567"/>
          </a:xfrm>
          <a:prstGeom prst="rect">
            <a:avLst/>
          </a:prstGeom>
          <a:noFill/>
          <a:ln>
            <a:noFill/>
          </a:ln>
        </p:spPr>
      </p:pic>
      <p:pic>
        <p:nvPicPr>
          <p:cNvPr id="87" name="Google Shape;87;p1"/>
          <p:cNvPicPr preferRelativeResize="0"/>
          <p:nvPr/>
        </p:nvPicPr>
        <p:blipFill rotWithShape="1">
          <a:blip r:embed="rId4">
            <a:alphaModFix/>
          </a:blip>
          <a:srcRect/>
          <a:stretch/>
        </p:blipFill>
        <p:spPr>
          <a:xfrm>
            <a:off x="0" y="3501288"/>
            <a:ext cx="3255962" cy="32559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400"/>
              <a:buFont typeface="Calibri"/>
              <a:buNone/>
            </a:pPr>
            <a:r>
              <a:rPr lang="en-GB" sz="5400" b="1" u="sng">
                <a:solidFill>
                  <a:schemeClr val="lt1"/>
                </a:solidFill>
              </a:rPr>
              <a:t>Maple Class Staff</a:t>
            </a:r>
            <a:endParaRPr>
              <a:solidFill>
                <a:schemeClr val="lt1"/>
              </a:solidFill>
            </a:endParaRPr>
          </a:p>
        </p:txBody>
      </p:sp>
      <p:pic>
        <p:nvPicPr>
          <p:cNvPr id="93" name="Google Shape;93;p2"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
        <p:nvSpPr>
          <p:cNvPr id="94" name="Google Shape;94;p2"/>
          <p:cNvSpPr txBox="1"/>
          <p:nvPr/>
        </p:nvSpPr>
        <p:spPr>
          <a:xfrm>
            <a:off x="9776975" y="5288925"/>
            <a:ext cx="2221200" cy="6978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2800"/>
              <a:buFont typeface="Calibri"/>
              <a:buNone/>
            </a:pPr>
            <a:r>
              <a:rPr lang="en-GB" sz="2800" b="0" i="0" u="none" strike="noStrike" cap="none">
                <a:solidFill>
                  <a:schemeClr val="dk1"/>
                </a:solidFill>
                <a:latin typeface="Calibri"/>
                <a:ea typeface="Calibri"/>
                <a:cs typeface="Calibri"/>
                <a:sym typeface="Calibri"/>
              </a:rPr>
              <a:t>Mrs Moss (Thursday Science)</a:t>
            </a:r>
            <a:endParaRPr sz="2800" b="0" i="0" u="none" strike="noStrike" cap="none">
              <a:solidFill>
                <a:schemeClr val="dk1"/>
              </a:solidFill>
              <a:latin typeface="Calibri"/>
              <a:ea typeface="Calibri"/>
              <a:cs typeface="Calibri"/>
              <a:sym typeface="Calibri"/>
            </a:endParaRPr>
          </a:p>
        </p:txBody>
      </p:sp>
      <p:sp>
        <p:nvSpPr>
          <p:cNvPr id="95" name="Google Shape;95;p2"/>
          <p:cNvSpPr txBox="1"/>
          <p:nvPr/>
        </p:nvSpPr>
        <p:spPr>
          <a:xfrm>
            <a:off x="3529175" y="5115525"/>
            <a:ext cx="1926300" cy="6978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2800"/>
              <a:buFont typeface="Calibri"/>
              <a:buNone/>
            </a:pPr>
            <a:r>
              <a:rPr lang="en-GB" sz="2800" b="0" i="0" u="none" strike="noStrike" cap="none">
                <a:solidFill>
                  <a:schemeClr val="dk1"/>
                </a:solidFill>
                <a:latin typeface="Calibri"/>
                <a:ea typeface="Calibri"/>
                <a:cs typeface="Calibri"/>
                <a:sym typeface="Calibri"/>
              </a:rPr>
              <a:t>Mrs Davies</a:t>
            </a:r>
            <a:endParaRPr sz="28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2800"/>
              <a:buFont typeface="Calibri"/>
              <a:buNone/>
            </a:pPr>
            <a:r>
              <a:rPr lang="en-GB" sz="2800" b="0" i="0" u="none" strike="noStrike" cap="none">
                <a:solidFill>
                  <a:schemeClr val="dk1"/>
                </a:solidFill>
                <a:latin typeface="Calibri"/>
                <a:ea typeface="Calibri"/>
                <a:cs typeface="Calibri"/>
                <a:sym typeface="Calibri"/>
              </a:rPr>
              <a:t>(Teaching Assistant)</a:t>
            </a:r>
            <a:endParaRPr sz="2800" b="0" i="0" u="none" strike="noStrike" cap="none">
              <a:solidFill>
                <a:schemeClr val="dk1"/>
              </a:solidFill>
              <a:latin typeface="Calibri"/>
              <a:ea typeface="Calibri"/>
              <a:cs typeface="Calibri"/>
              <a:sym typeface="Calibri"/>
            </a:endParaRPr>
          </a:p>
        </p:txBody>
      </p:sp>
      <p:sp>
        <p:nvSpPr>
          <p:cNvPr id="96" name="Google Shape;96;p2"/>
          <p:cNvSpPr txBox="1"/>
          <p:nvPr/>
        </p:nvSpPr>
        <p:spPr>
          <a:xfrm>
            <a:off x="6707625" y="5167300"/>
            <a:ext cx="2024100" cy="5490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2800"/>
              <a:buFont typeface="Calibri"/>
              <a:buNone/>
            </a:pPr>
            <a:r>
              <a:rPr lang="en-GB" sz="2800" b="0" i="0" u="none" strike="noStrike" cap="none">
                <a:solidFill>
                  <a:schemeClr val="dk1"/>
                </a:solidFill>
                <a:latin typeface="Calibri"/>
                <a:ea typeface="Calibri"/>
                <a:cs typeface="Calibri"/>
                <a:sym typeface="Calibri"/>
              </a:rPr>
              <a:t>Mrs Caunce (Thursday afternoon)</a:t>
            </a:r>
            <a:endParaRPr sz="2800" b="0" i="0" u="none" strike="noStrike" cap="none">
              <a:solidFill>
                <a:schemeClr val="dk1"/>
              </a:solidFill>
              <a:latin typeface="Calibri"/>
              <a:ea typeface="Calibri"/>
              <a:cs typeface="Calibri"/>
              <a:sym typeface="Calibri"/>
            </a:endParaRPr>
          </a:p>
        </p:txBody>
      </p:sp>
      <p:sp>
        <p:nvSpPr>
          <p:cNvPr id="97" name="Google Shape;97;p2"/>
          <p:cNvSpPr txBox="1"/>
          <p:nvPr/>
        </p:nvSpPr>
        <p:spPr>
          <a:xfrm>
            <a:off x="251375" y="5178075"/>
            <a:ext cx="2100300" cy="7536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2800"/>
              <a:buFont typeface="Calibri"/>
              <a:buNone/>
            </a:pPr>
            <a:r>
              <a:rPr lang="en-GB" sz="2800" b="0" i="0" u="none" strike="noStrike" cap="none">
                <a:solidFill>
                  <a:schemeClr val="dk1"/>
                </a:solidFill>
                <a:latin typeface="Calibri"/>
                <a:ea typeface="Calibri"/>
                <a:cs typeface="Calibri"/>
                <a:sym typeface="Calibri"/>
              </a:rPr>
              <a:t>Mr Wilson</a:t>
            </a:r>
            <a:endParaRPr sz="28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2800"/>
              <a:buFont typeface="Calibri"/>
              <a:buNone/>
            </a:pPr>
            <a:r>
              <a:rPr lang="en-GB" sz="2800" b="0" i="0" u="none" strike="noStrike" cap="none">
                <a:solidFill>
                  <a:schemeClr val="dk1"/>
                </a:solidFill>
                <a:latin typeface="Calibri"/>
                <a:ea typeface="Calibri"/>
                <a:cs typeface="Calibri"/>
                <a:sym typeface="Calibri"/>
              </a:rPr>
              <a:t>(Class teacher)</a:t>
            </a:r>
            <a:endParaRPr sz="2800" b="0" i="0" u="none" strike="noStrike" cap="none">
              <a:solidFill>
                <a:schemeClr val="dk1"/>
              </a:solidFill>
              <a:latin typeface="Calibri"/>
              <a:ea typeface="Calibri"/>
              <a:cs typeface="Calibri"/>
              <a:sym typeface="Calibri"/>
            </a:endParaRPr>
          </a:p>
        </p:txBody>
      </p:sp>
      <p:pic>
        <p:nvPicPr>
          <p:cNvPr id="98" name="Google Shape;98;p2"/>
          <p:cNvPicPr preferRelativeResize="0"/>
          <p:nvPr/>
        </p:nvPicPr>
        <p:blipFill rotWithShape="1">
          <a:blip r:embed="rId4">
            <a:alphaModFix/>
          </a:blip>
          <a:srcRect/>
          <a:stretch/>
        </p:blipFill>
        <p:spPr>
          <a:xfrm>
            <a:off x="9755050" y="1918963"/>
            <a:ext cx="2265046" cy="3020062"/>
          </a:xfrm>
          <a:prstGeom prst="rect">
            <a:avLst/>
          </a:prstGeom>
          <a:noFill/>
          <a:ln>
            <a:noFill/>
          </a:ln>
        </p:spPr>
      </p:pic>
      <p:pic>
        <p:nvPicPr>
          <p:cNvPr id="99" name="Google Shape;99;p2"/>
          <p:cNvPicPr preferRelativeResize="0"/>
          <p:nvPr/>
        </p:nvPicPr>
        <p:blipFill rotWithShape="1">
          <a:blip r:embed="rId5">
            <a:alphaModFix/>
          </a:blip>
          <a:srcRect/>
          <a:stretch/>
        </p:blipFill>
        <p:spPr>
          <a:xfrm>
            <a:off x="251375" y="1893088"/>
            <a:ext cx="2265050" cy="3020048"/>
          </a:xfrm>
          <a:prstGeom prst="rect">
            <a:avLst/>
          </a:prstGeom>
          <a:noFill/>
          <a:ln>
            <a:noFill/>
          </a:ln>
        </p:spPr>
      </p:pic>
      <p:pic>
        <p:nvPicPr>
          <p:cNvPr id="100" name="Google Shape;100;p2"/>
          <p:cNvPicPr preferRelativeResize="0"/>
          <p:nvPr/>
        </p:nvPicPr>
        <p:blipFill rotWithShape="1">
          <a:blip r:embed="rId6">
            <a:alphaModFix/>
          </a:blip>
          <a:srcRect/>
          <a:stretch/>
        </p:blipFill>
        <p:spPr>
          <a:xfrm>
            <a:off x="6587150" y="1918962"/>
            <a:ext cx="2265050" cy="3020076"/>
          </a:xfrm>
          <a:prstGeom prst="rect">
            <a:avLst/>
          </a:prstGeom>
          <a:noFill/>
          <a:ln>
            <a:noFill/>
          </a:ln>
        </p:spPr>
      </p:pic>
      <p:pic>
        <p:nvPicPr>
          <p:cNvPr id="101" name="Google Shape;101;p2"/>
          <p:cNvPicPr preferRelativeResize="0"/>
          <p:nvPr/>
        </p:nvPicPr>
        <p:blipFill rotWithShape="1">
          <a:blip r:embed="rId7">
            <a:alphaModFix/>
          </a:blip>
          <a:srcRect/>
          <a:stretch/>
        </p:blipFill>
        <p:spPr>
          <a:xfrm>
            <a:off x="3419263" y="1893075"/>
            <a:ext cx="2265050" cy="3020076"/>
          </a:xfrm>
          <a:prstGeom prst="rect">
            <a:avLst/>
          </a:prstGeom>
          <a:noFill/>
          <a:ln>
            <a:noFill/>
          </a:ln>
        </p:spPr>
      </p:pic>
      <p:sp>
        <p:nvSpPr>
          <p:cNvPr id="102" name="Google Shape;102;p2"/>
          <p:cNvSpPr txBox="1"/>
          <p:nvPr/>
        </p:nvSpPr>
        <p:spPr>
          <a:xfrm>
            <a:off x="0" y="250513"/>
            <a:ext cx="1219200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5400" b="1" i="0" u="none" strike="noStrike" cap="none">
                <a:solidFill>
                  <a:srgbClr val="00B050"/>
                </a:solidFill>
                <a:latin typeface="Calibri"/>
                <a:ea typeface="Calibri"/>
                <a:cs typeface="Calibri"/>
                <a:sym typeface="Calibri"/>
              </a:rPr>
              <a:t>Welcome to Maple Class</a:t>
            </a:r>
            <a:endParaRPr sz="54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g3b904cc5c53_0_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marR="943247" lvl="0" indent="0" algn="ctr" rtl="0">
              <a:lnSpc>
                <a:spcPct val="100000"/>
              </a:lnSpc>
              <a:spcBef>
                <a:spcPts val="0"/>
              </a:spcBef>
              <a:spcAft>
                <a:spcPts val="0"/>
              </a:spcAft>
              <a:buClr>
                <a:schemeClr val="dk1"/>
              </a:buClr>
              <a:buSzPts val="1100"/>
              <a:buFont typeface="Arial"/>
              <a:buNone/>
            </a:pPr>
            <a:r>
              <a:rPr lang="en-GB" sz="4406">
                <a:solidFill>
                  <a:schemeClr val="lt1"/>
                </a:solidFill>
                <a:latin typeface="Arial"/>
                <a:ea typeface="Arial"/>
                <a:cs typeface="Arial"/>
                <a:sym typeface="Arial"/>
              </a:rPr>
              <a:t>Our aims for Y2 children</a:t>
            </a:r>
            <a:endParaRPr>
              <a:solidFill>
                <a:schemeClr val="lt1"/>
              </a:solidFill>
            </a:endParaRPr>
          </a:p>
        </p:txBody>
      </p:sp>
      <p:sp>
        <p:nvSpPr>
          <p:cNvPr id="108" name="Google Shape;108;g3b904cc5c53_0_0"/>
          <p:cNvSpPr txBox="1">
            <a:spLocks noGrp="1"/>
          </p:cNvSpPr>
          <p:nvPr>
            <p:ph type="body" idx="1"/>
          </p:nvPr>
        </p:nvSpPr>
        <p:spPr>
          <a:xfrm>
            <a:off x="838200" y="0"/>
            <a:ext cx="8996700" cy="5476800"/>
          </a:xfrm>
          <a:prstGeom prst="rect">
            <a:avLst/>
          </a:prstGeom>
          <a:noFill/>
          <a:ln>
            <a:noFill/>
          </a:ln>
        </p:spPr>
        <p:txBody>
          <a:bodyPr spcFirstLastPara="1" wrap="square" lIns="91425" tIns="45700" rIns="91425" bIns="45700" anchor="t" anchorCtr="0">
            <a:normAutofit/>
          </a:bodyPr>
          <a:lstStyle/>
          <a:p>
            <a:pPr marL="1796085" lvl="0" indent="0" algn="l" rtl="0">
              <a:lnSpc>
                <a:spcPct val="150000"/>
              </a:lnSpc>
              <a:spcBef>
                <a:spcPts val="5535"/>
              </a:spcBef>
              <a:spcAft>
                <a:spcPts val="0"/>
              </a:spcAft>
              <a:buClr>
                <a:schemeClr val="dk1"/>
              </a:buClr>
              <a:buSzPts val="1100"/>
              <a:buFont typeface="Arial"/>
              <a:buNone/>
            </a:pPr>
            <a:r>
              <a:rPr lang="en-GB" sz="1800">
                <a:latin typeface="Arial"/>
                <a:ea typeface="Arial"/>
                <a:cs typeface="Arial"/>
                <a:sym typeface="Arial"/>
              </a:rPr>
              <a:t>Your child will be happy at school </a:t>
            </a:r>
            <a:endParaRPr sz="1800">
              <a:latin typeface="Arial"/>
              <a:ea typeface="Arial"/>
              <a:cs typeface="Arial"/>
              <a:sym typeface="Arial"/>
            </a:endParaRPr>
          </a:p>
          <a:p>
            <a:pPr marL="1796085" lvl="0" indent="0" algn="l" rtl="0">
              <a:lnSpc>
                <a:spcPct val="150000"/>
              </a:lnSpc>
              <a:spcBef>
                <a:spcPts val="563"/>
              </a:spcBef>
              <a:spcAft>
                <a:spcPts val="0"/>
              </a:spcAft>
              <a:buClr>
                <a:schemeClr val="dk1"/>
              </a:buClr>
              <a:buSzPts val="1100"/>
              <a:buFont typeface="Arial"/>
              <a:buNone/>
            </a:pPr>
            <a:r>
              <a:rPr lang="en-GB" sz="1800">
                <a:latin typeface="Arial"/>
                <a:ea typeface="Arial"/>
                <a:cs typeface="Arial"/>
                <a:sym typeface="Arial"/>
              </a:rPr>
              <a:t>• They will develop to the best of their abilities.</a:t>
            </a:r>
            <a:endParaRPr sz="1800">
              <a:latin typeface="Arial"/>
              <a:ea typeface="Arial"/>
              <a:cs typeface="Arial"/>
              <a:sym typeface="Arial"/>
            </a:endParaRPr>
          </a:p>
          <a:p>
            <a:pPr marL="1796101" marR="1195088" lvl="0" indent="0" algn="l" rtl="0">
              <a:lnSpc>
                <a:spcPct val="150000"/>
              </a:lnSpc>
              <a:spcBef>
                <a:spcPts val="549"/>
              </a:spcBef>
              <a:spcAft>
                <a:spcPts val="0"/>
              </a:spcAft>
              <a:buClr>
                <a:schemeClr val="dk1"/>
              </a:buClr>
              <a:buSzPts val="1100"/>
              <a:buFont typeface="Arial"/>
              <a:buNone/>
            </a:pPr>
            <a:r>
              <a:rPr lang="en-GB" sz="1802">
                <a:latin typeface="Arial"/>
                <a:ea typeface="Arial"/>
                <a:cs typeface="Arial"/>
                <a:sym typeface="Arial"/>
              </a:rPr>
              <a:t>• To help them to develop strategies to help them deal. with </a:t>
            </a:r>
            <a:r>
              <a:rPr lang="en-GB" sz="1800">
                <a:latin typeface="Arial"/>
                <a:ea typeface="Arial"/>
                <a:cs typeface="Arial"/>
                <a:sym typeface="Arial"/>
              </a:rPr>
              <a:t>challenges they meet. </a:t>
            </a:r>
            <a:r>
              <a:rPr lang="en-GB" sz="1800" b="1">
                <a:latin typeface="Arial"/>
                <a:ea typeface="Arial"/>
                <a:cs typeface="Arial"/>
                <a:sym typeface="Arial"/>
              </a:rPr>
              <a:t>Making mistakes is okay ! </a:t>
            </a:r>
            <a:endParaRPr sz="1800" b="1">
              <a:latin typeface="Arial"/>
              <a:ea typeface="Arial"/>
              <a:cs typeface="Arial"/>
              <a:sym typeface="Arial"/>
            </a:endParaRPr>
          </a:p>
          <a:p>
            <a:pPr marL="1796085" lvl="0" indent="0" algn="l" rtl="0">
              <a:lnSpc>
                <a:spcPct val="150000"/>
              </a:lnSpc>
              <a:spcBef>
                <a:spcPts val="562"/>
              </a:spcBef>
              <a:spcAft>
                <a:spcPts val="0"/>
              </a:spcAft>
              <a:buClr>
                <a:schemeClr val="dk1"/>
              </a:buClr>
              <a:buSzPts val="1100"/>
              <a:buFont typeface="Arial"/>
              <a:buNone/>
            </a:pPr>
            <a:r>
              <a:rPr lang="en-GB" sz="1800">
                <a:latin typeface="Arial"/>
                <a:ea typeface="Arial"/>
                <a:cs typeface="Arial"/>
                <a:sym typeface="Arial"/>
              </a:rPr>
              <a:t>• They feel supported and cared for.</a:t>
            </a:r>
            <a:endParaRPr sz="1800">
              <a:latin typeface="Arial"/>
              <a:ea typeface="Arial"/>
              <a:cs typeface="Arial"/>
              <a:sym typeface="Arial"/>
            </a:endParaRPr>
          </a:p>
          <a:p>
            <a:pPr marL="1796085" lvl="0" indent="0" algn="l" rtl="0">
              <a:lnSpc>
                <a:spcPct val="150000"/>
              </a:lnSpc>
              <a:spcBef>
                <a:spcPts val="563"/>
              </a:spcBef>
              <a:spcAft>
                <a:spcPts val="0"/>
              </a:spcAft>
              <a:buClr>
                <a:schemeClr val="dk1"/>
              </a:buClr>
              <a:buSzPts val="1100"/>
              <a:buFont typeface="Arial"/>
              <a:buNone/>
            </a:pPr>
            <a:r>
              <a:rPr lang="en-GB" sz="1800">
                <a:latin typeface="Arial"/>
                <a:ea typeface="Arial"/>
                <a:cs typeface="Arial"/>
                <a:sym typeface="Arial"/>
              </a:rPr>
              <a:t>• Work hard and try their best. </a:t>
            </a:r>
            <a:endParaRPr sz="1800">
              <a:latin typeface="Arial"/>
              <a:ea typeface="Arial"/>
              <a:cs typeface="Arial"/>
              <a:sym typeface="Arial"/>
            </a:endParaRPr>
          </a:p>
          <a:p>
            <a:pPr marL="1796101" lvl="0" indent="0" algn="l" rtl="0">
              <a:lnSpc>
                <a:spcPct val="150000"/>
              </a:lnSpc>
              <a:spcBef>
                <a:spcPts val="549"/>
              </a:spcBef>
              <a:spcAft>
                <a:spcPts val="0"/>
              </a:spcAft>
              <a:buClr>
                <a:schemeClr val="dk1"/>
              </a:buClr>
              <a:buSzPts val="1100"/>
              <a:buFont typeface="Arial"/>
              <a:buNone/>
            </a:pPr>
            <a:r>
              <a:rPr lang="en-GB" sz="1802">
                <a:latin typeface="Arial"/>
                <a:ea typeface="Arial"/>
                <a:cs typeface="Arial"/>
                <a:sym typeface="Arial"/>
              </a:rPr>
              <a:t>• Learn new things and try new skills. </a:t>
            </a:r>
            <a:endParaRPr sz="1802">
              <a:latin typeface="Arial"/>
              <a:ea typeface="Arial"/>
              <a:cs typeface="Arial"/>
              <a:sym typeface="Arial"/>
            </a:endParaRPr>
          </a:p>
          <a:p>
            <a:pPr marL="0" lvl="0" indent="0" algn="l" rtl="0">
              <a:lnSpc>
                <a:spcPct val="90000"/>
              </a:lnSpc>
              <a:spcBef>
                <a:spcPts val="1000"/>
              </a:spcBef>
              <a:spcAft>
                <a:spcPts val="0"/>
              </a:spcAft>
              <a:buClr>
                <a:schemeClr val="dk1"/>
              </a:buClr>
              <a:buSzPts val="2800"/>
              <a:buNone/>
            </a:pPr>
            <a:endParaRPr/>
          </a:p>
        </p:txBody>
      </p:sp>
      <p:pic>
        <p:nvPicPr>
          <p:cNvPr id="109" name="Google Shape;109;g3b904cc5c53_0_0"/>
          <p:cNvPicPr preferRelativeResize="0"/>
          <p:nvPr/>
        </p:nvPicPr>
        <p:blipFill rotWithShape="1">
          <a:blip r:embed="rId3">
            <a:alphaModFix/>
          </a:blip>
          <a:srcRect/>
          <a:stretch/>
        </p:blipFill>
        <p:spPr>
          <a:xfrm>
            <a:off x="233675" y="1289750"/>
            <a:ext cx="2324100" cy="5476875"/>
          </a:xfrm>
          <a:prstGeom prst="rect">
            <a:avLst/>
          </a:prstGeom>
          <a:noFill/>
          <a:ln>
            <a:noFill/>
          </a:ln>
        </p:spPr>
      </p:pic>
      <p:pic>
        <p:nvPicPr>
          <p:cNvPr id="110" name="Google Shape;110;g3b904cc5c53_0_0"/>
          <p:cNvPicPr preferRelativeResize="0"/>
          <p:nvPr/>
        </p:nvPicPr>
        <p:blipFill rotWithShape="1">
          <a:blip r:embed="rId4">
            <a:alphaModFix/>
          </a:blip>
          <a:srcRect/>
          <a:stretch/>
        </p:blipFill>
        <p:spPr>
          <a:xfrm>
            <a:off x="9712950" y="1289750"/>
            <a:ext cx="2324100" cy="5476875"/>
          </a:xfrm>
          <a:prstGeom prst="rect">
            <a:avLst/>
          </a:prstGeom>
          <a:noFill/>
          <a:ln>
            <a:noFill/>
          </a:ln>
        </p:spPr>
      </p:pic>
      <p:pic>
        <p:nvPicPr>
          <p:cNvPr id="111" name="Google Shape;111;g3b904cc5c53_0_0"/>
          <p:cNvPicPr preferRelativeResize="0"/>
          <p:nvPr/>
        </p:nvPicPr>
        <p:blipFill rotWithShape="1">
          <a:blip r:embed="rId5">
            <a:alphaModFix/>
          </a:blip>
          <a:srcRect/>
          <a:stretch/>
        </p:blipFill>
        <p:spPr>
          <a:xfrm>
            <a:off x="4548151" y="4794225"/>
            <a:ext cx="3095675" cy="2063775"/>
          </a:xfrm>
          <a:prstGeom prst="rect">
            <a:avLst/>
          </a:prstGeom>
          <a:noFill/>
          <a:ln>
            <a:noFill/>
          </a:ln>
        </p:spPr>
      </p:pic>
      <p:pic>
        <p:nvPicPr>
          <p:cNvPr id="112" name="Google Shape;112;g3b904cc5c53_0_0" descr="A yellow flower on a green square&#10;&#10;AI-generated content may be incorrect."/>
          <p:cNvPicPr preferRelativeResize="0"/>
          <p:nvPr/>
        </p:nvPicPr>
        <p:blipFill rotWithShape="1">
          <a:blip r:embed="rId6">
            <a:alphaModFix/>
          </a:blip>
          <a:srcRect/>
          <a:stretch/>
        </p:blipFill>
        <p:spPr>
          <a:xfrm>
            <a:off x="7992594" y="2850319"/>
            <a:ext cx="1371600" cy="1466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50"/>
              </a:buClr>
              <a:buSzPts val="4400"/>
              <a:buFont typeface="Calibri"/>
              <a:buNone/>
            </a:pPr>
            <a:r>
              <a:rPr lang="en-GB" b="1">
                <a:solidFill>
                  <a:srgbClr val="00B050"/>
                </a:solidFill>
                <a:latin typeface="Calibri"/>
                <a:ea typeface="Calibri"/>
                <a:cs typeface="Calibri"/>
                <a:sym typeface="Calibri"/>
              </a:rPr>
              <a:t>Class Routines</a:t>
            </a:r>
            <a:endParaRPr/>
          </a:p>
        </p:txBody>
      </p:sp>
      <p:sp>
        <p:nvSpPr>
          <p:cNvPr id="118" name="Google Shape;118;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77500" lnSpcReduction="20000"/>
          </a:bodyPr>
          <a:lstStyle/>
          <a:p>
            <a:pPr marL="228600" lvl="0" indent="-215265" algn="l" rtl="0">
              <a:lnSpc>
                <a:spcPct val="90000"/>
              </a:lnSpc>
              <a:spcBef>
                <a:spcPts val="0"/>
              </a:spcBef>
              <a:spcAft>
                <a:spcPts val="0"/>
              </a:spcAft>
              <a:buClr>
                <a:schemeClr val="dk1"/>
              </a:buClr>
              <a:buSzPct val="100000"/>
              <a:buChar char="•"/>
            </a:pPr>
            <a:r>
              <a:rPr lang="en-GB"/>
              <a:t>Classroom door opens at 8.40 am with registers closing at 8.50am</a:t>
            </a:r>
            <a:endParaRPr/>
          </a:p>
          <a:p>
            <a:pPr marL="228600" lvl="0" indent="-215265" algn="l" rtl="0">
              <a:lnSpc>
                <a:spcPct val="90000"/>
              </a:lnSpc>
              <a:spcBef>
                <a:spcPts val="1000"/>
              </a:spcBef>
              <a:spcAft>
                <a:spcPts val="0"/>
              </a:spcAft>
              <a:buClr>
                <a:schemeClr val="dk1"/>
              </a:buClr>
              <a:buSzPct val="100000"/>
              <a:buChar char="•"/>
            </a:pPr>
            <a:r>
              <a:rPr lang="en-GB"/>
              <a:t>Finish time : 3.10pm</a:t>
            </a:r>
            <a:endParaRPr/>
          </a:p>
          <a:p>
            <a:pPr marL="228600" lvl="0" indent="-215265" algn="l" rtl="0">
              <a:lnSpc>
                <a:spcPct val="90000"/>
              </a:lnSpc>
              <a:spcBef>
                <a:spcPts val="1000"/>
              </a:spcBef>
              <a:spcAft>
                <a:spcPts val="0"/>
              </a:spcAft>
              <a:buClr>
                <a:schemeClr val="dk1"/>
              </a:buClr>
              <a:buSzPct val="100000"/>
              <a:buChar char="•"/>
            </a:pPr>
            <a:r>
              <a:rPr lang="en-GB"/>
              <a:t>Morning – Toast if you wish to purchase </a:t>
            </a:r>
            <a:endParaRPr/>
          </a:p>
          <a:p>
            <a:pPr marL="228600" lvl="0" indent="-215265" algn="l" rtl="0">
              <a:lnSpc>
                <a:spcPct val="90000"/>
              </a:lnSpc>
              <a:spcBef>
                <a:spcPts val="1000"/>
              </a:spcBef>
              <a:spcAft>
                <a:spcPts val="0"/>
              </a:spcAft>
              <a:buClr>
                <a:schemeClr val="dk1"/>
              </a:buClr>
              <a:buSzPct val="100000"/>
              <a:buChar char="•"/>
            </a:pPr>
            <a:r>
              <a:rPr lang="en-GB"/>
              <a:t>Afternoon – School fruit </a:t>
            </a:r>
            <a:endParaRPr/>
          </a:p>
          <a:p>
            <a:pPr marL="228600" lvl="0" indent="-215265" algn="l" rtl="0">
              <a:lnSpc>
                <a:spcPct val="90000"/>
              </a:lnSpc>
              <a:spcBef>
                <a:spcPts val="1000"/>
              </a:spcBef>
              <a:spcAft>
                <a:spcPts val="0"/>
              </a:spcAft>
              <a:buClr>
                <a:schemeClr val="dk1"/>
              </a:buClr>
              <a:buSzPct val="100000"/>
              <a:buChar char="•"/>
            </a:pPr>
            <a:r>
              <a:rPr lang="en-GB"/>
              <a:t>Daily Maths, English, handwriting and Phonics.</a:t>
            </a:r>
            <a:endParaRPr/>
          </a:p>
          <a:p>
            <a:pPr marL="228600" lvl="0" indent="-215265" algn="l" rtl="0">
              <a:lnSpc>
                <a:spcPct val="90000"/>
              </a:lnSpc>
              <a:spcBef>
                <a:spcPts val="1000"/>
              </a:spcBef>
              <a:spcAft>
                <a:spcPts val="0"/>
              </a:spcAft>
              <a:buClr>
                <a:schemeClr val="dk1"/>
              </a:buClr>
              <a:buSzPct val="100000"/>
              <a:buChar char="•"/>
            </a:pPr>
            <a:r>
              <a:rPr lang="en-GB"/>
              <a:t>Mastering Number to build fluency</a:t>
            </a:r>
            <a:endParaRPr/>
          </a:p>
          <a:p>
            <a:pPr marL="228600" lvl="0" indent="-215265" algn="l" rtl="0">
              <a:lnSpc>
                <a:spcPct val="90000"/>
              </a:lnSpc>
              <a:spcBef>
                <a:spcPts val="1000"/>
              </a:spcBef>
              <a:spcAft>
                <a:spcPts val="0"/>
              </a:spcAft>
              <a:buClr>
                <a:schemeClr val="dk1"/>
              </a:buClr>
              <a:buSzPct val="100000"/>
              <a:buChar char="•"/>
            </a:pPr>
            <a:r>
              <a:rPr lang="en-GB"/>
              <a:t>Foundation subjects, PE &amp; PSHE</a:t>
            </a:r>
            <a:endParaRPr/>
          </a:p>
          <a:p>
            <a:pPr marL="228600" lvl="0" indent="-215265" algn="l" rtl="0">
              <a:lnSpc>
                <a:spcPct val="90000"/>
              </a:lnSpc>
              <a:spcBef>
                <a:spcPts val="1000"/>
              </a:spcBef>
              <a:spcAft>
                <a:spcPts val="0"/>
              </a:spcAft>
              <a:buClr>
                <a:schemeClr val="dk1"/>
              </a:buClr>
              <a:buSzPct val="100000"/>
              <a:buChar char="•"/>
            </a:pPr>
            <a:r>
              <a:rPr lang="en-GB"/>
              <a:t>Enhanced provision  </a:t>
            </a:r>
            <a:endParaRPr/>
          </a:p>
          <a:p>
            <a:pPr marL="228600" lvl="0" indent="-215265" algn="l" rtl="0">
              <a:lnSpc>
                <a:spcPct val="90000"/>
              </a:lnSpc>
              <a:spcBef>
                <a:spcPts val="1000"/>
              </a:spcBef>
              <a:spcAft>
                <a:spcPts val="0"/>
              </a:spcAft>
              <a:buClr>
                <a:schemeClr val="dk1"/>
              </a:buClr>
              <a:buSzPct val="100000"/>
              <a:buChar char="•"/>
            </a:pPr>
            <a:r>
              <a:rPr lang="en-GB"/>
              <a:t>Library – every Friday</a:t>
            </a:r>
            <a:endParaRPr/>
          </a:p>
          <a:p>
            <a:pPr marL="228600" lvl="0" indent="-215265" algn="l" rtl="0">
              <a:lnSpc>
                <a:spcPct val="90000"/>
              </a:lnSpc>
              <a:spcBef>
                <a:spcPts val="1000"/>
              </a:spcBef>
              <a:spcAft>
                <a:spcPts val="0"/>
              </a:spcAft>
              <a:buClr>
                <a:schemeClr val="dk1"/>
              </a:buClr>
              <a:buSzPct val="100000"/>
              <a:buChar char="•"/>
            </a:pPr>
            <a:r>
              <a:rPr lang="en-GB"/>
              <a:t>Forest School – every 2 weeks (Split into 2 groups)</a:t>
            </a:r>
            <a:endParaRPr/>
          </a:p>
          <a:p>
            <a:pPr marL="228600" lvl="0" indent="-215265" algn="l" rtl="0">
              <a:lnSpc>
                <a:spcPct val="90000"/>
              </a:lnSpc>
              <a:spcBef>
                <a:spcPts val="1000"/>
              </a:spcBef>
              <a:spcAft>
                <a:spcPts val="0"/>
              </a:spcAft>
              <a:buClr>
                <a:schemeClr val="dk1"/>
              </a:buClr>
              <a:buSzPct val="100000"/>
              <a:buChar char="•"/>
            </a:pPr>
            <a:r>
              <a:rPr lang="en-GB"/>
              <a:t>Assemblies – Whole School, Singing and Celebration</a:t>
            </a:r>
            <a:endParaRPr/>
          </a:p>
          <a:p>
            <a:pPr marL="228600" lvl="0" indent="-77470" algn="l" rtl="0">
              <a:lnSpc>
                <a:spcPct val="90000"/>
              </a:lnSpc>
              <a:spcBef>
                <a:spcPts val="1000"/>
              </a:spcBef>
              <a:spcAft>
                <a:spcPts val="0"/>
              </a:spcAft>
              <a:buClr>
                <a:schemeClr val="dk1"/>
              </a:buClr>
              <a:buSzPct val="100000"/>
              <a:buNone/>
            </a:pPr>
            <a:endParaRPr/>
          </a:p>
        </p:txBody>
      </p:sp>
      <p:pic>
        <p:nvPicPr>
          <p:cNvPr id="119" name="Google Shape;119;p3" descr="A yellow flower on a green square&#10;&#10;AI-generated content may be incorrect."/>
          <p:cNvPicPr preferRelativeResize="0"/>
          <p:nvPr/>
        </p:nvPicPr>
        <p:blipFill rotWithShape="1">
          <a:blip r:embed="rId3">
            <a:alphaModFix/>
          </a:blip>
          <a:srcRect/>
          <a:stretch/>
        </p:blipFill>
        <p:spPr>
          <a:xfrm>
            <a:off x="9982200" y="4710113"/>
            <a:ext cx="1371600" cy="1466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50"/>
              </a:buClr>
              <a:buSzPts val="4800"/>
              <a:buFont typeface="Calibri"/>
              <a:buNone/>
            </a:pPr>
            <a:r>
              <a:rPr lang="en-GB" sz="4800" b="1" i="0" u="none" strike="noStrike">
                <a:solidFill>
                  <a:srgbClr val="00B050"/>
                </a:solidFill>
                <a:latin typeface="Calibri"/>
                <a:ea typeface="Calibri"/>
                <a:cs typeface="Calibri"/>
                <a:sym typeface="Calibri"/>
              </a:rPr>
              <a:t>What children need in school each day:</a:t>
            </a:r>
            <a:endParaRPr sz="4800"/>
          </a:p>
        </p:txBody>
      </p:sp>
      <p:sp>
        <p:nvSpPr>
          <p:cNvPr id="125" name="Google Shape;125;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165100" algn="l" rtl="0">
              <a:lnSpc>
                <a:spcPct val="90000"/>
              </a:lnSpc>
              <a:spcBef>
                <a:spcPts val="0"/>
              </a:spcBef>
              <a:spcAft>
                <a:spcPts val="0"/>
              </a:spcAft>
              <a:buClr>
                <a:srgbClr val="000000"/>
              </a:buClr>
              <a:buSzPts val="2200"/>
              <a:buFont typeface="Arial"/>
              <a:buChar char="•"/>
            </a:pPr>
            <a:r>
              <a:rPr lang="en-GB" sz="2200" b="0" i="0" u="none" strike="noStrike">
                <a:solidFill>
                  <a:srgbClr val="000000"/>
                </a:solidFill>
                <a:latin typeface="Calibri"/>
                <a:ea typeface="Calibri"/>
                <a:cs typeface="Calibri"/>
                <a:sym typeface="Calibri"/>
              </a:rPr>
              <a:t>Sock – for Kinetic letters (handwriting)</a:t>
            </a:r>
            <a:endParaRPr sz="2200" b="0" i="0" u="none" strike="noStrike">
              <a:solidFill>
                <a:srgbClr val="000000"/>
              </a:solidFill>
              <a:latin typeface="Arial"/>
              <a:ea typeface="Arial"/>
              <a:cs typeface="Arial"/>
              <a:sym typeface="Arial"/>
            </a:endParaRPr>
          </a:p>
          <a:p>
            <a:pPr marL="228600" lvl="0" indent="-165100" algn="l" rtl="0">
              <a:lnSpc>
                <a:spcPct val="90000"/>
              </a:lnSpc>
              <a:spcBef>
                <a:spcPts val="0"/>
              </a:spcBef>
              <a:spcAft>
                <a:spcPts val="0"/>
              </a:spcAft>
              <a:buClr>
                <a:srgbClr val="000000"/>
              </a:buClr>
              <a:buSzPts val="2200"/>
              <a:buFont typeface="Arial"/>
              <a:buChar char="•"/>
            </a:pPr>
            <a:r>
              <a:rPr lang="en-GB" sz="2200" b="0" i="0" u="none" strike="noStrike">
                <a:solidFill>
                  <a:srgbClr val="000000"/>
                </a:solidFill>
                <a:latin typeface="Calibri"/>
                <a:ea typeface="Calibri"/>
                <a:cs typeface="Calibri"/>
                <a:sym typeface="Calibri"/>
              </a:rPr>
              <a:t>Simple water bottles with a spout (no special features)</a:t>
            </a:r>
            <a:endParaRPr sz="2200" b="0" i="0" u="none" strike="noStrike">
              <a:solidFill>
                <a:srgbClr val="000000"/>
              </a:solidFill>
              <a:latin typeface="Arial"/>
              <a:ea typeface="Arial"/>
              <a:cs typeface="Arial"/>
              <a:sym typeface="Arial"/>
            </a:endParaRPr>
          </a:p>
          <a:p>
            <a:pPr marL="228600" lvl="0" indent="-165100" algn="l" rtl="0">
              <a:lnSpc>
                <a:spcPct val="90000"/>
              </a:lnSpc>
              <a:spcBef>
                <a:spcPts val="0"/>
              </a:spcBef>
              <a:spcAft>
                <a:spcPts val="0"/>
              </a:spcAft>
              <a:buClr>
                <a:srgbClr val="000000"/>
              </a:buClr>
              <a:buSzPts val="2200"/>
              <a:buFont typeface="Arial"/>
              <a:buChar char="•"/>
            </a:pPr>
            <a:r>
              <a:rPr lang="en-GB" sz="2200" b="0" i="0" u="none" strike="noStrike">
                <a:solidFill>
                  <a:srgbClr val="000000"/>
                </a:solidFill>
                <a:latin typeface="Calibri"/>
                <a:ea typeface="Calibri"/>
                <a:cs typeface="Calibri"/>
                <a:sym typeface="Calibri"/>
              </a:rPr>
              <a:t>Green reading bag and Phonics pack with reading record </a:t>
            </a:r>
            <a:endParaRPr sz="2200" b="0" i="0" u="none" strike="noStrike">
              <a:solidFill>
                <a:srgbClr val="000000"/>
              </a:solidFill>
              <a:latin typeface="Arial"/>
              <a:ea typeface="Arial"/>
              <a:cs typeface="Arial"/>
              <a:sym typeface="Arial"/>
            </a:endParaRPr>
          </a:p>
          <a:p>
            <a:pPr marL="228600" lvl="0" indent="-165100" algn="l" rtl="0">
              <a:lnSpc>
                <a:spcPct val="90000"/>
              </a:lnSpc>
              <a:spcBef>
                <a:spcPts val="0"/>
              </a:spcBef>
              <a:spcAft>
                <a:spcPts val="0"/>
              </a:spcAft>
              <a:buClr>
                <a:srgbClr val="000000"/>
              </a:buClr>
              <a:buSzPts val="2200"/>
              <a:buFont typeface="Arial"/>
              <a:buChar char="•"/>
            </a:pPr>
            <a:r>
              <a:rPr lang="en-GB" sz="2200" b="0" i="0" u="none" strike="noStrike">
                <a:solidFill>
                  <a:srgbClr val="000000"/>
                </a:solidFill>
                <a:latin typeface="Calibri"/>
                <a:ea typeface="Calibri"/>
                <a:cs typeface="Calibri"/>
                <a:sym typeface="Calibri"/>
              </a:rPr>
              <a:t>Waterproof coat/ hats (weather dependent) </a:t>
            </a:r>
            <a:endParaRPr sz="2200" b="0" i="0" u="none" strike="noStrike">
              <a:solidFill>
                <a:srgbClr val="000000"/>
              </a:solidFill>
              <a:latin typeface="Arial"/>
              <a:ea typeface="Arial"/>
              <a:cs typeface="Arial"/>
              <a:sym typeface="Arial"/>
            </a:endParaRPr>
          </a:p>
          <a:p>
            <a:pPr marL="228600" lvl="0" indent="-165100" algn="l" rtl="0">
              <a:lnSpc>
                <a:spcPct val="90000"/>
              </a:lnSpc>
              <a:spcBef>
                <a:spcPts val="0"/>
              </a:spcBef>
              <a:spcAft>
                <a:spcPts val="0"/>
              </a:spcAft>
              <a:buClr>
                <a:srgbClr val="000000"/>
              </a:buClr>
              <a:buSzPts val="2200"/>
              <a:buFont typeface="Arial"/>
              <a:buChar char="•"/>
            </a:pPr>
            <a:r>
              <a:rPr lang="en-GB" sz="2200" b="0" i="0" u="none" strike="noStrike">
                <a:solidFill>
                  <a:srgbClr val="000000"/>
                </a:solidFill>
                <a:latin typeface="Calibri"/>
                <a:ea typeface="Calibri"/>
                <a:cs typeface="Calibri"/>
                <a:sym typeface="Calibri"/>
              </a:rPr>
              <a:t>Forest School and Opal waterproofs and wellies </a:t>
            </a:r>
            <a:endParaRPr sz="2200" b="0" i="0" u="none" strike="noStrike">
              <a:solidFill>
                <a:srgbClr val="000000"/>
              </a:solidFill>
              <a:latin typeface="Arial"/>
              <a:ea typeface="Arial"/>
              <a:cs typeface="Arial"/>
              <a:sym typeface="Arial"/>
            </a:endParaRPr>
          </a:p>
          <a:p>
            <a:pPr marL="228600" lvl="0" indent="-165100" algn="l" rtl="0">
              <a:lnSpc>
                <a:spcPct val="90000"/>
              </a:lnSpc>
              <a:spcBef>
                <a:spcPts val="0"/>
              </a:spcBef>
              <a:spcAft>
                <a:spcPts val="0"/>
              </a:spcAft>
              <a:buClr>
                <a:srgbClr val="000000"/>
              </a:buClr>
              <a:buSzPts val="2200"/>
              <a:buFont typeface="Arial"/>
              <a:buChar char="•"/>
            </a:pPr>
            <a:r>
              <a:rPr lang="en-GB" sz="2200" b="0" i="0" u="none" strike="noStrike">
                <a:solidFill>
                  <a:srgbClr val="000000"/>
                </a:solidFill>
                <a:latin typeface="Calibri"/>
                <a:ea typeface="Calibri"/>
                <a:cs typeface="Calibri"/>
                <a:sym typeface="Calibri"/>
              </a:rPr>
              <a:t>Wear P.E Kits on P.E days, days TBC</a:t>
            </a:r>
            <a:endParaRPr sz="2200" b="0" i="0" u="none" strike="noStrike">
              <a:solidFill>
                <a:srgbClr val="000000"/>
              </a:solidFill>
              <a:latin typeface="Arial"/>
              <a:ea typeface="Arial"/>
              <a:cs typeface="Arial"/>
              <a:sym typeface="Arial"/>
            </a:endParaRPr>
          </a:p>
          <a:p>
            <a:pPr marL="228600" lvl="0" indent="-165100" algn="l" rtl="0">
              <a:lnSpc>
                <a:spcPct val="90000"/>
              </a:lnSpc>
              <a:spcBef>
                <a:spcPts val="0"/>
              </a:spcBef>
              <a:spcAft>
                <a:spcPts val="0"/>
              </a:spcAft>
              <a:buClr>
                <a:srgbClr val="000000"/>
              </a:buClr>
              <a:buSzPts val="2200"/>
              <a:buFont typeface="Arial"/>
              <a:buChar char="•"/>
            </a:pPr>
            <a:r>
              <a:rPr lang="en-GB" sz="2200" b="0" i="0" u="none" strike="noStrike">
                <a:solidFill>
                  <a:srgbClr val="000000"/>
                </a:solidFill>
                <a:latin typeface="Calibri"/>
                <a:ea typeface="Calibri"/>
                <a:cs typeface="Calibri"/>
                <a:sym typeface="Calibri"/>
              </a:rPr>
              <a:t>All items of uniform to be named</a:t>
            </a:r>
            <a:endParaRPr sz="2200" b="0" i="0" u="none" strike="noStrike">
              <a:solidFill>
                <a:srgbClr val="000000"/>
              </a:solidFill>
              <a:latin typeface="Arial"/>
              <a:ea typeface="Arial"/>
              <a:cs typeface="Arial"/>
              <a:sym typeface="Arial"/>
            </a:endParaRPr>
          </a:p>
          <a:p>
            <a:pPr marL="228600" lvl="0" indent="-50800" algn="l" rtl="0">
              <a:lnSpc>
                <a:spcPct val="90000"/>
              </a:lnSpc>
              <a:spcBef>
                <a:spcPts val="1000"/>
              </a:spcBef>
              <a:spcAft>
                <a:spcPts val="0"/>
              </a:spcAft>
              <a:buClr>
                <a:schemeClr val="dk1"/>
              </a:buClr>
              <a:buSzPts val="2800"/>
              <a:buNone/>
            </a:pPr>
            <a:endParaRPr/>
          </a:p>
        </p:txBody>
      </p:sp>
      <p:pic>
        <p:nvPicPr>
          <p:cNvPr id="126" name="Google Shape;126;p25" descr="A yellow flower on a green square&#10;&#10;AI-generated content may be incorrect."/>
          <p:cNvPicPr preferRelativeResize="0"/>
          <p:nvPr/>
        </p:nvPicPr>
        <p:blipFill rotWithShape="1">
          <a:blip r:embed="rId3">
            <a:alphaModFix/>
          </a:blip>
          <a:srcRect/>
          <a:stretch/>
        </p:blipFill>
        <p:spPr>
          <a:xfrm>
            <a:off x="10110537" y="4792913"/>
            <a:ext cx="1371600" cy="1466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50"/>
              </a:buClr>
              <a:buSzPts val="4800"/>
              <a:buFont typeface="Calibri"/>
              <a:buNone/>
            </a:pPr>
            <a:r>
              <a:rPr lang="en-GB" sz="4800" b="1" i="0" u="none" strike="noStrike">
                <a:solidFill>
                  <a:srgbClr val="00B050"/>
                </a:solidFill>
                <a:latin typeface="Calibri"/>
                <a:ea typeface="Calibri"/>
                <a:cs typeface="Calibri"/>
                <a:sym typeface="Calibri"/>
              </a:rPr>
              <a:t>Rewards:</a:t>
            </a:r>
            <a:endParaRPr sz="4800"/>
          </a:p>
        </p:txBody>
      </p:sp>
      <p:sp>
        <p:nvSpPr>
          <p:cNvPr id="132" name="Google Shape;132;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184150" algn="l" rtl="0">
              <a:lnSpc>
                <a:spcPct val="90000"/>
              </a:lnSpc>
              <a:spcBef>
                <a:spcPts val="0"/>
              </a:spcBef>
              <a:spcAft>
                <a:spcPts val="0"/>
              </a:spcAft>
              <a:buClr>
                <a:schemeClr val="dk1"/>
              </a:buClr>
              <a:buSzPts val="2100"/>
              <a:buChar char="•"/>
            </a:pPr>
            <a:r>
              <a:rPr lang="en-GB" sz="2100"/>
              <a:t>House points </a:t>
            </a:r>
            <a:endParaRPr sz="2100"/>
          </a:p>
          <a:p>
            <a:pPr marL="228600" lvl="0" indent="-184150" algn="l" rtl="0">
              <a:lnSpc>
                <a:spcPct val="90000"/>
              </a:lnSpc>
              <a:spcBef>
                <a:spcPts val="1000"/>
              </a:spcBef>
              <a:spcAft>
                <a:spcPts val="0"/>
              </a:spcAft>
              <a:buClr>
                <a:schemeClr val="dk1"/>
              </a:buClr>
              <a:buSzPts val="2100"/>
              <a:buChar char="•"/>
            </a:pPr>
            <a:r>
              <a:rPr lang="en-GB" sz="2100"/>
              <a:t>Certificates in Friday assembly</a:t>
            </a:r>
            <a:endParaRPr sz="2100"/>
          </a:p>
          <a:p>
            <a:pPr marL="228600" lvl="0" indent="-184150" algn="l" rtl="0">
              <a:lnSpc>
                <a:spcPct val="90000"/>
              </a:lnSpc>
              <a:spcBef>
                <a:spcPts val="1000"/>
              </a:spcBef>
              <a:spcAft>
                <a:spcPts val="0"/>
              </a:spcAft>
              <a:buClr>
                <a:schemeClr val="dk1"/>
              </a:buClr>
              <a:buSzPts val="2100"/>
              <a:buChar char="•"/>
            </a:pPr>
            <a:r>
              <a:rPr lang="en-GB" sz="2100"/>
              <a:t>Super Pupil – school dog Jessie reward time</a:t>
            </a:r>
            <a:endParaRPr sz="2100"/>
          </a:p>
          <a:p>
            <a:pPr marL="228600" lvl="0" indent="-184150" algn="l" rtl="0">
              <a:lnSpc>
                <a:spcPct val="90000"/>
              </a:lnSpc>
              <a:spcBef>
                <a:spcPts val="1000"/>
              </a:spcBef>
              <a:spcAft>
                <a:spcPts val="0"/>
              </a:spcAft>
              <a:buClr>
                <a:schemeClr val="dk1"/>
              </a:buClr>
              <a:buSzPts val="2100"/>
              <a:buChar char="•"/>
            </a:pPr>
            <a:r>
              <a:rPr lang="en-GB" sz="2100"/>
              <a:t>CARE value reward each term</a:t>
            </a:r>
            <a:endParaRPr sz="2100"/>
          </a:p>
          <a:p>
            <a:pPr marL="228600" lvl="0" indent="-184150" algn="l" rtl="0">
              <a:lnSpc>
                <a:spcPct val="90000"/>
              </a:lnSpc>
              <a:spcBef>
                <a:spcPts val="1000"/>
              </a:spcBef>
              <a:spcAft>
                <a:spcPts val="0"/>
              </a:spcAft>
              <a:buClr>
                <a:schemeClr val="dk1"/>
              </a:buClr>
              <a:buSzPts val="2100"/>
              <a:buChar char="•"/>
            </a:pPr>
            <a:r>
              <a:rPr lang="en-GB" sz="2100"/>
              <a:t>Behaviour system – stages </a:t>
            </a:r>
            <a:endParaRPr sz="2100"/>
          </a:p>
          <a:p>
            <a:pPr marL="228600" lvl="0" indent="-50800" algn="l" rtl="0">
              <a:lnSpc>
                <a:spcPct val="90000"/>
              </a:lnSpc>
              <a:spcBef>
                <a:spcPts val="1000"/>
              </a:spcBef>
              <a:spcAft>
                <a:spcPts val="0"/>
              </a:spcAft>
              <a:buClr>
                <a:schemeClr val="dk1"/>
              </a:buClr>
              <a:buSzPts val="2800"/>
              <a:buNone/>
            </a:pPr>
            <a:endParaRPr/>
          </a:p>
        </p:txBody>
      </p:sp>
      <p:pic>
        <p:nvPicPr>
          <p:cNvPr id="133" name="Google Shape;133;p26"/>
          <p:cNvPicPr preferRelativeResize="0"/>
          <p:nvPr/>
        </p:nvPicPr>
        <p:blipFill rotWithShape="1">
          <a:blip r:embed="rId3">
            <a:alphaModFix/>
          </a:blip>
          <a:srcRect/>
          <a:stretch/>
        </p:blipFill>
        <p:spPr>
          <a:xfrm>
            <a:off x="8697829" y="2606675"/>
            <a:ext cx="3009900" cy="3886200"/>
          </a:xfrm>
          <a:prstGeom prst="rect">
            <a:avLst/>
          </a:prstGeom>
          <a:noFill/>
          <a:ln>
            <a:noFill/>
          </a:ln>
        </p:spPr>
      </p:pic>
      <p:pic>
        <p:nvPicPr>
          <p:cNvPr id="134" name="Google Shape;134;p26" descr="A yellow flower on a green square&#10;&#10;AI-generated content may be incorrect."/>
          <p:cNvPicPr preferRelativeResize="0"/>
          <p:nvPr/>
        </p:nvPicPr>
        <p:blipFill rotWithShape="1">
          <a:blip r:embed="rId4">
            <a:alphaModFix/>
          </a:blip>
          <a:srcRect/>
          <a:stretch/>
        </p:blipFill>
        <p:spPr>
          <a:xfrm>
            <a:off x="10416340" y="365125"/>
            <a:ext cx="1371600" cy="1466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B050"/>
              </a:buClr>
              <a:buSzPts val="4400"/>
              <a:buFont typeface="Calibri"/>
              <a:buNone/>
            </a:pPr>
            <a:r>
              <a:rPr lang="en-GB" sz="4400" b="1" i="0" u="none" strike="noStrike">
                <a:solidFill>
                  <a:srgbClr val="00B050"/>
                </a:solidFill>
                <a:latin typeface="Calibri"/>
                <a:ea typeface="Calibri"/>
                <a:cs typeface="Calibri"/>
                <a:sym typeface="Calibri"/>
              </a:rPr>
              <a:t>PSHE &amp; Relationships Education (RSE)</a:t>
            </a:r>
            <a:br>
              <a:rPr lang="en-GB" b="0"/>
            </a:br>
            <a:endParaRPr/>
          </a:p>
        </p:txBody>
      </p:sp>
      <p:sp>
        <p:nvSpPr>
          <p:cNvPr id="140" name="Google Shape;140;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16667"/>
              <a:buNone/>
            </a:pPr>
            <a:br>
              <a:rPr lang="en-GB" b="0"/>
            </a:br>
            <a:r>
              <a:rPr lang="en-GB" sz="2400" b="1" i="0" u="none" strike="noStrike">
                <a:solidFill>
                  <a:srgbClr val="000000"/>
                </a:solidFill>
                <a:latin typeface="Calibri"/>
                <a:ea typeface="Calibri"/>
                <a:cs typeface="Calibri"/>
                <a:sym typeface="Calibri"/>
              </a:rPr>
              <a:t>Updated Government Guidance</a:t>
            </a:r>
            <a:endParaRPr sz="2400" b="0"/>
          </a:p>
          <a:p>
            <a:pPr marL="0" lvl="0" indent="0" algn="ctr" rtl="0">
              <a:lnSpc>
                <a:spcPct val="90000"/>
              </a:lnSpc>
              <a:spcBef>
                <a:spcPts val="0"/>
              </a:spcBef>
              <a:spcAft>
                <a:spcPts val="0"/>
              </a:spcAft>
              <a:buClr>
                <a:schemeClr val="dk1"/>
              </a:buClr>
              <a:buSzPct val="100000"/>
              <a:buNone/>
            </a:pPr>
            <a:br>
              <a:rPr lang="en-GB" sz="2400" b="0"/>
            </a:br>
            <a:r>
              <a:rPr lang="en-GB" sz="2400" b="0" i="0" u="none" strike="noStrike">
                <a:solidFill>
                  <a:srgbClr val="000000"/>
                </a:solidFill>
                <a:latin typeface="Calibri"/>
                <a:ea typeface="Calibri"/>
                <a:cs typeface="Calibri"/>
                <a:sym typeface="Calibri"/>
              </a:rPr>
              <a:t>The Department for Education has published updated statutory guidance for Relationships, Sex and Health Education (RSHE), which schools are implementing from </a:t>
            </a:r>
            <a:r>
              <a:rPr lang="en-GB" sz="2400" b="1" i="0" u="none" strike="noStrike">
                <a:solidFill>
                  <a:srgbClr val="000000"/>
                </a:solidFill>
                <a:latin typeface="Calibri"/>
                <a:ea typeface="Calibri"/>
                <a:cs typeface="Calibri"/>
                <a:sym typeface="Calibri"/>
              </a:rPr>
              <a:t>September 2026</a:t>
            </a:r>
            <a:r>
              <a:rPr lang="en-GB" sz="2400" b="0" i="0" u="none" strike="noStrike">
                <a:solidFill>
                  <a:srgbClr val="000000"/>
                </a:solidFill>
                <a:latin typeface="Calibri"/>
                <a:ea typeface="Calibri"/>
                <a:cs typeface="Calibri"/>
                <a:sym typeface="Calibri"/>
              </a:rPr>
              <a:t>.  We have reviewed our curriculum to ensure it reflects the new requirements and continues to meet the needs of our pupils. </a:t>
            </a:r>
            <a:endParaRPr sz="2400" b="0"/>
          </a:p>
          <a:p>
            <a:pPr marL="0" lvl="0" indent="0" algn="ctr" rtl="0">
              <a:lnSpc>
                <a:spcPct val="90000"/>
              </a:lnSpc>
              <a:spcBef>
                <a:spcPts val="0"/>
              </a:spcBef>
              <a:spcAft>
                <a:spcPts val="0"/>
              </a:spcAft>
              <a:buClr>
                <a:schemeClr val="dk1"/>
              </a:buClr>
              <a:buSzPct val="100000"/>
              <a:buNone/>
            </a:pPr>
            <a:br>
              <a:rPr lang="en-GB" sz="2400" b="0"/>
            </a:br>
            <a:r>
              <a:rPr lang="en-GB" sz="2400" b="0" i="0" u="none" strike="noStrike">
                <a:solidFill>
                  <a:srgbClr val="000000"/>
                </a:solidFill>
                <a:latin typeface="Calibri"/>
                <a:ea typeface="Calibri"/>
                <a:cs typeface="Calibri"/>
                <a:sym typeface="Calibri"/>
              </a:rPr>
              <a:t>Our updated </a:t>
            </a:r>
            <a:r>
              <a:rPr lang="en-GB" sz="2400" b="1" i="0" u="none" strike="noStrike">
                <a:solidFill>
                  <a:srgbClr val="000000"/>
                </a:solidFill>
                <a:latin typeface="Calibri"/>
                <a:ea typeface="Calibri"/>
                <a:cs typeface="Calibri"/>
                <a:sym typeface="Calibri"/>
              </a:rPr>
              <a:t>PSHE/RSE Policy</a:t>
            </a:r>
            <a:r>
              <a:rPr lang="en-GB" sz="2400" b="0" i="0" u="none" strike="noStrike">
                <a:solidFill>
                  <a:srgbClr val="000000"/>
                </a:solidFill>
                <a:latin typeface="Calibri"/>
                <a:ea typeface="Calibri"/>
                <a:cs typeface="Calibri"/>
                <a:sym typeface="Calibri"/>
              </a:rPr>
              <a:t> will be published on our school website in </a:t>
            </a:r>
            <a:r>
              <a:rPr lang="en-GB" sz="2400" b="1" i="0" u="none" strike="noStrike">
                <a:solidFill>
                  <a:srgbClr val="000000"/>
                </a:solidFill>
                <a:latin typeface="Calibri"/>
                <a:ea typeface="Calibri"/>
                <a:cs typeface="Calibri"/>
                <a:sym typeface="Calibri"/>
              </a:rPr>
              <a:t>September</a:t>
            </a:r>
            <a:r>
              <a:rPr lang="en-GB" sz="2400" b="0" i="0" u="none" strike="noStrike">
                <a:solidFill>
                  <a:srgbClr val="000000"/>
                </a:solidFill>
                <a:latin typeface="Calibri"/>
                <a:ea typeface="Calibri"/>
                <a:cs typeface="Calibri"/>
                <a:sym typeface="Calibri"/>
              </a:rPr>
              <a:t>, and a link will be shared with all parents and carers. Our curriculum is taught in an </a:t>
            </a:r>
            <a:r>
              <a:rPr lang="en-GB" sz="2400" b="1" i="0" u="none" strike="noStrike">
                <a:solidFill>
                  <a:srgbClr val="000000"/>
                </a:solidFill>
                <a:latin typeface="Calibri"/>
                <a:ea typeface="Calibri"/>
                <a:cs typeface="Calibri"/>
                <a:sym typeface="Calibri"/>
              </a:rPr>
              <a:t>age-appropriate</a:t>
            </a:r>
            <a:r>
              <a:rPr lang="en-GB" sz="2400" b="0" i="0" u="none" strike="noStrike">
                <a:solidFill>
                  <a:srgbClr val="000000"/>
                </a:solidFill>
                <a:latin typeface="Calibri"/>
                <a:ea typeface="Calibri"/>
                <a:cs typeface="Calibri"/>
                <a:sym typeface="Calibri"/>
              </a:rPr>
              <a:t> way and supports children's wellbeing, safety, healthy relationships and respect for others. </a:t>
            </a:r>
            <a:endParaRPr sz="2400" b="0"/>
          </a:p>
          <a:p>
            <a:pPr marL="0" lvl="0" indent="0" algn="ctr" rtl="0">
              <a:lnSpc>
                <a:spcPct val="90000"/>
              </a:lnSpc>
              <a:spcBef>
                <a:spcPts val="0"/>
              </a:spcBef>
              <a:spcAft>
                <a:spcPts val="0"/>
              </a:spcAft>
              <a:buClr>
                <a:schemeClr val="dk1"/>
              </a:buClr>
              <a:buSzPct val="100000"/>
              <a:buNone/>
            </a:pPr>
            <a:br>
              <a:rPr lang="en-GB" sz="2400" b="0"/>
            </a:br>
            <a:r>
              <a:rPr lang="en-GB" sz="2400" b="0" i="1" u="none" strike="noStrike">
                <a:solidFill>
                  <a:srgbClr val="000000"/>
                </a:solidFill>
                <a:latin typeface="Calibri"/>
                <a:ea typeface="Calibri"/>
                <a:cs typeface="Calibri"/>
                <a:sym typeface="Calibri"/>
              </a:rPr>
              <a:t>If you have any questions, please don't hesitate to speak to us.</a:t>
            </a:r>
            <a:br>
              <a:rPr lang="en-GB"/>
            </a:b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3f44dc213cc_0_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46" name="Google Shape;146;g3f44dc213cc_0_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2800"/>
              <a:buNone/>
            </a:pPr>
            <a:endParaRPr/>
          </a:p>
        </p:txBody>
      </p:sp>
      <p:pic>
        <p:nvPicPr>
          <p:cNvPr id="147" name="Google Shape;147;g3f44dc213cc_0_3"/>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B050"/>
              </a:buClr>
              <a:buSzPts val="4000"/>
              <a:buFont typeface="Calibri"/>
              <a:buNone/>
            </a:pPr>
            <a:r>
              <a:rPr lang="en-GB" sz="4000" b="1" i="0" u="none" strike="noStrike">
                <a:solidFill>
                  <a:srgbClr val="00B050"/>
                </a:solidFill>
                <a:latin typeface="Calibri"/>
                <a:ea typeface="Calibri"/>
                <a:cs typeface="Calibri"/>
                <a:sym typeface="Calibri"/>
              </a:rPr>
              <a:t>Children in British primary</a:t>
            </a:r>
            <a:r>
              <a:rPr lang="en-GB" sz="4000" i="0" u="none" strike="noStrike">
                <a:solidFill>
                  <a:srgbClr val="00B050"/>
                </a:solidFill>
                <a:latin typeface="Calibri"/>
                <a:ea typeface="Calibri"/>
                <a:cs typeface="Calibri"/>
                <a:sym typeface="Calibri"/>
              </a:rPr>
              <a:t> </a:t>
            </a:r>
            <a:r>
              <a:rPr lang="en-GB" sz="4000" b="1" i="0" u="none" strike="noStrike">
                <a:solidFill>
                  <a:srgbClr val="00B050"/>
                </a:solidFill>
                <a:latin typeface="Calibri"/>
                <a:ea typeface="Calibri"/>
                <a:cs typeface="Calibri"/>
                <a:sym typeface="Calibri"/>
              </a:rPr>
              <a:t>schools spend 20% or 1.4 years</a:t>
            </a:r>
            <a:r>
              <a:rPr lang="en-GB" sz="4000" i="0" u="none" strike="noStrike">
                <a:solidFill>
                  <a:srgbClr val="00B050"/>
                </a:solidFill>
                <a:latin typeface="Calibri"/>
                <a:ea typeface="Calibri"/>
                <a:cs typeface="Calibri"/>
                <a:sym typeface="Calibri"/>
              </a:rPr>
              <a:t> </a:t>
            </a:r>
            <a:r>
              <a:rPr lang="en-GB" sz="4000" b="1" i="0" u="none" strike="noStrike">
                <a:solidFill>
                  <a:srgbClr val="00B050"/>
                </a:solidFill>
                <a:latin typeface="Calibri"/>
                <a:ea typeface="Calibri"/>
                <a:cs typeface="Calibri"/>
                <a:sym typeface="Calibri"/>
              </a:rPr>
              <a:t>of their school attendance in play</a:t>
            </a:r>
            <a:endParaRPr sz="4000"/>
          </a:p>
        </p:txBody>
      </p:sp>
      <p:sp>
        <p:nvSpPr>
          <p:cNvPr id="153" name="Google Shape;153;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GB" sz="2000"/>
              <a:t>Play is the process through which children learn everything that they need to know that cannot be taught. Play wires the brain, builds capable bodies, and is the foundation of building relationships.</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en-GB" sz="2000"/>
              <a:t>OPAL's programme enables schools to provide every child with rich opportunities to be creative, collaborative and active in their outdoor play, in environments that are safe enough for 'health and safety' but challenging enough for children's ongoing development.</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en-GB" sz="2000"/>
              <a:t>We will be beginning our whole school OPAL journey in September and are excited to share this journey - with your help and support.</a:t>
            </a:r>
            <a:endParaRPr/>
          </a:p>
          <a:p>
            <a:pPr marL="228600" lvl="0" indent="-50800" algn="l" rtl="0">
              <a:lnSpc>
                <a:spcPct val="90000"/>
              </a:lnSpc>
              <a:spcBef>
                <a:spcPts val="1000"/>
              </a:spcBef>
              <a:spcAft>
                <a:spcPts val="0"/>
              </a:spcAft>
              <a:buClr>
                <a:schemeClr val="dk1"/>
              </a:buClr>
              <a:buSzPts val="2800"/>
              <a:buNone/>
            </a:pPr>
            <a:endParaRPr/>
          </a:p>
        </p:txBody>
      </p:sp>
      <p:pic>
        <p:nvPicPr>
          <p:cNvPr id="154" name="Google Shape;154;p28" descr="A logo with colorful silhouettes of kids&#10;&#10;AI-generated content may be incorrect."/>
          <p:cNvPicPr preferRelativeResize="0"/>
          <p:nvPr/>
        </p:nvPicPr>
        <p:blipFill rotWithShape="1">
          <a:blip r:embed="rId3">
            <a:alphaModFix/>
          </a:blip>
          <a:srcRect/>
          <a:stretch/>
        </p:blipFill>
        <p:spPr>
          <a:xfrm>
            <a:off x="628693" y="5161213"/>
            <a:ext cx="1678863" cy="1696787"/>
          </a:xfrm>
          <a:prstGeom prst="rect">
            <a:avLst/>
          </a:prstGeom>
          <a:noFill/>
          <a:ln>
            <a:noFill/>
          </a:ln>
        </p:spPr>
      </p:pic>
      <p:pic>
        <p:nvPicPr>
          <p:cNvPr id="155" name="Google Shape;155;p28" descr="A group of kids playing in a playground&#10;&#10;AI-generated content may be incorrect."/>
          <p:cNvPicPr preferRelativeResize="0"/>
          <p:nvPr/>
        </p:nvPicPr>
        <p:blipFill rotWithShape="1">
          <a:blip r:embed="rId4">
            <a:alphaModFix/>
          </a:blip>
          <a:srcRect/>
          <a:stretch/>
        </p:blipFill>
        <p:spPr>
          <a:xfrm flipH="1">
            <a:off x="9442630" y="5054174"/>
            <a:ext cx="2120677" cy="17795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8"/>
          <p:cNvSpPr txBox="1">
            <a:spLocks noGrp="1"/>
          </p:cNvSpPr>
          <p:nvPr>
            <p:ph type="body" idx="1"/>
          </p:nvPr>
        </p:nvSpPr>
        <p:spPr>
          <a:xfrm>
            <a:off x="838200" y="1253331"/>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en-GB" sz="4800" b="1"/>
              <a:t>📬 </a:t>
            </a:r>
            <a:r>
              <a:rPr lang="en-GB" sz="4800" b="1">
                <a:solidFill>
                  <a:schemeClr val="lt1"/>
                </a:solidFill>
                <a:latin typeface="Calibri"/>
                <a:ea typeface="Calibri"/>
                <a:cs typeface="Calibri"/>
                <a:sym typeface="Calibri"/>
              </a:rPr>
              <a:t>Communicating with Us</a:t>
            </a:r>
            <a:br>
              <a:rPr lang="en-GB" sz="2800" b="1"/>
            </a:br>
            <a:br>
              <a:rPr lang="en-GB" sz="2800"/>
            </a:br>
            <a:r>
              <a:rPr lang="en-GB" sz="2800">
                <a:latin typeface="Calibri"/>
                <a:ea typeface="Calibri"/>
                <a:cs typeface="Calibri"/>
                <a:sym typeface="Calibri"/>
              </a:rPr>
              <a:t>If you need to get in touch, please email the </a:t>
            </a:r>
            <a:r>
              <a:rPr lang="en-GB" sz="2800" b="1">
                <a:latin typeface="Calibri"/>
                <a:ea typeface="Calibri"/>
                <a:cs typeface="Calibri"/>
                <a:sym typeface="Calibri"/>
              </a:rPr>
              <a:t>school office</a:t>
            </a:r>
            <a:r>
              <a:rPr lang="en-GB" sz="2800">
                <a:latin typeface="Calibri"/>
                <a:ea typeface="Calibri"/>
                <a:cs typeface="Calibri"/>
                <a:sym typeface="Calibri"/>
              </a:rPr>
              <a:t> in the first instance:</a:t>
            </a:r>
            <a:br>
              <a:rPr lang="en-GB" sz="2800">
                <a:latin typeface="Calibri"/>
                <a:ea typeface="Calibri"/>
                <a:cs typeface="Calibri"/>
                <a:sym typeface="Calibri"/>
              </a:rPr>
            </a:br>
            <a:br>
              <a:rPr lang="en-GB" sz="2800">
                <a:latin typeface="Calibri"/>
                <a:ea typeface="Calibri"/>
                <a:cs typeface="Calibri"/>
                <a:sym typeface="Calibri"/>
              </a:rPr>
            </a:br>
            <a:r>
              <a:rPr lang="en-GB" sz="2800">
                <a:latin typeface="Calibri"/>
                <a:ea typeface="Calibri"/>
                <a:cs typeface="Calibri"/>
                <a:sym typeface="Calibri"/>
              </a:rPr>
              <a:t>✉️ </a:t>
            </a:r>
            <a:r>
              <a:rPr lang="en-GB" sz="2800" b="1">
                <a:latin typeface="Calibri"/>
                <a:ea typeface="Calibri"/>
                <a:cs typeface="Calibri"/>
                <a:sym typeface="Calibri"/>
              </a:rPr>
              <a:t>office@primrosehill-euxton.lancs.sch.uk</a:t>
            </a:r>
            <a:br>
              <a:rPr lang="en-GB" sz="2800">
                <a:latin typeface="Calibri"/>
                <a:ea typeface="Calibri"/>
                <a:cs typeface="Calibri"/>
                <a:sym typeface="Calibri"/>
              </a:rPr>
            </a:br>
            <a:br>
              <a:rPr lang="en-GB" sz="2800">
                <a:latin typeface="Calibri"/>
                <a:ea typeface="Calibri"/>
                <a:cs typeface="Calibri"/>
                <a:sym typeface="Calibri"/>
              </a:rPr>
            </a:br>
            <a:r>
              <a:rPr lang="en-GB" sz="2800">
                <a:latin typeface="Calibri"/>
                <a:ea typeface="Calibri"/>
                <a:cs typeface="Calibri"/>
                <a:sym typeface="Calibri"/>
              </a:rPr>
              <a:t>Your message will be passed on to the relevant member of staff.</a:t>
            </a:r>
            <a:br>
              <a:rPr lang="en-GB" sz="2800">
                <a:latin typeface="Calibri"/>
                <a:ea typeface="Calibri"/>
                <a:cs typeface="Calibri"/>
                <a:sym typeface="Calibri"/>
              </a:rPr>
            </a:br>
            <a:br>
              <a:rPr lang="en-GB" sz="2800">
                <a:latin typeface="Calibri"/>
                <a:ea typeface="Calibri"/>
                <a:cs typeface="Calibri"/>
                <a:sym typeface="Calibri"/>
              </a:rPr>
            </a:br>
            <a:r>
              <a:rPr lang="en-GB" sz="2800">
                <a:latin typeface="Calibri"/>
                <a:ea typeface="Calibri"/>
                <a:cs typeface="Calibri"/>
                <a:sym typeface="Calibri"/>
              </a:rPr>
              <a:t>We aim to respond as soon as we can, but please allow up to 48 hours for a reply during term time.</a:t>
            </a:r>
            <a:br>
              <a:rPr lang="en-GB" sz="2800">
                <a:latin typeface="Calibri"/>
                <a:ea typeface="Calibri"/>
                <a:cs typeface="Calibri"/>
                <a:sym typeface="Calibri"/>
              </a:rPr>
            </a:br>
            <a:br>
              <a:rPr lang="en-GB" sz="2800">
                <a:latin typeface="Calibri"/>
                <a:ea typeface="Calibri"/>
                <a:cs typeface="Calibri"/>
                <a:sym typeface="Calibri"/>
              </a:rPr>
            </a:br>
            <a:r>
              <a:rPr lang="en-GB" sz="2800" i="1">
                <a:latin typeface="Calibri"/>
                <a:ea typeface="Calibri"/>
                <a:cs typeface="Calibri"/>
                <a:sym typeface="Calibri"/>
              </a:rPr>
              <a:t>For urgent matters during the school day, please phone the school office directly on: 01257 276688</a:t>
            </a:r>
            <a:endParaRPr/>
          </a:p>
        </p:txBody>
      </p:sp>
      <p:pic>
        <p:nvPicPr>
          <p:cNvPr id="161" name="Google Shape;161;p8"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sz="4400" b="1">
                <a:solidFill>
                  <a:schemeClr val="lt1"/>
                </a:solidFill>
                <a:latin typeface="Calibri"/>
                <a:ea typeface="Calibri"/>
                <a:cs typeface="Calibri"/>
                <a:sym typeface="Calibri"/>
              </a:rPr>
              <a:t>📆 Attendance &amp; Absence</a:t>
            </a:r>
            <a:endParaRPr>
              <a:solidFill>
                <a:schemeClr val="lt1"/>
              </a:solidFill>
            </a:endParaRPr>
          </a:p>
        </p:txBody>
      </p:sp>
      <p:sp>
        <p:nvSpPr>
          <p:cNvPr id="167" name="Google Shape;167;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GB">
                <a:latin typeface="Calibri"/>
                <a:ea typeface="Calibri"/>
                <a:cs typeface="Calibri"/>
                <a:sym typeface="Calibri"/>
              </a:rPr>
              <a:t>We strongly encourage good attendance to support your child’s learning and progress.</a:t>
            </a:r>
            <a:endParaRPr>
              <a:latin typeface="Calibri"/>
              <a:ea typeface="Calibri"/>
              <a:cs typeface="Calibri"/>
              <a:sym typeface="Calibri"/>
            </a:endParaRPr>
          </a:p>
          <a:p>
            <a:pPr marL="0" lvl="0" indent="0" algn="ctr" rtl="0">
              <a:lnSpc>
                <a:spcPct val="90000"/>
              </a:lnSpc>
              <a:spcBef>
                <a:spcPts val="1000"/>
              </a:spcBef>
              <a:spcAft>
                <a:spcPts val="0"/>
              </a:spcAft>
              <a:buClr>
                <a:schemeClr val="dk1"/>
              </a:buClr>
              <a:buSzPts val="2800"/>
              <a:buNone/>
            </a:pPr>
            <a:r>
              <a:rPr lang="en-GB">
                <a:latin typeface="Calibri"/>
                <a:ea typeface="Calibri"/>
                <a:cs typeface="Calibri"/>
                <a:sym typeface="Calibri"/>
              </a:rPr>
              <a:t>This helps us meet safeguarding and health requirements.</a:t>
            </a:r>
            <a:endParaRPr/>
          </a:p>
          <a:p>
            <a:pPr marL="0" lvl="0" indent="0" algn="ctr" rtl="0">
              <a:lnSpc>
                <a:spcPct val="90000"/>
              </a:lnSpc>
              <a:spcBef>
                <a:spcPts val="1000"/>
              </a:spcBef>
              <a:spcAft>
                <a:spcPts val="0"/>
              </a:spcAft>
              <a:buClr>
                <a:schemeClr val="dk1"/>
              </a:buClr>
              <a:buSzPts val="2800"/>
              <a:buNone/>
            </a:pPr>
            <a:endParaRPr/>
          </a:p>
        </p:txBody>
      </p:sp>
      <p:sp>
        <p:nvSpPr>
          <p:cNvPr id="168" name="Google Shape;168;p9"/>
          <p:cNvSpPr txBox="1"/>
          <p:nvPr/>
        </p:nvSpPr>
        <p:spPr>
          <a:xfrm>
            <a:off x="1631950" y="3245643"/>
            <a:ext cx="8928100" cy="306625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100"/>
              <a:buFont typeface="Calibri"/>
              <a:buNone/>
            </a:pP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 </a:t>
            </a:r>
            <a:r>
              <a:rPr lang="en-GB" sz="2100" b="1" i="0" u="none" strike="noStrike" cap="none">
                <a:solidFill>
                  <a:schemeClr val="dk1"/>
                </a:solidFill>
                <a:latin typeface="Calibri"/>
                <a:ea typeface="Calibri"/>
                <a:cs typeface="Calibri"/>
                <a:sym typeface="Calibri"/>
              </a:rPr>
              <a:t>If your child is unwell</a:t>
            </a:r>
            <a:r>
              <a:rPr lang="en-GB" sz="2100" b="0" i="0" u="none" strike="noStrike" cap="none">
                <a:solidFill>
                  <a:schemeClr val="dk1"/>
                </a:solidFill>
                <a:latin typeface="Calibri"/>
                <a:ea typeface="Calibri"/>
                <a:cs typeface="Calibri"/>
                <a:sym typeface="Calibri"/>
              </a:rPr>
              <a:t>, please contact the school office by 9:00am on each day of absence.</a:t>
            </a: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 01257 276688</a:t>
            </a: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 office@primrosehill-euxton.lancs.sch.uk</a:t>
            </a:r>
            <a:br>
              <a:rPr lang="en-GB" sz="2100" b="0" i="0" u="none" strike="noStrike" cap="none">
                <a:solidFill>
                  <a:schemeClr val="dk1"/>
                </a:solidFill>
                <a:latin typeface="Calibri"/>
                <a:ea typeface="Calibri"/>
                <a:cs typeface="Calibri"/>
                <a:sym typeface="Calibri"/>
              </a:rPr>
            </a:b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 </a:t>
            </a:r>
            <a:r>
              <a:rPr lang="en-GB" sz="2100" b="1" i="0" u="none" strike="noStrike" cap="none">
                <a:solidFill>
                  <a:schemeClr val="dk1"/>
                </a:solidFill>
                <a:latin typeface="Calibri"/>
                <a:ea typeface="Calibri"/>
                <a:cs typeface="Calibri"/>
                <a:sym typeface="Calibri"/>
              </a:rPr>
              <a:t>Be specific</a:t>
            </a:r>
            <a:r>
              <a:rPr lang="en-GB" sz="2100" b="0" i="0" u="none" strike="noStrike" cap="none">
                <a:solidFill>
                  <a:schemeClr val="dk1"/>
                </a:solidFill>
                <a:latin typeface="Calibri"/>
                <a:ea typeface="Calibri"/>
                <a:cs typeface="Calibri"/>
                <a:sym typeface="Calibri"/>
              </a:rPr>
              <a:t>:</a:t>
            </a: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It’s important to give a clear reason – for example:</a:t>
            </a: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 “Tonsillitis” or “Sickness and temperature”</a:t>
            </a: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 Not just “unwell” or “poorly”.</a:t>
            </a:r>
            <a:br>
              <a:rPr lang="en-GB" sz="2100" b="0" i="0" u="none" strike="noStrike" cap="none">
                <a:solidFill>
                  <a:schemeClr val="dk1"/>
                </a:solidFill>
                <a:latin typeface="Calibri"/>
                <a:ea typeface="Calibri"/>
                <a:cs typeface="Calibri"/>
                <a:sym typeface="Calibri"/>
              </a:rPr>
            </a:br>
            <a:endParaRPr sz="2100" b="0" i="0" u="none" strike="noStrike" cap="none">
              <a:solidFill>
                <a:schemeClr val="dk1"/>
              </a:solidFill>
              <a:latin typeface="Calibri"/>
              <a:ea typeface="Calibri"/>
              <a:cs typeface="Calibri"/>
              <a:sym typeface="Calibri"/>
            </a:endParaRPr>
          </a:p>
        </p:txBody>
      </p:sp>
      <p:pic>
        <p:nvPicPr>
          <p:cNvPr id="169" name="Google Shape;169;p9"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GB" sz="3600">
                <a:solidFill>
                  <a:schemeClr val="lt1"/>
                </a:solidFill>
                <a:latin typeface="Calibri"/>
                <a:ea typeface="Calibri"/>
                <a:cs typeface="Calibri"/>
                <a:sym typeface="Calibri"/>
              </a:rPr>
              <a:t>⚠️ </a:t>
            </a:r>
            <a:r>
              <a:rPr lang="en-GB" sz="3200" b="1">
                <a:solidFill>
                  <a:schemeClr val="lt1"/>
                </a:solidFill>
                <a:latin typeface="Calibri"/>
                <a:ea typeface="Calibri"/>
                <a:cs typeface="Calibri"/>
                <a:sym typeface="Calibri"/>
              </a:rPr>
              <a:t>If You’re Concerned About Something…</a:t>
            </a:r>
            <a:endParaRPr sz="1800">
              <a:solidFill>
                <a:schemeClr val="lt1"/>
              </a:solidFill>
              <a:latin typeface="Calibri"/>
              <a:ea typeface="Calibri"/>
              <a:cs typeface="Calibri"/>
              <a:sym typeface="Calibri"/>
            </a:endParaRPr>
          </a:p>
        </p:txBody>
      </p:sp>
      <p:sp>
        <p:nvSpPr>
          <p:cNvPr id="175" name="Google Shape;175;p11"/>
          <p:cNvSpPr txBox="1">
            <a:spLocks noGrp="1"/>
          </p:cNvSpPr>
          <p:nvPr>
            <p:ph type="body" idx="1"/>
          </p:nvPr>
        </p:nvSpPr>
        <p:spPr>
          <a:xfrm>
            <a:off x="921327" y="1363806"/>
            <a:ext cx="10515600" cy="5568900"/>
          </a:xfrm>
          <a:prstGeom prst="rect">
            <a:avLst/>
          </a:prstGeom>
          <a:noFill/>
          <a:ln>
            <a:noFill/>
          </a:ln>
        </p:spPr>
        <p:txBody>
          <a:bodyPr spcFirstLastPara="1" wrap="square" lIns="91425" tIns="45700" rIns="91425" bIns="45700" anchor="t" anchorCtr="0">
            <a:spAutoFit/>
          </a:bodyPr>
          <a:lstStyle/>
          <a:p>
            <a:pPr marL="0" lvl="0" indent="0" algn="ctr" rtl="0">
              <a:lnSpc>
                <a:spcPct val="90000"/>
              </a:lnSpc>
              <a:spcBef>
                <a:spcPts val="0"/>
              </a:spcBef>
              <a:spcAft>
                <a:spcPts val="0"/>
              </a:spcAft>
              <a:buClr>
                <a:schemeClr val="dk1"/>
              </a:buClr>
              <a:buSzPts val="2400"/>
              <a:buNone/>
            </a:pPr>
            <a:r>
              <a:rPr lang="en-GB" sz="2400">
                <a:latin typeface="Calibri"/>
                <a:ea typeface="Calibri"/>
                <a:cs typeface="Calibri"/>
                <a:sym typeface="Calibri"/>
              </a:rPr>
              <a:t>We want to work in partnership with you.</a:t>
            </a:r>
            <a:br>
              <a:rPr lang="en-GB" sz="2400">
                <a:latin typeface="Calibri"/>
                <a:ea typeface="Calibri"/>
                <a:cs typeface="Calibri"/>
                <a:sym typeface="Calibri"/>
              </a:rPr>
            </a:br>
            <a:r>
              <a:rPr lang="en-GB" sz="2400">
                <a:latin typeface="Calibri"/>
                <a:ea typeface="Calibri"/>
                <a:cs typeface="Calibri"/>
                <a:sym typeface="Calibri"/>
              </a:rPr>
              <a:t>If you’re ever worried or unhappy about a situation, please follow this order of contact,</a:t>
            </a:r>
            <a:br>
              <a:rPr lang="en-GB" sz="2400">
                <a:latin typeface="Calibri"/>
                <a:ea typeface="Calibri"/>
                <a:cs typeface="Calibri"/>
                <a:sym typeface="Calibri"/>
              </a:rPr>
            </a:br>
            <a:r>
              <a:rPr lang="en-GB" sz="2400">
                <a:latin typeface="Calibri"/>
                <a:ea typeface="Calibri"/>
                <a:cs typeface="Calibri"/>
                <a:sym typeface="Calibri"/>
              </a:rPr>
              <a:t>via the school office:</a:t>
            </a:r>
            <a:endParaRPr/>
          </a:p>
          <a:p>
            <a:pPr marL="0" lvl="0" indent="0" algn="ctr" rtl="0">
              <a:lnSpc>
                <a:spcPct val="90000"/>
              </a:lnSpc>
              <a:spcBef>
                <a:spcPts val="1000"/>
              </a:spcBef>
              <a:spcAft>
                <a:spcPts val="0"/>
              </a:spcAft>
              <a:buClr>
                <a:schemeClr val="dk1"/>
              </a:buClr>
              <a:buSzPts val="2400"/>
              <a:buNone/>
            </a:pPr>
            <a:endParaRPr sz="2400">
              <a:latin typeface="Calibri"/>
              <a:ea typeface="Calibri"/>
              <a:cs typeface="Calibri"/>
              <a:sym typeface="Calibri"/>
            </a:endParaRPr>
          </a:p>
          <a:p>
            <a:pPr marL="342900" lvl="0" indent="-342900" algn="l" rtl="0">
              <a:lnSpc>
                <a:spcPct val="90000"/>
              </a:lnSpc>
              <a:spcBef>
                <a:spcPts val="1000"/>
              </a:spcBef>
              <a:spcAft>
                <a:spcPts val="0"/>
              </a:spcAft>
              <a:buClr>
                <a:schemeClr val="dk1"/>
              </a:buClr>
              <a:buSzPts val="2400"/>
              <a:buFont typeface="Arial"/>
              <a:buChar char="•"/>
            </a:pPr>
            <a:r>
              <a:rPr lang="en-GB" sz="2400" b="1">
                <a:latin typeface="Calibri"/>
                <a:ea typeface="Calibri"/>
                <a:cs typeface="Calibri"/>
                <a:sym typeface="Calibri"/>
              </a:rPr>
              <a:t>Class Teacher</a:t>
            </a:r>
            <a:r>
              <a:rPr lang="en-GB" sz="2400">
                <a:latin typeface="Calibri"/>
                <a:ea typeface="Calibri"/>
                <a:cs typeface="Calibri"/>
                <a:sym typeface="Calibri"/>
              </a:rPr>
              <a:t> – your first point of contact – M</a:t>
            </a:r>
            <a:r>
              <a:rPr lang="en-GB" sz="2400"/>
              <a:t>r Wilson , Mrs Davies</a:t>
            </a:r>
            <a:endParaRPr sz="2400">
              <a:highlight>
                <a:srgbClr val="FFFF00"/>
              </a:highlight>
              <a:latin typeface="Calibri"/>
              <a:ea typeface="Calibri"/>
              <a:cs typeface="Calibri"/>
              <a:sym typeface="Calibri"/>
            </a:endParaRPr>
          </a:p>
          <a:p>
            <a:pPr marL="342900" lvl="0" indent="-342900" algn="l" rtl="0">
              <a:lnSpc>
                <a:spcPct val="90000"/>
              </a:lnSpc>
              <a:spcBef>
                <a:spcPts val="1000"/>
              </a:spcBef>
              <a:spcAft>
                <a:spcPts val="0"/>
              </a:spcAft>
              <a:buClr>
                <a:schemeClr val="dk1"/>
              </a:buClr>
              <a:buSzPts val="2400"/>
              <a:buFont typeface="Arial"/>
              <a:buChar char="•"/>
            </a:pPr>
            <a:r>
              <a:rPr lang="en-GB" sz="2400" b="1">
                <a:latin typeface="Calibri"/>
                <a:ea typeface="Calibri"/>
                <a:cs typeface="Calibri"/>
                <a:sym typeface="Calibri"/>
              </a:rPr>
              <a:t>Phase Leader</a:t>
            </a:r>
            <a:r>
              <a:rPr lang="en-GB" sz="2400">
                <a:latin typeface="Calibri"/>
                <a:ea typeface="Calibri"/>
                <a:cs typeface="Calibri"/>
                <a:sym typeface="Calibri"/>
              </a:rPr>
              <a:t> – if further support is needed – M</a:t>
            </a:r>
            <a:r>
              <a:rPr lang="en-GB" sz="2400"/>
              <a:t>iss Pearson</a:t>
            </a:r>
            <a:endParaRPr/>
          </a:p>
          <a:p>
            <a:pPr marL="342900" lvl="0" indent="-342900" algn="l" rtl="0">
              <a:lnSpc>
                <a:spcPct val="90000"/>
              </a:lnSpc>
              <a:spcBef>
                <a:spcPts val="1000"/>
              </a:spcBef>
              <a:spcAft>
                <a:spcPts val="0"/>
              </a:spcAft>
              <a:buClr>
                <a:schemeClr val="dk1"/>
              </a:buClr>
              <a:buSzPts val="2400"/>
              <a:buFont typeface="Arial"/>
              <a:buChar char="•"/>
            </a:pPr>
            <a:r>
              <a:rPr lang="en-GB" sz="2400" b="1">
                <a:latin typeface="Calibri"/>
                <a:ea typeface="Calibri"/>
                <a:cs typeface="Calibri"/>
                <a:sym typeface="Calibri"/>
              </a:rPr>
              <a:t>Assistant Headteacher - </a:t>
            </a:r>
            <a:r>
              <a:rPr lang="en-GB" sz="2400">
                <a:latin typeface="Calibri"/>
                <a:ea typeface="Calibri"/>
                <a:cs typeface="Calibri"/>
                <a:sym typeface="Calibri"/>
              </a:rPr>
              <a:t>Miss Amie Dobbs</a:t>
            </a:r>
            <a:endParaRPr/>
          </a:p>
          <a:p>
            <a:pPr marL="342900" lvl="0" indent="-342900" algn="l" rtl="0">
              <a:lnSpc>
                <a:spcPct val="90000"/>
              </a:lnSpc>
              <a:spcBef>
                <a:spcPts val="1000"/>
              </a:spcBef>
              <a:spcAft>
                <a:spcPts val="0"/>
              </a:spcAft>
              <a:buClr>
                <a:schemeClr val="dk1"/>
              </a:buClr>
              <a:buSzPts val="2400"/>
              <a:buFont typeface="Arial"/>
              <a:buChar char="•"/>
            </a:pPr>
            <a:r>
              <a:rPr lang="en-GB" sz="2400" b="1">
                <a:latin typeface="Calibri"/>
                <a:ea typeface="Calibri"/>
                <a:cs typeface="Calibri"/>
                <a:sym typeface="Calibri"/>
              </a:rPr>
              <a:t>Deputy Headteacher – </a:t>
            </a:r>
            <a:r>
              <a:rPr lang="en-GB" sz="2400">
                <a:latin typeface="Calibri"/>
                <a:ea typeface="Calibri"/>
                <a:cs typeface="Calibri"/>
                <a:sym typeface="Calibri"/>
              </a:rPr>
              <a:t>Mrs Emma Swinburn</a:t>
            </a:r>
            <a:endParaRPr/>
          </a:p>
          <a:p>
            <a:pPr marL="342900" lvl="0" indent="-342900" algn="l" rtl="0">
              <a:lnSpc>
                <a:spcPct val="90000"/>
              </a:lnSpc>
              <a:spcBef>
                <a:spcPts val="1000"/>
              </a:spcBef>
              <a:spcAft>
                <a:spcPts val="0"/>
              </a:spcAft>
              <a:buClr>
                <a:schemeClr val="dk1"/>
              </a:buClr>
              <a:buSzPts val="2400"/>
              <a:buFont typeface="Arial"/>
              <a:buChar char="•"/>
            </a:pPr>
            <a:r>
              <a:rPr lang="en-GB" sz="2400" b="1">
                <a:latin typeface="Calibri"/>
                <a:ea typeface="Calibri"/>
                <a:cs typeface="Calibri"/>
                <a:sym typeface="Calibri"/>
              </a:rPr>
              <a:t>Headteacher – </a:t>
            </a:r>
            <a:r>
              <a:rPr lang="en-GB" sz="2400">
                <a:latin typeface="Calibri"/>
                <a:ea typeface="Calibri"/>
                <a:cs typeface="Calibri"/>
                <a:sym typeface="Calibri"/>
              </a:rPr>
              <a:t>Mrs Claire Jones</a:t>
            </a:r>
            <a:endParaRPr/>
          </a:p>
          <a:p>
            <a:pPr marL="342900" lvl="0" indent="-190500" algn="l" rtl="0">
              <a:lnSpc>
                <a:spcPct val="90000"/>
              </a:lnSpc>
              <a:spcBef>
                <a:spcPts val="1000"/>
              </a:spcBef>
              <a:spcAft>
                <a:spcPts val="0"/>
              </a:spcAft>
              <a:buClr>
                <a:schemeClr val="dk1"/>
              </a:buClr>
              <a:buSzPts val="2400"/>
              <a:buFont typeface="Arial"/>
              <a:buNone/>
            </a:pPr>
            <a:endParaRPr sz="2400">
              <a:latin typeface="Calibri"/>
              <a:ea typeface="Calibri"/>
              <a:cs typeface="Calibri"/>
              <a:sym typeface="Calibri"/>
            </a:endParaRPr>
          </a:p>
          <a:p>
            <a:pPr marL="342900" lvl="0" indent="-190500" algn="l" rtl="0">
              <a:lnSpc>
                <a:spcPct val="90000"/>
              </a:lnSpc>
              <a:spcBef>
                <a:spcPts val="1000"/>
              </a:spcBef>
              <a:spcAft>
                <a:spcPts val="0"/>
              </a:spcAft>
              <a:buClr>
                <a:schemeClr val="dk1"/>
              </a:buClr>
              <a:buSzPts val="2400"/>
              <a:buFont typeface="Arial"/>
              <a:buNone/>
            </a:pPr>
            <a:endParaRPr sz="2400">
              <a:latin typeface="Calibri"/>
              <a:ea typeface="Calibri"/>
              <a:cs typeface="Calibri"/>
              <a:sym typeface="Calibri"/>
            </a:endParaRPr>
          </a:p>
          <a:p>
            <a:pPr marL="342900" lvl="0" indent="-190500" algn="l" rtl="0">
              <a:lnSpc>
                <a:spcPct val="90000"/>
              </a:lnSpc>
              <a:spcBef>
                <a:spcPts val="1000"/>
              </a:spcBef>
              <a:spcAft>
                <a:spcPts val="0"/>
              </a:spcAft>
              <a:buClr>
                <a:schemeClr val="dk1"/>
              </a:buClr>
              <a:buSzPts val="2400"/>
              <a:buFont typeface="Arial"/>
              <a:buNone/>
            </a:pPr>
            <a:endParaRPr sz="2400">
              <a:latin typeface="Calibri"/>
              <a:ea typeface="Calibri"/>
              <a:cs typeface="Calibri"/>
              <a:sym typeface="Calibri"/>
            </a:endParaRPr>
          </a:p>
        </p:txBody>
      </p:sp>
      <p:sp>
        <p:nvSpPr>
          <p:cNvPr id="176" name="Google Shape;176;p11"/>
          <p:cNvSpPr txBox="1"/>
          <p:nvPr/>
        </p:nvSpPr>
        <p:spPr>
          <a:xfrm>
            <a:off x="1523998" y="5654302"/>
            <a:ext cx="91440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Calibri"/>
              <a:buNone/>
            </a:pPr>
            <a:r>
              <a:rPr lang="en-GB" sz="1800" b="0" i="0" u="none" strike="noStrike" cap="none">
                <a:solidFill>
                  <a:schemeClr val="dk1"/>
                </a:solidFill>
                <a:latin typeface="Calibri"/>
                <a:ea typeface="Calibri"/>
                <a:cs typeface="Calibri"/>
                <a:sym typeface="Calibri"/>
              </a:rPr>
              <a:t>We’re here to help and will always do our best to resolve any concerns quickly and fairly.</a:t>
            </a:r>
            <a:endParaRPr sz="1800" b="0" i="0" u="none" strike="noStrike" cap="none">
              <a:solidFill>
                <a:schemeClr val="dk1"/>
              </a:solidFill>
              <a:latin typeface="Calibri"/>
              <a:ea typeface="Calibri"/>
              <a:cs typeface="Calibri"/>
              <a:sym typeface="Calibri"/>
            </a:endParaRPr>
          </a:p>
        </p:txBody>
      </p:sp>
      <p:pic>
        <p:nvPicPr>
          <p:cNvPr id="177" name="Google Shape;177;p11"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
        <p:nvSpPr>
          <p:cNvPr id="178" name="Google Shape;178;p11"/>
          <p:cNvSpPr txBox="1"/>
          <p:nvPr/>
        </p:nvSpPr>
        <p:spPr>
          <a:xfrm>
            <a:off x="2941950" y="1200400"/>
            <a:ext cx="5667300" cy="6156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Clr>
                <a:schemeClr val="dk1"/>
              </a:buClr>
              <a:buSzPts val="2800"/>
              <a:buFont typeface="Calibri"/>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sz="4400" b="1">
                <a:solidFill>
                  <a:schemeClr val="lt1"/>
                </a:solidFill>
                <a:latin typeface="Calibri"/>
                <a:ea typeface="Calibri"/>
                <a:cs typeface="Calibri"/>
                <a:sym typeface="Calibri"/>
              </a:rPr>
              <a:t>📧 Weekly Wednesday Email</a:t>
            </a:r>
            <a:endParaRPr>
              <a:solidFill>
                <a:schemeClr val="lt1"/>
              </a:solidFill>
            </a:endParaRPr>
          </a:p>
        </p:txBody>
      </p:sp>
      <p:sp>
        <p:nvSpPr>
          <p:cNvPr id="184" name="Google Shape;184;p10"/>
          <p:cNvSpPr txBox="1"/>
          <p:nvPr/>
        </p:nvSpPr>
        <p:spPr>
          <a:xfrm>
            <a:off x="838200" y="2025871"/>
            <a:ext cx="8443800" cy="267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100"/>
              <a:buFont typeface="Calibri"/>
              <a:buNone/>
            </a:pPr>
            <a:r>
              <a:rPr lang="en-GB" sz="2100" b="0" i="0" u="none" strike="noStrike" cap="none">
                <a:solidFill>
                  <a:schemeClr val="dk1"/>
                </a:solidFill>
                <a:latin typeface="Calibri"/>
                <a:ea typeface="Calibri"/>
                <a:cs typeface="Calibri"/>
                <a:sym typeface="Calibri"/>
              </a:rPr>
              <a:t>To keep communication clear and consistent,</a:t>
            </a: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the school sends out a </a:t>
            </a:r>
            <a:r>
              <a:rPr lang="en-GB" sz="2100" b="1" i="0" u="none" strike="noStrike" cap="none">
                <a:solidFill>
                  <a:schemeClr val="dk1"/>
                </a:solidFill>
                <a:latin typeface="Calibri"/>
                <a:ea typeface="Calibri"/>
                <a:cs typeface="Calibri"/>
                <a:sym typeface="Calibri"/>
              </a:rPr>
              <a:t>Weekly Wednesday Email</a:t>
            </a:r>
            <a:r>
              <a:rPr lang="en-GB" sz="2100" b="0" i="0" u="none" strike="noStrike" cap="none">
                <a:solidFill>
                  <a:schemeClr val="dk1"/>
                </a:solidFill>
                <a:latin typeface="Calibri"/>
                <a:ea typeface="Calibri"/>
                <a:cs typeface="Calibri"/>
                <a:sym typeface="Calibri"/>
              </a:rPr>
              <a:t>.</a:t>
            </a:r>
            <a:endParaRPr sz="18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100"/>
              <a:buFont typeface="Calibri"/>
              <a:buNone/>
            </a:pPr>
            <a:endParaRPr sz="2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100"/>
              <a:buFont typeface="Calibri"/>
              <a:buNone/>
            </a:pPr>
            <a:r>
              <a:rPr lang="en-GB" sz="2100" b="0" i="0" u="none" strike="noStrike" cap="none">
                <a:solidFill>
                  <a:schemeClr val="dk1"/>
                </a:solidFill>
                <a:latin typeface="Calibri"/>
                <a:ea typeface="Calibri"/>
                <a:cs typeface="Calibri"/>
                <a:sym typeface="Calibri"/>
              </a:rPr>
              <a:t>It includes:</a:t>
            </a:r>
            <a:endParaRPr sz="1800" b="0" i="0" u="none" strike="noStrike" cap="none">
              <a:solidFill>
                <a:schemeClr val="dk1"/>
              </a:solidFill>
              <a:latin typeface="Calibri"/>
              <a:ea typeface="Calibri"/>
              <a:cs typeface="Calibri"/>
              <a:sym typeface="Calibri"/>
            </a:endParaRPr>
          </a:p>
          <a:p>
            <a:pPr marL="214313" marR="0" lvl="0" indent="-214313" algn="l" rtl="0">
              <a:spcBef>
                <a:spcPts val="0"/>
              </a:spcBef>
              <a:spcAft>
                <a:spcPts val="0"/>
              </a:spcAft>
              <a:buClr>
                <a:schemeClr val="dk1"/>
              </a:buClr>
              <a:buSzPts val="2100"/>
              <a:buFont typeface="Arial"/>
              <a:buChar char="•"/>
            </a:pPr>
            <a:r>
              <a:rPr lang="en-GB" sz="2100" b="1" i="0" u="none" strike="noStrike" cap="none">
                <a:solidFill>
                  <a:schemeClr val="dk1"/>
                </a:solidFill>
                <a:latin typeface="Calibri"/>
                <a:ea typeface="Calibri"/>
                <a:cs typeface="Calibri"/>
                <a:sym typeface="Calibri"/>
              </a:rPr>
              <a:t>Upcoming trips and events</a:t>
            </a:r>
            <a:endParaRPr sz="1800" b="0" i="0" u="none" strike="noStrike" cap="none">
              <a:solidFill>
                <a:schemeClr val="dk1"/>
              </a:solidFill>
              <a:latin typeface="Calibri"/>
              <a:ea typeface="Calibri"/>
              <a:cs typeface="Calibri"/>
              <a:sym typeface="Calibri"/>
            </a:endParaRPr>
          </a:p>
          <a:p>
            <a:pPr marL="214313" marR="0" lvl="0" indent="-214313" algn="l" rtl="0">
              <a:spcBef>
                <a:spcPts val="0"/>
              </a:spcBef>
              <a:spcAft>
                <a:spcPts val="0"/>
              </a:spcAft>
              <a:buClr>
                <a:schemeClr val="dk1"/>
              </a:buClr>
              <a:buSzPts val="2100"/>
              <a:buFont typeface="Arial"/>
              <a:buChar char="•"/>
            </a:pPr>
            <a:r>
              <a:rPr lang="en-GB" sz="2100" b="1" i="0" u="none" strike="noStrike" cap="none">
                <a:solidFill>
                  <a:schemeClr val="dk1"/>
                </a:solidFill>
                <a:latin typeface="Calibri"/>
                <a:ea typeface="Calibri"/>
                <a:cs typeface="Calibri"/>
                <a:sym typeface="Calibri"/>
              </a:rPr>
              <a:t>Key dates</a:t>
            </a:r>
            <a:endParaRPr sz="1800" b="0" i="0" u="none" strike="noStrike" cap="none">
              <a:solidFill>
                <a:schemeClr val="dk1"/>
              </a:solidFill>
              <a:latin typeface="Calibri"/>
              <a:ea typeface="Calibri"/>
              <a:cs typeface="Calibri"/>
              <a:sym typeface="Calibri"/>
            </a:endParaRPr>
          </a:p>
          <a:p>
            <a:pPr marL="214313" marR="0" lvl="0" indent="-214313" algn="l" rtl="0">
              <a:spcBef>
                <a:spcPts val="0"/>
              </a:spcBef>
              <a:spcAft>
                <a:spcPts val="0"/>
              </a:spcAft>
              <a:buClr>
                <a:schemeClr val="dk1"/>
              </a:buClr>
              <a:buSzPts val="2100"/>
              <a:buFont typeface="Arial"/>
              <a:buChar char="•"/>
            </a:pPr>
            <a:r>
              <a:rPr lang="en-GB" sz="2100" b="1" i="0" u="none" strike="noStrike" cap="none">
                <a:solidFill>
                  <a:schemeClr val="dk1"/>
                </a:solidFill>
                <a:latin typeface="Calibri"/>
                <a:ea typeface="Calibri"/>
                <a:cs typeface="Calibri"/>
                <a:sym typeface="Calibri"/>
              </a:rPr>
              <a:t>Celebrations and achievements</a:t>
            </a:r>
            <a:endParaRPr sz="1800" b="0" i="0" u="none" strike="noStrike" cap="none">
              <a:solidFill>
                <a:schemeClr val="dk1"/>
              </a:solidFill>
              <a:latin typeface="Calibri"/>
              <a:ea typeface="Calibri"/>
              <a:cs typeface="Calibri"/>
              <a:sym typeface="Calibri"/>
            </a:endParaRPr>
          </a:p>
          <a:p>
            <a:pPr marL="214313" marR="0" lvl="0" indent="-214313" algn="l" rtl="0">
              <a:spcBef>
                <a:spcPts val="0"/>
              </a:spcBef>
              <a:spcAft>
                <a:spcPts val="0"/>
              </a:spcAft>
              <a:buClr>
                <a:schemeClr val="dk1"/>
              </a:buClr>
              <a:buSzPts val="2100"/>
              <a:buFont typeface="Arial"/>
              <a:buChar char="•"/>
            </a:pPr>
            <a:r>
              <a:rPr lang="en-GB" sz="2100" b="1" i="0" u="none" strike="noStrike" cap="none">
                <a:solidFill>
                  <a:schemeClr val="dk1"/>
                </a:solidFill>
                <a:latin typeface="Calibri"/>
                <a:ea typeface="Calibri"/>
                <a:cs typeface="Calibri"/>
                <a:sym typeface="Calibri"/>
              </a:rPr>
              <a:t>Important reminders and updates</a:t>
            </a:r>
            <a:endParaRPr sz="1800" b="0" i="0" u="none" strike="noStrike" cap="none">
              <a:solidFill>
                <a:schemeClr val="dk1"/>
              </a:solidFill>
              <a:latin typeface="Calibri"/>
              <a:ea typeface="Calibri"/>
              <a:cs typeface="Calibri"/>
              <a:sym typeface="Calibri"/>
            </a:endParaRPr>
          </a:p>
        </p:txBody>
      </p:sp>
      <p:sp>
        <p:nvSpPr>
          <p:cNvPr id="185" name="Google Shape;185;p10"/>
          <p:cNvSpPr txBox="1"/>
          <p:nvPr/>
        </p:nvSpPr>
        <p:spPr>
          <a:xfrm>
            <a:off x="838200" y="5038710"/>
            <a:ext cx="9058275"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100"/>
              <a:buFont typeface="Calibri"/>
              <a:buNone/>
            </a:pPr>
            <a:r>
              <a:rPr lang="en-GB" sz="2100" b="0" i="0" u="none" strike="noStrike" cap="none">
                <a:solidFill>
                  <a:schemeClr val="dk1"/>
                </a:solidFill>
                <a:latin typeface="Calibri"/>
                <a:ea typeface="Calibri"/>
                <a:cs typeface="Calibri"/>
                <a:sym typeface="Calibri"/>
              </a:rPr>
              <a:t>✅ Please check it each week — it’s the </a:t>
            </a:r>
            <a:r>
              <a:rPr lang="en-GB" sz="2100" b="1" i="0" u="none" strike="noStrike" cap="none">
                <a:solidFill>
                  <a:schemeClr val="dk1"/>
                </a:solidFill>
                <a:latin typeface="Calibri"/>
                <a:ea typeface="Calibri"/>
                <a:cs typeface="Calibri"/>
                <a:sym typeface="Calibri"/>
              </a:rPr>
              <a:t>main way</a:t>
            </a:r>
            <a:r>
              <a:rPr lang="en-GB" sz="2100" b="0" i="0" u="none" strike="noStrike" cap="none">
                <a:solidFill>
                  <a:schemeClr val="dk1"/>
                </a:solidFill>
                <a:latin typeface="Calibri"/>
                <a:ea typeface="Calibri"/>
                <a:cs typeface="Calibri"/>
                <a:sym typeface="Calibri"/>
              </a:rPr>
              <a:t> we share information.</a:t>
            </a:r>
            <a:br>
              <a:rPr lang="en-GB" sz="2100" b="0" i="0" u="none" strike="noStrike" cap="none">
                <a:solidFill>
                  <a:schemeClr val="dk1"/>
                </a:solidFill>
                <a:latin typeface="Calibri"/>
                <a:ea typeface="Calibri"/>
                <a:cs typeface="Calibri"/>
                <a:sym typeface="Calibri"/>
              </a:rPr>
            </a:br>
            <a:r>
              <a:rPr lang="en-GB" sz="2100" b="0" i="0" u="none" strike="noStrike" cap="none">
                <a:solidFill>
                  <a:schemeClr val="dk1"/>
                </a:solidFill>
                <a:latin typeface="Calibri"/>
                <a:ea typeface="Calibri"/>
                <a:cs typeface="Calibri"/>
                <a:sym typeface="Calibri"/>
              </a:rPr>
              <a:t>📍 A copy is also uploaded to the </a:t>
            </a:r>
            <a:r>
              <a:rPr lang="en-GB" sz="2100" b="1" i="0" u="none" strike="noStrike" cap="none">
                <a:solidFill>
                  <a:schemeClr val="dk1"/>
                </a:solidFill>
                <a:latin typeface="Calibri"/>
                <a:ea typeface="Calibri"/>
                <a:cs typeface="Calibri"/>
                <a:sym typeface="Calibri"/>
              </a:rPr>
              <a:t>school website</a:t>
            </a:r>
            <a:r>
              <a:rPr lang="en-GB" sz="2100" b="0" i="0" u="none" strike="noStrike" cap="none">
                <a:solidFill>
                  <a:schemeClr val="dk1"/>
                </a:solidFill>
                <a:latin typeface="Calibri"/>
                <a:ea typeface="Calibri"/>
                <a:cs typeface="Calibri"/>
                <a:sym typeface="Calibri"/>
              </a:rPr>
              <a:t> for easy access.</a:t>
            </a:r>
            <a:endParaRPr sz="1800" b="0" i="0" u="none" strike="noStrike" cap="none">
              <a:solidFill>
                <a:schemeClr val="dk1"/>
              </a:solidFill>
              <a:latin typeface="Calibri"/>
              <a:ea typeface="Calibri"/>
              <a:cs typeface="Calibri"/>
              <a:sym typeface="Calibri"/>
            </a:endParaRPr>
          </a:p>
        </p:txBody>
      </p:sp>
      <p:pic>
        <p:nvPicPr>
          <p:cNvPr id="186" name="Google Shape;186;p10"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GB" b="1">
                <a:solidFill>
                  <a:schemeClr val="lt1"/>
                </a:solidFill>
              </a:rPr>
              <a:t>🎒 Equipment</a:t>
            </a:r>
            <a:endParaRPr>
              <a:solidFill>
                <a:schemeClr val="lt1"/>
              </a:solidFill>
            </a:endParaRPr>
          </a:p>
          <a:p>
            <a:pPr marL="228600" lvl="0" indent="-228600" algn="l" rtl="0">
              <a:lnSpc>
                <a:spcPct val="90000"/>
              </a:lnSpc>
              <a:spcBef>
                <a:spcPts val="1000"/>
              </a:spcBef>
              <a:spcAft>
                <a:spcPts val="0"/>
              </a:spcAft>
              <a:buClr>
                <a:schemeClr val="dk1"/>
              </a:buClr>
              <a:buSzPts val="2800"/>
              <a:buFont typeface="Arial"/>
              <a:buChar char="•"/>
            </a:pPr>
            <a:r>
              <a:rPr lang="en-GB" b="1"/>
              <a:t>PE kit</a:t>
            </a:r>
            <a:r>
              <a:rPr lang="en-GB"/>
              <a:t> must be worn on </a:t>
            </a:r>
            <a:r>
              <a:rPr lang="en-GB" b="1"/>
              <a:t>PE days. (Monday &amp; Tuesday)</a:t>
            </a:r>
            <a:endParaRPr/>
          </a:p>
          <a:p>
            <a:pPr marL="228600" lvl="0" indent="-228600" algn="l" rtl="0">
              <a:lnSpc>
                <a:spcPct val="90000"/>
              </a:lnSpc>
              <a:spcBef>
                <a:spcPts val="1000"/>
              </a:spcBef>
              <a:spcAft>
                <a:spcPts val="0"/>
              </a:spcAft>
              <a:buClr>
                <a:schemeClr val="dk1"/>
              </a:buClr>
              <a:buSzPts val="2800"/>
              <a:buFont typeface="Arial"/>
              <a:buChar char="•"/>
            </a:pPr>
            <a:r>
              <a:rPr lang="en-GB" b="1"/>
              <a:t>Reading book</a:t>
            </a:r>
            <a:r>
              <a:rPr lang="en-GB"/>
              <a:t> should be in school </a:t>
            </a:r>
            <a:r>
              <a:rPr lang="en-GB" b="1"/>
              <a:t>every day</a:t>
            </a:r>
            <a:r>
              <a:rPr lang="en-GB"/>
              <a:t>.</a:t>
            </a:r>
            <a:endParaRPr/>
          </a:p>
          <a:p>
            <a:pPr marL="228600" lvl="0" indent="-228600" algn="l" rtl="0">
              <a:lnSpc>
                <a:spcPct val="90000"/>
              </a:lnSpc>
              <a:spcBef>
                <a:spcPts val="1000"/>
              </a:spcBef>
              <a:spcAft>
                <a:spcPts val="0"/>
              </a:spcAft>
              <a:buClr>
                <a:schemeClr val="dk1"/>
              </a:buClr>
              <a:buSzPts val="2800"/>
              <a:buFont typeface="Arial"/>
              <a:buChar char="•"/>
            </a:pPr>
            <a:r>
              <a:rPr lang="en-GB"/>
              <a:t>Children need a </a:t>
            </a:r>
            <a:r>
              <a:rPr lang="en-GB" b="1"/>
              <a:t>green bookbag or a small rucksack</a:t>
            </a:r>
            <a:r>
              <a:rPr lang="en-GB"/>
              <a:t>.</a:t>
            </a:r>
            <a:endParaRPr/>
          </a:p>
          <a:p>
            <a:pPr marL="228600" lvl="0" indent="-228600" algn="l" rtl="0">
              <a:lnSpc>
                <a:spcPct val="90000"/>
              </a:lnSpc>
              <a:spcBef>
                <a:spcPts val="1000"/>
              </a:spcBef>
              <a:spcAft>
                <a:spcPts val="0"/>
              </a:spcAft>
              <a:buClr>
                <a:schemeClr val="dk1"/>
              </a:buClr>
              <a:buSzPts val="2800"/>
              <a:buFont typeface="Arial"/>
              <a:buChar char="•"/>
            </a:pPr>
            <a:r>
              <a:rPr lang="en-GB" b="1"/>
              <a:t>No pencil cases</a:t>
            </a:r>
            <a:r>
              <a:rPr lang="en-GB"/>
              <a:t> are needed.</a:t>
            </a:r>
            <a:endParaRPr/>
          </a:p>
          <a:p>
            <a:pPr marL="228600" lvl="0" indent="-50800" algn="l" rtl="0">
              <a:lnSpc>
                <a:spcPct val="90000"/>
              </a:lnSpc>
              <a:spcBef>
                <a:spcPts val="1000"/>
              </a:spcBef>
              <a:spcAft>
                <a:spcPts val="0"/>
              </a:spcAft>
              <a:buClr>
                <a:schemeClr val="dk1"/>
              </a:buClr>
              <a:buSzPts val="2800"/>
              <a:buNone/>
            </a:pPr>
            <a:endParaRPr/>
          </a:p>
        </p:txBody>
      </p:sp>
      <p:pic>
        <p:nvPicPr>
          <p:cNvPr id="192" name="Google Shape;192;p5"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sz="4400" b="1">
                <a:solidFill>
                  <a:schemeClr val="lt1"/>
                </a:solidFill>
              </a:rPr>
              <a:t>👕 Jewellery &amp; Appearance</a:t>
            </a:r>
            <a:endParaRPr>
              <a:solidFill>
                <a:schemeClr val="lt1"/>
              </a:solidFill>
            </a:endParaRPr>
          </a:p>
        </p:txBody>
      </p:sp>
      <p:sp>
        <p:nvSpPr>
          <p:cNvPr id="198" name="Google Shape;198;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GB" sz="2800">
                <a:latin typeface="Calibri"/>
                <a:ea typeface="Calibri"/>
                <a:cs typeface="Calibri"/>
                <a:sym typeface="Calibri"/>
              </a:rPr>
              <a:t>To keep everyone safe and focused on learning:</a:t>
            </a:r>
            <a:br>
              <a:rPr lang="en-GB" sz="2800">
                <a:latin typeface="Calibri"/>
                <a:ea typeface="Calibri"/>
                <a:cs typeface="Calibri"/>
                <a:sym typeface="Calibri"/>
              </a:rPr>
            </a:br>
            <a:br>
              <a:rPr lang="en-GB" sz="2800">
                <a:latin typeface="Calibri"/>
                <a:ea typeface="Calibri"/>
                <a:cs typeface="Calibri"/>
                <a:sym typeface="Calibri"/>
              </a:rPr>
            </a:br>
            <a:r>
              <a:rPr lang="en-GB" sz="2800">
                <a:latin typeface="Calibri"/>
                <a:ea typeface="Calibri"/>
                <a:cs typeface="Calibri"/>
                <a:sym typeface="Calibri"/>
              </a:rPr>
              <a:t>🔹 </a:t>
            </a:r>
            <a:r>
              <a:rPr lang="en-GB" sz="2800" b="1">
                <a:latin typeface="Calibri"/>
                <a:ea typeface="Calibri"/>
                <a:cs typeface="Calibri"/>
                <a:sym typeface="Calibri"/>
              </a:rPr>
              <a:t>No jewellery</a:t>
            </a:r>
            <a:r>
              <a:rPr lang="en-GB" sz="2800">
                <a:latin typeface="Calibri"/>
                <a:ea typeface="Calibri"/>
                <a:cs typeface="Calibri"/>
                <a:sym typeface="Calibri"/>
              </a:rPr>
              <a:t> – including earrings (studs/spacers), rings, bracelets, necklaces, loom bands, or wristbands</a:t>
            </a:r>
            <a:br>
              <a:rPr lang="en-GB" sz="2800">
                <a:latin typeface="Calibri"/>
                <a:ea typeface="Calibri"/>
                <a:cs typeface="Calibri"/>
                <a:sym typeface="Calibri"/>
              </a:rPr>
            </a:br>
            <a:br>
              <a:rPr lang="en-GB" sz="2800">
                <a:latin typeface="Calibri"/>
                <a:ea typeface="Calibri"/>
                <a:cs typeface="Calibri"/>
                <a:sym typeface="Calibri"/>
              </a:rPr>
            </a:br>
            <a:r>
              <a:rPr lang="en-GB" sz="2800">
                <a:latin typeface="Calibri"/>
                <a:ea typeface="Calibri"/>
                <a:cs typeface="Calibri"/>
                <a:sym typeface="Calibri"/>
              </a:rPr>
              <a:t>🔹 </a:t>
            </a:r>
            <a:r>
              <a:rPr lang="en-GB" sz="2800" b="1">
                <a:latin typeface="Calibri"/>
                <a:ea typeface="Calibri"/>
                <a:cs typeface="Calibri"/>
                <a:sym typeface="Calibri"/>
              </a:rPr>
              <a:t>No earrings or spacers</a:t>
            </a:r>
            <a:r>
              <a:rPr lang="en-GB" sz="2800">
                <a:latin typeface="Calibri"/>
                <a:ea typeface="Calibri"/>
                <a:cs typeface="Calibri"/>
                <a:sym typeface="Calibri"/>
              </a:rPr>
              <a:t> – these are a safety risk, especially during play and PE</a:t>
            </a:r>
            <a:br>
              <a:rPr lang="en-GB" sz="2800">
                <a:latin typeface="Calibri"/>
                <a:ea typeface="Calibri"/>
                <a:cs typeface="Calibri"/>
                <a:sym typeface="Calibri"/>
              </a:rPr>
            </a:br>
            <a:br>
              <a:rPr lang="en-GB" sz="2800">
                <a:latin typeface="Calibri"/>
                <a:ea typeface="Calibri"/>
                <a:cs typeface="Calibri"/>
                <a:sym typeface="Calibri"/>
              </a:rPr>
            </a:br>
            <a:r>
              <a:rPr lang="en-GB" sz="2800">
                <a:latin typeface="Calibri"/>
                <a:ea typeface="Calibri"/>
                <a:cs typeface="Calibri"/>
                <a:sym typeface="Calibri"/>
              </a:rPr>
              <a:t>🔹 </a:t>
            </a:r>
            <a:r>
              <a:rPr lang="en-GB" sz="2800" b="1"/>
              <a:t>No nail varnish or make-up</a:t>
            </a:r>
            <a:r>
              <a:rPr lang="en-GB" sz="2800"/>
              <a:t> – children should come to school with natural nails and faces</a:t>
            </a:r>
            <a:br>
              <a:rPr lang="en-GB" sz="2800">
                <a:latin typeface="Calibri"/>
                <a:ea typeface="Calibri"/>
                <a:cs typeface="Calibri"/>
                <a:sym typeface="Calibri"/>
              </a:rPr>
            </a:br>
            <a:endParaRPr/>
          </a:p>
        </p:txBody>
      </p:sp>
      <p:sp>
        <p:nvSpPr>
          <p:cNvPr id="199" name="Google Shape;199;p12"/>
          <p:cNvSpPr txBox="1"/>
          <p:nvPr/>
        </p:nvSpPr>
        <p:spPr>
          <a:xfrm>
            <a:off x="2770323" y="5992297"/>
            <a:ext cx="60987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9900"/>
              </a:buClr>
              <a:buSzPts val="2800"/>
              <a:buFont typeface="Calibri"/>
              <a:buNone/>
            </a:pPr>
            <a:r>
              <a:rPr lang="en-GB" sz="2800" b="0" i="0" u="none" strike="noStrike" cap="none">
                <a:solidFill>
                  <a:srgbClr val="009900"/>
                </a:solidFill>
                <a:latin typeface="Calibri"/>
                <a:ea typeface="Calibri"/>
                <a:cs typeface="Calibri"/>
                <a:sym typeface="Calibri"/>
              </a:rPr>
              <a:t>Thank you for your support!</a:t>
            </a:r>
            <a:endParaRPr sz="2800" b="0" i="0" u="none" strike="noStrike" cap="none">
              <a:solidFill>
                <a:srgbClr val="009900"/>
              </a:solidFill>
              <a:latin typeface="Calibri"/>
              <a:ea typeface="Calibri"/>
              <a:cs typeface="Calibri"/>
              <a:sym typeface="Calibri"/>
            </a:endParaRPr>
          </a:p>
        </p:txBody>
      </p:sp>
      <p:pic>
        <p:nvPicPr>
          <p:cNvPr id="200" name="Google Shape;200;p12"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GB" b="1"/>
              <a:t>📢 </a:t>
            </a:r>
            <a:r>
              <a:rPr lang="en-GB" b="1">
                <a:solidFill>
                  <a:schemeClr val="lt1"/>
                </a:solidFill>
              </a:rPr>
              <a:t>Communication</a:t>
            </a:r>
            <a:endParaRPr>
              <a:solidFill>
                <a:schemeClr val="lt1"/>
              </a:solidFill>
            </a:endParaRPr>
          </a:p>
          <a:p>
            <a:pPr marL="228600" lvl="0" indent="-228600" algn="l" rtl="0">
              <a:lnSpc>
                <a:spcPct val="90000"/>
              </a:lnSpc>
              <a:spcBef>
                <a:spcPts val="1000"/>
              </a:spcBef>
              <a:spcAft>
                <a:spcPts val="0"/>
              </a:spcAft>
              <a:buClr>
                <a:schemeClr val="dk1"/>
              </a:buClr>
              <a:buSzPts val="2800"/>
              <a:buFont typeface="Arial"/>
              <a:buChar char="•"/>
            </a:pPr>
            <a:r>
              <a:rPr lang="en-GB"/>
              <a:t>You’re welcome to </a:t>
            </a:r>
            <a:r>
              <a:rPr lang="en-GB" b="1"/>
              <a:t>speak to us at the end of the day</a:t>
            </a:r>
            <a:r>
              <a:rPr lang="en-GB"/>
              <a:t> or </a:t>
            </a:r>
            <a:r>
              <a:rPr lang="en-GB" b="1"/>
              <a:t>first thing in the morning</a:t>
            </a:r>
            <a:r>
              <a:rPr lang="en-GB"/>
              <a:t>.</a:t>
            </a:r>
            <a:endParaRPr/>
          </a:p>
          <a:p>
            <a:pPr marL="228600" lvl="0" indent="-228600" algn="l" rtl="0">
              <a:lnSpc>
                <a:spcPct val="90000"/>
              </a:lnSpc>
              <a:spcBef>
                <a:spcPts val="1000"/>
              </a:spcBef>
              <a:spcAft>
                <a:spcPts val="0"/>
              </a:spcAft>
              <a:buClr>
                <a:schemeClr val="dk1"/>
              </a:buClr>
              <a:buSzPts val="2800"/>
              <a:buFont typeface="Arial"/>
              <a:buChar char="•"/>
            </a:pPr>
            <a:r>
              <a:rPr lang="en-GB"/>
              <a:t>You can </a:t>
            </a:r>
            <a:r>
              <a:rPr lang="en-GB" b="1"/>
              <a:t>send a note or letter</a:t>
            </a:r>
            <a:r>
              <a:rPr lang="en-GB"/>
              <a:t> in with your child.</a:t>
            </a:r>
            <a:endParaRPr/>
          </a:p>
          <a:p>
            <a:pPr marL="228600" lvl="0" indent="-228600" algn="l" rtl="0">
              <a:lnSpc>
                <a:spcPct val="90000"/>
              </a:lnSpc>
              <a:spcBef>
                <a:spcPts val="1000"/>
              </a:spcBef>
              <a:spcAft>
                <a:spcPts val="0"/>
              </a:spcAft>
              <a:buClr>
                <a:schemeClr val="dk1"/>
              </a:buClr>
              <a:buSzPts val="2800"/>
              <a:buFont typeface="Arial"/>
              <a:buChar char="•"/>
            </a:pPr>
            <a:r>
              <a:rPr lang="en-GB"/>
              <a:t>Feel free to </a:t>
            </a:r>
            <a:r>
              <a:rPr lang="en-GB" b="1"/>
              <a:t>call or email the school</a:t>
            </a:r>
            <a:r>
              <a:rPr lang="en-GB"/>
              <a:t> for any queries.</a:t>
            </a:r>
            <a:endParaRPr/>
          </a:p>
          <a:p>
            <a:pPr marL="228600" lvl="0" indent="-228600" algn="l" rtl="0">
              <a:lnSpc>
                <a:spcPct val="90000"/>
              </a:lnSpc>
              <a:spcBef>
                <a:spcPts val="1000"/>
              </a:spcBef>
              <a:spcAft>
                <a:spcPts val="0"/>
              </a:spcAft>
              <a:buClr>
                <a:schemeClr val="dk1"/>
              </a:buClr>
              <a:buSzPts val="2800"/>
              <a:buFont typeface="Arial"/>
              <a:buChar char="•"/>
            </a:pPr>
            <a:r>
              <a:rPr lang="en-GB"/>
              <a:t>Updates are also shared on the </a:t>
            </a:r>
            <a:r>
              <a:rPr lang="en-GB" b="1"/>
              <a:t>school website</a:t>
            </a:r>
            <a:r>
              <a:rPr lang="en-GB"/>
              <a:t> and </a:t>
            </a:r>
            <a:r>
              <a:rPr lang="en-GB" b="1"/>
              <a:t>Twitter/X</a:t>
            </a:r>
            <a:r>
              <a:rPr lang="en-GB"/>
              <a:t>.</a:t>
            </a:r>
            <a:endParaRPr/>
          </a:p>
          <a:p>
            <a:pPr marL="228600" lvl="0" indent="-50800" algn="l" rtl="0">
              <a:lnSpc>
                <a:spcPct val="90000"/>
              </a:lnSpc>
              <a:spcBef>
                <a:spcPts val="1000"/>
              </a:spcBef>
              <a:spcAft>
                <a:spcPts val="0"/>
              </a:spcAft>
              <a:buClr>
                <a:schemeClr val="dk1"/>
              </a:buClr>
              <a:buSzPts val="2800"/>
              <a:buNone/>
            </a:pPr>
            <a:endParaRPr/>
          </a:p>
        </p:txBody>
      </p:sp>
      <p:pic>
        <p:nvPicPr>
          <p:cNvPr id="206" name="Google Shape;206;p7"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solidFill>
                  <a:schemeClr val="lt1"/>
                </a:solidFill>
              </a:rPr>
              <a:t>Homework</a:t>
            </a:r>
            <a:endParaRPr>
              <a:solidFill>
                <a:schemeClr val="lt1"/>
              </a:solidFill>
            </a:endParaRPr>
          </a:p>
        </p:txBody>
      </p:sp>
      <p:sp>
        <p:nvSpPr>
          <p:cNvPr id="212" name="Google Shape;212;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600"/>
              </a:spcBef>
              <a:spcAft>
                <a:spcPts val="0"/>
              </a:spcAft>
              <a:buClr>
                <a:schemeClr val="dk1"/>
              </a:buClr>
              <a:buSzPts val="1800"/>
              <a:buChar char="•"/>
            </a:pPr>
            <a:r>
              <a:rPr lang="en-GB" b="1"/>
              <a:t>Doodle maths</a:t>
            </a:r>
            <a:endParaRPr b="1"/>
          </a:p>
          <a:p>
            <a:pPr marL="0" lvl="0" indent="0" algn="l" rtl="0">
              <a:lnSpc>
                <a:spcPct val="90000"/>
              </a:lnSpc>
              <a:spcBef>
                <a:spcPts val="1600"/>
              </a:spcBef>
              <a:spcAft>
                <a:spcPts val="0"/>
              </a:spcAft>
              <a:buClr>
                <a:schemeClr val="dk1"/>
              </a:buClr>
              <a:buSzPts val="2800"/>
              <a:buNone/>
            </a:pPr>
            <a:endParaRPr b="1"/>
          </a:p>
          <a:p>
            <a:pPr marL="457200" lvl="0" indent="-342900" algn="l" rtl="0">
              <a:lnSpc>
                <a:spcPct val="90000"/>
              </a:lnSpc>
              <a:spcBef>
                <a:spcPts val="1600"/>
              </a:spcBef>
              <a:spcAft>
                <a:spcPts val="0"/>
              </a:spcAft>
              <a:buClr>
                <a:schemeClr val="dk1"/>
              </a:buClr>
              <a:buSzPts val="1800"/>
              <a:buChar char="•"/>
            </a:pPr>
            <a:r>
              <a:rPr lang="en-GB" b="1"/>
              <a:t>Emile spelling - Weekly Spellings and Phonics work</a:t>
            </a:r>
            <a:endParaRPr b="1"/>
          </a:p>
          <a:p>
            <a:pPr marL="0" lvl="0" indent="0" algn="l" rtl="0">
              <a:lnSpc>
                <a:spcPct val="90000"/>
              </a:lnSpc>
              <a:spcBef>
                <a:spcPts val="1600"/>
              </a:spcBef>
              <a:spcAft>
                <a:spcPts val="0"/>
              </a:spcAft>
              <a:buClr>
                <a:schemeClr val="dk1"/>
              </a:buClr>
              <a:buSzPts val="2800"/>
              <a:buNone/>
            </a:pPr>
            <a:endParaRPr b="1"/>
          </a:p>
          <a:p>
            <a:pPr marL="457200" lvl="0" indent="-342900" algn="l" rtl="0">
              <a:lnSpc>
                <a:spcPct val="90000"/>
              </a:lnSpc>
              <a:spcBef>
                <a:spcPts val="1600"/>
              </a:spcBef>
              <a:spcAft>
                <a:spcPts val="0"/>
              </a:spcAft>
              <a:buClr>
                <a:schemeClr val="dk1"/>
              </a:buClr>
              <a:buSzPts val="1800"/>
              <a:buChar char="•"/>
            </a:pPr>
            <a:r>
              <a:rPr lang="en-GB" b="1"/>
              <a:t>Numbots</a:t>
            </a:r>
            <a:endParaRPr b="1"/>
          </a:p>
          <a:p>
            <a:pPr marL="0" lvl="0" indent="0" algn="l" rtl="0">
              <a:lnSpc>
                <a:spcPct val="90000"/>
              </a:lnSpc>
              <a:spcBef>
                <a:spcPts val="1600"/>
              </a:spcBef>
              <a:spcAft>
                <a:spcPts val="0"/>
              </a:spcAft>
              <a:buClr>
                <a:schemeClr val="dk1"/>
              </a:buClr>
              <a:buSzPts val="2800"/>
              <a:buNone/>
            </a:pPr>
            <a:endParaRPr b="1"/>
          </a:p>
          <a:p>
            <a:pPr marL="457200" lvl="0" indent="-342900" algn="l" rtl="0">
              <a:lnSpc>
                <a:spcPct val="90000"/>
              </a:lnSpc>
              <a:spcBef>
                <a:spcPts val="1600"/>
              </a:spcBef>
              <a:spcAft>
                <a:spcPts val="0"/>
              </a:spcAft>
              <a:buClr>
                <a:schemeClr val="dk1"/>
              </a:buClr>
              <a:buSzPts val="1800"/>
              <a:buChar char="•"/>
            </a:pPr>
            <a:r>
              <a:rPr lang="en-GB" b="1"/>
              <a:t>Whiterose maths </a:t>
            </a:r>
            <a:endParaRPr b="1"/>
          </a:p>
        </p:txBody>
      </p:sp>
      <p:pic>
        <p:nvPicPr>
          <p:cNvPr id="213" name="Google Shape;213;p6" descr="Euxton Primrose Hill Primary School"/>
          <p:cNvPicPr preferRelativeResize="0"/>
          <p:nvPr/>
        </p:nvPicPr>
        <p:blipFill rotWithShape="1">
          <a:blip r:embed="rId3">
            <a:alphaModFix/>
          </a:blip>
          <a:srcRect/>
          <a:stretch/>
        </p:blipFill>
        <p:spPr>
          <a:xfrm>
            <a:off x="9291780" y="6138123"/>
            <a:ext cx="2752437" cy="655222"/>
          </a:xfrm>
          <a:prstGeom prst="rect">
            <a:avLst/>
          </a:prstGeom>
          <a:noFill/>
          <a:ln>
            <a:noFill/>
          </a:ln>
        </p:spPr>
      </p:pic>
      <p:pic>
        <p:nvPicPr>
          <p:cNvPr id="214" name="Google Shape;214;p6"/>
          <p:cNvPicPr preferRelativeResize="0"/>
          <p:nvPr/>
        </p:nvPicPr>
        <p:blipFill rotWithShape="1">
          <a:blip r:embed="rId4">
            <a:alphaModFix/>
          </a:blip>
          <a:srcRect/>
          <a:stretch/>
        </p:blipFill>
        <p:spPr>
          <a:xfrm>
            <a:off x="9024625" y="2308525"/>
            <a:ext cx="1654399" cy="1488950"/>
          </a:xfrm>
          <a:prstGeom prst="rect">
            <a:avLst/>
          </a:prstGeom>
          <a:noFill/>
          <a:ln>
            <a:noFill/>
          </a:ln>
        </p:spPr>
      </p:pic>
      <p:pic>
        <p:nvPicPr>
          <p:cNvPr id="215" name="Google Shape;215;p6"/>
          <p:cNvPicPr preferRelativeResize="0"/>
          <p:nvPr/>
        </p:nvPicPr>
        <p:blipFill rotWithShape="1">
          <a:blip r:embed="rId5">
            <a:alphaModFix/>
          </a:blip>
          <a:srcRect/>
          <a:stretch/>
        </p:blipFill>
        <p:spPr>
          <a:xfrm>
            <a:off x="3906024" y="1280275"/>
            <a:ext cx="1499775" cy="1560475"/>
          </a:xfrm>
          <a:prstGeom prst="rect">
            <a:avLst/>
          </a:prstGeom>
          <a:noFill/>
          <a:ln>
            <a:noFill/>
          </a:ln>
        </p:spPr>
      </p:pic>
      <p:pic>
        <p:nvPicPr>
          <p:cNvPr id="216" name="Google Shape;216;p6"/>
          <p:cNvPicPr preferRelativeResize="0"/>
          <p:nvPr/>
        </p:nvPicPr>
        <p:blipFill rotWithShape="1">
          <a:blip r:embed="rId6">
            <a:alphaModFix/>
          </a:blip>
          <a:srcRect/>
          <a:stretch/>
        </p:blipFill>
        <p:spPr>
          <a:xfrm>
            <a:off x="2972225" y="3942272"/>
            <a:ext cx="2010000" cy="1093575"/>
          </a:xfrm>
          <a:prstGeom prst="rect">
            <a:avLst/>
          </a:prstGeom>
          <a:noFill/>
          <a:ln>
            <a:noFill/>
          </a:ln>
        </p:spPr>
      </p:pic>
      <p:pic>
        <p:nvPicPr>
          <p:cNvPr id="217" name="Google Shape;217;p6"/>
          <p:cNvPicPr preferRelativeResize="0"/>
          <p:nvPr/>
        </p:nvPicPr>
        <p:blipFill rotWithShape="1">
          <a:blip r:embed="rId7">
            <a:alphaModFix/>
          </a:blip>
          <a:srcRect/>
          <a:stretch/>
        </p:blipFill>
        <p:spPr>
          <a:xfrm>
            <a:off x="4622200" y="5538000"/>
            <a:ext cx="1201551" cy="120155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1090</Words>
  <Application>Microsoft Office PowerPoint</Application>
  <PresentationFormat>Widescreen</PresentationFormat>
  <Paragraphs>99</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MEET THE TEACHER</vt:lpstr>
      <vt:lpstr>Maple Class Staff</vt:lpstr>
      <vt:lpstr>Our aims for Y2 children</vt:lpstr>
      <vt:lpstr>Class Routines</vt:lpstr>
      <vt:lpstr>What children need in school each day:</vt:lpstr>
      <vt:lpstr>Rewards:</vt:lpstr>
      <vt:lpstr>PSHE &amp; Relationships Education (RSE) </vt:lpstr>
      <vt:lpstr>PowerPoint Presentation</vt:lpstr>
      <vt:lpstr>Children in British primary schools spend 20% or 1.4 years of their school attendance in play</vt:lpstr>
      <vt:lpstr>PowerPoint Presentation</vt:lpstr>
      <vt:lpstr>📆 Attendance &amp; Absence</vt:lpstr>
      <vt:lpstr>⚠️ If You’re Concerned About Something…</vt:lpstr>
      <vt:lpstr>📧 Weekly Wednesday Email</vt:lpstr>
      <vt:lpstr>PowerPoint Presentation</vt:lpstr>
      <vt:lpstr>👕 Jewellery &amp; Appearance</vt:lpstr>
      <vt:lpstr>PowerPoint Presentation</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Rob Wilson</dc:creator>
  <cp:lastModifiedBy>Robert Wilson</cp:lastModifiedBy>
  <cp:revision>1</cp:revision>
  <dcterms:created xsi:type="dcterms:W3CDTF">2026-01-15T14:32:42Z</dcterms:created>
  <dcterms:modified xsi:type="dcterms:W3CDTF">2026-09-15T15:16:20Z</dcterms:modified>
</cp:coreProperties>
</file>