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4" r:id="rId4"/>
  </p:sldMasterIdLst>
  <p:notesMasterIdLst>
    <p:notesMasterId r:id="rId24"/>
  </p:notesMasterIdLst>
  <p:sldIdLst>
    <p:sldId id="256" r:id="rId5"/>
    <p:sldId id="265" r:id="rId6"/>
    <p:sldId id="257" r:id="rId7"/>
    <p:sldId id="263" r:id="rId8"/>
    <p:sldId id="262" r:id="rId9"/>
    <p:sldId id="259" r:id="rId10"/>
    <p:sldId id="268" r:id="rId11"/>
    <p:sldId id="260" r:id="rId12"/>
    <p:sldId id="266" r:id="rId13"/>
    <p:sldId id="274" r:id="rId14"/>
    <p:sldId id="275" r:id="rId15"/>
    <p:sldId id="264" r:id="rId16"/>
    <p:sldId id="283" r:id="rId17"/>
    <p:sldId id="270" r:id="rId18"/>
    <p:sldId id="278" r:id="rId19"/>
    <p:sldId id="279" r:id="rId20"/>
    <p:sldId id="280" r:id="rId21"/>
    <p:sldId id="281" r:id="rId22"/>
    <p:sldId id="26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73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1EDB8-8F45-49C0-A962-37E3890A199B}" type="datetimeFigureOut">
              <a:rPr lang="en-GB" smtClean="0"/>
              <a:t>13/07/2026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28676F-4AB2-4596-8C52-31581BA1FC37}" type="slidenum">
              <a:rPr lang="en-GB" smtClean="0"/>
              <a:t>‹#›</a:t>
            </a:fld>
            <a:endParaRPr lang="en-GB"/>
          </a:p>
        </p:txBody>
      </p:sp>
    </p:spTree>
    <p:extLst>
      <p:ext uri="{BB962C8B-B14F-4D97-AF65-F5344CB8AC3E}">
        <p14:creationId xmlns:p14="http://schemas.microsoft.com/office/powerpoint/2010/main" val="3561803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4D96EC-FCB2-3947-86EA-3280BE4E85EB}" type="slidenum">
              <a:rPr lang="en-US" smtClean="0"/>
              <a:t>16</a:t>
            </a:fld>
            <a:endParaRPr lang="en-US"/>
          </a:p>
        </p:txBody>
      </p:sp>
    </p:spTree>
    <p:extLst>
      <p:ext uri="{BB962C8B-B14F-4D97-AF65-F5344CB8AC3E}">
        <p14:creationId xmlns:p14="http://schemas.microsoft.com/office/powerpoint/2010/main" val="3097188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a:defRPr/>
            </a:pPr>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0CCC836-89EA-493B-BA0A-9A46778ED58D}" type="slidenum">
              <a:rPr lang="en-GB" altLang="en-US" smtClean="0"/>
              <a:pPr/>
              <a:t>‹#›</a:t>
            </a:fld>
            <a:endParaRPr lang="en-GB" alt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438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1AD46ED-9E62-4F58-BAC5-9930CF1E7190}" type="slidenum">
              <a:rPr lang="en-GB" altLang="en-US" smtClean="0"/>
              <a:pPr/>
              <a:t>‹#›</a:t>
            </a:fld>
            <a:endParaRPr lang="en-GB" altLang="en-US"/>
          </a:p>
        </p:txBody>
      </p:sp>
    </p:spTree>
    <p:extLst>
      <p:ext uri="{BB962C8B-B14F-4D97-AF65-F5344CB8AC3E}">
        <p14:creationId xmlns:p14="http://schemas.microsoft.com/office/powerpoint/2010/main" val="3691302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GB"/>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BAFDB979-5B7A-46A6-80E0-900F624170B3}" type="slidenum">
              <a:rPr lang="en-GB" altLang="en-US" smtClean="0"/>
              <a:pPr/>
              <a:t>‹#›</a:t>
            </a:fld>
            <a:endParaRPr lang="en-GB" alt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670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826D313-4F00-4B1B-AA66-998A99F134EF}" type="slidenum">
              <a:rPr lang="en-GB" altLang="en-US" smtClean="0"/>
              <a:pPr/>
              <a:t>‹#›</a:t>
            </a:fld>
            <a:endParaRPr lang="en-GB" altLang="en-US"/>
          </a:p>
        </p:txBody>
      </p:sp>
    </p:spTree>
    <p:extLst>
      <p:ext uri="{BB962C8B-B14F-4D97-AF65-F5344CB8AC3E}">
        <p14:creationId xmlns:p14="http://schemas.microsoft.com/office/powerpoint/2010/main" val="785163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9C1BC155-1656-4FB3-9252-4B6EE2022D68}" type="slidenum">
              <a:rPr lang="en-GB" altLang="en-US" smtClean="0"/>
              <a:pPr/>
              <a:t>‹#›</a:t>
            </a:fld>
            <a:endParaRPr lang="en-GB" altLang="en-US"/>
          </a:p>
        </p:txBody>
      </p:sp>
    </p:spTree>
    <p:extLst>
      <p:ext uri="{BB962C8B-B14F-4D97-AF65-F5344CB8AC3E}">
        <p14:creationId xmlns:p14="http://schemas.microsoft.com/office/powerpoint/2010/main" val="153231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E62E66CB-5D87-4D69-B349-5E3838F72983}" type="slidenum">
              <a:rPr lang="en-GB" altLang="en-US" smtClean="0"/>
              <a:pPr/>
              <a:t>‹#›</a:t>
            </a:fld>
            <a:endParaRPr lang="en-GB" altLang="en-US"/>
          </a:p>
        </p:txBody>
      </p:sp>
    </p:spTree>
    <p:extLst>
      <p:ext uri="{BB962C8B-B14F-4D97-AF65-F5344CB8AC3E}">
        <p14:creationId xmlns:p14="http://schemas.microsoft.com/office/powerpoint/2010/main" val="3548442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fld id="{B20E81FD-E657-4B79-96B4-64BFD02A804B}" type="slidenum">
              <a:rPr lang="en-GB" altLang="en-US" smtClean="0"/>
              <a:pPr/>
              <a:t>‹#›</a:t>
            </a:fld>
            <a:endParaRPr lang="en-GB" altLang="en-US"/>
          </a:p>
        </p:txBody>
      </p:sp>
    </p:spTree>
    <p:extLst>
      <p:ext uri="{BB962C8B-B14F-4D97-AF65-F5344CB8AC3E}">
        <p14:creationId xmlns:p14="http://schemas.microsoft.com/office/powerpoint/2010/main" val="1671022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GB"/>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C710712D-F6B7-4CA8-A69F-DB7560D4116D}" type="slidenum">
              <a:rPr lang="en-GB" altLang="en-US" smtClean="0"/>
              <a:pPr/>
              <a:t>‹#›</a:t>
            </a:fld>
            <a:endParaRPr lang="en-GB" altLang="en-US"/>
          </a:p>
        </p:txBody>
      </p:sp>
    </p:spTree>
    <p:extLst>
      <p:ext uri="{BB962C8B-B14F-4D97-AF65-F5344CB8AC3E}">
        <p14:creationId xmlns:p14="http://schemas.microsoft.com/office/powerpoint/2010/main" val="2524402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F5FE50C3-8845-468F-98C4-47F43CB16A17}" type="slidenum">
              <a:rPr lang="en-GB" altLang="en-US" smtClean="0"/>
              <a:pPr/>
              <a:t>‹#›</a:t>
            </a:fld>
            <a:endParaRPr lang="en-GB" altLang="en-US"/>
          </a:p>
        </p:txBody>
      </p:sp>
    </p:spTree>
    <p:extLst>
      <p:ext uri="{BB962C8B-B14F-4D97-AF65-F5344CB8AC3E}">
        <p14:creationId xmlns:p14="http://schemas.microsoft.com/office/powerpoint/2010/main" val="345030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930F7F4A-2E15-420E-A9B3-1AE3BEF8C78A}" type="slidenum">
              <a:rPr lang="en-GB" altLang="en-US" smtClean="0"/>
              <a:pPr/>
              <a:t>‹#›</a:t>
            </a:fld>
            <a:endParaRPr lang="en-GB" altLang="en-US"/>
          </a:p>
        </p:txBody>
      </p:sp>
    </p:spTree>
    <p:extLst>
      <p:ext uri="{BB962C8B-B14F-4D97-AF65-F5344CB8AC3E}">
        <p14:creationId xmlns:p14="http://schemas.microsoft.com/office/powerpoint/2010/main" val="1607518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4D73910B-0535-458D-BDD9-0FBD9D3DBD7C}" type="slidenum">
              <a:rPr lang="en-GB" altLang="en-US" smtClean="0"/>
              <a:pPr/>
              <a:t>‹#›</a:t>
            </a:fld>
            <a:endParaRPr lang="en-GB" altLang="en-US"/>
          </a:p>
        </p:txBody>
      </p:sp>
    </p:spTree>
    <p:extLst>
      <p:ext uri="{BB962C8B-B14F-4D97-AF65-F5344CB8AC3E}">
        <p14:creationId xmlns:p14="http://schemas.microsoft.com/office/powerpoint/2010/main" val="3176963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pPr>
              <a:defRPr/>
            </a:pPr>
            <a:endParaRPr lang="en-GB"/>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pPr>
              <a:defRPr/>
            </a:pPr>
            <a:endParaRPr lang="en-GB"/>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5CE032F9-776F-48DA-9AA2-5489E22B7585}" type="slidenum">
              <a:rPr lang="en-GB" altLang="en-US" smtClean="0"/>
              <a:pPr/>
              <a:t>‹#›</a:t>
            </a:fld>
            <a:endParaRPr lang="en-GB" altLang="en-US"/>
          </a:p>
        </p:txBody>
      </p:sp>
    </p:spTree>
    <p:extLst>
      <p:ext uri="{BB962C8B-B14F-4D97-AF65-F5344CB8AC3E}">
        <p14:creationId xmlns:p14="http://schemas.microsoft.com/office/powerpoint/2010/main" val="919739704"/>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7FF53F1-A8F6-4861-8861-9C1DC4C370B2}"/>
              </a:ext>
            </a:extLst>
          </p:cNvPr>
          <p:cNvSpPr>
            <a:spLocks noGrp="1" noChangeArrowheads="1"/>
          </p:cNvSpPr>
          <p:nvPr>
            <p:ph type="ctrTitle"/>
          </p:nvPr>
        </p:nvSpPr>
        <p:spPr/>
        <p:txBody>
          <a:bodyPr/>
          <a:lstStyle/>
          <a:p>
            <a:pPr eaLnBrk="1" fontAlgn="auto" hangingPunct="1">
              <a:spcAft>
                <a:spcPts val="0"/>
              </a:spcAft>
              <a:defRPr/>
            </a:pPr>
            <a:r>
              <a:rPr lang="en-GB"/>
              <a:t>Meet the Teacher</a:t>
            </a:r>
          </a:p>
        </p:txBody>
      </p:sp>
      <p:sp>
        <p:nvSpPr>
          <p:cNvPr id="2051" name="Rectangle 3">
            <a:extLst>
              <a:ext uri="{FF2B5EF4-FFF2-40B4-BE49-F238E27FC236}">
                <a16:creationId xmlns:a16="http://schemas.microsoft.com/office/drawing/2014/main" id="{642E47CD-5EBF-4D05-9F81-AEBE765681BC}"/>
              </a:ext>
            </a:extLst>
          </p:cNvPr>
          <p:cNvSpPr>
            <a:spLocks noGrp="1" noChangeArrowheads="1"/>
          </p:cNvSpPr>
          <p:nvPr>
            <p:ph type="subTitle" idx="1"/>
          </p:nvPr>
        </p:nvSpPr>
        <p:spPr>
          <a:xfrm>
            <a:off x="1284052" y="3887564"/>
            <a:ext cx="6575895" cy="1388165"/>
          </a:xfrm>
        </p:spPr>
        <p:txBody>
          <a:bodyPr rtlCol="0"/>
          <a:lstStyle/>
          <a:p>
            <a:pPr eaLnBrk="1" fontAlgn="auto" hangingPunct="1">
              <a:spcAft>
                <a:spcPts val="0"/>
              </a:spcAft>
              <a:defRPr/>
            </a:pPr>
            <a:r>
              <a:rPr lang="en-US"/>
              <a:t>Year 3 - Pendle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1E53F-6C14-463A-8B2C-C1931D15434B}"/>
              </a:ext>
            </a:extLst>
          </p:cNvPr>
          <p:cNvSpPr>
            <a:spLocks noGrp="1"/>
          </p:cNvSpPr>
          <p:nvPr>
            <p:ph type="title" idx="4294967295"/>
          </p:nvPr>
        </p:nvSpPr>
        <p:spPr>
          <a:xfrm>
            <a:off x="1941513" y="804863"/>
            <a:ext cx="7202487" cy="1049337"/>
          </a:xfrm>
        </p:spPr>
        <p:txBody>
          <a:bodyPr vert="horz" lIns="91440" tIns="45720" rIns="91440" bIns="45720" rtlCol="0" anchor="t">
            <a:normAutofit/>
          </a:bodyPr>
          <a:lstStyle/>
          <a:p>
            <a:pPr defTabSz="914400" eaLnBrk="1" hangingPunct="1">
              <a:defRPr/>
            </a:pPr>
            <a:r>
              <a:rPr lang="en-US"/>
              <a:t>Pendle Class Staff</a:t>
            </a:r>
          </a:p>
        </p:txBody>
      </p:sp>
      <p:pic>
        <p:nvPicPr>
          <p:cNvPr id="5" name="Picture 4">
            <a:extLst>
              <a:ext uri="{FF2B5EF4-FFF2-40B4-BE49-F238E27FC236}">
                <a16:creationId xmlns:a16="http://schemas.microsoft.com/office/drawing/2014/main" id="{6D5B33AB-322F-4340-973D-E02D7DE1EE4A}"/>
              </a:ext>
            </a:extLst>
          </p:cNvPr>
          <p:cNvPicPr>
            <a:picLocks noChangeAspect="1"/>
          </p:cNvPicPr>
          <p:nvPr/>
        </p:nvPicPr>
        <p:blipFill rotWithShape="1">
          <a:blip r:embed="rId2"/>
          <a:srcRect l="5969" t="15103" r="50000" b="19011"/>
          <a:stretch/>
        </p:blipFill>
        <p:spPr>
          <a:xfrm>
            <a:off x="301841" y="462178"/>
            <a:ext cx="1522774" cy="1367161"/>
          </a:xfrm>
          <a:prstGeom prst="rect">
            <a:avLst/>
          </a:prstGeom>
        </p:spPr>
      </p:pic>
      <p:pic>
        <p:nvPicPr>
          <p:cNvPr id="6" name="Picture 5">
            <a:extLst>
              <a:ext uri="{FF2B5EF4-FFF2-40B4-BE49-F238E27FC236}">
                <a16:creationId xmlns:a16="http://schemas.microsoft.com/office/drawing/2014/main" id="{E9C978C5-3A78-4D02-8FE6-6096A07E9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84" y="2109694"/>
            <a:ext cx="1166408" cy="1749612"/>
          </a:xfrm>
          <a:prstGeom prst="rect">
            <a:avLst/>
          </a:prstGeom>
        </p:spPr>
      </p:pic>
      <p:pic>
        <p:nvPicPr>
          <p:cNvPr id="8" name="Picture 7">
            <a:extLst>
              <a:ext uri="{FF2B5EF4-FFF2-40B4-BE49-F238E27FC236}">
                <a16:creationId xmlns:a16="http://schemas.microsoft.com/office/drawing/2014/main" id="{F8FF4FD3-DF3F-4B0D-AC26-CD2159667D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0378" y="2109694"/>
            <a:ext cx="1166408" cy="1749612"/>
          </a:xfrm>
          <a:prstGeom prst="rect">
            <a:avLst/>
          </a:prstGeom>
        </p:spPr>
      </p:pic>
      <p:pic>
        <p:nvPicPr>
          <p:cNvPr id="10" name="Picture 9">
            <a:extLst>
              <a:ext uri="{FF2B5EF4-FFF2-40B4-BE49-F238E27FC236}">
                <a16:creationId xmlns:a16="http://schemas.microsoft.com/office/drawing/2014/main" id="{3312DD54-D1E0-420C-9535-72C8139BA5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9575" y="2109694"/>
            <a:ext cx="1166408" cy="1749612"/>
          </a:xfrm>
          <a:prstGeom prst="rect">
            <a:avLst/>
          </a:prstGeom>
        </p:spPr>
      </p:pic>
      <p:pic>
        <p:nvPicPr>
          <p:cNvPr id="11" name="Picture 10">
            <a:extLst>
              <a:ext uri="{FF2B5EF4-FFF2-40B4-BE49-F238E27FC236}">
                <a16:creationId xmlns:a16="http://schemas.microsoft.com/office/drawing/2014/main" id="{EF0D5E69-E38B-4740-BAEE-D0FAD2EF1290}"/>
              </a:ext>
            </a:extLst>
          </p:cNvPr>
          <p:cNvPicPr>
            <a:picLocks noChangeAspect="1"/>
          </p:cNvPicPr>
          <p:nvPr/>
        </p:nvPicPr>
        <p:blipFill>
          <a:blip r:embed="rId6"/>
          <a:stretch>
            <a:fillRect/>
          </a:stretch>
        </p:blipFill>
        <p:spPr>
          <a:xfrm>
            <a:off x="6416426" y="2109694"/>
            <a:ext cx="1166408" cy="1749612"/>
          </a:xfrm>
          <a:prstGeom prst="rect">
            <a:avLst/>
          </a:prstGeom>
        </p:spPr>
      </p:pic>
      <p:sp>
        <p:nvSpPr>
          <p:cNvPr id="12" name="TextBox 11">
            <a:extLst>
              <a:ext uri="{FF2B5EF4-FFF2-40B4-BE49-F238E27FC236}">
                <a16:creationId xmlns:a16="http://schemas.microsoft.com/office/drawing/2014/main" id="{F9A14EB8-9BDD-45E9-B959-54CDF5A4A70B}"/>
              </a:ext>
            </a:extLst>
          </p:cNvPr>
          <p:cNvSpPr txBox="1"/>
          <p:nvPr/>
        </p:nvSpPr>
        <p:spPr>
          <a:xfrm>
            <a:off x="730858" y="4114800"/>
            <a:ext cx="1676400" cy="369332"/>
          </a:xfrm>
          <a:prstGeom prst="rect">
            <a:avLst/>
          </a:prstGeom>
          <a:noFill/>
        </p:spPr>
        <p:txBody>
          <a:bodyPr wrap="square" rtlCol="0">
            <a:spAutoFit/>
          </a:bodyPr>
          <a:lstStyle/>
          <a:p>
            <a:r>
              <a:rPr lang="en-GB" dirty="0"/>
              <a:t>Miss Dobbs</a:t>
            </a:r>
          </a:p>
        </p:txBody>
      </p:sp>
      <p:sp>
        <p:nvSpPr>
          <p:cNvPr id="13" name="TextBox 12">
            <a:extLst>
              <a:ext uri="{FF2B5EF4-FFF2-40B4-BE49-F238E27FC236}">
                <a16:creationId xmlns:a16="http://schemas.microsoft.com/office/drawing/2014/main" id="{A5FD4C40-1665-40FC-90EA-93AB3E1D0287}"/>
              </a:ext>
            </a:extLst>
          </p:cNvPr>
          <p:cNvSpPr txBox="1"/>
          <p:nvPr/>
        </p:nvSpPr>
        <p:spPr>
          <a:xfrm>
            <a:off x="2553603" y="4114800"/>
            <a:ext cx="1676400" cy="369332"/>
          </a:xfrm>
          <a:prstGeom prst="rect">
            <a:avLst/>
          </a:prstGeom>
          <a:noFill/>
        </p:spPr>
        <p:txBody>
          <a:bodyPr wrap="square" rtlCol="0">
            <a:spAutoFit/>
          </a:bodyPr>
          <a:lstStyle/>
          <a:p>
            <a:r>
              <a:rPr lang="en-GB" dirty="0"/>
              <a:t>Mrs Murphy</a:t>
            </a:r>
          </a:p>
        </p:txBody>
      </p:sp>
      <p:sp>
        <p:nvSpPr>
          <p:cNvPr id="14" name="TextBox 13">
            <a:extLst>
              <a:ext uri="{FF2B5EF4-FFF2-40B4-BE49-F238E27FC236}">
                <a16:creationId xmlns:a16="http://schemas.microsoft.com/office/drawing/2014/main" id="{7CB42914-76E6-43AD-8BC5-175F167E31DF}"/>
              </a:ext>
            </a:extLst>
          </p:cNvPr>
          <p:cNvSpPr txBox="1"/>
          <p:nvPr/>
        </p:nvSpPr>
        <p:spPr>
          <a:xfrm>
            <a:off x="4376348" y="4114800"/>
            <a:ext cx="1676400" cy="369332"/>
          </a:xfrm>
          <a:prstGeom prst="rect">
            <a:avLst/>
          </a:prstGeom>
          <a:noFill/>
        </p:spPr>
        <p:txBody>
          <a:bodyPr wrap="square" rtlCol="0">
            <a:spAutoFit/>
          </a:bodyPr>
          <a:lstStyle/>
          <a:p>
            <a:r>
              <a:rPr lang="en-GB" dirty="0"/>
              <a:t>Mrs Clements</a:t>
            </a:r>
          </a:p>
        </p:txBody>
      </p:sp>
      <p:sp>
        <p:nvSpPr>
          <p:cNvPr id="15" name="TextBox 14">
            <a:extLst>
              <a:ext uri="{FF2B5EF4-FFF2-40B4-BE49-F238E27FC236}">
                <a16:creationId xmlns:a16="http://schemas.microsoft.com/office/drawing/2014/main" id="{7672BC67-DC0F-41D0-B2A2-57131185332F}"/>
              </a:ext>
            </a:extLst>
          </p:cNvPr>
          <p:cNvSpPr txBox="1"/>
          <p:nvPr/>
        </p:nvSpPr>
        <p:spPr>
          <a:xfrm>
            <a:off x="6317814" y="4114800"/>
            <a:ext cx="1676400" cy="369332"/>
          </a:xfrm>
          <a:prstGeom prst="rect">
            <a:avLst/>
          </a:prstGeom>
          <a:noFill/>
        </p:spPr>
        <p:txBody>
          <a:bodyPr wrap="square" rtlCol="0">
            <a:spAutoFit/>
          </a:bodyPr>
          <a:lstStyle/>
          <a:p>
            <a:r>
              <a:rPr lang="en-GB" dirty="0"/>
              <a:t>Mrs Cocker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a:extLst>
              <a:ext uri="{FF2B5EF4-FFF2-40B4-BE49-F238E27FC236}">
                <a16:creationId xmlns:a16="http://schemas.microsoft.com/office/drawing/2014/main" id="{A2C095F8-DDBE-40FB-81F5-6354DE596F95}"/>
              </a:ext>
            </a:extLst>
          </p:cNvPr>
          <p:cNvSpPr>
            <a:spLocks noGrp="1" noChangeArrowheads="1"/>
          </p:cNvSpPr>
          <p:nvPr>
            <p:ph type="title"/>
          </p:nvPr>
        </p:nvSpPr>
        <p:spPr>
          <a:xfrm>
            <a:off x="1612013" y="461604"/>
            <a:ext cx="6570662" cy="1049337"/>
          </a:xfrm>
        </p:spPr>
        <p:txBody>
          <a:bodyPr/>
          <a:lstStyle/>
          <a:p>
            <a:pPr eaLnBrk="1" fontAlgn="auto" hangingPunct="1">
              <a:spcAft>
                <a:spcPts val="0"/>
              </a:spcAft>
              <a:defRPr/>
            </a:pPr>
            <a:r>
              <a:rPr lang="en-GB" altLang="en-US" sz="3600" u="sng" dirty="0"/>
              <a:t>School Routine</a:t>
            </a:r>
            <a:r>
              <a:rPr lang="en-GB" altLang="en-US" dirty="0"/>
              <a:t>  </a:t>
            </a:r>
          </a:p>
        </p:txBody>
      </p:sp>
      <p:sp>
        <p:nvSpPr>
          <p:cNvPr id="14339" name="Rectangle 5">
            <a:extLst>
              <a:ext uri="{FF2B5EF4-FFF2-40B4-BE49-F238E27FC236}">
                <a16:creationId xmlns:a16="http://schemas.microsoft.com/office/drawing/2014/main" id="{8650F6D6-C776-42A8-AAA2-260ADAE13E34}"/>
              </a:ext>
            </a:extLst>
          </p:cNvPr>
          <p:cNvSpPr>
            <a:spLocks noGrp="1" noChangeArrowheads="1"/>
          </p:cNvSpPr>
          <p:nvPr>
            <p:ph idx="1"/>
          </p:nvPr>
        </p:nvSpPr>
        <p:spPr>
          <a:xfrm>
            <a:off x="363985" y="1773238"/>
            <a:ext cx="8383140" cy="3933825"/>
          </a:xfrm>
        </p:spPr>
        <p:txBody>
          <a:bodyPr>
            <a:normAutofit/>
          </a:bodyPr>
          <a:lstStyle/>
          <a:p>
            <a:pPr marL="342900" indent="-342900"/>
            <a:r>
              <a:rPr lang="en-US" altLang="en-US" dirty="0"/>
              <a:t>Door will open at 8.45am</a:t>
            </a:r>
          </a:p>
          <a:p>
            <a:pPr marL="342900" indent="-342900"/>
            <a:r>
              <a:rPr lang="en-US" altLang="en-US" dirty="0"/>
              <a:t>Children can change their own reading books in this time any morning. </a:t>
            </a:r>
            <a:r>
              <a:rPr lang="en-GB" altLang="en-US" dirty="0"/>
              <a:t>Please record</a:t>
            </a:r>
            <a:r>
              <a:rPr lang="en-US" altLang="en-US" dirty="0"/>
              <a:t> </a:t>
            </a:r>
            <a:r>
              <a:rPr lang="en-GB" altLang="en-US" dirty="0"/>
              <a:t>reads on Showbie so we can keep a record of how often they are reading. Reading display in class to celebrate. </a:t>
            </a:r>
          </a:p>
          <a:p>
            <a:pPr marL="342900" indent="-342900"/>
            <a:r>
              <a:rPr lang="en-US" altLang="en-US" dirty="0"/>
              <a:t>Playtime 10.15am-10:30am.</a:t>
            </a:r>
          </a:p>
          <a:p>
            <a:pPr marL="342900" indent="-342900"/>
            <a:r>
              <a:rPr lang="en-US" altLang="en-US" dirty="0"/>
              <a:t>In KS2 lunch runs from 12.30pm until 1.30pm. Children eat in the first half an hour of this time,</a:t>
            </a:r>
            <a:r>
              <a:rPr lang="en-GB" altLang="en-US" dirty="0"/>
              <a:t> hot dinners are usually in the upper hall and packed lunches in the lower hall.</a:t>
            </a:r>
            <a:endParaRPr lang="en-US" altLang="en-US" dirty="0"/>
          </a:p>
          <a:p>
            <a:pPr marL="342900" indent="-342900"/>
            <a:r>
              <a:rPr lang="en-US" altLang="en-US" dirty="0"/>
              <a:t>PE lessons are Tuesday and Thursday.</a:t>
            </a:r>
          </a:p>
          <a:p>
            <a:pPr marL="342900" indent="-342900"/>
            <a:r>
              <a:rPr lang="en-US" altLang="en-US" dirty="0"/>
              <a:t>End of day routine will build independence; children need to remember their own things in a small rucksack or bag. </a:t>
            </a:r>
            <a:endParaRPr lang="en-GB" altLang="en-US" dirty="0"/>
          </a:p>
        </p:txBody>
      </p:sp>
      <p:pic>
        <p:nvPicPr>
          <p:cNvPr id="2" name="Picture 1">
            <a:extLst>
              <a:ext uri="{FF2B5EF4-FFF2-40B4-BE49-F238E27FC236}">
                <a16:creationId xmlns:a16="http://schemas.microsoft.com/office/drawing/2014/main" id="{C5C3C9B6-AFEC-4E24-AF8A-905C48EBEF09}"/>
              </a:ext>
            </a:extLst>
          </p:cNvPr>
          <p:cNvPicPr>
            <a:picLocks noChangeAspect="1"/>
          </p:cNvPicPr>
          <p:nvPr/>
        </p:nvPicPr>
        <p:blipFill rotWithShape="1">
          <a:blip r:embed="rId2"/>
          <a:srcRect l="11139" t="3328" r="7860" b="-3328"/>
          <a:stretch/>
        </p:blipFill>
        <p:spPr>
          <a:xfrm>
            <a:off x="363985" y="567476"/>
            <a:ext cx="1145219" cy="9408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210A356-6E4A-49B8-A901-C8E97BFC6C54}"/>
              </a:ext>
            </a:extLst>
          </p:cNvPr>
          <p:cNvSpPr>
            <a:spLocks noGrp="1" noChangeArrowheads="1"/>
          </p:cNvSpPr>
          <p:nvPr>
            <p:ph type="title"/>
          </p:nvPr>
        </p:nvSpPr>
        <p:spPr>
          <a:xfrm>
            <a:off x="1279433" y="178641"/>
            <a:ext cx="6870700" cy="842962"/>
          </a:xfrm>
        </p:spPr>
        <p:txBody>
          <a:bodyPr/>
          <a:lstStyle/>
          <a:p>
            <a:pPr eaLnBrk="1" fontAlgn="auto" hangingPunct="1">
              <a:spcAft>
                <a:spcPts val="0"/>
              </a:spcAft>
              <a:defRPr/>
            </a:pPr>
            <a:r>
              <a:rPr lang="en-GB" altLang="en-US" u="sng" dirty="0"/>
              <a:t>School routine </a:t>
            </a:r>
          </a:p>
        </p:txBody>
      </p:sp>
      <p:pic>
        <p:nvPicPr>
          <p:cNvPr id="4098" name="Picture 2" descr="Timetable - Timetable Icon Png - Free ...">
            <a:extLst>
              <a:ext uri="{FF2B5EF4-FFF2-40B4-BE49-F238E27FC236}">
                <a16:creationId xmlns:a16="http://schemas.microsoft.com/office/drawing/2014/main" id="{D0982931-88B6-452D-8755-8C3D0F2B6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509" y="264088"/>
            <a:ext cx="672067" cy="67206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07A66C0-2658-45E5-8407-2EA274EDC103}"/>
              </a:ext>
            </a:extLst>
          </p:cNvPr>
          <p:cNvPicPr>
            <a:picLocks noChangeAspect="1"/>
          </p:cNvPicPr>
          <p:nvPr/>
        </p:nvPicPr>
        <p:blipFill>
          <a:blip r:embed="rId3"/>
          <a:stretch>
            <a:fillRect/>
          </a:stretch>
        </p:blipFill>
        <p:spPr>
          <a:xfrm>
            <a:off x="313764" y="1028941"/>
            <a:ext cx="8238565" cy="534436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4CB78B63-403E-42BF-9AC8-5E9D7474B831}"/>
              </a:ext>
            </a:extLst>
          </p:cNvPr>
          <p:cNvSpPr>
            <a:spLocks noGrp="1" noChangeArrowheads="1"/>
          </p:cNvSpPr>
          <p:nvPr>
            <p:ph type="title"/>
          </p:nvPr>
        </p:nvSpPr>
        <p:spPr>
          <a:xfrm>
            <a:off x="1313895" y="341691"/>
            <a:ext cx="6870700" cy="1123950"/>
          </a:xfrm>
        </p:spPr>
        <p:txBody>
          <a:bodyPr/>
          <a:lstStyle/>
          <a:p>
            <a:pPr eaLnBrk="1" fontAlgn="auto" hangingPunct="1">
              <a:spcAft>
                <a:spcPts val="0"/>
              </a:spcAft>
              <a:defRPr/>
            </a:pPr>
            <a:r>
              <a:rPr lang="en-GB" altLang="en-US" sz="3600" u="sng" dirty="0"/>
              <a:t>School life</a:t>
            </a:r>
          </a:p>
        </p:txBody>
      </p:sp>
      <p:sp>
        <p:nvSpPr>
          <p:cNvPr id="16387" name="Rectangle 3">
            <a:extLst>
              <a:ext uri="{FF2B5EF4-FFF2-40B4-BE49-F238E27FC236}">
                <a16:creationId xmlns:a16="http://schemas.microsoft.com/office/drawing/2014/main" id="{9E66BC80-2F29-4AB2-A025-C5060E5209E1}"/>
              </a:ext>
            </a:extLst>
          </p:cNvPr>
          <p:cNvSpPr>
            <a:spLocks noGrp="1" noChangeArrowheads="1"/>
          </p:cNvSpPr>
          <p:nvPr>
            <p:ph idx="1"/>
          </p:nvPr>
        </p:nvSpPr>
        <p:spPr>
          <a:xfrm>
            <a:off x="723900" y="1769341"/>
            <a:ext cx="7696200" cy="4464050"/>
          </a:xfrm>
          <a:ln>
            <a:solidFill>
              <a:schemeClr val="bg1"/>
            </a:solidFill>
          </a:ln>
        </p:spPr>
        <p:txBody>
          <a:bodyPr>
            <a:normAutofit/>
          </a:bodyPr>
          <a:lstStyle/>
          <a:p>
            <a:pPr lvl="1"/>
            <a:r>
              <a:rPr lang="en-GB" altLang="en-US" sz="3100" dirty="0"/>
              <a:t>House points, class rewards</a:t>
            </a:r>
          </a:p>
          <a:p>
            <a:pPr lvl="1"/>
            <a:r>
              <a:rPr lang="en-GB" altLang="en-US" sz="3100" dirty="0"/>
              <a:t>Class jobs/monitors</a:t>
            </a:r>
          </a:p>
          <a:p>
            <a:pPr lvl="1"/>
            <a:r>
              <a:rPr lang="en-GB" altLang="en-US" sz="3100" dirty="0"/>
              <a:t>Celebration assembly on Friday</a:t>
            </a:r>
          </a:p>
          <a:p>
            <a:pPr lvl="1"/>
            <a:r>
              <a:rPr lang="en-GB" altLang="en-US" sz="3100" dirty="0"/>
              <a:t>Library- time will be given once a week to visit the library. </a:t>
            </a:r>
          </a:p>
          <a:p>
            <a:pPr lvl="1"/>
            <a:r>
              <a:rPr lang="en-GB" altLang="en-US" sz="3100" dirty="0"/>
              <a:t>iPads</a:t>
            </a:r>
          </a:p>
          <a:p>
            <a:pPr lvl="1"/>
            <a:r>
              <a:rPr lang="en-GB" altLang="en-US" sz="3100" dirty="0"/>
              <a:t>Toast can be ordered as usual</a:t>
            </a:r>
          </a:p>
        </p:txBody>
      </p:sp>
      <p:pic>
        <p:nvPicPr>
          <p:cNvPr id="2052" name="Picture 4" descr="School Emoji (U+1F3EB)">
            <a:extLst>
              <a:ext uri="{FF2B5EF4-FFF2-40B4-BE49-F238E27FC236}">
                <a16:creationId xmlns:a16="http://schemas.microsoft.com/office/drawing/2014/main" id="{66A57E2F-F493-4DF8-913C-D7B7BEAE63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29" y="492094"/>
            <a:ext cx="751966" cy="7519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03A6917-7F4D-4067-8DEA-80EECF7B21EE}"/>
              </a:ext>
            </a:extLst>
          </p:cNvPr>
          <p:cNvSpPr>
            <a:spLocks noGrp="1" noChangeArrowheads="1"/>
          </p:cNvSpPr>
          <p:nvPr>
            <p:ph type="title"/>
          </p:nvPr>
        </p:nvSpPr>
        <p:spPr>
          <a:xfrm>
            <a:off x="1255496" y="437027"/>
            <a:ext cx="6870700" cy="1600200"/>
          </a:xfrm>
        </p:spPr>
        <p:txBody>
          <a:bodyPr>
            <a:normAutofit/>
          </a:bodyPr>
          <a:lstStyle/>
          <a:p>
            <a:pPr eaLnBrk="1" fontAlgn="auto" hangingPunct="1">
              <a:spcAft>
                <a:spcPts val="0"/>
              </a:spcAft>
              <a:defRPr/>
            </a:pPr>
            <a:r>
              <a:rPr lang="en-GB" altLang="en-US" sz="3200" b="1" u="sng" dirty="0"/>
              <a:t>What Children need in school each day. </a:t>
            </a:r>
          </a:p>
        </p:txBody>
      </p:sp>
      <p:sp>
        <p:nvSpPr>
          <p:cNvPr id="17411" name="Rectangle 3">
            <a:extLst>
              <a:ext uri="{FF2B5EF4-FFF2-40B4-BE49-F238E27FC236}">
                <a16:creationId xmlns:a16="http://schemas.microsoft.com/office/drawing/2014/main" id="{2A1776E1-FC34-4D5E-8004-7435BB1DD756}"/>
              </a:ext>
            </a:extLst>
          </p:cNvPr>
          <p:cNvSpPr>
            <a:spLocks noGrp="1" noChangeArrowheads="1"/>
          </p:cNvSpPr>
          <p:nvPr>
            <p:ph idx="1"/>
          </p:nvPr>
        </p:nvSpPr>
        <p:spPr>
          <a:xfrm>
            <a:off x="576416" y="1571345"/>
            <a:ext cx="7696200" cy="4752975"/>
          </a:xfrm>
        </p:spPr>
        <p:txBody>
          <a:bodyPr>
            <a:normAutofit/>
          </a:bodyPr>
          <a:lstStyle/>
          <a:p>
            <a:pPr eaLnBrk="1" hangingPunct="1"/>
            <a:endParaRPr lang="en-GB" altLang="en-US" sz="1800" dirty="0"/>
          </a:p>
          <a:p>
            <a:pPr eaLnBrk="1" hangingPunct="1">
              <a:spcAft>
                <a:spcPts val="1200"/>
              </a:spcAft>
            </a:pPr>
            <a:r>
              <a:rPr lang="en-GB" altLang="en-US" sz="2800" dirty="0"/>
              <a:t>Sock – for Kinetic Letters (Handwriting) </a:t>
            </a:r>
          </a:p>
          <a:p>
            <a:pPr eaLnBrk="1" hangingPunct="1">
              <a:spcAft>
                <a:spcPts val="1200"/>
              </a:spcAft>
            </a:pPr>
            <a:r>
              <a:rPr lang="en-GB" altLang="en-US" sz="2800" dirty="0"/>
              <a:t>Water bottles, snacks (fresh fruit/veg)</a:t>
            </a:r>
          </a:p>
          <a:p>
            <a:pPr eaLnBrk="1" hangingPunct="1"/>
            <a:r>
              <a:rPr lang="en-GB" altLang="en-US" sz="2800" dirty="0"/>
              <a:t>Reading book in school every day. </a:t>
            </a:r>
          </a:p>
          <a:p>
            <a:pPr eaLnBrk="1" hangingPunct="1"/>
            <a:r>
              <a:rPr lang="en-GB" altLang="en-US" sz="2800" dirty="0"/>
              <a:t>PE on Tuesday and Thursday- Come to school in PE kits</a:t>
            </a:r>
          </a:p>
          <a:p>
            <a:pPr eaLnBrk="1" hangingPunct="1"/>
            <a:r>
              <a:rPr lang="en-GB" altLang="en-US" sz="2800" dirty="0"/>
              <a:t>No pencil cases </a:t>
            </a:r>
          </a:p>
          <a:p>
            <a:pPr eaLnBrk="1" hangingPunct="1"/>
            <a:r>
              <a:rPr lang="en-GB" altLang="en-US" sz="2800" dirty="0"/>
              <a:t>Bookbag or small rucksack</a:t>
            </a:r>
          </a:p>
          <a:p>
            <a:pPr eaLnBrk="1" hangingPunct="1"/>
            <a:r>
              <a:rPr lang="en-GB" altLang="en-US" sz="2800" dirty="0"/>
              <a:t>Stylus for iPad (optional)</a:t>
            </a:r>
          </a:p>
        </p:txBody>
      </p:sp>
      <p:pic>
        <p:nvPicPr>
          <p:cNvPr id="3074" name="Picture 2" descr="School Backpack Emoji (U+1F392)">
            <a:extLst>
              <a:ext uri="{FF2B5EF4-FFF2-40B4-BE49-F238E27FC236}">
                <a16:creationId xmlns:a16="http://schemas.microsoft.com/office/drawing/2014/main" id="{65430935-5874-451E-8046-9E6946C30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416" y="902908"/>
            <a:ext cx="668437" cy="6684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01889-935E-4740-AE30-C0C81421E86B}"/>
              </a:ext>
            </a:extLst>
          </p:cNvPr>
          <p:cNvSpPr>
            <a:spLocks noGrp="1"/>
          </p:cNvSpPr>
          <p:nvPr>
            <p:ph type="title"/>
          </p:nvPr>
        </p:nvSpPr>
        <p:spPr>
          <a:xfrm>
            <a:off x="1995019" y="733426"/>
            <a:ext cx="7606915" cy="1049337"/>
          </a:xfrm>
        </p:spPr>
        <p:txBody>
          <a:bodyPr>
            <a:normAutofit/>
          </a:bodyPr>
          <a:lstStyle/>
          <a:p>
            <a:r>
              <a:rPr lang="en-GB" sz="4000" dirty="0"/>
              <a:t>Year 3 changes </a:t>
            </a:r>
          </a:p>
        </p:txBody>
      </p:sp>
      <p:sp>
        <p:nvSpPr>
          <p:cNvPr id="3" name="Content Placeholder 2">
            <a:extLst>
              <a:ext uri="{FF2B5EF4-FFF2-40B4-BE49-F238E27FC236}">
                <a16:creationId xmlns:a16="http://schemas.microsoft.com/office/drawing/2014/main" id="{1AE2A61C-49B9-4A65-8627-3C65BCD3D5C5}"/>
              </a:ext>
            </a:extLst>
          </p:cNvPr>
          <p:cNvSpPr>
            <a:spLocks noGrp="1"/>
          </p:cNvSpPr>
          <p:nvPr>
            <p:ph idx="1"/>
          </p:nvPr>
        </p:nvSpPr>
        <p:spPr>
          <a:xfrm>
            <a:off x="408373" y="2049509"/>
            <a:ext cx="7606915" cy="3449638"/>
          </a:xfrm>
        </p:spPr>
        <p:txBody>
          <a:bodyPr>
            <a:normAutofit fontScale="85000" lnSpcReduction="20000"/>
          </a:bodyPr>
          <a:lstStyle/>
          <a:p>
            <a:r>
              <a:rPr lang="en-GB" sz="2800" dirty="0"/>
              <a:t>Reading pathways </a:t>
            </a:r>
          </a:p>
          <a:p>
            <a:r>
              <a:rPr lang="en-GB" sz="2800" dirty="0"/>
              <a:t>Ties/shirts </a:t>
            </a:r>
          </a:p>
          <a:p>
            <a:r>
              <a:rPr lang="en-GB" sz="2800" dirty="0"/>
              <a:t>School day changes </a:t>
            </a:r>
          </a:p>
          <a:p>
            <a:r>
              <a:rPr lang="en-GB" sz="2800" dirty="0"/>
              <a:t>1:1 iPads (styluses) </a:t>
            </a:r>
          </a:p>
          <a:p>
            <a:r>
              <a:rPr lang="en-GB" sz="2800" dirty="0"/>
              <a:t>Independence and organisation (please label clothing!) </a:t>
            </a:r>
          </a:p>
          <a:p>
            <a:r>
              <a:rPr lang="en-GB" sz="2800" dirty="0"/>
              <a:t>New part of the building</a:t>
            </a:r>
          </a:p>
          <a:p>
            <a:r>
              <a:rPr lang="en-GB" sz="2800" dirty="0"/>
              <a:t>Lunchtimes – packed lunches </a:t>
            </a:r>
          </a:p>
          <a:p>
            <a:r>
              <a:rPr lang="en-GB" sz="2800" dirty="0"/>
              <a:t>OPAL </a:t>
            </a:r>
          </a:p>
          <a:p>
            <a:r>
              <a:rPr lang="en-GB" sz="2800" dirty="0"/>
              <a:t>Handwriting – bring a sock! </a:t>
            </a:r>
          </a:p>
        </p:txBody>
      </p:sp>
      <p:pic>
        <p:nvPicPr>
          <p:cNvPr id="5" name="Picture 4">
            <a:extLst>
              <a:ext uri="{FF2B5EF4-FFF2-40B4-BE49-F238E27FC236}">
                <a16:creationId xmlns:a16="http://schemas.microsoft.com/office/drawing/2014/main" id="{EAD92D0F-0AC4-40FF-91C6-12763E2CE921}"/>
              </a:ext>
            </a:extLst>
          </p:cNvPr>
          <p:cNvPicPr>
            <a:picLocks noChangeAspect="1"/>
          </p:cNvPicPr>
          <p:nvPr/>
        </p:nvPicPr>
        <p:blipFill>
          <a:blip r:embed="rId2"/>
          <a:stretch>
            <a:fillRect/>
          </a:stretch>
        </p:blipFill>
        <p:spPr>
          <a:xfrm>
            <a:off x="485545" y="904381"/>
            <a:ext cx="1307517" cy="908943"/>
          </a:xfrm>
          <a:prstGeom prst="rect">
            <a:avLst/>
          </a:prstGeom>
        </p:spPr>
      </p:pic>
    </p:spTree>
    <p:extLst>
      <p:ext uri="{BB962C8B-B14F-4D97-AF65-F5344CB8AC3E}">
        <p14:creationId xmlns:p14="http://schemas.microsoft.com/office/powerpoint/2010/main" val="3725731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EF59E68-110C-4F3B-B380-1E514F763B26}"/>
              </a:ext>
            </a:extLst>
          </p:cNvPr>
          <p:cNvSpPr>
            <a:spLocks noGrp="1" noChangeArrowheads="1"/>
          </p:cNvSpPr>
          <p:nvPr>
            <p:ph type="title"/>
          </p:nvPr>
        </p:nvSpPr>
        <p:spPr>
          <a:xfrm>
            <a:off x="1851353" y="792970"/>
            <a:ext cx="3921918" cy="565628"/>
          </a:xfrm>
        </p:spPr>
        <p:txBody>
          <a:bodyPr>
            <a:noAutofit/>
          </a:bodyPr>
          <a:lstStyle/>
          <a:p>
            <a:pPr eaLnBrk="1" fontAlgn="auto" hangingPunct="1">
              <a:spcAft>
                <a:spcPts val="0"/>
              </a:spcAft>
              <a:defRPr/>
            </a:pPr>
            <a:r>
              <a:rPr lang="en-GB" altLang="en-US" b="1" u="sng" dirty="0">
                <a:latin typeface="Calibri" panose="020F0502020204030204" pitchFamily="34" charset="0"/>
                <a:cs typeface="Calibri" panose="020F0502020204030204" pitchFamily="34" charset="0"/>
              </a:rPr>
              <a:t>Home Learning</a:t>
            </a:r>
          </a:p>
        </p:txBody>
      </p:sp>
      <p:sp>
        <p:nvSpPr>
          <p:cNvPr id="18435" name="Rectangle 3">
            <a:extLst>
              <a:ext uri="{FF2B5EF4-FFF2-40B4-BE49-F238E27FC236}">
                <a16:creationId xmlns:a16="http://schemas.microsoft.com/office/drawing/2014/main" id="{A79497E6-7348-4582-AD61-D162187F8282}"/>
              </a:ext>
            </a:extLst>
          </p:cNvPr>
          <p:cNvSpPr>
            <a:spLocks noGrp="1" noChangeArrowheads="1"/>
          </p:cNvSpPr>
          <p:nvPr>
            <p:ph idx="1"/>
          </p:nvPr>
        </p:nvSpPr>
        <p:spPr>
          <a:xfrm>
            <a:off x="517930" y="1839588"/>
            <a:ext cx="8395251" cy="4232275"/>
          </a:xfrm>
        </p:spPr>
        <p:txBody>
          <a:bodyPr>
            <a:normAutofit/>
          </a:bodyPr>
          <a:lstStyle/>
          <a:p>
            <a:pPr>
              <a:spcAft>
                <a:spcPts val="600"/>
              </a:spcAft>
            </a:pPr>
            <a:r>
              <a:rPr lang="en-GB" altLang="en-US" sz="2800" dirty="0"/>
              <a:t>Reading – in class rewards for termly target reads. Record on Showbie. </a:t>
            </a:r>
          </a:p>
          <a:p>
            <a:pPr>
              <a:spcAft>
                <a:spcPts val="600"/>
              </a:spcAft>
            </a:pPr>
            <a:r>
              <a:rPr lang="en-GB" altLang="en-US" sz="2800" dirty="0"/>
              <a:t>Online learning-TT Rockstars, Doodle Maths, Showbie and Emile                                        </a:t>
            </a:r>
          </a:p>
          <a:p>
            <a:pPr>
              <a:spcAft>
                <a:spcPts val="600"/>
              </a:spcAft>
            </a:pPr>
            <a:r>
              <a:rPr lang="en-GB" altLang="en-US" sz="2800" dirty="0"/>
              <a:t> All login details are on Showbie. </a:t>
            </a:r>
          </a:p>
        </p:txBody>
      </p:sp>
      <p:pic>
        <p:nvPicPr>
          <p:cNvPr id="1026" name="Picture 2" descr="Emoji Book Review Whistling Women Paper PNG">
            <a:extLst>
              <a:ext uri="{FF2B5EF4-FFF2-40B4-BE49-F238E27FC236}">
                <a16:creationId xmlns:a16="http://schemas.microsoft.com/office/drawing/2014/main" id="{51A6D47E-E8A7-492D-853A-A9944051B9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840" y="772788"/>
            <a:ext cx="685061" cy="6850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5">
            <a:extLst>
              <a:ext uri="{FF2B5EF4-FFF2-40B4-BE49-F238E27FC236}">
                <a16:creationId xmlns:a16="http://schemas.microsoft.com/office/drawing/2014/main" id="{77D03F59-3926-4283-9189-05F8735695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2612" y="2024096"/>
            <a:ext cx="4022725"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6">
            <a:extLst>
              <a:ext uri="{FF2B5EF4-FFF2-40B4-BE49-F238E27FC236}">
                <a16:creationId xmlns:a16="http://schemas.microsoft.com/office/drawing/2014/main" id="{D8E0BD7D-4900-4B7C-B61A-25D3DAD2FED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1389" y="1657384"/>
            <a:ext cx="4321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a:extLst>
              <a:ext uri="{FF2B5EF4-FFF2-40B4-BE49-F238E27FC236}">
                <a16:creationId xmlns:a16="http://schemas.microsoft.com/office/drawing/2014/main" id="{921A558D-599F-4773-B19B-BFAB8DEDCD84}"/>
              </a:ext>
            </a:extLst>
          </p:cNvPr>
          <p:cNvCxnSpPr>
            <a:cxnSpLocks/>
          </p:cNvCxnSpPr>
          <p:nvPr/>
        </p:nvCxnSpPr>
        <p:spPr>
          <a:xfrm>
            <a:off x="3898190" y="1918093"/>
            <a:ext cx="709783" cy="94543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FE8FB38-295E-4428-8E2A-81D120B194A1}"/>
              </a:ext>
            </a:extLst>
          </p:cNvPr>
          <p:cNvPicPr>
            <a:picLocks noChangeAspect="1"/>
          </p:cNvPicPr>
          <p:nvPr/>
        </p:nvPicPr>
        <p:blipFill rotWithShape="1">
          <a:blip r:embed="rId4"/>
          <a:srcRect b="18180"/>
          <a:stretch/>
        </p:blipFill>
        <p:spPr>
          <a:xfrm>
            <a:off x="227211" y="2174022"/>
            <a:ext cx="3701031" cy="3330307"/>
          </a:xfrm>
          <a:prstGeom prst="rect">
            <a:avLst/>
          </a:prstGeom>
        </p:spPr>
      </p:pic>
      <p:sp>
        <p:nvSpPr>
          <p:cNvPr id="5" name="TextBox 4">
            <a:extLst>
              <a:ext uri="{FF2B5EF4-FFF2-40B4-BE49-F238E27FC236}">
                <a16:creationId xmlns:a16="http://schemas.microsoft.com/office/drawing/2014/main" id="{ADA42A83-4FEF-45F3-8019-F46FD2AC798E}"/>
              </a:ext>
            </a:extLst>
          </p:cNvPr>
          <p:cNvSpPr txBox="1"/>
          <p:nvPr/>
        </p:nvSpPr>
        <p:spPr>
          <a:xfrm>
            <a:off x="4572000" y="4491318"/>
            <a:ext cx="2850776" cy="1200329"/>
          </a:xfrm>
          <a:prstGeom prst="rect">
            <a:avLst/>
          </a:prstGeom>
          <a:noFill/>
        </p:spPr>
        <p:txBody>
          <a:bodyPr wrap="square" rtlCol="0">
            <a:spAutoFit/>
          </a:bodyPr>
          <a:lstStyle/>
          <a:p>
            <a:r>
              <a:rPr lang="en-GB" dirty="0"/>
              <a:t>Reads are recorded on Showbie. There may be the occasional homework task or project linked to a topic. </a:t>
            </a:r>
          </a:p>
        </p:txBody>
      </p:sp>
      <p:pic>
        <p:nvPicPr>
          <p:cNvPr id="3" name="Picture 2">
            <a:extLst>
              <a:ext uri="{FF2B5EF4-FFF2-40B4-BE49-F238E27FC236}">
                <a16:creationId xmlns:a16="http://schemas.microsoft.com/office/drawing/2014/main" id="{7D3FD2AD-7BE1-49F9-9E45-F5F81EC1F23A}"/>
              </a:ext>
            </a:extLst>
          </p:cNvPr>
          <p:cNvPicPr>
            <a:picLocks noChangeAspect="1"/>
          </p:cNvPicPr>
          <p:nvPr/>
        </p:nvPicPr>
        <p:blipFill>
          <a:blip r:embed="rId5"/>
          <a:stretch>
            <a:fillRect/>
          </a:stretch>
        </p:blipFill>
        <p:spPr>
          <a:xfrm>
            <a:off x="227211" y="245923"/>
            <a:ext cx="3584394" cy="192809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flower on a green square&#10;&#10;AI-generated content may be incorrect.">
            <a:extLst>
              <a:ext uri="{FF2B5EF4-FFF2-40B4-BE49-F238E27FC236}">
                <a16:creationId xmlns:a16="http://schemas.microsoft.com/office/drawing/2014/main" id="{2EEC39BD-FD01-B9C2-E0F5-2542010B9007}"/>
              </a:ext>
            </a:extLst>
          </p:cNvPr>
          <p:cNvPicPr>
            <a:picLocks noChangeAspect="1"/>
          </p:cNvPicPr>
          <p:nvPr/>
        </p:nvPicPr>
        <p:blipFill>
          <a:blip r:embed="rId2"/>
          <a:stretch>
            <a:fillRect/>
          </a:stretch>
        </p:blipFill>
        <p:spPr>
          <a:xfrm>
            <a:off x="7916779" y="895681"/>
            <a:ext cx="1071480" cy="1145888"/>
          </a:xfrm>
          <a:prstGeom prst="rect">
            <a:avLst/>
          </a:prstGeom>
        </p:spPr>
      </p:pic>
      <p:sp>
        <p:nvSpPr>
          <p:cNvPr id="2" name="TextBox 1">
            <a:extLst>
              <a:ext uri="{FF2B5EF4-FFF2-40B4-BE49-F238E27FC236}">
                <a16:creationId xmlns:a16="http://schemas.microsoft.com/office/drawing/2014/main" id="{BE859862-C05D-E3F6-0B78-D31C162DA40B}"/>
              </a:ext>
            </a:extLst>
          </p:cNvPr>
          <p:cNvSpPr txBox="1"/>
          <p:nvPr/>
        </p:nvSpPr>
        <p:spPr>
          <a:xfrm>
            <a:off x="225335" y="1200150"/>
            <a:ext cx="8494122" cy="4547399"/>
          </a:xfrm>
          <a:prstGeom prst="rect">
            <a:avLst/>
          </a:prstGeom>
          <a:noFill/>
        </p:spPr>
        <p:txBody>
          <a:bodyPr wrap="square" rtlCol="0">
            <a:spAutoFit/>
          </a:bodyPr>
          <a:lstStyle/>
          <a:p>
            <a:pPr algn="ctr"/>
            <a:r>
              <a:rPr lang="en-GB" sz="3300" b="1" dirty="0">
                <a:solidFill>
                  <a:srgbClr val="00B050"/>
                </a:solidFill>
                <a:latin typeface="Calibri" panose="020F0502020204030204" pitchFamily="34" charset="0"/>
                <a:cs typeface="Calibri" panose="020F0502020204030204" pitchFamily="34" charset="0"/>
              </a:rPr>
              <a:t>PSHE &amp; Relationships Education (RSE)</a:t>
            </a:r>
          </a:p>
          <a:p>
            <a:pPr algn="ctr"/>
            <a:endParaRPr lang="en-GB" sz="1350" b="1" dirty="0">
              <a:latin typeface="Calibri" panose="020F0502020204030204" pitchFamily="34" charset="0"/>
              <a:cs typeface="Calibri" panose="020F0502020204030204" pitchFamily="34" charset="0"/>
            </a:endParaRPr>
          </a:p>
          <a:p>
            <a:pPr algn="ctr"/>
            <a:r>
              <a:rPr lang="en-GB" sz="2700" b="1" dirty="0">
                <a:latin typeface="Calibri" panose="020F0502020204030204" pitchFamily="34" charset="0"/>
                <a:cs typeface="Calibri" panose="020F0502020204030204" pitchFamily="34" charset="0"/>
              </a:rPr>
              <a:t>Updated Government Guidance</a:t>
            </a:r>
          </a:p>
          <a:p>
            <a:pPr algn="ct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The Department for Education has published updated statutory guidance for Relationships, Sex and Health Education (RSHE), which schools are implementing from </a:t>
            </a:r>
            <a:r>
              <a:rPr lang="en-GB" b="1" dirty="0">
                <a:latin typeface="Calibri" panose="020F0502020204030204" pitchFamily="34" charset="0"/>
                <a:cs typeface="Calibri" panose="020F0502020204030204" pitchFamily="34" charset="0"/>
              </a:rPr>
              <a:t>September 2026</a:t>
            </a:r>
            <a:r>
              <a:rPr lang="en-GB" dirty="0">
                <a:latin typeface="Calibri" panose="020F0502020204030204" pitchFamily="34" charset="0"/>
                <a:cs typeface="Calibri" panose="020F0502020204030204" pitchFamily="34" charset="0"/>
              </a:rPr>
              <a:t>.  We have reviewed our curriculum to ensure it reflects the new requirements and continues to meet the needs of our pupils. </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Our updated </a:t>
            </a:r>
            <a:r>
              <a:rPr lang="en-GB" b="1" dirty="0">
                <a:latin typeface="Calibri" panose="020F0502020204030204" pitchFamily="34" charset="0"/>
                <a:cs typeface="Calibri" panose="020F0502020204030204" pitchFamily="34" charset="0"/>
              </a:rPr>
              <a:t>PSHE/RSE Policy</a:t>
            </a:r>
            <a:r>
              <a:rPr lang="en-GB" dirty="0">
                <a:latin typeface="Calibri" panose="020F0502020204030204" pitchFamily="34" charset="0"/>
                <a:cs typeface="Calibri" panose="020F0502020204030204" pitchFamily="34" charset="0"/>
              </a:rPr>
              <a:t> will be published on our school website in </a:t>
            </a:r>
            <a:r>
              <a:rPr lang="en-GB" b="1" dirty="0">
                <a:latin typeface="Calibri" panose="020F0502020204030204" pitchFamily="34" charset="0"/>
                <a:cs typeface="Calibri" panose="020F0502020204030204" pitchFamily="34" charset="0"/>
              </a:rPr>
              <a:t>September</a:t>
            </a:r>
            <a:r>
              <a:rPr lang="en-GB" dirty="0">
                <a:latin typeface="Calibri" panose="020F0502020204030204" pitchFamily="34" charset="0"/>
                <a:cs typeface="Calibri" panose="020F0502020204030204" pitchFamily="34" charset="0"/>
              </a:rPr>
              <a:t>, and a link will be shared with all parents and carers. Our curriculum is taught in an </a:t>
            </a:r>
            <a:r>
              <a:rPr lang="en-GB" b="1" dirty="0">
                <a:latin typeface="Calibri" panose="020F0502020204030204" pitchFamily="34" charset="0"/>
                <a:cs typeface="Calibri" panose="020F0502020204030204" pitchFamily="34" charset="0"/>
              </a:rPr>
              <a:t>age-appropriate</a:t>
            </a:r>
            <a:r>
              <a:rPr lang="en-GB" dirty="0">
                <a:latin typeface="Calibri" panose="020F0502020204030204" pitchFamily="34" charset="0"/>
                <a:cs typeface="Calibri" panose="020F0502020204030204" pitchFamily="34" charset="0"/>
              </a:rPr>
              <a:t> way and supports children's wellbeing, safety, healthy relationships and respect for others. </a:t>
            </a:r>
          </a:p>
          <a:p>
            <a:endParaRPr lang="en-GB" dirty="0">
              <a:latin typeface="Calibri" panose="020F0502020204030204" pitchFamily="34" charset="0"/>
              <a:cs typeface="Calibri" panose="020F0502020204030204" pitchFamily="34" charset="0"/>
            </a:endParaRPr>
          </a:p>
          <a:p>
            <a:pPr algn="ctr"/>
            <a:r>
              <a:rPr lang="en-GB" i="1" dirty="0">
                <a:latin typeface="Calibri" panose="020F0502020204030204" pitchFamily="34" charset="0"/>
                <a:cs typeface="Calibri" panose="020F0502020204030204" pitchFamily="34" charset="0"/>
              </a:rPr>
              <a:t>If you have any questions, please don't hesitate to speak to us.</a:t>
            </a:r>
            <a:endParaRPr lang="en-GB" sz="135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7678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flower on a green square&#10;&#10;AI-generated content may be incorrect.">
            <a:extLst>
              <a:ext uri="{FF2B5EF4-FFF2-40B4-BE49-F238E27FC236}">
                <a16:creationId xmlns:a16="http://schemas.microsoft.com/office/drawing/2014/main" id="{B3607F53-0E9A-4DFD-B4B2-0CB23B2B2874}"/>
              </a:ext>
            </a:extLst>
          </p:cNvPr>
          <p:cNvPicPr>
            <a:picLocks noChangeAspect="1"/>
          </p:cNvPicPr>
          <p:nvPr/>
        </p:nvPicPr>
        <p:blipFill>
          <a:blip r:embed="rId2"/>
          <a:stretch>
            <a:fillRect/>
          </a:stretch>
        </p:blipFill>
        <p:spPr>
          <a:xfrm>
            <a:off x="7696242" y="237498"/>
            <a:ext cx="1071480" cy="1145888"/>
          </a:xfrm>
          <a:prstGeom prst="rect">
            <a:avLst/>
          </a:prstGeom>
        </p:spPr>
      </p:pic>
      <p:pic>
        <p:nvPicPr>
          <p:cNvPr id="3" name="Picture 2" descr="A logo with colorful silhouettes of kids&#10;&#10;AI-generated content may be incorrect.">
            <a:extLst>
              <a:ext uri="{FF2B5EF4-FFF2-40B4-BE49-F238E27FC236}">
                <a16:creationId xmlns:a16="http://schemas.microsoft.com/office/drawing/2014/main" id="{217A2E23-3C57-BE9E-E7D7-B7FEACF0FA44}"/>
              </a:ext>
            </a:extLst>
          </p:cNvPr>
          <p:cNvPicPr>
            <a:picLocks noChangeAspect="1"/>
          </p:cNvPicPr>
          <p:nvPr/>
        </p:nvPicPr>
        <p:blipFill>
          <a:blip r:embed="rId3"/>
          <a:stretch>
            <a:fillRect/>
          </a:stretch>
        </p:blipFill>
        <p:spPr>
          <a:xfrm>
            <a:off x="376278" y="292473"/>
            <a:ext cx="2676525" cy="2705100"/>
          </a:xfrm>
          <a:prstGeom prst="rect">
            <a:avLst/>
          </a:prstGeom>
        </p:spPr>
      </p:pic>
      <p:sp>
        <p:nvSpPr>
          <p:cNvPr id="4" name="TextBox 3">
            <a:extLst>
              <a:ext uri="{FF2B5EF4-FFF2-40B4-BE49-F238E27FC236}">
                <a16:creationId xmlns:a16="http://schemas.microsoft.com/office/drawing/2014/main" id="{373A81A0-00B8-4A69-F265-A55E9FE33E0B}"/>
              </a:ext>
            </a:extLst>
          </p:cNvPr>
          <p:cNvSpPr txBox="1"/>
          <p:nvPr/>
        </p:nvSpPr>
        <p:spPr>
          <a:xfrm>
            <a:off x="2694215" y="1219745"/>
            <a:ext cx="6233568" cy="4893647"/>
          </a:xfrm>
          <a:prstGeom prst="rect">
            <a:avLst/>
          </a:prstGeom>
          <a:noFill/>
        </p:spPr>
        <p:txBody>
          <a:bodyPr wrap="square" rtlCol="0">
            <a:spAutoFit/>
          </a:bodyPr>
          <a:lstStyle/>
          <a:p>
            <a:r>
              <a:rPr lang="en-GB" sz="3300" b="1" dirty="0">
                <a:solidFill>
                  <a:srgbClr val="00B050"/>
                </a:solidFill>
              </a:rPr>
              <a:t>Children in British primary</a:t>
            </a:r>
          </a:p>
          <a:p>
            <a:r>
              <a:rPr lang="en-GB" sz="3300" b="1" dirty="0">
                <a:solidFill>
                  <a:srgbClr val="00B050"/>
                </a:solidFill>
              </a:rPr>
              <a:t>schools spend 20% or 1.4 years</a:t>
            </a:r>
          </a:p>
          <a:p>
            <a:r>
              <a:rPr lang="en-GB" sz="3300" b="1" dirty="0">
                <a:solidFill>
                  <a:srgbClr val="00B050"/>
                </a:solidFill>
              </a:rPr>
              <a:t>of their school attendance in play</a:t>
            </a:r>
          </a:p>
          <a:p>
            <a:endParaRPr lang="en-GB" sz="2400" b="1" dirty="0"/>
          </a:p>
          <a:p>
            <a:r>
              <a:rPr lang="en-GB" sz="1350" dirty="0"/>
              <a:t>Play is the process through which children learn everything that they need to know that cannot be taught. Play wires the brain, builds capable bodies, and is the foundation of building relationships.</a:t>
            </a:r>
          </a:p>
          <a:p>
            <a:endParaRPr lang="en-GB" sz="1350" dirty="0"/>
          </a:p>
          <a:p>
            <a:r>
              <a:rPr lang="en-GB" sz="1350" dirty="0"/>
              <a:t>OPAL's programme enables schools to provide every child with rich opportunities to be creative, collaborative and active in their outdoor play, in environments that are safe enough for 'health and safety' but challenging enough for children's ongoing development.</a:t>
            </a:r>
          </a:p>
          <a:p>
            <a:endParaRPr lang="en-GB" sz="1350" dirty="0"/>
          </a:p>
          <a:p>
            <a:endParaRPr lang="en-GB" sz="1350" b="1" dirty="0"/>
          </a:p>
          <a:p>
            <a:endParaRPr lang="en-GB" sz="1350" b="1" dirty="0"/>
          </a:p>
          <a:p>
            <a:r>
              <a:rPr lang="en-GB" sz="1350" b="1" dirty="0"/>
              <a:t>We will be beginning our whole school OPAL journey in September and are excited to share this journey - with your help and support.</a:t>
            </a:r>
          </a:p>
          <a:p>
            <a:endParaRPr lang="en-GB" sz="1350" dirty="0"/>
          </a:p>
        </p:txBody>
      </p:sp>
      <p:pic>
        <p:nvPicPr>
          <p:cNvPr id="6" name="Picture 5" descr="A group of kids playing in a playground&#10;&#10;AI-generated content may be incorrect.">
            <a:extLst>
              <a:ext uri="{FF2B5EF4-FFF2-40B4-BE49-F238E27FC236}">
                <a16:creationId xmlns:a16="http://schemas.microsoft.com/office/drawing/2014/main" id="{729B3014-8C60-AFF7-A488-816DA4CB64B4}"/>
              </a:ext>
            </a:extLst>
          </p:cNvPr>
          <p:cNvPicPr>
            <a:picLocks noChangeAspect="1"/>
          </p:cNvPicPr>
          <p:nvPr/>
        </p:nvPicPr>
        <p:blipFill>
          <a:blip r:embed="rId4"/>
          <a:stretch>
            <a:fillRect/>
          </a:stretch>
        </p:blipFill>
        <p:spPr>
          <a:xfrm>
            <a:off x="97250" y="3655026"/>
            <a:ext cx="2517405" cy="2112461"/>
          </a:xfrm>
          <a:prstGeom prst="rect">
            <a:avLst/>
          </a:prstGeom>
        </p:spPr>
      </p:pic>
    </p:spTree>
    <p:extLst>
      <p:ext uri="{BB962C8B-B14F-4D97-AF65-F5344CB8AC3E}">
        <p14:creationId xmlns:p14="http://schemas.microsoft.com/office/powerpoint/2010/main" val="2218039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98EAD99B-27BA-4161-A50F-43088D8F5D97}"/>
              </a:ext>
            </a:extLst>
          </p:cNvPr>
          <p:cNvSpPr>
            <a:spLocks noGrp="1"/>
          </p:cNvSpPr>
          <p:nvPr>
            <p:ph type="title"/>
          </p:nvPr>
        </p:nvSpPr>
        <p:spPr>
          <a:xfrm>
            <a:off x="1828801" y="659765"/>
            <a:ext cx="7406640" cy="1356360"/>
          </a:xfrm>
        </p:spPr>
        <p:txBody>
          <a:bodyPr/>
          <a:lstStyle/>
          <a:p>
            <a:pPr eaLnBrk="1" fontAlgn="auto" hangingPunct="1">
              <a:spcAft>
                <a:spcPts val="0"/>
              </a:spcAft>
              <a:defRPr/>
            </a:pPr>
            <a:r>
              <a:rPr lang="en-GB" altLang="en-US" dirty="0"/>
              <a:t>Communication </a:t>
            </a:r>
          </a:p>
        </p:txBody>
      </p:sp>
      <p:sp>
        <p:nvSpPr>
          <p:cNvPr id="20483" name="Content Placeholder 1">
            <a:extLst>
              <a:ext uri="{FF2B5EF4-FFF2-40B4-BE49-F238E27FC236}">
                <a16:creationId xmlns:a16="http://schemas.microsoft.com/office/drawing/2014/main" id="{5965CA00-87FA-4240-96B0-8324708DD56C}"/>
              </a:ext>
            </a:extLst>
          </p:cNvPr>
          <p:cNvSpPr>
            <a:spLocks noGrp="1" noChangeArrowheads="1"/>
          </p:cNvSpPr>
          <p:nvPr>
            <p:ph idx="1"/>
          </p:nvPr>
        </p:nvSpPr>
        <p:spPr>
          <a:xfrm>
            <a:off x="511021" y="2193679"/>
            <a:ext cx="7158038" cy="3809129"/>
          </a:xfrm>
        </p:spPr>
        <p:txBody>
          <a:bodyPr/>
          <a:lstStyle/>
          <a:p>
            <a:r>
              <a:rPr lang="en-GB" altLang="en-US" sz="2800" dirty="0"/>
              <a:t>Come and speak to us at the end of the day/ first thing in the morning</a:t>
            </a:r>
          </a:p>
          <a:p>
            <a:r>
              <a:rPr lang="en-GB" altLang="en-US" sz="2800" dirty="0"/>
              <a:t>Send in a note/letter with child</a:t>
            </a:r>
            <a:endParaRPr lang="en-GB" dirty="0"/>
          </a:p>
          <a:p>
            <a:r>
              <a:rPr lang="en-GB" altLang="en-US" sz="2800" dirty="0"/>
              <a:t>Call / email school</a:t>
            </a:r>
          </a:p>
          <a:p>
            <a:r>
              <a:rPr lang="en-GB" altLang="en-US" sz="2800" dirty="0"/>
              <a:t>Website </a:t>
            </a:r>
          </a:p>
        </p:txBody>
      </p:sp>
      <p:pic>
        <p:nvPicPr>
          <p:cNvPr id="2" name="Picture 1">
            <a:extLst>
              <a:ext uri="{FF2B5EF4-FFF2-40B4-BE49-F238E27FC236}">
                <a16:creationId xmlns:a16="http://schemas.microsoft.com/office/drawing/2014/main" id="{17E31495-6F2C-4326-B7A0-1414C264B5CD}"/>
              </a:ext>
            </a:extLst>
          </p:cNvPr>
          <p:cNvPicPr>
            <a:picLocks noChangeAspect="1"/>
          </p:cNvPicPr>
          <p:nvPr/>
        </p:nvPicPr>
        <p:blipFill>
          <a:blip r:embed="rId2"/>
          <a:stretch>
            <a:fillRect/>
          </a:stretch>
        </p:blipFill>
        <p:spPr>
          <a:xfrm>
            <a:off x="511021" y="688481"/>
            <a:ext cx="1317780" cy="90445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57F594F-C16F-4FC2-918A-C038C6B5E770}"/>
              </a:ext>
            </a:extLst>
          </p:cNvPr>
          <p:cNvSpPr txBox="1">
            <a:spLocks noChangeArrowheads="1"/>
          </p:cNvSpPr>
          <p:nvPr/>
        </p:nvSpPr>
        <p:spPr>
          <a:xfrm>
            <a:off x="101953" y="579205"/>
            <a:ext cx="8765381" cy="711994"/>
          </a:xfrm>
          <a:prstGeom prst="rect">
            <a:avLst/>
          </a:prstGeom>
        </p:spPr>
        <p:txBody>
          <a:bodyPr>
            <a:noAutofit/>
          </a:bodyPr>
          <a:lst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a:lstStyle>
          <a:p>
            <a:r>
              <a:rPr lang="en-GB" sz="3300" dirty="0">
                <a:latin typeface="Calibri" panose="020F0502020204030204" pitchFamily="34" charset="0"/>
                <a:cs typeface="Calibri" panose="020F0502020204030204" pitchFamily="34" charset="0"/>
              </a:rPr>
              <a:t>⚠️ </a:t>
            </a:r>
            <a:r>
              <a:rPr lang="en-GB" sz="3300" b="1" dirty="0">
                <a:solidFill>
                  <a:srgbClr val="00B050"/>
                </a:solidFill>
                <a:latin typeface="Calibri" panose="020F0502020204030204" pitchFamily="34" charset="0"/>
                <a:cs typeface="Calibri" panose="020F0502020204030204" pitchFamily="34" charset="0"/>
              </a:rPr>
              <a:t>If You’re Concerned About Something…</a:t>
            </a:r>
            <a:endParaRPr lang="en-GB" sz="3300" dirty="0">
              <a:solidFill>
                <a:srgbClr val="00B050"/>
              </a:solidFill>
              <a:latin typeface="Calibri" panose="020F0502020204030204" pitchFamily="34" charset="0"/>
              <a:cs typeface="Calibri" panose="020F0502020204030204" pitchFamily="34" charset="0"/>
            </a:endParaRPr>
          </a:p>
        </p:txBody>
      </p:sp>
      <p:pic>
        <p:nvPicPr>
          <p:cNvPr id="3" name="Picture 2" descr="A yellow flower on a green square&#10;&#10;AI-generated content may be incorrect.">
            <a:extLst>
              <a:ext uri="{FF2B5EF4-FFF2-40B4-BE49-F238E27FC236}">
                <a16:creationId xmlns:a16="http://schemas.microsoft.com/office/drawing/2014/main" id="{97212DEF-C140-470E-8290-E20F6E3B91E4}"/>
              </a:ext>
            </a:extLst>
          </p:cNvPr>
          <p:cNvPicPr>
            <a:picLocks noChangeAspect="1"/>
          </p:cNvPicPr>
          <p:nvPr/>
        </p:nvPicPr>
        <p:blipFill>
          <a:blip r:embed="rId2"/>
          <a:stretch>
            <a:fillRect/>
          </a:stretch>
        </p:blipFill>
        <p:spPr>
          <a:xfrm>
            <a:off x="7970567" y="259187"/>
            <a:ext cx="1071480" cy="1145888"/>
          </a:xfrm>
          <a:prstGeom prst="rect">
            <a:avLst/>
          </a:prstGeom>
        </p:spPr>
      </p:pic>
      <p:sp>
        <p:nvSpPr>
          <p:cNvPr id="5" name="TextBox 4">
            <a:extLst>
              <a:ext uri="{FF2B5EF4-FFF2-40B4-BE49-F238E27FC236}">
                <a16:creationId xmlns:a16="http://schemas.microsoft.com/office/drawing/2014/main" id="{A2B6AC92-140E-4017-B97E-71C71266AD49}"/>
              </a:ext>
            </a:extLst>
          </p:cNvPr>
          <p:cNvSpPr txBox="1"/>
          <p:nvPr/>
        </p:nvSpPr>
        <p:spPr>
          <a:xfrm>
            <a:off x="277286" y="1611217"/>
            <a:ext cx="8589427" cy="923330"/>
          </a:xfrm>
          <a:prstGeom prst="rect">
            <a:avLst/>
          </a:prstGeom>
          <a:noFill/>
        </p:spPr>
        <p:txBody>
          <a:bodyPr wrap="square">
            <a:spAutoFit/>
          </a:bodyPr>
          <a:lstStyle/>
          <a:p>
            <a:pPr algn="ctr" defTabSz="342900"/>
            <a:r>
              <a:rPr lang="en-GB" dirty="0">
                <a:solidFill>
                  <a:prstClr val="black"/>
                </a:solidFill>
                <a:latin typeface="Calibri" panose="020F0502020204030204" pitchFamily="34" charset="0"/>
                <a:cs typeface="Calibri" panose="020F0502020204030204" pitchFamily="34" charset="0"/>
              </a:rPr>
              <a:t>We want to work in partnership with you.</a:t>
            </a:r>
            <a:br>
              <a:rPr lang="en-GB" dirty="0">
                <a:solidFill>
                  <a:prstClr val="black"/>
                </a:solidFill>
                <a:latin typeface="Calibri" panose="020F0502020204030204" pitchFamily="34" charset="0"/>
                <a:cs typeface="Calibri" panose="020F0502020204030204" pitchFamily="34" charset="0"/>
              </a:rPr>
            </a:br>
            <a:r>
              <a:rPr lang="en-GB" dirty="0">
                <a:solidFill>
                  <a:prstClr val="black"/>
                </a:solidFill>
                <a:latin typeface="Calibri" panose="020F0502020204030204" pitchFamily="34" charset="0"/>
                <a:cs typeface="Calibri" panose="020F0502020204030204" pitchFamily="34" charset="0"/>
              </a:rPr>
              <a:t>If you’re ever worried or unhappy about a situation, please follow this order of contact,</a:t>
            </a:r>
            <a:br>
              <a:rPr lang="en-GB" dirty="0">
                <a:solidFill>
                  <a:prstClr val="black"/>
                </a:solidFill>
                <a:latin typeface="Calibri" panose="020F0502020204030204" pitchFamily="34" charset="0"/>
                <a:cs typeface="Calibri" panose="020F0502020204030204" pitchFamily="34" charset="0"/>
              </a:rPr>
            </a:br>
            <a:r>
              <a:rPr lang="en-GB" dirty="0">
                <a:solidFill>
                  <a:prstClr val="black"/>
                </a:solidFill>
                <a:latin typeface="Calibri" panose="020F0502020204030204" pitchFamily="34" charset="0"/>
                <a:cs typeface="Calibri" panose="020F0502020204030204" pitchFamily="34" charset="0"/>
              </a:rPr>
              <a:t>via the school office:</a:t>
            </a:r>
            <a:endParaRPr lang="en-US" dirty="0">
              <a:solidFill>
                <a:prstClr val="black"/>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9C8AEB2-581F-4FFA-A36F-3124D5E50375}"/>
              </a:ext>
            </a:extLst>
          </p:cNvPr>
          <p:cNvSpPr txBox="1"/>
          <p:nvPr/>
        </p:nvSpPr>
        <p:spPr>
          <a:xfrm>
            <a:off x="521594" y="2931468"/>
            <a:ext cx="7926097" cy="2108269"/>
          </a:xfrm>
          <a:prstGeom prst="rect">
            <a:avLst/>
          </a:prstGeom>
          <a:noFill/>
        </p:spPr>
        <p:txBody>
          <a:bodyPr wrap="square">
            <a:spAutoFit/>
          </a:bodyPr>
          <a:lstStyle/>
          <a:p>
            <a:pPr marL="342900" indent="-342900" defTabSz="342900">
              <a:buFont typeface="Arial" panose="020B0604020202020204" pitchFamily="34" charset="0"/>
              <a:buChar char="•"/>
            </a:pPr>
            <a:r>
              <a:rPr lang="en-GB" sz="2000" b="1" dirty="0">
                <a:solidFill>
                  <a:prstClr val="black"/>
                </a:solidFill>
                <a:latin typeface="Calibri" panose="020F0502020204030204" pitchFamily="34" charset="0"/>
                <a:cs typeface="Calibri" panose="020F0502020204030204" pitchFamily="34" charset="0"/>
              </a:rPr>
              <a:t>Class Teacher</a:t>
            </a:r>
            <a:r>
              <a:rPr lang="en-GB" sz="2000" dirty="0">
                <a:solidFill>
                  <a:prstClr val="black"/>
                </a:solidFill>
                <a:latin typeface="Calibri" panose="020F0502020204030204" pitchFamily="34" charset="0"/>
                <a:cs typeface="Calibri" panose="020F0502020204030204" pitchFamily="34" charset="0"/>
              </a:rPr>
              <a:t> – your first point of contact – Mrs Erika Murphy/Miss Amie Dobbs</a:t>
            </a:r>
            <a:endParaRPr lang="en-GB" sz="2000" dirty="0">
              <a:solidFill>
                <a:prstClr val="black"/>
              </a:solidFill>
              <a:highlight>
                <a:srgbClr val="FFFF00"/>
              </a:highlight>
              <a:latin typeface="Calibri" panose="020F0502020204030204" pitchFamily="34" charset="0"/>
              <a:cs typeface="Calibri" panose="020F0502020204030204" pitchFamily="34" charset="0"/>
            </a:endParaRPr>
          </a:p>
          <a:p>
            <a:pPr marL="342900" indent="-342900" defTabSz="342900">
              <a:buFont typeface="Arial" panose="020B0604020202020204" pitchFamily="34" charset="0"/>
              <a:buChar char="•"/>
            </a:pPr>
            <a:r>
              <a:rPr lang="en-GB" sz="2000" b="1" dirty="0">
                <a:solidFill>
                  <a:prstClr val="black"/>
                </a:solidFill>
                <a:latin typeface="Calibri" panose="020F0502020204030204" pitchFamily="34" charset="0"/>
                <a:cs typeface="Calibri" panose="020F0502020204030204" pitchFamily="34" charset="0"/>
              </a:rPr>
              <a:t>Phase Leader</a:t>
            </a:r>
            <a:r>
              <a:rPr lang="en-GB" sz="2000" dirty="0">
                <a:solidFill>
                  <a:prstClr val="black"/>
                </a:solidFill>
                <a:latin typeface="Calibri" panose="020F0502020204030204" pitchFamily="34" charset="0"/>
                <a:cs typeface="Calibri" panose="020F0502020204030204" pitchFamily="34" charset="0"/>
              </a:rPr>
              <a:t> – if further support is needed – Mr Lloyd Davies</a:t>
            </a:r>
          </a:p>
          <a:p>
            <a:pPr marL="342900" indent="-342900" defTabSz="342900">
              <a:buFont typeface="Arial" panose="020B0604020202020204" pitchFamily="34" charset="0"/>
              <a:buChar char="•"/>
            </a:pPr>
            <a:r>
              <a:rPr lang="en-GB" sz="2000" b="1" dirty="0">
                <a:solidFill>
                  <a:prstClr val="black"/>
                </a:solidFill>
                <a:latin typeface="Calibri" panose="020F0502020204030204" pitchFamily="34" charset="0"/>
                <a:cs typeface="Calibri" panose="020F0502020204030204" pitchFamily="34" charset="0"/>
              </a:rPr>
              <a:t>Assistant Headteacher - </a:t>
            </a:r>
            <a:r>
              <a:rPr lang="en-GB" sz="2000" dirty="0">
                <a:solidFill>
                  <a:prstClr val="black"/>
                </a:solidFill>
                <a:latin typeface="Calibri" panose="020F0502020204030204" pitchFamily="34" charset="0"/>
                <a:cs typeface="Calibri" panose="020F0502020204030204" pitchFamily="34" charset="0"/>
              </a:rPr>
              <a:t>Miss Amie Dobbs</a:t>
            </a:r>
          </a:p>
          <a:p>
            <a:pPr marL="342900" indent="-342900" defTabSz="342900">
              <a:buFont typeface="Arial" panose="020B0604020202020204" pitchFamily="34" charset="0"/>
              <a:buChar char="•"/>
            </a:pPr>
            <a:r>
              <a:rPr lang="en-GB" sz="2000" b="1" dirty="0">
                <a:solidFill>
                  <a:prstClr val="black"/>
                </a:solidFill>
                <a:latin typeface="Calibri" panose="020F0502020204030204" pitchFamily="34" charset="0"/>
                <a:cs typeface="Calibri" panose="020F0502020204030204" pitchFamily="34" charset="0"/>
              </a:rPr>
              <a:t>Deputy Headteacher – </a:t>
            </a:r>
            <a:r>
              <a:rPr lang="en-GB" sz="2000" dirty="0">
                <a:solidFill>
                  <a:prstClr val="black"/>
                </a:solidFill>
                <a:latin typeface="Calibri" panose="020F0502020204030204" pitchFamily="34" charset="0"/>
                <a:cs typeface="Calibri" panose="020F0502020204030204" pitchFamily="34" charset="0"/>
              </a:rPr>
              <a:t>Mrs Emma Swinburn</a:t>
            </a:r>
          </a:p>
          <a:p>
            <a:pPr marL="342900" indent="-342900" defTabSz="342900">
              <a:buFont typeface="Arial" panose="020B0604020202020204" pitchFamily="34" charset="0"/>
              <a:buChar char="•"/>
            </a:pPr>
            <a:r>
              <a:rPr lang="en-GB" sz="2000" b="1" dirty="0">
                <a:solidFill>
                  <a:prstClr val="black"/>
                </a:solidFill>
                <a:latin typeface="Calibri" panose="020F0502020204030204" pitchFamily="34" charset="0"/>
                <a:cs typeface="Calibri" panose="020F0502020204030204" pitchFamily="34" charset="0"/>
              </a:rPr>
              <a:t>Headteacher – </a:t>
            </a:r>
            <a:r>
              <a:rPr lang="en-GB" sz="2000" dirty="0">
                <a:solidFill>
                  <a:prstClr val="black"/>
                </a:solidFill>
                <a:latin typeface="Calibri" panose="020F0502020204030204" pitchFamily="34" charset="0"/>
                <a:cs typeface="Calibri" panose="020F0502020204030204" pitchFamily="34" charset="0"/>
              </a:rPr>
              <a:t>Mrs Claire Jones</a:t>
            </a:r>
            <a:br>
              <a:rPr lang="en-GB" sz="1100" dirty="0">
                <a:solidFill>
                  <a:prstClr val="black"/>
                </a:solidFill>
                <a:latin typeface="Calibri" panose="020F0502020204030204" pitchFamily="34" charset="0"/>
                <a:cs typeface="Calibri" panose="020F0502020204030204" pitchFamily="34" charset="0"/>
              </a:rPr>
            </a:br>
            <a:endParaRPr lang="en-US" sz="1100" dirty="0">
              <a:solidFill>
                <a:prstClr val="black"/>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40E3AFB4-0D8F-4471-8CA5-3FA583B8CA69}"/>
              </a:ext>
            </a:extLst>
          </p:cNvPr>
          <p:cNvSpPr txBox="1"/>
          <p:nvPr/>
        </p:nvSpPr>
        <p:spPr>
          <a:xfrm>
            <a:off x="695807" y="5413810"/>
            <a:ext cx="7810500" cy="400110"/>
          </a:xfrm>
          <a:prstGeom prst="rect">
            <a:avLst/>
          </a:prstGeom>
          <a:noFill/>
        </p:spPr>
        <p:txBody>
          <a:bodyPr wrap="square">
            <a:spAutoFit/>
          </a:bodyPr>
          <a:lstStyle/>
          <a:p>
            <a:r>
              <a:rPr lang="en-GB" sz="2000" dirty="0">
                <a:solidFill>
                  <a:prstClr val="black"/>
                </a:solidFill>
                <a:latin typeface="Calibri" panose="020F0502020204030204" pitchFamily="34" charset="0"/>
                <a:cs typeface="Calibri" panose="020F0502020204030204" pitchFamily="34" charset="0"/>
              </a:rPr>
              <a:t>We’re here to help and will always do our best to resolve any concerns</a:t>
            </a:r>
            <a:endParaRPr lang="en-GB" sz="2000" dirty="0"/>
          </a:p>
        </p:txBody>
      </p:sp>
    </p:spTree>
    <p:extLst>
      <p:ext uri="{BB962C8B-B14F-4D97-AF65-F5344CB8AC3E}">
        <p14:creationId xmlns:p14="http://schemas.microsoft.com/office/powerpoint/2010/main" val="3350968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12860BB-794D-FF5B-2A0F-3936BC8C472C}"/>
              </a:ext>
            </a:extLst>
          </p:cNvPr>
          <p:cNvSpPr>
            <a:spLocks noGrp="1" noChangeArrowheads="1"/>
          </p:cNvSpPr>
          <p:nvPr>
            <p:ph type="ctrTitle" idx="4294967295"/>
          </p:nvPr>
        </p:nvSpPr>
        <p:spPr>
          <a:xfrm>
            <a:off x="435006" y="1046163"/>
            <a:ext cx="8329582" cy="4333875"/>
          </a:xfrm>
        </p:spPr>
        <p:txBody>
          <a:bodyPr>
            <a:noAutofit/>
          </a:bodyPr>
          <a:lstStyle/>
          <a:p>
            <a:r>
              <a:rPr lang="en-GB" sz="4050" b="1" dirty="0"/>
              <a:t>📬 </a:t>
            </a:r>
            <a:r>
              <a:rPr lang="en-GB" sz="4050" b="1" dirty="0">
                <a:latin typeface="Calibri" panose="020F0502020204030204" pitchFamily="34" charset="0"/>
                <a:cs typeface="Calibri" panose="020F0502020204030204" pitchFamily="34" charset="0"/>
              </a:rPr>
              <a:t>Communicating with Us</a:t>
            </a:r>
            <a:br>
              <a:rPr lang="en-GB" sz="2100" b="1" dirty="0"/>
            </a:br>
            <a:br>
              <a:rPr lang="en-GB" sz="2100" dirty="0"/>
            </a:br>
            <a:r>
              <a:rPr lang="en-GB" sz="2100" dirty="0">
                <a:latin typeface="Calibri" panose="020F0502020204030204" pitchFamily="34" charset="0"/>
                <a:cs typeface="Calibri" panose="020F0502020204030204" pitchFamily="34" charset="0"/>
              </a:rPr>
              <a:t>If you need to get in touch, please email the </a:t>
            </a:r>
            <a:r>
              <a:rPr lang="en-GB" sz="2100" b="1" dirty="0">
                <a:latin typeface="Calibri" panose="020F0502020204030204" pitchFamily="34" charset="0"/>
                <a:cs typeface="Calibri" panose="020F0502020204030204" pitchFamily="34" charset="0"/>
              </a:rPr>
              <a:t>school office</a:t>
            </a:r>
            <a:r>
              <a:rPr lang="en-GB" sz="2100" dirty="0">
                <a:latin typeface="Calibri" panose="020F0502020204030204" pitchFamily="34" charset="0"/>
                <a:cs typeface="Calibri" panose="020F0502020204030204" pitchFamily="34" charset="0"/>
              </a:rPr>
              <a:t> in the first instance:</a:t>
            </a:r>
            <a:br>
              <a:rPr lang="en-GB" sz="2100" dirty="0">
                <a:latin typeface="Calibri" panose="020F0502020204030204" pitchFamily="34" charset="0"/>
                <a:cs typeface="Calibri" panose="020F0502020204030204" pitchFamily="34" charset="0"/>
              </a:rPr>
            </a:br>
            <a:br>
              <a:rPr lang="en-GB" sz="2100" dirty="0">
                <a:latin typeface="Calibri" panose="020F0502020204030204" pitchFamily="34" charset="0"/>
                <a:cs typeface="Calibri" panose="020F0502020204030204" pitchFamily="34" charset="0"/>
              </a:rPr>
            </a:br>
            <a:r>
              <a:rPr lang="en-GB" sz="2100" dirty="0">
                <a:latin typeface="Calibri" panose="020F0502020204030204" pitchFamily="34" charset="0"/>
                <a:cs typeface="Calibri" panose="020F0502020204030204" pitchFamily="34" charset="0"/>
              </a:rPr>
              <a:t>✉️ </a:t>
            </a:r>
            <a:r>
              <a:rPr lang="en-GB" sz="2100" b="1" dirty="0">
                <a:latin typeface="Calibri" panose="020F0502020204030204" pitchFamily="34" charset="0"/>
                <a:cs typeface="Calibri" panose="020F0502020204030204" pitchFamily="34" charset="0"/>
              </a:rPr>
              <a:t>office@primrosehill-euxton.lancs.sch.uk</a:t>
            </a:r>
            <a:br>
              <a:rPr lang="en-GB" sz="2100" dirty="0">
                <a:latin typeface="Calibri" panose="020F0502020204030204" pitchFamily="34" charset="0"/>
                <a:cs typeface="Calibri" panose="020F0502020204030204" pitchFamily="34" charset="0"/>
              </a:rPr>
            </a:br>
            <a:br>
              <a:rPr lang="en-GB" sz="2100" dirty="0">
                <a:latin typeface="Calibri" panose="020F0502020204030204" pitchFamily="34" charset="0"/>
                <a:cs typeface="Calibri" panose="020F0502020204030204" pitchFamily="34" charset="0"/>
              </a:rPr>
            </a:br>
            <a:r>
              <a:rPr lang="en-GB" sz="2100" dirty="0">
                <a:latin typeface="Calibri" panose="020F0502020204030204" pitchFamily="34" charset="0"/>
                <a:cs typeface="Calibri" panose="020F0502020204030204" pitchFamily="34" charset="0"/>
              </a:rPr>
              <a:t>Your message will be passed on to the relevant member of staff.</a:t>
            </a:r>
            <a:br>
              <a:rPr lang="en-GB" sz="2100" dirty="0">
                <a:latin typeface="Calibri" panose="020F0502020204030204" pitchFamily="34" charset="0"/>
                <a:cs typeface="Calibri" panose="020F0502020204030204" pitchFamily="34" charset="0"/>
              </a:rPr>
            </a:br>
            <a:br>
              <a:rPr lang="en-GB" sz="2100" dirty="0">
                <a:latin typeface="Calibri" panose="020F0502020204030204" pitchFamily="34" charset="0"/>
                <a:cs typeface="Calibri" panose="020F0502020204030204" pitchFamily="34" charset="0"/>
              </a:rPr>
            </a:br>
            <a:r>
              <a:rPr lang="en-GB" sz="2100" dirty="0">
                <a:latin typeface="Calibri" panose="020F0502020204030204" pitchFamily="34" charset="0"/>
                <a:cs typeface="Calibri" panose="020F0502020204030204" pitchFamily="34" charset="0"/>
              </a:rPr>
              <a:t>We aim to respond as soon as we can, but please allow up to 48 hours for a reply during term time.</a:t>
            </a:r>
            <a:br>
              <a:rPr lang="en-GB" sz="2100" dirty="0">
                <a:latin typeface="Calibri" panose="020F0502020204030204" pitchFamily="34" charset="0"/>
                <a:cs typeface="Calibri" panose="020F0502020204030204" pitchFamily="34" charset="0"/>
              </a:rPr>
            </a:br>
            <a:br>
              <a:rPr lang="en-GB" sz="2100" dirty="0">
                <a:latin typeface="Calibri" panose="020F0502020204030204" pitchFamily="34" charset="0"/>
                <a:cs typeface="Calibri" panose="020F0502020204030204" pitchFamily="34" charset="0"/>
              </a:rPr>
            </a:br>
            <a:r>
              <a:rPr lang="en-GB" sz="2100" i="1" dirty="0">
                <a:latin typeface="Calibri" panose="020F0502020204030204" pitchFamily="34" charset="0"/>
                <a:cs typeface="Calibri" panose="020F0502020204030204" pitchFamily="34" charset="0"/>
              </a:rPr>
              <a:t>For urgent matters during the school day, please phone the school office directly on: 01257 276688</a:t>
            </a:r>
            <a:endParaRPr lang="en-GB" sz="2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6245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C369B-5F40-2D8D-D91C-3E94FD183035}"/>
            </a:ext>
          </a:extLst>
        </p:cNvPr>
        <p:cNvGrpSpPr/>
        <p:nvPr/>
      </p:nvGrpSpPr>
      <p:grpSpPr>
        <a:xfrm>
          <a:off x="0" y="0"/>
          <a:ext cx="0" cy="0"/>
          <a:chOff x="0" y="0"/>
          <a:chExt cx="0" cy="0"/>
        </a:xfrm>
      </p:grpSpPr>
      <p:pic>
        <p:nvPicPr>
          <p:cNvPr id="6" name="Picture 5" descr="A yellow flower on a green square&#10;&#10;AI-generated content may be incorrect.">
            <a:extLst>
              <a:ext uri="{FF2B5EF4-FFF2-40B4-BE49-F238E27FC236}">
                <a16:creationId xmlns:a16="http://schemas.microsoft.com/office/drawing/2014/main" id="{E30CC12B-1F6C-E8AA-B108-ED9784E11BF6}"/>
              </a:ext>
            </a:extLst>
          </p:cNvPr>
          <p:cNvPicPr>
            <a:picLocks noChangeAspect="1"/>
          </p:cNvPicPr>
          <p:nvPr/>
        </p:nvPicPr>
        <p:blipFill>
          <a:blip r:embed="rId2"/>
          <a:stretch>
            <a:fillRect/>
          </a:stretch>
        </p:blipFill>
        <p:spPr>
          <a:xfrm>
            <a:off x="7916779" y="895681"/>
            <a:ext cx="1071480" cy="1145888"/>
          </a:xfrm>
          <a:prstGeom prst="rect">
            <a:avLst/>
          </a:prstGeom>
        </p:spPr>
      </p:pic>
      <p:sp>
        <p:nvSpPr>
          <p:cNvPr id="2" name="Title 1">
            <a:extLst>
              <a:ext uri="{FF2B5EF4-FFF2-40B4-BE49-F238E27FC236}">
                <a16:creationId xmlns:a16="http://schemas.microsoft.com/office/drawing/2014/main" id="{C89FA791-4727-AB6D-DFE3-CE03391DCD8D}"/>
              </a:ext>
            </a:extLst>
          </p:cNvPr>
          <p:cNvSpPr>
            <a:spLocks noGrp="1"/>
          </p:cNvSpPr>
          <p:nvPr>
            <p:ph type="title"/>
          </p:nvPr>
        </p:nvSpPr>
        <p:spPr>
          <a:xfrm>
            <a:off x="1474345" y="2532772"/>
            <a:ext cx="7669655" cy="2776163"/>
          </a:xfrm>
        </p:spPr>
        <p:txBody>
          <a:bodyPr>
            <a:noAutofit/>
          </a:bodyPr>
          <a:lstStyle/>
          <a:p>
            <a:br>
              <a:rPr lang="en-GB" sz="2100" dirty="0">
                <a:latin typeface="+mn-lt"/>
                <a:cs typeface="Calibri" panose="020F0502020204030204" pitchFamily="34" charset="0"/>
              </a:rPr>
            </a:br>
            <a:r>
              <a:rPr lang="en-GB" sz="2100" b="1" dirty="0">
                <a:latin typeface="+mn-lt"/>
              </a:rPr>
              <a:t>Just a reminder that Arbor can be used to report your child's absence.</a:t>
            </a:r>
            <a:br>
              <a:rPr lang="en-GB" sz="2100" dirty="0">
                <a:latin typeface="+mn-lt"/>
              </a:rPr>
            </a:br>
            <a:r>
              <a:rPr lang="en-GB" sz="2100" dirty="0">
                <a:latin typeface="+mn-lt"/>
              </a:rPr>
              <a:t>To do this, please:</a:t>
            </a:r>
            <a:br>
              <a:rPr lang="en-GB" sz="2100" dirty="0">
                <a:latin typeface="+mn-lt"/>
              </a:rPr>
            </a:br>
            <a:r>
              <a:rPr lang="en-GB" sz="2100" dirty="0">
                <a:latin typeface="+mn-lt"/>
              </a:rPr>
              <a:t>1.  Access the Attendance section.</a:t>
            </a:r>
            <a:br>
              <a:rPr lang="en-GB" sz="2100" dirty="0">
                <a:latin typeface="+mn-lt"/>
              </a:rPr>
            </a:br>
            <a:r>
              <a:rPr lang="en-GB" sz="2100" dirty="0">
                <a:latin typeface="+mn-lt"/>
              </a:rPr>
              <a:t>2.  Enter the details of the absence.</a:t>
            </a:r>
            <a:br>
              <a:rPr lang="en-GB" sz="2100" dirty="0">
                <a:latin typeface="+mn-lt"/>
              </a:rPr>
            </a:br>
            <a:r>
              <a:rPr lang="en-GB" sz="2100" dirty="0">
                <a:latin typeface="+mn-lt"/>
              </a:rPr>
              <a:t>3.  Submit the request.</a:t>
            </a:r>
            <a:br>
              <a:rPr lang="en-GB" sz="2100" dirty="0">
                <a:latin typeface="+mn-lt"/>
              </a:rPr>
            </a:br>
            <a:br>
              <a:rPr lang="en-GB" sz="2100" dirty="0">
                <a:latin typeface="+mn-lt"/>
              </a:rPr>
            </a:br>
            <a:r>
              <a:rPr lang="en-GB" sz="2100" dirty="0">
                <a:latin typeface="+mn-lt"/>
              </a:rPr>
              <a:t>Once approved, the absence will be visible in the Attendance tab.</a:t>
            </a:r>
            <a:br>
              <a:rPr lang="en-GB" sz="2100" dirty="0">
                <a:latin typeface="+mn-lt"/>
              </a:rPr>
            </a:br>
            <a:r>
              <a:rPr lang="en-GB" sz="2100" dirty="0">
                <a:latin typeface="+mn-lt"/>
              </a:rPr>
              <a:t>If you have any questions or require assistance using Arbor, please contact the school office. </a:t>
            </a:r>
            <a:r>
              <a:rPr lang="en-GB" sz="2100" u="sng" dirty="0">
                <a:latin typeface="+mn-lt"/>
              </a:rPr>
              <a:t>Please check your emails on a regular basis,</a:t>
            </a:r>
            <a:br>
              <a:rPr lang="en-GB" sz="2100" u="sng" dirty="0">
                <a:latin typeface="+mn-lt"/>
              </a:rPr>
            </a:br>
            <a:endParaRPr lang="en-US" sz="2100" u="sng"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EFDB3C5-C158-0658-0BBA-2462ECCF9474}"/>
              </a:ext>
            </a:extLst>
          </p:cNvPr>
          <p:cNvSpPr txBox="1"/>
          <p:nvPr/>
        </p:nvSpPr>
        <p:spPr>
          <a:xfrm>
            <a:off x="215900" y="1042599"/>
            <a:ext cx="8928100" cy="715581"/>
          </a:xfrm>
          <a:prstGeom prst="rect">
            <a:avLst/>
          </a:prstGeom>
          <a:noFill/>
        </p:spPr>
        <p:txBody>
          <a:bodyPr wrap="square">
            <a:spAutoFit/>
          </a:bodyPr>
          <a:lstStyle/>
          <a:p>
            <a:pPr algn="ctr"/>
            <a:r>
              <a:rPr lang="en-GB" sz="4050" b="1" dirty="0">
                <a:latin typeface="Calibri" panose="020F0502020204030204" pitchFamily="34" charset="0"/>
                <a:cs typeface="Calibri" panose="020F0502020204030204" pitchFamily="34" charset="0"/>
              </a:rPr>
              <a:t>📆 </a:t>
            </a:r>
            <a:r>
              <a:rPr lang="en-GB" sz="4050" b="1" dirty="0">
                <a:solidFill>
                  <a:srgbClr val="00B050"/>
                </a:solidFill>
                <a:latin typeface="Calibri" panose="020F0502020204030204" pitchFamily="34" charset="0"/>
                <a:cs typeface="Calibri" panose="020F0502020204030204" pitchFamily="34" charset="0"/>
              </a:rPr>
              <a:t>Attendance &amp; Absence</a:t>
            </a:r>
            <a:endParaRPr lang="en-US" sz="4050" dirty="0">
              <a:solidFill>
                <a:srgbClr val="00B05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988A78C-6252-0AF3-AAEF-060AB82D45AE}"/>
              </a:ext>
            </a:extLst>
          </p:cNvPr>
          <p:cNvSpPr txBox="1"/>
          <p:nvPr/>
        </p:nvSpPr>
        <p:spPr>
          <a:xfrm>
            <a:off x="0" y="1868894"/>
            <a:ext cx="9143999" cy="369332"/>
          </a:xfrm>
          <a:prstGeom prst="rect">
            <a:avLst/>
          </a:prstGeom>
          <a:noFill/>
        </p:spPr>
        <p:txBody>
          <a:bodyPr wrap="square">
            <a:spAutoFit/>
          </a:bodyPr>
          <a:lstStyle/>
          <a:p>
            <a:pPr algn="ctr"/>
            <a:r>
              <a:rPr lang="en-GB" dirty="0">
                <a:latin typeface="Calibri" panose="020F0502020204030204" pitchFamily="34" charset="0"/>
                <a:cs typeface="Calibri" panose="020F0502020204030204" pitchFamily="34" charset="0"/>
              </a:rPr>
              <a:t>We strongly encourage good attendance to support your child’s learning and progress.</a:t>
            </a:r>
            <a:endParaRPr lang="en-US"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BAE4196-D425-2D8F-8C09-B7D004C73876}"/>
              </a:ext>
            </a:extLst>
          </p:cNvPr>
          <p:cNvSpPr txBox="1"/>
          <p:nvPr/>
        </p:nvSpPr>
        <p:spPr>
          <a:xfrm>
            <a:off x="0" y="5538402"/>
            <a:ext cx="9143999" cy="369332"/>
          </a:xfrm>
          <a:prstGeom prst="rect">
            <a:avLst/>
          </a:prstGeom>
          <a:noFill/>
        </p:spPr>
        <p:txBody>
          <a:bodyPr wrap="square">
            <a:spAutoFit/>
          </a:bodyPr>
          <a:lstStyle/>
          <a:p>
            <a:pPr algn="ctr"/>
            <a:r>
              <a:rPr lang="en-GB" i="1" dirty="0">
                <a:latin typeface="Calibri" panose="020F0502020204030204" pitchFamily="34" charset="0"/>
                <a:cs typeface="Calibri" panose="020F0502020204030204" pitchFamily="34" charset="0"/>
              </a:rPr>
              <a:t>This helps us meet safeguarding and health requirements</a:t>
            </a:r>
            <a:endParaRPr lang="en-US" i="1" dirty="0"/>
          </a:p>
        </p:txBody>
      </p:sp>
      <p:pic>
        <p:nvPicPr>
          <p:cNvPr id="12" name="Picture 11" descr="A logo with a circle and a flower&#10;&#10;AI-generated content may be incorrect.">
            <a:extLst>
              <a:ext uri="{FF2B5EF4-FFF2-40B4-BE49-F238E27FC236}">
                <a16:creationId xmlns:a16="http://schemas.microsoft.com/office/drawing/2014/main" id="{61A30D8A-C39E-0FF6-41E5-79C78915CCAE}"/>
              </a:ext>
            </a:extLst>
          </p:cNvPr>
          <p:cNvPicPr>
            <a:picLocks noChangeAspect="1"/>
          </p:cNvPicPr>
          <p:nvPr/>
        </p:nvPicPr>
        <p:blipFill>
          <a:blip r:embed="rId3"/>
          <a:stretch>
            <a:fillRect/>
          </a:stretch>
        </p:blipFill>
        <p:spPr>
          <a:xfrm>
            <a:off x="131679" y="2493318"/>
            <a:ext cx="1342667" cy="1413334"/>
          </a:xfrm>
          <a:prstGeom prst="rect">
            <a:avLst/>
          </a:prstGeom>
        </p:spPr>
      </p:pic>
    </p:spTree>
    <p:extLst>
      <p:ext uri="{BB962C8B-B14F-4D97-AF65-F5344CB8AC3E}">
        <p14:creationId xmlns:p14="http://schemas.microsoft.com/office/powerpoint/2010/main" val="2459989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E43D37-4BC5-AE48-F389-2589E50DA6C0}"/>
              </a:ext>
            </a:extLst>
          </p:cNvPr>
          <p:cNvSpPr txBox="1"/>
          <p:nvPr/>
        </p:nvSpPr>
        <p:spPr>
          <a:xfrm>
            <a:off x="1" y="1103710"/>
            <a:ext cx="9144000" cy="715581"/>
          </a:xfrm>
          <a:prstGeom prst="rect">
            <a:avLst/>
          </a:prstGeom>
          <a:noFill/>
        </p:spPr>
        <p:txBody>
          <a:bodyPr wrap="square" rtlCol="0">
            <a:spAutoFit/>
          </a:bodyPr>
          <a:lstStyle/>
          <a:p>
            <a:pPr algn="ctr"/>
            <a:r>
              <a:rPr lang="en-GB" sz="4050" b="1" dirty="0">
                <a:latin typeface="Calibri" panose="020F0502020204030204" pitchFamily="34" charset="0"/>
                <a:cs typeface="Calibri" panose="020F0502020204030204" pitchFamily="34" charset="0"/>
              </a:rPr>
              <a:t>📧 </a:t>
            </a:r>
            <a:r>
              <a:rPr lang="en-GB" sz="4050" b="1" dirty="0">
                <a:solidFill>
                  <a:srgbClr val="00B050"/>
                </a:solidFill>
                <a:latin typeface="Calibri" panose="020F0502020204030204" pitchFamily="34" charset="0"/>
                <a:cs typeface="Calibri" panose="020F0502020204030204" pitchFamily="34" charset="0"/>
              </a:rPr>
              <a:t>Wednesday Weekly </a:t>
            </a:r>
            <a:endParaRPr lang="en-GB" sz="4050" dirty="0">
              <a:solidFill>
                <a:srgbClr val="00B05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9D4B757-B4C5-75AC-3520-6F23DCD3740E}"/>
              </a:ext>
            </a:extLst>
          </p:cNvPr>
          <p:cNvSpPr txBox="1"/>
          <p:nvPr/>
        </p:nvSpPr>
        <p:spPr>
          <a:xfrm>
            <a:off x="278606" y="2090172"/>
            <a:ext cx="8443913" cy="2677656"/>
          </a:xfrm>
          <a:prstGeom prst="rect">
            <a:avLst/>
          </a:prstGeom>
          <a:noFill/>
        </p:spPr>
        <p:txBody>
          <a:bodyPr wrap="square">
            <a:spAutoFit/>
          </a:bodyPr>
          <a:lstStyle/>
          <a:p>
            <a:r>
              <a:rPr lang="en-GB" sz="2100" dirty="0">
                <a:solidFill>
                  <a:schemeClr val="accent1"/>
                </a:solidFill>
                <a:latin typeface="Calibri" panose="020F0502020204030204" pitchFamily="34" charset="0"/>
                <a:cs typeface="Calibri" panose="020F0502020204030204" pitchFamily="34" charset="0"/>
              </a:rPr>
              <a:t>To keep communication clear and consistent,</a:t>
            </a:r>
            <a:br>
              <a:rPr lang="en-GB" sz="2100" dirty="0">
                <a:solidFill>
                  <a:schemeClr val="accent1"/>
                </a:solidFill>
                <a:latin typeface="Calibri" panose="020F0502020204030204" pitchFamily="34" charset="0"/>
                <a:cs typeface="Calibri" panose="020F0502020204030204" pitchFamily="34" charset="0"/>
              </a:rPr>
            </a:br>
            <a:r>
              <a:rPr lang="en-GB" sz="2100" dirty="0">
                <a:solidFill>
                  <a:schemeClr val="accent1"/>
                </a:solidFill>
                <a:latin typeface="Calibri" panose="020F0502020204030204" pitchFamily="34" charset="0"/>
                <a:cs typeface="Calibri" panose="020F0502020204030204" pitchFamily="34" charset="0"/>
              </a:rPr>
              <a:t>the school sends out a </a:t>
            </a:r>
            <a:r>
              <a:rPr lang="en-GB" sz="2100" b="1" dirty="0">
                <a:solidFill>
                  <a:schemeClr val="accent1"/>
                </a:solidFill>
                <a:latin typeface="Calibri" panose="020F0502020204030204" pitchFamily="34" charset="0"/>
                <a:cs typeface="Calibri" panose="020F0502020204030204" pitchFamily="34" charset="0"/>
              </a:rPr>
              <a:t>Weekly Wednesday Email</a:t>
            </a:r>
            <a:r>
              <a:rPr lang="en-GB" sz="2100" dirty="0">
                <a:solidFill>
                  <a:schemeClr val="accent1"/>
                </a:solidFill>
                <a:latin typeface="Calibri" panose="020F0502020204030204" pitchFamily="34" charset="0"/>
                <a:cs typeface="Calibri" panose="020F0502020204030204" pitchFamily="34" charset="0"/>
              </a:rPr>
              <a:t>.</a:t>
            </a:r>
          </a:p>
          <a:p>
            <a:endParaRPr lang="en-GB" sz="2100" dirty="0">
              <a:solidFill>
                <a:schemeClr val="accent1"/>
              </a:solidFill>
              <a:latin typeface="Calibri" panose="020F0502020204030204" pitchFamily="34" charset="0"/>
              <a:cs typeface="Calibri" panose="020F0502020204030204" pitchFamily="34" charset="0"/>
            </a:endParaRPr>
          </a:p>
          <a:p>
            <a:r>
              <a:rPr lang="en-GB" sz="2100" dirty="0">
                <a:solidFill>
                  <a:schemeClr val="accent1"/>
                </a:solidFill>
                <a:latin typeface="Calibri" panose="020F0502020204030204" pitchFamily="34" charset="0"/>
                <a:cs typeface="Calibri" panose="020F0502020204030204" pitchFamily="34" charset="0"/>
              </a:rPr>
              <a:t>It includes:</a:t>
            </a:r>
          </a:p>
          <a:p>
            <a:pPr marL="214313" indent="-214313">
              <a:buFont typeface="Arial" panose="020B0604020202020204" pitchFamily="34" charset="0"/>
              <a:buChar char="•"/>
            </a:pPr>
            <a:r>
              <a:rPr lang="en-GB" sz="2100" b="1" dirty="0">
                <a:solidFill>
                  <a:schemeClr val="accent1"/>
                </a:solidFill>
                <a:latin typeface="Calibri" panose="020F0502020204030204" pitchFamily="34" charset="0"/>
                <a:cs typeface="Calibri" panose="020F0502020204030204" pitchFamily="34" charset="0"/>
              </a:rPr>
              <a:t>Upcoming trips and events</a:t>
            </a:r>
          </a:p>
          <a:p>
            <a:pPr marL="214313" indent="-214313">
              <a:buFont typeface="Arial" panose="020B0604020202020204" pitchFamily="34" charset="0"/>
              <a:buChar char="•"/>
            </a:pPr>
            <a:r>
              <a:rPr lang="en-GB" sz="2100" b="1" dirty="0">
                <a:solidFill>
                  <a:schemeClr val="accent1"/>
                </a:solidFill>
                <a:latin typeface="Calibri" panose="020F0502020204030204" pitchFamily="34" charset="0"/>
                <a:cs typeface="Calibri" panose="020F0502020204030204" pitchFamily="34" charset="0"/>
              </a:rPr>
              <a:t>Key dates</a:t>
            </a:r>
          </a:p>
          <a:p>
            <a:pPr marL="214313" indent="-214313">
              <a:buFont typeface="Arial" panose="020B0604020202020204" pitchFamily="34" charset="0"/>
              <a:buChar char="•"/>
            </a:pPr>
            <a:r>
              <a:rPr lang="en-GB" sz="2100" b="1" dirty="0">
                <a:solidFill>
                  <a:schemeClr val="accent1"/>
                </a:solidFill>
                <a:latin typeface="Calibri" panose="020F0502020204030204" pitchFamily="34" charset="0"/>
                <a:cs typeface="Calibri" panose="020F0502020204030204" pitchFamily="34" charset="0"/>
              </a:rPr>
              <a:t>Celebrations and achievements</a:t>
            </a:r>
          </a:p>
          <a:p>
            <a:pPr marL="214313" indent="-214313">
              <a:buFont typeface="Arial" panose="020B0604020202020204" pitchFamily="34" charset="0"/>
              <a:buChar char="•"/>
            </a:pPr>
            <a:r>
              <a:rPr lang="en-GB" sz="2100" b="1" dirty="0">
                <a:solidFill>
                  <a:schemeClr val="accent1"/>
                </a:solidFill>
                <a:latin typeface="Calibri" panose="020F0502020204030204" pitchFamily="34" charset="0"/>
                <a:cs typeface="Calibri" panose="020F0502020204030204" pitchFamily="34" charset="0"/>
              </a:rPr>
              <a:t> Important reminders and updates</a:t>
            </a:r>
          </a:p>
        </p:txBody>
      </p:sp>
      <p:sp>
        <p:nvSpPr>
          <p:cNvPr id="6" name="TextBox 5">
            <a:extLst>
              <a:ext uri="{FF2B5EF4-FFF2-40B4-BE49-F238E27FC236}">
                <a16:creationId xmlns:a16="http://schemas.microsoft.com/office/drawing/2014/main" id="{8ED8C803-D3F0-5DFE-02BC-035376D3026C}"/>
              </a:ext>
            </a:extLst>
          </p:cNvPr>
          <p:cNvSpPr txBox="1"/>
          <p:nvPr/>
        </p:nvSpPr>
        <p:spPr>
          <a:xfrm>
            <a:off x="85725" y="5038710"/>
            <a:ext cx="9058275" cy="738664"/>
          </a:xfrm>
          <a:prstGeom prst="rect">
            <a:avLst/>
          </a:prstGeom>
          <a:noFill/>
        </p:spPr>
        <p:txBody>
          <a:bodyPr wrap="square">
            <a:spAutoFit/>
          </a:bodyPr>
          <a:lstStyle/>
          <a:p>
            <a:r>
              <a:rPr lang="en-GB" sz="2100" dirty="0">
                <a:latin typeface="Calibri" panose="020F0502020204030204" pitchFamily="34" charset="0"/>
                <a:cs typeface="Calibri" panose="020F0502020204030204" pitchFamily="34" charset="0"/>
              </a:rPr>
              <a:t>✅ </a:t>
            </a:r>
            <a:r>
              <a:rPr lang="en-GB" sz="2100" dirty="0">
                <a:solidFill>
                  <a:schemeClr val="accent1"/>
                </a:solidFill>
                <a:latin typeface="Calibri" panose="020F0502020204030204" pitchFamily="34" charset="0"/>
                <a:cs typeface="Calibri" panose="020F0502020204030204" pitchFamily="34" charset="0"/>
              </a:rPr>
              <a:t>Please check it each week — it’s the </a:t>
            </a:r>
            <a:r>
              <a:rPr lang="en-GB" sz="2100" b="1" dirty="0">
                <a:solidFill>
                  <a:schemeClr val="accent1"/>
                </a:solidFill>
                <a:latin typeface="Calibri" panose="020F0502020204030204" pitchFamily="34" charset="0"/>
                <a:cs typeface="Calibri" panose="020F0502020204030204" pitchFamily="34" charset="0"/>
              </a:rPr>
              <a:t>main way</a:t>
            </a:r>
            <a:r>
              <a:rPr lang="en-GB" sz="2100" dirty="0">
                <a:solidFill>
                  <a:schemeClr val="accent1"/>
                </a:solidFill>
                <a:latin typeface="Calibri" panose="020F0502020204030204" pitchFamily="34" charset="0"/>
                <a:cs typeface="Calibri" panose="020F0502020204030204" pitchFamily="34" charset="0"/>
              </a:rPr>
              <a:t> we share information.</a:t>
            </a:r>
            <a:br>
              <a:rPr lang="en-GB" sz="2100" dirty="0">
                <a:solidFill>
                  <a:schemeClr val="accent1"/>
                </a:solidFill>
                <a:latin typeface="Calibri" panose="020F0502020204030204" pitchFamily="34" charset="0"/>
                <a:cs typeface="Calibri" panose="020F0502020204030204" pitchFamily="34" charset="0"/>
              </a:rPr>
            </a:br>
            <a:r>
              <a:rPr lang="en-GB" sz="2100" dirty="0">
                <a:solidFill>
                  <a:schemeClr val="accent1"/>
                </a:solidFill>
                <a:latin typeface="Calibri" panose="020F0502020204030204" pitchFamily="34" charset="0"/>
                <a:cs typeface="Calibri" panose="020F0502020204030204" pitchFamily="34" charset="0"/>
              </a:rPr>
              <a:t>📍 A copy is also uploaded to the </a:t>
            </a:r>
            <a:r>
              <a:rPr lang="en-GB" sz="2100" b="1" dirty="0">
                <a:solidFill>
                  <a:schemeClr val="accent1"/>
                </a:solidFill>
                <a:latin typeface="Calibri" panose="020F0502020204030204" pitchFamily="34" charset="0"/>
                <a:cs typeface="Calibri" panose="020F0502020204030204" pitchFamily="34" charset="0"/>
              </a:rPr>
              <a:t>school website</a:t>
            </a:r>
            <a:r>
              <a:rPr lang="en-GB" sz="2100" dirty="0">
                <a:solidFill>
                  <a:schemeClr val="accent1"/>
                </a:solidFill>
                <a:latin typeface="Calibri" panose="020F0502020204030204" pitchFamily="34" charset="0"/>
                <a:cs typeface="Calibri" panose="020F0502020204030204" pitchFamily="34" charset="0"/>
              </a:rPr>
              <a:t> for easy access.</a:t>
            </a:r>
          </a:p>
        </p:txBody>
      </p:sp>
      <p:pic>
        <p:nvPicPr>
          <p:cNvPr id="8" name="Picture 7" descr="A group of children sitting at a table&#10;&#10;AI-generated content may be incorrect.">
            <a:extLst>
              <a:ext uri="{FF2B5EF4-FFF2-40B4-BE49-F238E27FC236}">
                <a16:creationId xmlns:a16="http://schemas.microsoft.com/office/drawing/2014/main" id="{168EF44F-74AF-B19B-E828-AAE9C69DC6A1}"/>
              </a:ext>
            </a:extLst>
          </p:cNvPr>
          <p:cNvPicPr>
            <a:picLocks noChangeAspect="1"/>
          </p:cNvPicPr>
          <p:nvPr/>
        </p:nvPicPr>
        <p:blipFill>
          <a:blip r:embed="rId3"/>
          <a:stretch>
            <a:fillRect/>
          </a:stretch>
        </p:blipFill>
        <p:spPr>
          <a:xfrm>
            <a:off x="6845300" y="1981299"/>
            <a:ext cx="2020094" cy="2872321"/>
          </a:xfrm>
          <a:prstGeom prst="rect">
            <a:avLst/>
          </a:prstGeom>
        </p:spPr>
      </p:pic>
      <p:pic>
        <p:nvPicPr>
          <p:cNvPr id="3" name="Picture 2" descr="A yellow flower on a green square&#10;&#10;AI-generated content may be incorrect.">
            <a:extLst>
              <a:ext uri="{FF2B5EF4-FFF2-40B4-BE49-F238E27FC236}">
                <a16:creationId xmlns:a16="http://schemas.microsoft.com/office/drawing/2014/main" id="{7908E538-B38F-712E-3AA9-FBD9B6E08D29}"/>
              </a:ext>
            </a:extLst>
          </p:cNvPr>
          <p:cNvPicPr>
            <a:picLocks noChangeAspect="1"/>
          </p:cNvPicPr>
          <p:nvPr/>
        </p:nvPicPr>
        <p:blipFill>
          <a:blip r:embed="rId4"/>
          <a:stretch>
            <a:fillRect/>
          </a:stretch>
        </p:blipFill>
        <p:spPr>
          <a:xfrm>
            <a:off x="7916779" y="895681"/>
            <a:ext cx="1071480" cy="1145888"/>
          </a:xfrm>
          <a:prstGeom prst="rect">
            <a:avLst/>
          </a:prstGeom>
        </p:spPr>
      </p:pic>
    </p:spTree>
    <p:extLst>
      <p:ext uri="{BB962C8B-B14F-4D97-AF65-F5344CB8AC3E}">
        <p14:creationId xmlns:p14="http://schemas.microsoft.com/office/powerpoint/2010/main" val="3327870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EBC4-ED14-8046-E169-FC38E59ACBC3}"/>
              </a:ext>
            </a:extLst>
          </p:cNvPr>
          <p:cNvSpPr>
            <a:spLocks noGrp="1"/>
          </p:cNvSpPr>
          <p:nvPr>
            <p:ph type="title"/>
          </p:nvPr>
        </p:nvSpPr>
        <p:spPr>
          <a:xfrm>
            <a:off x="628650" y="2149078"/>
            <a:ext cx="7886700" cy="3005138"/>
          </a:xfrm>
        </p:spPr>
        <p:txBody>
          <a:bodyPr>
            <a:noAutofit/>
          </a:bodyPr>
          <a:lstStyle/>
          <a:p>
            <a:br>
              <a:rPr lang="en-GB" sz="2100" dirty="0">
                <a:latin typeface="Calibri" panose="020F0502020204030204" pitchFamily="34" charset="0"/>
                <a:cs typeface="Calibri" panose="020F0502020204030204" pitchFamily="34" charset="0"/>
              </a:rPr>
            </a:br>
            <a:r>
              <a:rPr lang="en-GB" sz="2100" dirty="0">
                <a:latin typeface="Calibri" panose="020F0502020204030204" pitchFamily="34" charset="0"/>
                <a:cs typeface="Calibri" panose="020F0502020204030204" pitchFamily="34" charset="0"/>
              </a:rPr>
              <a:t>To keep everyone safe and focused on learning:</a:t>
            </a:r>
            <a:br>
              <a:rPr lang="en-GB" sz="2100" dirty="0">
                <a:latin typeface="Calibri" panose="020F0502020204030204" pitchFamily="34" charset="0"/>
                <a:cs typeface="Calibri" panose="020F0502020204030204" pitchFamily="34" charset="0"/>
              </a:rPr>
            </a:br>
            <a:br>
              <a:rPr lang="en-GB" sz="2100" dirty="0">
                <a:latin typeface="Calibri" panose="020F0502020204030204" pitchFamily="34" charset="0"/>
                <a:cs typeface="Calibri" panose="020F0502020204030204" pitchFamily="34" charset="0"/>
              </a:rPr>
            </a:br>
            <a:r>
              <a:rPr lang="en-GB" sz="2100" dirty="0">
                <a:latin typeface="Calibri" panose="020F0502020204030204" pitchFamily="34" charset="0"/>
                <a:cs typeface="Calibri" panose="020F0502020204030204" pitchFamily="34" charset="0"/>
              </a:rPr>
              <a:t>🔹 </a:t>
            </a:r>
            <a:r>
              <a:rPr lang="en-GB" sz="2100" b="1" dirty="0">
                <a:latin typeface="Calibri" panose="020F0502020204030204" pitchFamily="34" charset="0"/>
                <a:cs typeface="Calibri" panose="020F0502020204030204" pitchFamily="34" charset="0"/>
              </a:rPr>
              <a:t>No jewellery</a:t>
            </a:r>
            <a:r>
              <a:rPr lang="en-GB" sz="2100" dirty="0">
                <a:latin typeface="Calibri" panose="020F0502020204030204" pitchFamily="34" charset="0"/>
                <a:cs typeface="Calibri" panose="020F0502020204030204" pitchFamily="34" charset="0"/>
              </a:rPr>
              <a:t> – including earrings (studs/spacers), rings, bracelets, necklaces, loom bands, or wristbands</a:t>
            </a:r>
            <a:br>
              <a:rPr lang="en-GB" sz="2100" dirty="0">
                <a:latin typeface="Calibri" panose="020F0502020204030204" pitchFamily="34" charset="0"/>
                <a:cs typeface="Calibri" panose="020F0502020204030204" pitchFamily="34" charset="0"/>
              </a:rPr>
            </a:br>
            <a:br>
              <a:rPr lang="en-GB" sz="2100" dirty="0">
                <a:latin typeface="Calibri" panose="020F0502020204030204" pitchFamily="34" charset="0"/>
                <a:cs typeface="Calibri" panose="020F0502020204030204" pitchFamily="34" charset="0"/>
              </a:rPr>
            </a:br>
            <a:r>
              <a:rPr lang="en-GB" sz="2100" dirty="0">
                <a:latin typeface="Calibri" panose="020F0502020204030204" pitchFamily="34" charset="0"/>
                <a:cs typeface="Calibri" panose="020F0502020204030204" pitchFamily="34" charset="0"/>
              </a:rPr>
              <a:t>🔹 </a:t>
            </a:r>
            <a:r>
              <a:rPr lang="en-GB" sz="2100" b="1" dirty="0">
                <a:latin typeface="Calibri" panose="020F0502020204030204" pitchFamily="34" charset="0"/>
                <a:cs typeface="Calibri" panose="020F0502020204030204" pitchFamily="34" charset="0"/>
              </a:rPr>
              <a:t>No earrings or spacers</a:t>
            </a:r>
            <a:r>
              <a:rPr lang="en-GB" sz="2100" dirty="0">
                <a:latin typeface="Calibri" panose="020F0502020204030204" pitchFamily="34" charset="0"/>
                <a:cs typeface="Calibri" panose="020F0502020204030204" pitchFamily="34" charset="0"/>
              </a:rPr>
              <a:t> – </a:t>
            </a:r>
            <a:r>
              <a:rPr lang="en-GB" sz="2100" u="sng" dirty="0">
                <a:latin typeface="Calibri" panose="020F0502020204030204" pitchFamily="34" charset="0"/>
                <a:cs typeface="Calibri" panose="020F0502020204030204" pitchFamily="34" charset="0"/>
              </a:rPr>
              <a:t>If your child is going to have their ears pierced, please do this at the start of the summer holidays as they are not to be worn when we return. </a:t>
            </a:r>
            <a:r>
              <a:rPr lang="en-GB" sz="2100" dirty="0">
                <a:latin typeface="Calibri" panose="020F0502020204030204" pitchFamily="34" charset="0"/>
                <a:cs typeface="Calibri" panose="020F0502020204030204" pitchFamily="34" charset="0"/>
              </a:rPr>
              <a:t>These are a safety risk, especially during play and PE. </a:t>
            </a:r>
            <a:br>
              <a:rPr lang="en-GB" sz="2100" dirty="0">
                <a:latin typeface="Calibri" panose="020F0502020204030204" pitchFamily="34" charset="0"/>
                <a:cs typeface="Calibri" panose="020F0502020204030204" pitchFamily="34" charset="0"/>
              </a:rPr>
            </a:br>
            <a:br>
              <a:rPr lang="en-GB" sz="2100" dirty="0">
                <a:latin typeface="Calibri" panose="020F0502020204030204" pitchFamily="34" charset="0"/>
                <a:cs typeface="Calibri" panose="020F0502020204030204" pitchFamily="34" charset="0"/>
              </a:rPr>
            </a:br>
            <a:r>
              <a:rPr lang="en-GB" sz="2100" dirty="0">
                <a:latin typeface="Calibri" panose="020F0502020204030204" pitchFamily="34" charset="0"/>
                <a:cs typeface="Calibri" panose="020F0502020204030204" pitchFamily="34" charset="0"/>
              </a:rPr>
              <a:t>🔹 </a:t>
            </a:r>
            <a:r>
              <a:rPr lang="en-GB" sz="2100" b="1" dirty="0"/>
              <a:t>No nail varnish or make-up</a:t>
            </a:r>
            <a:r>
              <a:rPr lang="en-GB" sz="2100" dirty="0"/>
              <a:t> – children should come to school with natural nails and faces</a:t>
            </a:r>
            <a:br>
              <a:rPr lang="en-GB" sz="2100" dirty="0">
                <a:latin typeface="Calibri" panose="020F0502020204030204" pitchFamily="34" charset="0"/>
                <a:cs typeface="Calibri" panose="020F0502020204030204" pitchFamily="34" charset="0"/>
              </a:rPr>
            </a:br>
            <a:endParaRPr lang="en-US" sz="21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5524746C-6A2F-45B7-4A03-15B149B9D7EB}"/>
              </a:ext>
            </a:extLst>
          </p:cNvPr>
          <p:cNvSpPr txBox="1"/>
          <p:nvPr/>
        </p:nvSpPr>
        <p:spPr>
          <a:xfrm>
            <a:off x="0" y="1131095"/>
            <a:ext cx="9144000" cy="715581"/>
          </a:xfrm>
          <a:prstGeom prst="rect">
            <a:avLst/>
          </a:prstGeom>
          <a:noFill/>
        </p:spPr>
        <p:txBody>
          <a:bodyPr wrap="square">
            <a:spAutoFit/>
          </a:bodyPr>
          <a:lstStyle/>
          <a:p>
            <a:pPr algn="ctr"/>
            <a:r>
              <a:rPr lang="en-GB" sz="4050" b="1" dirty="0"/>
              <a:t>👕 </a:t>
            </a:r>
            <a:r>
              <a:rPr lang="en-GB" sz="4050" b="1" dirty="0">
                <a:solidFill>
                  <a:srgbClr val="00B050"/>
                </a:solidFill>
              </a:rPr>
              <a:t>Jewellery &amp; Appearance</a:t>
            </a:r>
            <a:endParaRPr lang="en-US" sz="4050" dirty="0">
              <a:solidFill>
                <a:srgbClr val="00B050"/>
              </a:solidFill>
            </a:endParaRPr>
          </a:p>
        </p:txBody>
      </p:sp>
      <p:pic>
        <p:nvPicPr>
          <p:cNvPr id="3" name="Picture 2" descr="A yellow flower on a green square&#10;&#10;AI-generated content may be incorrect.">
            <a:extLst>
              <a:ext uri="{FF2B5EF4-FFF2-40B4-BE49-F238E27FC236}">
                <a16:creationId xmlns:a16="http://schemas.microsoft.com/office/drawing/2014/main" id="{A9D2F09B-83D3-1003-1B41-3F5F63595A55}"/>
              </a:ext>
            </a:extLst>
          </p:cNvPr>
          <p:cNvPicPr>
            <a:picLocks noChangeAspect="1"/>
          </p:cNvPicPr>
          <p:nvPr/>
        </p:nvPicPr>
        <p:blipFill>
          <a:blip r:embed="rId2"/>
          <a:stretch>
            <a:fillRect/>
          </a:stretch>
        </p:blipFill>
        <p:spPr>
          <a:xfrm>
            <a:off x="7916779" y="895681"/>
            <a:ext cx="1071480" cy="1145888"/>
          </a:xfrm>
          <a:prstGeom prst="rect">
            <a:avLst/>
          </a:prstGeom>
        </p:spPr>
      </p:pic>
    </p:spTree>
    <p:extLst>
      <p:ext uri="{BB962C8B-B14F-4D97-AF65-F5344CB8AC3E}">
        <p14:creationId xmlns:p14="http://schemas.microsoft.com/office/powerpoint/2010/main" val="1901257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4277A-A614-423C-BDF8-1A7D005541C4}"/>
              </a:ext>
            </a:extLst>
          </p:cNvPr>
          <p:cNvSpPr>
            <a:spLocks noGrp="1"/>
          </p:cNvSpPr>
          <p:nvPr>
            <p:ph type="title"/>
          </p:nvPr>
        </p:nvSpPr>
        <p:spPr/>
        <p:txBody>
          <a:bodyPr>
            <a:noAutofit/>
          </a:bodyPr>
          <a:lstStyle/>
          <a:p>
            <a:pPr algn="ctr"/>
            <a:r>
              <a:rPr lang="en-GB" sz="4050" b="1" dirty="0">
                <a:solidFill>
                  <a:srgbClr val="00B050"/>
                </a:solidFill>
                <a:latin typeface="+mn-lt"/>
              </a:rPr>
              <a:t>PTA- Parents and Teachers Association </a:t>
            </a:r>
          </a:p>
        </p:txBody>
      </p:sp>
      <p:sp>
        <p:nvSpPr>
          <p:cNvPr id="3" name="Content Placeholder 2">
            <a:extLst>
              <a:ext uri="{FF2B5EF4-FFF2-40B4-BE49-F238E27FC236}">
                <a16:creationId xmlns:a16="http://schemas.microsoft.com/office/drawing/2014/main" id="{0B5FAD4D-05CA-4D1C-9009-76E1D7D92641}"/>
              </a:ext>
            </a:extLst>
          </p:cNvPr>
          <p:cNvSpPr>
            <a:spLocks noGrp="1"/>
          </p:cNvSpPr>
          <p:nvPr>
            <p:ph idx="1"/>
          </p:nvPr>
        </p:nvSpPr>
        <p:spPr>
          <a:xfrm>
            <a:off x="628650" y="2340769"/>
            <a:ext cx="7886700" cy="3263504"/>
          </a:xfrm>
        </p:spPr>
        <p:txBody>
          <a:bodyPr>
            <a:noAutofit/>
          </a:bodyPr>
          <a:lstStyle/>
          <a:p>
            <a:pPr marL="0" indent="0" algn="ctr">
              <a:buNone/>
            </a:pPr>
            <a:r>
              <a:rPr lang="en-GB" dirty="0"/>
              <a:t>When combining the power of our Parents &amp;Teachers we are creating a stronger school community- just like in our mission statement- </a:t>
            </a:r>
            <a:r>
              <a:rPr lang="en-GB" b="1" i="1" dirty="0">
                <a:solidFill>
                  <a:srgbClr val="00B050"/>
                </a:solidFill>
              </a:rPr>
              <a:t>“Together we will make a difference”</a:t>
            </a:r>
          </a:p>
          <a:p>
            <a:endParaRPr lang="en-GB" dirty="0"/>
          </a:p>
          <a:p>
            <a:pPr marL="0" indent="0" algn="ctr">
              <a:buNone/>
            </a:pPr>
            <a:r>
              <a:rPr lang="en-GB" dirty="0"/>
              <a:t>Are you passionate about your child’s education and school experience?</a:t>
            </a:r>
          </a:p>
          <a:p>
            <a:pPr marL="0" indent="0" algn="ctr">
              <a:buNone/>
            </a:pPr>
            <a:r>
              <a:rPr lang="en-GB" dirty="0"/>
              <a:t>Do you want to help shape school events, support teachers, and build a vibrant community? </a:t>
            </a:r>
          </a:p>
          <a:p>
            <a:endParaRPr lang="en-GB" dirty="0"/>
          </a:p>
          <a:p>
            <a:pPr marL="0" indent="0" algn="ctr">
              <a:buNone/>
            </a:pPr>
            <a:r>
              <a:rPr lang="en-GB" b="1" dirty="0"/>
              <a:t>Then join our PTA – we need YOU!</a:t>
            </a:r>
          </a:p>
        </p:txBody>
      </p:sp>
      <p:pic>
        <p:nvPicPr>
          <p:cNvPr id="5" name="Picture 4">
            <a:extLst>
              <a:ext uri="{FF2B5EF4-FFF2-40B4-BE49-F238E27FC236}">
                <a16:creationId xmlns:a16="http://schemas.microsoft.com/office/drawing/2014/main" id="{2DE5459A-B0C7-4BBF-ABBD-AC51688A12C9}"/>
              </a:ext>
            </a:extLst>
          </p:cNvPr>
          <p:cNvPicPr>
            <a:picLocks noChangeAspect="1"/>
          </p:cNvPicPr>
          <p:nvPr/>
        </p:nvPicPr>
        <p:blipFill>
          <a:blip r:embed="rId2"/>
          <a:stretch>
            <a:fillRect/>
          </a:stretch>
        </p:blipFill>
        <p:spPr>
          <a:xfrm>
            <a:off x="7341954" y="4427223"/>
            <a:ext cx="1551859" cy="1551859"/>
          </a:xfrm>
          <a:prstGeom prst="rect">
            <a:avLst/>
          </a:prstGeom>
        </p:spPr>
      </p:pic>
      <p:pic>
        <p:nvPicPr>
          <p:cNvPr id="6" name="Picture 5" descr="A yellow flower on a green square&#10;&#10;AI-generated content may be incorrect.">
            <a:extLst>
              <a:ext uri="{FF2B5EF4-FFF2-40B4-BE49-F238E27FC236}">
                <a16:creationId xmlns:a16="http://schemas.microsoft.com/office/drawing/2014/main" id="{69AA05F4-4BA7-AE32-0B08-F953272AAE0C}"/>
              </a:ext>
            </a:extLst>
          </p:cNvPr>
          <p:cNvPicPr>
            <a:picLocks noChangeAspect="1"/>
          </p:cNvPicPr>
          <p:nvPr/>
        </p:nvPicPr>
        <p:blipFill>
          <a:blip r:embed="rId3"/>
          <a:stretch>
            <a:fillRect/>
          </a:stretch>
        </p:blipFill>
        <p:spPr>
          <a:xfrm>
            <a:off x="7916779" y="895681"/>
            <a:ext cx="1071480" cy="1145888"/>
          </a:xfrm>
          <a:prstGeom prst="rect">
            <a:avLst/>
          </a:prstGeom>
        </p:spPr>
      </p:pic>
    </p:spTree>
    <p:extLst>
      <p:ext uri="{BB962C8B-B14F-4D97-AF65-F5344CB8AC3E}">
        <p14:creationId xmlns:p14="http://schemas.microsoft.com/office/powerpoint/2010/main" val="2770515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Basis">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925de36f-393b-417d-8d3a-506b53a0eb5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22BB539F97B674BB9D6F483A08649AD" ma:contentTypeVersion="18" ma:contentTypeDescription="Create a new document." ma:contentTypeScope="" ma:versionID="3aa86e49675498ba6599c2c0157f3329">
  <xsd:schema xmlns:xsd="http://www.w3.org/2001/XMLSchema" xmlns:xs="http://www.w3.org/2001/XMLSchema" xmlns:p="http://schemas.microsoft.com/office/2006/metadata/properties" xmlns:ns3="925de36f-393b-417d-8d3a-506b53a0eb55" xmlns:ns4="e8a533e9-7265-4c70-9271-ff5fcfdac5d8" targetNamespace="http://schemas.microsoft.com/office/2006/metadata/properties" ma:root="true" ma:fieldsID="3c9c1b814a9b7b1d36ced869fdd34f3a" ns3:_="" ns4:_="">
    <xsd:import namespace="925de36f-393b-417d-8d3a-506b53a0eb55"/>
    <xsd:import namespace="e8a533e9-7265-4c70-9271-ff5fcfdac5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5de36f-393b-417d-8d3a-506b53a0e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8a533e9-7265-4c70-9271-ff5fcfdac5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2B3930-D6D5-4BF5-8EF2-570E268B4A2A}">
  <ds:schemaRefs>
    <ds:schemaRef ds:uri="http://schemas.microsoft.com/sharepoint/v3/contenttype/forms"/>
  </ds:schemaRefs>
</ds:datastoreItem>
</file>

<file path=customXml/itemProps2.xml><?xml version="1.0" encoding="utf-8"?>
<ds:datastoreItem xmlns:ds="http://schemas.openxmlformats.org/officeDocument/2006/customXml" ds:itemID="{E393651D-DC40-4D58-B788-0B837E0F5A65}">
  <ds:schemaRefs>
    <ds:schemaRef ds:uri="http://schemas.microsoft.com/office/2006/documentManagement/types"/>
    <ds:schemaRef ds:uri="http://purl.org/dc/terms/"/>
    <ds:schemaRef ds:uri="925de36f-393b-417d-8d3a-506b53a0eb55"/>
    <ds:schemaRef ds:uri="http://schemas.openxmlformats.org/package/2006/metadata/core-properties"/>
    <ds:schemaRef ds:uri="http://purl.org/dc/dcmitype/"/>
    <ds:schemaRef ds:uri="http://purl.org/dc/elements/1.1/"/>
    <ds:schemaRef ds:uri="http://schemas.microsoft.com/office/infopath/2007/PartnerControls"/>
    <ds:schemaRef ds:uri="e8a533e9-7265-4c70-9271-ff5fcfdac5d8"/>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8DFA5A3-59C3-43CF-A9FF-B1D95E3777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5de36f-393b-417d-8d3a-506b53a0eb55"/>
    <ds:schemaRef ds:uri="e8a533e9-7265-4c70-9271-ff5fcfdac5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TM03457444[[fn=Basis]]</Template>
  <TotalTime>575</TotalTime>
  <Words>1157</Words>
  <Application>Microsoft Office PowerPoint</Application>
  <PresentationFormat>On-screen Show (4:3)</PresentationFormat>
  <Paragraphs>103</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Corbel</vt:lpstr>
      <vt:lpstr>Basis</vt:lpstr>
      <vt:lpstr>Meet the Teacher</vt:lpstr>
      <vt:lpstr>Pendle Class Staff</vt:lpstr>
      <vt:lpstr>School Routine  </vt:lpstr>
      <vt:lpstr>School routine </vt:lpstr>
      <vt:lpstr>School life</vt:lpstr>
      <vt:lpstr>What Children need in school each day. </vt:lpstr>
      <vt:lpstr>Year 3 changes </vt:lpstr>
      <vt:lpstr>Home Learning</vt:lpstr>
      <vt:lpstr>PowerPoint Presentation</vt:lpstr>
      <vt:lpstr>PowerPoint Presentation</vt:lpstr>
      <vt:lpstr>PowerPoint Presentation</vt:lpstr>
      <vt:lpstr>Communication </vt:lpstr>
      <vt:lpstr>PowerPoint Presentation</vt:lpstr>
      <vt:lpstr>📬 Communicating with Us  If you need to get in touch, please email the school office in the first instance:  ✉️ office@primrosehill-euxton.lancs.sch.uk  Your message will be passed on to the relevant member of staff.  We aim to respond as soon as we can, but please allow up to 48 hours for a reply during term time.  For urgent matters during the school day, please phone the school office directly on: 01257 276688</vt:lpstr>
      <vt:lpstr> Just a reminder that Arbor can be used to report your child's absence. To do this, please: 1.  Access the Attendance section. 2.  Enter the details of the absence. 3.  Submit the request.  Once approved, the absence will be visible in the Attendance tab. If you have any questions or require assistance using Arbor, please contact the school office. Please check your emails on a regular basis, </vt:lpstr>
      <vt:lpstr>PowerPoint Presentation</vt:lpstr>
      <vt:lpstr> To keep everyone safe and focused on learning:  🔹 No jewellery – including earrings (studs/spacers), rings, bracelets, necklaces, loom bands, or wristbands  🔹 No earrings or spacers – If your child is going to have their ears pierced, please do this at the start of the summer holidays as they are not to be worn when we return. These are a safety risk, especially during play and PE.   🔹 No nail varnish or make-up – children should come to school with natural nails and faces </vt:lpstr>
      <vt:lpstr>PTA- Parents and Teachers Association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User</dc:creator>
  <cp:lastModifiedBy>R KANSKI</cp:lastModifiedBy>
  <cp:revision>104</cp:revision>
  <dcterms:created xsi:type="dcterms:W3CDTF">2011-09-21T14:38:21Z</dcterms:created>
  <dcterms:modified xsi:type="dcterms:W3CDTF">2026-07-13T15:27:20Z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0x010100A22BB539F97B674BB9D6F483A08649AD</vt:lpwstr>
  </property>
</Properties>
</file>