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0" r:id="rId1"/>
  </p:sldMasterIdLst>
  <p:notesMasterIdLst>
    <p:notesMasterId r:id="rId16"/>
  </p:notesMasterIdLst>
  <p:sldIdLst>
    <p:sldId id="267" r:id="rId2"/>
    <p:sldId id="260" r:id="rId3"/>
    <p:sldId id="269" r:id="rId4"/>
    <p:sldId id="270" r:id="rId5"/>
    <p:sldId id="264" r:id="rId6"/>
    <p:sldId id="271" r:id="rId7"/>
    <p:sldId id="263" r:id="rId8"/>
    <p:sldId id="262" r:id="rId9"/>
    <p:sldId id="257" r:id="rId10"/>
    <p:sldId id="256" r:id="rId11"/>
    <p:sldId id="266" r:id="rId12"/>
    <p:sldId id="259" r:id="rId13"/>
    <p:sldId id="258" r:id="rId14"/>
    <p:sldId id="26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94959" autoAdjust="0"/>
  </p:normalViewPr>
  <p:slideViewPr>
    <p:cSldViewPr snapToGrid="0">
      <p:cViewPr varScale="1">
        <p:scale>
          <a:sx n="80" d="100"/>
          <a:sy n="80" d="100"/>
        </p:scale>
        <p:origin x="35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3CE4DA-CABC-1F46-9369-6B2A4BD3F5A2}"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4D96EC-FCB2-3947-86EA-3280BE4E85EB}" type="slidenum">
              <a:rPr lang="en-US" smtClean="0"/>
              <a:t>‹#›</a:t>
            </a:fld>
            <a:endParaRPr lang="en-US"/>
          </a:p>
        </p:txBody>
      </p:sp>
    </p:spTree>
    <p:extLst>
      <p:ext uri="{BB962C8B-B14F-4D97-AF65-F5344CB8AC3E}">
        <p14:creationId xmlns:p14="http://schemas.microsoft.com/office/powerpoint/2010/main" val="2289169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4D96EC-FCB2-3947-86EA-3280BE4E85EB}" type="slidenum">
              <a:rPr lang="en-US" smtClean="0"/>
              <a:t>12</a:t>
            </a:fld>
            <a:endParaRPr lang="en-US"/>
          </a:p>
        </p:txBody>
      </p:sp>
    </p:spTree>
    <p:extLst>
      <p:ext uri="{BB962C8B-B14F-4D97-AF65-F5344CB8AC3E}">
        <p14:creationId xmlns:p14="http://schemas.microsoft.com/office/powerpoint/2010/main" val="3097188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34616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28115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1774123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A846191-4DD8-4D4F-9517-03CCADE1FDB7}"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120776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A846191-4DD8-4D4F-9517-03CCADE1FDB7}"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219933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A846191-4DD8-4D4F-9517-03CCADE1FDB7}"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3072933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46191-4DD8-4D4F-9517-03CCADE1FDB7}"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1853960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A846191-4DD8-4D4F-9517-03CCADE1FDB7}"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102866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A846191-4DD8-4D4F-9517-03CCADE1FDB7}"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297158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082893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A846191-4DD8-4D4F-9517-03CCADE1FDB7}"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169357-0FFB-294D-A7F5-82AD7966C870}" type="slidenum">
              <a:rPr lang="en-US" smtClean="0"/>
              <a:t>‹#›</a:t>
            </a:fld>
            <a:endParaRPr lang="en-US"/>
          </a:p>
        </p:txBody>
      </p:sp>
    </p:spTree>
    <p:extLst>
      <p:ext uri="{BB962C8B-B14F-4D97-AF65-F5344CB8AC3E}">
        <p14:creationId xmlns:p14="http://schemas.microsoft.com/office/powerpoint/2010/main" val="4833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46191-4DD8-4D4F-9517-03CCADE1FDB7}" type="datetimeFigureOut">
              <a:rPr lang="en-US" smtClean="0"/>
              <a:t>9/15/2026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169357-0FFB-294D-A7F5-82AD7966C870}" type="slidenum">
              <a:rPr lang="en-US" smtClean="0"/>
              <a:t>‹#›</a:t>
            </a:fld>
            <a:endParaRPr lang="en-US"/>
          </a:p>
        </p:txBody>
      </p:sp>
    </p:spTree>
    <p:extLst>
      <p:ext uri="{BB962C8B-B14F-4D97-AF65-F5344CB8AC3E}">
        <p14:creationId xmlns:p14="http://schemas.microsoft.com/office/powerpoint/2010/main" val="3496382301"/>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8D854-16B7-49BE-A9A4-88020BB349A1}"/>
              </a:ext>
            </a:extLst>
          </p:cNvPr>
          <p:cNvSpPr>
            <a:spLocks noGrp="1"/>
          </p:cNvSpPr>
          <p:nvPr>
            <p:ph type="title"/>
          </p:nvPr>
        </p:nvSpPr>
        <p:spPr/>
        <p:txBody>
          <a:bodyPr>
            <a:noAutofit/>
          </a:bodyPr>
          <a:lstStyle/>
          <a:p>
            <a:r>
              <a:rPr lang="en-GB" sz="4800" b="1" dirty="0">
                <a:solidFill>
                  <a:schemeClr val="accent6"/>
                </a:solidFill>
                <a:latin typeface="+mn-lt"/>
              </a:rPr>
              <a:t>Welcome to Year 5 Meet the Teacher</a:t>
            </a:r>
          </a:p>
        </p:txBody>
      </p:sp>
      <p:pic>
        <p:nvPicPr>
          <p:cNvPr id="4" name="Google Shape;361;p1" descr="Kids on Desk Looking at Notebook">
            <a:extLst>
              <a:ext uri="{FF2B5EF4-FFF2-40B4-BE49-F238E27FC236}">
                <a16:creationId xmlns:a16="http://schemas.microsoft.com/office/drawing/2014/main" id="{0CB181A8-253B-412B-A7E1-D82B1A510A33}"/>
              </a:ext>
            </a:extLst>
          </p:cNvPr>
          <p:cNvPicPr preferRelativeResize="0">
            <a:picLocks noGrp="1"/>
          </p:cNvPicPr>
          <p:nvPr>
            <p:ph idx="1"/>
          </p:nvPr>
        </p:nvPicPr>
        <p:blipFill rotWithShape="1">
          <a:blip r:embed="rId2">
            <a:alphaModFix/>
          </a:blip>
          <a:srcRect l="26" r="26"/>
          <a:stretch/>
        </p:blipFill>
        <p:spPr>
          <a:xfrm>
            <a:off x="1564179" y="1690688"/>
            <a:ext cx="5101243" cy="4351338"/>
          </a:xfrm>
          <a:prstGeom prst="rect">
            <a:avLst/>
          </a:prstGeom>
          <a:noFill/>
          <a:ln>
            <a:noFill/>
          </a:ln>
        </p:spPr>
      </p:pic>
      <p:pic>
        <p:nvPicPr>
          <p:cNvPr id="5" name="Picture 4" descr="A yellow flower on a green square&#10;&#10;AI-generated content may be incorrect.">
            <a:extLst>
              <a:ext uri="{FF2B5EF4-FFF2-40B4-BE49-F238E27FC236}">
                <a16:creationId xmlns:a16="http://schemas.microsoft.com/office/drawing/2014/main" id="{0A271C30-0C83-4D1A-AED0-BDA1E04E183C}"/>
              </a:ext>
            </a:extLst>
          </p:cNvPr>
          <p:cNvPicPr>
            <a:picLocks noChangeAspect="1"/>
          </p:cNvPicPr>
          <p:nvPr/>
        </p:nvPicPr>
        <p:blipFill>
          <a:blip r:embed="rId3"/>
          <a:stretch>
            <a:fillRect/>
          </a:stretch>
        </p:blipFill>
        <p:spPr>
          <a:xfrm>
            <a:off x="7500340" y="1207027"/>
            <a:ext cx="3346954" cy="3579381"/>
          </a:xfrm>
          <a:prstGeom prst="rect">
            <a:avLst/>
          </a:prstGeom>
        </p:spPr>
      </p:pic>
      <p:sp>
        <p:nvSpPr>
          <p:cNvPr id="6" name="TextBox 5">
            <a:extLst>
              <a:ext uri="{FF2B5EF4-FFF2-40B4-BE49-F238E27FC236}">
                <a16:creationId xmlns:a16="http://schemas.microsoft.com/office/drawing/2014/main" id="{B492FA2F-DD52-4D0D-BF7D-F413BF95EEFB}"/>
              </a:ext>
            </a:extLst>
          </p:cNvPr>
          <p:cNvSpPr txBox="1"/>
          <p:nvPr/>
        </p:nvSpPr>
        <p:spPr>
          <a:xfrm>
            <a:off x="7975469" y="4776698"/>
            <a:ext cx="2988366" cy="830997"/>
          </a:xfrm>
          <a:prstGeom prst="rect">
            <a:avLst/>
          </a:prstGeom>
          <a:noFill/>
        </p:spPr>
        <p:txBody>
          <a:bodyPr wrap="square" rtlCol="0">
            <a:spAutoFit/>
          </a:bodyPr>
          <a:lstStyle/>
          <a:p>
            <a:r>
              <a:rPr lang="en-GB" sz="4800" b="1" dirty="0">
                <a:solidFill>
                  <a:schemeClr val="accent6"/>
                </a:solidFill>
              </a:rPr>
              <a:t>July 2026</a:t>
            </a:r>
          </a:p>
        </p:txBody>
      </p:sp>
    </p:spTree>
    <p:extLst>
      <p:ext uri="{BB962C8B-B14F-4D97-AF65-F5344CB8AC3E}">
        <p14:creationId xmlns:p14="http://schemas.microsoft.com/office/powerpoint/2010/main" val="3697717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2DBAA9-D721-C907-1968-867DD71383B4}"/>
              </a:ext>
            </a:extLst>
          </p:cNvPr>
          <p:cNvSpPr txBox="1"/>
          <p:nvPr/>
        </p:nvSpPr>
        <p:spPr>
          <a:xfrm>
            <a:off x="-476250" y="194096"/>
            <a:ext cx="12191999" cy="923330"/>
          </a:xfrm>
          <a:prstGeom prst="rect">
            <a:avLst/>
          </a:prstGeom>
          <a:noFill/>
        </p:spPr>
        <p:txBody>
          <a:bodyPr wrap="square">
            <a:spAutoFit/>
          </a:bodyPr>
          <a:lstStyle/>
          <a:p>
            <a:pPr algn="ctr"/>
            <a:r>
              <a:rPr lang="en-GB" sz="5400" b="1" dirty="0">
                <a:solidFill>
                  <a:srgbClr val="00B050"/>
                </a:solidFill>
                <a:latin typeface="Calibri" panose="020F0502020204030204" pitchFamily="34" charset="0"/>
                <a:cs typeface="Calibri" panose="020F0502020204030204" pitchFamily="34" charset="0"/>
              </a:rPr>
              <a:t>Welcome to Mont Blanc</a:t>
            </a:r>
            <a:endParaRPr lang="en-US" sz="5400" dirty="0">
              <a:solidFill>
                <a:srgbClr val="00B050"/>
              </a:solidFill>
              <a:latin typeface="Calibri" panose="020F0502020204030204" pitchFamily="34" charset="0"/>
              <a:cs typeface="Calibri" panose="020F0502020204030204" pitchFamily="34" charset="0"/>
            </a:endParaRPr>
          </a:p>
        </p:txBody>
      </p:sp>
      <p:pic>
        <p:nvPicPr>
          <p:cNvPr id="6" name="Picture 5" descr="A yellow flower on a green square&#10;&#10;AI-generated content may be incorrect.">
            <a:extLst>
              <a:ext uri="{FF2B5EF4-FFF2-40B4-BE49-F238E27FC236}">
                <a16:creationId xmlns:a16="http://schemas.microsoft.com/office/drawing/2014/main" id="{A8802378-EF64-8B9C-269C-732DB484EB93}"/>
              </a:ext>
            </a:extLst>
          </p:cNvPr>
          <p:cNvPicPr>
            <a:picLocks noChangeAspect="1"/>
          </p:cNvPicPr>
          <p:nvPr/>
        </p:nvPicPr>
        <p:blipFill>
          <a:blip r:embed="rId2"/>
          <a:stretch>
            <a:fillRect/>
          </a:stretch>
        </p:blipFill>
        <p:spPr>
          <a:xfrm>
            <a:off x="10709705" y="-108164"/>
            <a:ext cx="1428640" cy="1527851"/>
          </a:xfrm>
          <a:prstGeom prst="rect">
            <a:avLst/>
          </a:prstGeom>
        </p:spPr>
      </p:pic>
      <p:sp>
        <p:nvSpPr>
          <p:cNvPr id="10" name="TextBox 9">
            <a:extLst>
              <a:ext uri="{FF2B5EF4-FFF2-40B4-BE49-F238E27FC236}">
                <a16:creationId xmlns:a16="http://schemas.microsoft.com/office/drawing/2014/main" id="{72B3E9EF-569F-DC6F-290C-11A9E2C6DC5F}"/>
              </a:ext>
            </a:extLst>
          </p:cNvPr>
          <p:cNvSpPr txBox="1"/>
          <p:nvPr/>
        </p:nvSpPr>
        <p:spPr>
          <a:xfrm>
            <a:off x="2143085" y="4775749"/>
            <a:ext cx="2164522" cy="646331"/>
          </a:xfrm>
          <a:prstGeom prst="rect">
            <a:avLst/>
          </a:prstGeom>
          <a:noFill/>
        </p:spPr>
        <p:txBody>
          <a:bodyPr wrap="square" rtlCol="0">
            <a:spAutoFit/>
          </a:bodyPr>
          <a:lstStyle/>
          <a:p>
            <a:pPr algn="ctr"/>
            <a:r>
              <a:rPr lang="en-US" b="1" dirty="0" err="1"/>
              <a:t>Mrs</a:t>
            </a:r>
            <a:r>
              <a:rPr lang="en-US" b="1" dirty="0"/>
              <a:t> Sarah Chapman</a:t>
            </a:r>
          </a:p>
          <a:p>
            <a:pPr algn="ctr"/>
            <a:r>
              <a:rPr lang="en-US" dirty="0"/>
              <a:t>Teacher</a:t>
            </a:r>
          </a:p>
        </p:txBody>
      </p:sp>
      <p:sp>
        <p:nvSpPr>
          <p:cNvPr id="12" name="TextBox 11">
            <a:extLst>
              <a:ext uri="{FF2B5EF4-FFF2-40B4-BE49-F238E27FC236}">
                <a16:creationId xmlns:a16="http://schemas.microsoft.com/office/drawing/2014/main" id="{21602602-BED2-B940-B530-421D6B7CABF6}"/>
              </a:ext>
            </a:extLst>
          </p:cNvPr>
          <p:cNvSpPr txBox="1"/>
          <p:nvPr/>
        </p:nvSpPr>
        <p:spPr>
          <a:xfrm>
            <a:off x="6226661" y="4775749"/>
            <a:ext cx="2164522" cy="646331"/>
          </a:xfrm>
          <a:prstGeom prst="rect">
            <a:avLst/>
          </a:prstGeom>
          <a:noFill/>
        </p:spPr>
        <p:txBody>
          <a:bodyPr wrap="square" rtlCol="0">
            <a:spAutoFit/>
          </a:bodyPr>
          <a:lstStyle/>
          <a:p>
            <a:pPr algn="ctr"/>
            <a:r>
              <a:rPr lang="en-US" b="1" dirty="0" err="1"/>
              <a:t>Mrs</a:t>
            </a:r>
            <a:r>
              <a:rPr lang="en-US" b="1" dirty="0"/>
              <a:t> Lisa Milward</a:t>
            </a:r>
          </a:p>
          <a:p>
            <a:pPr algn="ctr"/>
            <a:r>
              <a:rPr lang="en-US" dirty="0"/>
              <a:t>Teacher PPA cover </a:t>
            </a:r>
          </a:p>
        </p:txBody>
      </p:sp>
      <p:pic>
        <p:nvPicPr>
          <p:cNvPr id="4" name="Picture 3">
            <a:extLst>
              <a:ext uri="{FF2B5EF4-FFF2-40B4-BE49-F238E27FC236}">
                <a16:creationId xmlns:a16="http://schemas.microsoft.com/office/drawing/2014/main" id="{E1731474-8AED-4C9A-9A21-0284DC3E8B71}"/>
              </a:ext>
            </a:extLst>
          </p:cNvPr>
          <p:cNvPicPr>
            <a:picLocks noChangeAspect="1"/>
          </p:cNvPicPr>
          <p:nvPr/>
        </p:nvPicPr>
        <p:blipFill>
          <a:blip r:embed="rId3"/>
          <a:stretch>
            <a:fillRect/>
          </a:stretch>
        </p:blipFill>
        <p:spPr>
          <a:xfrm>
            <a:off x="2293210" y="1264379"/>
            <a:ext cx="2278301" cy="3417452"/>
          </a:xfrm>
          <a:prstGeom prst="rect">
            <a:avLst/>
          </a:prstGeom>
          <a:ln w="38100">
            <a:solidFill>
              <a:srgbClr val="00B050"/>
            </a:solidFill>
          </a:ln>
        </p:spPr>
      </p:pic>
      <p:pic>
        <p:nvPicPr>
          <p:cNvPr id="8" name="Picture 7">
            <a:extLst>
              <a:ext uri="{FF2B5EF4-FFF2-40B4-BE49-F238E27FC236}">
                <a16:creationId xmlns:a16="http://schemas.microsoft.com/office/drawing/2014/main" id="{6BB04BCF-45AA-40AB-AED7-1AEF94A246CF}"/>
              </a:ext>
            </a:extLst>
          </p:cNvPr>
          <p:cNvPicPr>
            <a:picLocks noChangeAspect="1"/>
          </p:cNvPicPr>
          <p:nvPr/>
        </p:nvPicPr>
        <p:blipFill>
          <a:blip r:embed="rId4"/>
          <a:stretch>
            <a:fillRect/>
          </a:stretch>
        </p:blipFill>
        <p:spPr>
          <a:xfrm>
            <a:off x="6095999" y="1264379"/>
            <a:ext cx="2278301" cy="3417452"/>
          </a:xfrm>
          <a:prstGeom prst="rect">
            <a:avLst/>
          </a:prstGeom>
          <a:ln w="57150">
            <a:solidFill>
              <a:srgbClr val="00B050"/>
            </a:solidFill>
          </a:ln>
        </p:spPr>
      </p:pic>
    </p:spTree>
    <p:extLst>
      <p:ext uri="{BB962C8B-B14F-4D97-AF65-F5344CB8AC3E}">
        <p14:creationId xmlns:p14="http://schemas.microsoft.com/office/powerpoint/2010/main" val="302292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E2DBAA9-D721-C907-1968-867DD71383B4}"/>
              </a:ext>
            </a:extLst>
          </p:cNvPr>
          <p:cNvSpPr txBox="1"/>
          <p:nvPr/>
        </p:nvSpPr>
        <p:spPr>
          <a:xfrm>
            <a:off x="0" y="247132"/>
            <a:ext cx="12191999" cy="923330"/>
          </a:xfrm>
          <a:prstGeom prst="rect">
            <a:avLst/>
          </a:prstGeom>
          <a:noFill/>
        </p:spPr>
        <p:txBody>
          <a:bodyPr wrap="square">
            <a:spAutoFit/>
          </a:bodyPr>
          <a:lstStyle/>
          <a:p>
            <a:pPr algn="ctr"/>
            <a:r>
              <a:rPr lang="en-GB" sz="5400" b="1" dirty="0">
                <a:solidFill>
                  <a:srgbClr val="00B050"/>
                </a:solidFill>
                <a:latin typeface="Calibri" panose="020F0502020204030204" pitchFamily="34" charset="0"/>
                <a:cs typeface="Calibri" panose="020F0502020204030204" pitchFamily="34" charset="0"/>
              </a:rPr>
              <a:t>Welcome to Mont Blanc</a:t>
            </a:r>
            <a:endParaRPr lang="en-US" sz="5400" dirty="0">
              <a:solidFill>
                <a:srgbClr val="00B050"/>
              </a:solidFill>
              <a:latin typeface="Calibri" panose="020F0502020204030204" pitchFamily="34" charset="0"/>
              <a:cs typeface="Calibri" panose="020F0502020204030204" pitchFamily="34" charset="0"/>
            </a:endParaRPr>
          </a:p>
        </p:txBody>
      </p:sp>
      <p:pic>
        <p:nvPicPr>
          <p:cNvPr id="6" name="Picture 5" descr="A yellow flower on a green square&#10;&#10;AI-generated content may be incorrect.">
            <a:extLst>
              <a:ext uri="{FF2B5EF4-FFF2-40B4-BE49-F238E27FC236}">
                <a16:creationId xmlns:a16="http://schemas.microsoft.com/office/drawing/2014/main" id="{A8802378-EF64-8B9C-269C-732DB484EB93}"/>
              </a:ext>
            </a:extLst>
          </p:cNvPr>
          <p:cNvPicPr>
            <a:picLocks noChangeAspect="1"/>
          </p:cNvPicPr>
          <p:nvPr/>
        </p:nvPicPr>
        <p:blipFill>
          <a:blip r:embed="rId2"/>
          <a:stretch>
            <a:fillRect/>
          </a:stretch>
        </p:blipFill>
        <p:spPr>
          <a:xfrm>
            <a:off x="10709705" y="-108164"/>
            <a:ext cx="1428640" cy="1527851"/>
          </a:xfrm>
          <a:prstGeom prst="rect">
            <a:avLst/>
          </a:prstGeom>
        </p:spPr>
      </p:pic>
      <p:sp>
        <p:nvSpPr>
          <p:cNvPr id="12" name="TextBox 11">
            <a:extLst>
              <a:ext uri="{FF2B5EF4-FFF2-40B4-BE49-F238E27FC236}">
                <a16:creationId xmlns:a16="http://schemas.microsoft.com/office/drawing/2014/main" id="{21602602-BED2-B940-B530-421D6B7CABF6}"/>
              </a:ext>
            </a:extLst>
          </p:cNvPr>
          <p:cNvSpPr txBox="1"/>
          <p:nvPr/>
        </p:nvSpPr>
        <p:spPr>
          <a:xfrm>
            <a:off x="4882251" y="4794835"/>
            <a:ext cx="2164522" cy="923330"/>
          </a:xfrm>
          <a:prstGeom prst="rect">
            <a:avLst/>
          </a:prstGeom>
          <a:noFill/>
        </p:spPr>
        <p:txBody>
          <a:bodyPr wrap="square" rtlCol="0">
            <a:spAutoFit/>
          </a:bodyPr>
          <a:lstStyle/>
          <a:p>
            <a:pPr algn="ctr"/>
            <a:r>
              <a:rPr lang="en-US" b="1" dirty="0"/>
              <a:t>Miss Suzanne </a:t>
            </a:r>
            <a:r>
              <a:rPr lang="en-US" b="1" dirty="0" err="1"/>
              <a:t>Stickland</a:t>
            </a:r>
            <a:r>
              <a:rPr lang="en-US" b="1" dirty="0"/>
              <a:t> </a:t>
            </a:r>
          </a:p>
          <a:p>
            <a:pPr algn="ctr"/>
            <a:r>
              <a:rPr lang="en-US" dirty="0"/>
              <a:t>Teaching Assistant</a:t>
            </a:r>
          </a:p>
        </p:txBody>
      </p:sp>
      <p:pic>
        <p:nvPicPr>
          <p:cNvPr id="3" name="Picture 2">
            <a:extLst>
              <a:ext uri="{FF2B5EF4-FFF2-40B4-BE49-F238E27FC236}">
                <a16:creationId xmlns:a16="http://schemas.microsoft.com/office/drawing/2014/main" id="{0672042F-DB20-441C-BB65-8412C0FA07E4}"/>
              </a:ext>
            </a:extLst>
          </p:cNvPr>
          <p:cNvPicPr>
            <a:picLocks noChangeAspect="1"/>
          </p:cNvPicPr>
          <p:nvPr/>
        </p:nvPicPr>
        <p:blipFill>
          <a:blip r:embed="rId3"/>
          <a:stretch>
            <a:fillRect/>
          </a:stretch>
        </p:blipFill>
        <p:spPr>
          <a:xfrm>
            <a:off x="4760773" y="1365835"/>
            <a:ext cx="2286000" cy="3429000"/>
          </a:xfrm>
          <a:prstGeom prst="rect">
            <a:avLst/>
          </a:prstGeom>
          <a:ln w="57150">
            <a:solidFill>
              <a:srgbClr val="00B050"/>
            </a:solidFill>
          </a:ln>
        </p:spPr>
      </p:pic>
    </p:spTree>
    <p:extLst>
      <p:ext uri="{BB962C8B-B14F-4D97-AF65-F5344CB8AC3E}">
        <p14:creationId xmlns:p14="http://schemas.microsoft.com/office/powerpoint/2010/main" val="312556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CC5039-8DE0-48AC-B1C1-D93B59B8AEB0}"/>
              </a:ext>
            </a:extLst>
          </p:cNvPr>
          <p:cNvSpPr txBox="1"/>
          <p:nvPr/>
        </p:nvSpPr>
        <p:spPr>
          <a:xfrm>
            <a:off x="341603" y="221463"/>
            <a:ext cx="9464842" cy="4652556"/>
          </a:xfrm>
          <a:prstGeom prst="rect">
            <a:avLst/>
          </a:prstGeom>
          <a:noFill/>
        </p:spPr>
        <p:txBody>
          <a:bodyPr wrap="square" rtlCol="0">
            <a:spAutoFit/>
          </a:bodyPr>
          <a:lstStyle/>
          <a:p>
            <a:r>
              <a:rPr lang="en-US" sz="4400" b="1" dirty="0">
                <a:solidFill>
                  <a:srgbClr val="00B050"/>
                </a:solidFill>
              </a:rPr>
              <a:t>Class Routines:</a:t>
            </a:r>
          </a:p>
          <a:p>
            <a:endParaRPr lang="en-GB" sz="3200" b="1" dirty="0"/>
          </a:p>
          <a:p>
            <a:pPr marL="285750" lvl="0" indent="-285750" algn="l" rtl="0">
              <a:lnSpc>
                <a:spcPct val="90000"/>
              </a:lnSpc>
              <a:spcBef>
                <a:spcPts val="0"/>
              </a:spcBef>
              <a:spcAft>
                <a:spcPts val="0"/>
              </a:spcAft>
              <a:buClr>
                <a:srgbClr val="262626"/>
              </a:buClr>
              <a:buSzPts val="2800"/>
              <a:buFont typeface="Arial" panose="020B0604020202020204" pitchFamily="34" charset="0"/>
              <a:buChar char="•"/>
            </a:pPr>
            <a:r>
              <a:rPr lang="en-US" sz="2000" dirty="0">
                <a:solidFill>
                  <a:srgbClr val="262626"/>
                </a:solidFill>
                <a:ea typeface="Comic Sans MS"/>
                <a:cs typeface="Comic Sans MS"/>
                <a:sym typeface="Comic Sans MS"/>
              </a:rPr>
              <a:t>Classroom door opens at 8.45 am with registers closing at 8.55 am</a:t>
            </a:r>
            <a:endParaRPr lang="en-US" sz="2000" dirty="0"/>
          </a:p>
          <a:p>
            <a:pPr marL="285750" lvl="0" indent="-285750" algn="l" rtl="0">
              <a:lnSpc>
                <a:spcPct val="90000"/>
              </a:lnSpc>
              <a:spcBef>
                <a:spcPts val="1000"/>
              </a:spcBef>
              <a:spcAft>
                <a:spcPts val="0"/>
              </a:spcAft>
              <a:buClr>
                <a:srgbClr val="262626"/>
              </a:buClr>
              <a:buSzPts val="2800"/>
              <a:buFont typeface="Arial" panose="020B0604020202020204" pitchFamily="34" charset="0"/>
              <a:buChar char="•"/>
            </a:pPr>
            <a:r>
              <a:rPr lang="en-US" sz="2000" dirty="0">
                <a:solidFill>
                  <a:srgbClr val="262626"/>
                </a:solidFill>
                <a:ea typeface="Comic Sans MS"/>
                <a:cs typeface="Comic Sans MS"/>
                <a:sym typeface="Comic Sans MS"/>
              </a:rPr>
              <a:t>Finish time : 3.15pm</a:t>
            </a:r>
          </a:p>
          <a:p>
            <a:pPr marL="285750" indent="-285750">
              <a:lnSpc>
                <a:spcPct val="90000"/>
              </a:lnSpc>
              <a:spcBef>
                <a:spcPts val="1000"/>
              </a:spcBef>
              <a:buClr>
                <a:srgbClr val="262626"/>
              </a:buClr>
              <a:buSzPts val="2800"/>
              <a:buFont typeface="Arial" panose="020B0604020202020204" pitchFamily="34" charset="0"/>
              <a:buChar char="•"/>
            </a:pPr>
            <a:r>
              <a:rPr lang="en-US" sz="2000" dirty="0">
                <a:ea typeface="Comic Sans MS"/>
                <a:cs typeface="Comic Sans MS"/>
                <a:sym typeface="Comic Sans MS"/>
              </a:rPr>
              <a:t>Morning – Toast  if you wish to purchase or a healthy snack</a:t>
            </a:r>
          </a:p>
          <a:p>
            <a:pPr marL="285750" indent="-285750">
              <a:lnSpc>
                <a:spcPct val="90000"/>
              </a:lnSpc>
              <a:spcBef>
                <a:spcPts val="1000"/>
              </a:spcBef>
              <a:buClr>
                <a:srgbClr val="262626"/>
              </a:buClr>
              <a:buSzPts val="2800"/>
              <a:buFont typeface="Arial" panose="020B0604020202020204" pitchFamily="34" charset="0"/>
              <a:buChar char="•"/>
            </a:pPr>
            <a:r>
              <a:rPr lang="en-US" sz="2000" dirty="0">
                <a:solidFill>
                  <a:srgbClr val="262626"/>
                </a:solidFill>
                <a:ea typeface="Comic Sans MS"/>
                <a:cs typeface="Comic Sans MS"/>
                <a:sym typeface="Comic Sans MS"/>
              </a:rPr>
              <a:t>Daily </a:t>
            </a:r>
            <a:r>
              <a:rPr lang="en-US" sz="2000" dirty="0" err="1">
                <a:solidFill>
                  <a:srgbClr val="262626"/>
                </a:solidFill>
                <a:ea typeface="Comic Sans MS"/>
                <a:cs typeface="Comic Sans MS"/>
                <a:sym typeface="Comic Sans MS"/>
              </a:rPr>
              <a:t>Maths</a:t>
            </a:r>
            <a:r>
              <a:rPr lang="en-US" sz="2000" dirty="0">
                <a:solidFill>
                  <a:srgbClr val="262626"/>
                </a:solidFill>
                <a:ea typeface="Comic Sans MS"/>
                <a:cs typeface="Comic Sans MS"/>
                <a:sym typeface="Comic Sans MS"/>
              </a:rPr>
              <a:t>, English, handwriting and spelling.</a:t>
            </a:r>
          </a:p>
          <a:p>
            <a:pPr marL="285750" indent="-285750">
              <a:lnSpc>
                <a:spcPct val="90000"/>
              </a:lnSpc>
              <a:spcBef>
                <a:spcPts val="1000"/>
              </a:spcBef>
              <a:buClr>
                <a:srgbClr val="262626"/>
              </a:buClr>
              <a:buSzPts val="2800"/>
              <a:buFont typeface="Arial" panose="020B0604020202020204" pitchFamily="34" charset="0"/>
              <a:buChar char="•"/>
            </a:pPr>
            <a:r>
              <a:rPr lang="en-US" sz="2000" dirty="0">
                <a:solidFill>
                  <a:srgbClr val="262626"/>
                </a:solidFill>
                <a:ea typeface="Comic Sans MS"/>
                <a:cs typeface="Comic Sans MS"/>
                <a:sym typeface="Comic Sans MS"/>
              </a:rPr>
              <a:t>Mastering Number to build fluency</a:t>
            </a:r>
          </a:p>
          <a:p>
            <a:pPr marL="285750" indent="-285750">
              <a:lnSpc>
                <a:spcPct val="90000"/>
              </a:lnSpc>
              <a:spcBef>
                <a:spcPts val="1000"/>
              </a:spcBef>
              <a:buClr>
                <a:srgbClr val="262626"/>
              </a:buClr>
              <a:buSzPts val="2800"/>
              <a:buFont typeface="Arial" panose="020B0604020202020204" pitchFamily="34" charset="0"/>
              <a:buChar char="•"/>
            </a:pPr>
            <a:r>
              <a:rPr lang="en-US" sz="2000" dirty="0">
                <a:solidFill>
                  <a:srgbClr val="262626"/>
                </a:solidFill>
                <a:ea typeface="Comic Sans MS"/>
                <a:cs typeface="Comic Sans MS"/>
                <a:sym typeface="Comic Sans MS"/>
              </a:rPr>
              <a:t>Foundation subjects, PE &amp; PSHE</a:t>
            </a:r>
          </a:p>
          <a:p>
            <a:pPr marL="285750" indent="-285750">
              <a:lnSpc>
                <a:spcPct val="90000"/>
              </a:lnSpc>
              <a:spcBef>
                <a:spcPts val="1000"/>
              </a:spcBef>
              <a:buClr>
                <a:srgbClr val="262626"/>
              </a:buClr>
              <a:buSzPts val="2800"/>
              <a:buFont typeface="Arial" panose="020B0604020202020204" pitchFamily="34" charset="0"/>
              <a:buChar char="•"/>
            </a:pPr>
            <a:r>
              <a:rPr lang="en-US" sz="2000" dirty="0">
                <a:solidFill>
                  <a:srgbClr val="262626"/>
                </a:solidFill>
                <a:ea typeface="Comic Sans MS"/>
                <a:cs typeface="Comic Sans MS"/>
                <a:sym typeface="Comic Sans MS"/>
              </a:rPr>
              <a:t>Library – every other week</a:t>
            </a:r>
          </a:p>
          <a:p>
            <a:pPr marL="285750" indent="-285750">
              <a:lnSpc>
                <a:spcPct val="90000"/>
              </a:lnSpc>
              <a:spcBef>
                <a:spcPts val="1000"/>
              </a:spcBef>
              <a:buClr>
                <a:srgbClr val="262626"/>
              </a:buClr>
              <a:buSzPts val="2800"/>
              <a:buFont typeface="Arial" panose="020B0604020202020204" pitchFamily="34" charset="0"/>
              <a:buChar char="•"/>
            </a:pPr>
            <a:r>
              <a:rPr lang="en-US" sz="2000" dirty="0">
                <a:solidFill>
                  <a:srgbClr val="262626"/>
                </a:solidFill>
                <a:sym typeface="Comic Sans MS"/>
              </a:rPr>
              <a:t>Assemblies – Whole School, Singing and Celebration</a:t>
            </a:r>
            <a:endParaRPr lang="en-US" sz="2000" dirty="0"/>
          </a:p>
          <a:p>
            <a:endParaRPr lang="en-GB" dirty="0"/>
          </a:p>
        </p:txBody>
      </p:sp>
      <p:pic>
        <p:nvPicPr>
          <p:cNvPr id="3" name="Picture 2" descr="A yellow flower on a green square&#10;&#10;AI-generated content may be incorrect.">
            <a:extLst>
              <a:ext uri="{FF2B5EF4-FFF2-40B4-BE49-F238E27FC236}">
                <a16:creationId xmlns:a16="http://schemas.microsoft.com/office/drawing/2014/main" id="{92D94D73-D27B-4525-8E04-C2E11DF02DE1}"/>
              </a:ext>
            </a:extLst>
          </p:cNvPr>
          <p:cNvPicPr>
            <a:picLocks noChangeAspect="1"/>
          </p:cNvPicPr>
          <p:nvPr/>
        </p:nvPicPr>
        <p:blipFill>
          <a:blip r:embed="rId2"/>
          <a:stretch>
            <a:fillRect/>
          </a:stretch>
        </p:blipFill>
        <p:spPr>
          <a:xfrm>
            <a:off x="10232975" y="105029"/>
            <a:ext cx="1428640" cy="1527851"/>
          </a:xfrm>
          <a:prstGeom prst="rect">
            <a:avLst/>
          </a:prstGeom>
        </p:spPr>
      </p:pic>
    </p:spTree>
    <p:extLst>
      <p:ext uri="{BB962C8B-B14F-4D97-AF65-F5344CB8AC3E}">
        <p14:creationId xmlns:p14="http://schemas.microsoft.com/office/powerpoint/2010/main" val="180522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ellow flower on a green square&#10;&#10;AI-generated content may be incorrect.">
            <a:extLst>
              <a:ext uri="{FF2B5EF4-FFF2-40B4-BE49-F238E27FC236}">
                <a16:creationId xmlns:a16="http://schemas.microsoft.com/office/drawing/2014/main" id="{9BBB06B9-9851-7A4D-EDD2-7CA8D9DB0782}"/>
              </a:ext>
            </a:extLst>
          </p:cNvPr>
          <p:cNvPicPr>
            <a:picLocks noChangeAspect="1"/>
          </p:cNvPicPr>
          <p:nvPr/>
        </p:nvPicPr>
        <p:blipFill>
          <a:blip r:embed="rId2"/>
          <a:stretch>
            <a:fillRect/>
          </a:stretch>
        </p:blipFill>
        <p:spPr>
          <a:xfrm>
            <a:off x="10232975" y="105029"/>
            <a:ext cx="1428640" cy="1527851"/>
          </a:xfrm>
          <a:prstGeom prst="rect">
            <a:avLst/>
          </a:prstGeom>
        </p:spPr>
      </p:pic>
      <p:sp>
        <p:nvSpPr>
          <p:cNvPr id="3" name="TextBox 2">
            <a:extLst>
              <a:ext uri="{FF2B5EF4-FFF2-40B4-BE49-F238E27FC236}">
                <a16:creationId xmlns:a16="http://schemas.microsoft.com/office/drawing/2014/main" id="{ECAFA8F6-490A-DBCE-BF4D-36621A601BCA}"/>
              </a:ext>
            </a:extLst>
          </p:cNvPr>
          <p:cNvSpPr txBox="1"/>
          <p:nvPr/>
        </p:nvSpPr>
        <p:spPr>
          <a:xfrm>
            <a:off x="323673" y="248357"/>
            <a:ext cx="9464842" cy="1538883"/>
          </a:xfrm>
          <a:prstGeom prst="rect">
            <a:avLst/>
          </a:prstGeom>
          <a:noFill/>
        </p:spPr>
        <p:txBody>
          <a:bodyPr wrap="square" rtlCol="0">
            <a:spAutoFit/>
          </a:bodyPr>
          <a:lstStyle/>
          <a:p>
            <a:r>
              <a:rPr lang="en-US" sz="4400" b="1" dirty="0">
                <a:solidFill>
                  <a:srgbClr val="00B050"/>
                </a:solidFill>
              </a:rPr>
              <a:t>What children need in school each day:</a:t>
            </a:r>
          </a:p>
          <a:p>
            <a:endParaRPr lang="en-GB" sz="3200" b="1" dirty="0"/>
          </a:p>
          <a:p>
            <a:endParaRPr lang="en-GB" dirty="0"/>
          </a:p>
        </p:txBody>
      </p:sp>
      <p:sp>
        <p:nvSpPr>
          <p:cNvPr id="6" name="TextBox 5">
            <a:extLst>
              <a:ext uri="{FF2B5EF4-FFF2-40B4-BE49-F238E27FC236}">
                <a16:creationId xmlns:a16="http://schemas.microsoft.com/office/drawing/2014/main" id="{1529BA15-30D8-49F7-B521-A07B2649E54F}"/>
              </a:ext>
            </a:extLst>
          </p:cNvPr>
          <p:cNvSpPr txBox="1"/>
          <p:nvPr/>
        </p:nvSpPr>
        <p:spPr>
          <a:xfrm>
            <a:off x="1306439" y="2046342"/>
            <a:ext cx="8713694" cy="3578416"/>
          </a:xfrm>
          <a:prstGeom prst="rect">
            <a:avLst/>
          </a:prstGeom>
          <a:noFill/>
        </p:spPr>
        <p:txBody>
          <a:bodyPr wrap="square">
            <a:spAutoFit/>
          </a:bodyPr>
          <a:lstStyle/>
          <a:p>
            <a:pPr marL="285750" indent="-285750">
              <a:buFont typeface="Arial" panose="020B0604020202020204" pitchFamily="34" charset="0"/>
              <a:buChar char="•"/>
            </a:pPr>
            <a:r>
              <a:rPr lang="en-GB" sz="3200" dirty="0"/>
              <a:t>Sock – for Kinetic letters (handwriting)</a:t>
            </a:r>
          </a:p>
          <a:p>
            <a:pPr marL="285750" indent="-285750">
              <a:buFont typeface="Arial" panose="020B0604020202020204" pitchFamily="34" charset="0"/>
              <a:buChar char="•"/>
            </a:pPr>
            <a:r>
              <a:rPr lang="en-US" sz="3200" dirty="0">
                <a:ea typeface="Comic Sans MS"/>
                <a:cs typeface="Comic Sans MS"/>
                <a:sym typeface="Comic Sans MS"/>
              </a:rPr>
              <a:t>Simple water bottles with a spout (no special features)</a:t>
            </a:r>
          </a:p>
          <a:p>
            <a:pPr marL="285750" indent="-285750">
              <a:buFont typeface="Arial" panose="020B0604020202020204" pitchFamily="34" charset="0"/>
              <a:buChar char="•"/>
            </a:pPr>
            <a:r>
              <a:rPr lang="en-US" sz="3200" dirty="0">
                <a:sym typeface="Comic Sans MS"/>
              </a:rPr>
              <a:t>Reading book</a:t>
            </a:r>
          </a:p>
          <a:p>
            <a:pPr marL="285750" indent="-285750">
              <a:buFont typeface="Arial" panose="020B0604020202020204" pitchFamily="34" charset="0"/>
              <a:buChar char="•"/>
            </a:pPr>
            <a:r>
              <a:rPr lang="en-US" sz="3200" dirty="0">
                <a:sym typeface="Comic Sans MS"/>
              </a:rPr>
              <a:t>Wear P.E Kits on P.E days (Monday and Friday)</a:t>
            </a:r>
          </a:p>
          <a:p>
            <a:pPr marL="285750" indent="-285750">
              <a:buFont typeface="Arial" panose="020B0604020202020204" pitchFamily="34" charset="0"/>
              <a:buChar char="•"/>
            </a:pPr>
            <a:r>
              <a:rPr lang="en-US" sz="3200" dirty="0">
                <a:ea typeface="Comic Sans MS"/>
                <a:cs typeface="Comic Sans MS"/>
                <a:sym typeface="Comic Sans MS"/>
              </a:rPr>
              <a:t>All items of uniform to be named</a:t>
            </a:r>
          </a:p>
          <a:p>
            <a:pPr lvl="0" algn="l" rtl="0">
              <a:lnSpc>
                <a:spcPct val="90000"/>
              </a:lnSpc>
              <a:spcBef>
                <a:spcPts val="2200"/>
              </a:spcBef>
              <a:spcAft>
                <a:spcPts val="0"/>
              </a:spcAft>
              <a:buClr>
                <a:schemeClr val="lt1"/>
              </a:buClr>
              <a:buSzPct val="100000"/>
            </a:pPr>
            <a:endParaRPr lang="en-GB" dirty="0"/>
          </a:p>
        </p:txBody>
      </p:sp>
    </p:spTree>
    <p:extLst>
      <p:ext uri="{BB962C8B-B14F-4D97-AF65-F5344CB8AC3E}">
        <p14:creationId xmlns:p14="http://schemas.microsoft.com/office/powerpoint/2010/main" val="2073137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E03EBC-AF24-44E1-91DF-8FA8D78830D0}"/>
              </a:ext>
            </a:extLst>
          </p:cNvPr>
          <p:cNvSpPr txBox="1"/>
          <p:nvPr/>
        </p:nvSpPr>
        <p:spPr>
          <a:xfrm>
            <a:off x="790016" y="411107"/>
            <a:ext cx="9464842" cy="6032421"/>
          </a:xfrm>
          <a:prstGeom prst="rect">
            <a:avLst/>
          </a:prstGeom>
          <a:noFill/>
        </p:spPr>
        <p:txBody>
          <a:bodyPr wrap="square" rtlCol="0">
            <a:spAutoFit/>
          </a:bodyPr>
          <a:lstStyle/>
          <a:p>
            <a:r>
              <a:rPr lang="en-US" sz="4400" b="1" dirty="0">
                <a:solidFill>
                  <a:srgbClr val="00B050"/>
                </a:solidFill>
              </a:rPr>
              <a:t>Rewards:</a:t>
            </a:r>
          </a:p>
          <a:p>
            <a:endParaRPr lang="en-US" sz="4400" b="1" dirty="0">
              <a:solidFill>
                <a:srgbClr val="00B050"/>
              </a:solidFill>
            </a:endParaRPr>
          </a:p>
          <a:p>
            <a:pPr marL="571500" indent="-571500">
              <a:buFont typeface="Arial" panose="020B0604020202020204" pitchFamily="34" charset="0"/>
              <a:buChar char="•"/>
            </a:pPr>
            <a:r>
              <a:rPr lang="en-US" sz="3200" dirty="0">
                <a:ea typeface="Comic Sans MS"/>
                <a:cs typeface="Comic Sans MS"/>
                <a:sym typeface="Comic Sans MS"/>
              </a:rPr>
              <a:t>House points </a:t>
            </a:r>
            <a:endParaRPr lang="en-US" sz="3200" dirty="0">
              <a:ea typeface="Libre Franklin"/>
              <a:cs typeface="Libre Franklin"/>
              <a:sym typeface="Libre Franklin"/>
            </a:endParaRPr>
          </a:p>
          <a:p>
            <a:pPr marL="571500" indent="-571500">
              <a:buFont typeface="Arial" panose="020B0604020202020204" pitchFamily="34" charset="0"/>
              <a:buChar char="•"/>
            </a:pPr>
            <a:r>
              <a:rPr lang="en-US" sz="3200" dirty="0">
                <a:ea typeface="Comic Sans MS"/>
                <a:cs typeface="Comic Sans MS"/>
                <a:sym typeface="Comic Sans MS"/>
              </a:rPr>
              <a:t>Certificates in Friday assembly</a:t>
            </a:r>
          </a:p>
          <a:p>
            <a:pPr marL="571500" indent="-571500">
              <a:buFont typeface="Arial" panose="020B0604020202020204" pitchFamily="34" charset="0"/>
              <a:buChar char="•"/>
            </a:pPr>
            <a:r>
              <a:rPr lang="en-US" sz="3200" dirty="0">
                <a:ea typeface="Comic Sans MS"/>
                <a:cs typeface="Comic Sans MS"/>
                <a:sym typeface="Comic Sans MS"/>
              </a:rPr>
              <a:t>Super Pupil – school dog Jessie reward time</a:t>
            </a:r>
          </a:p>
          <a:p>
            <a:pPr marL="571500" indent="-571500">
              <a:buFont typeface="Arial" panose="020B0604020202020204" pitchFamily="34" charset="0"/>
              <a:buChar char="•"/>
            </a:pPr>
            <a:r>
              <a:rPr lang="en-US" sz="3200" dirty="0">
                <a:ea typeface="Comic Sans MS"/>
                <a:cs typeface="Comic Sans MS"/>
                <a:sym typeface="Comic Sans MS"/>
              </a:rPr>
              <a:t>Class bear </a:t>
            </a:r>
          </a:p>
          <a:p>
            <a:pPr marL="571500" indent="-571500">
              <a:buFont typeface="Arial" panose="020B0604020202020204" pitchFamily="34" charset="0"/>
              <a:buChar char="•"/>
            </a:pPr>
            <a:r>
              <a:rPr lang="en-US" sz="3200" dirty="0">
                <a:ea typeface="Comic Sans MS"/>
                <a:cs typeface="Comic Sans MS"/>
                <a:sym typeface="Comic Sans MS"/>
              </a:rPr>
              <a:t>CARE value reward each term</a:t>
            </a:r>
          </a:p>
          <a:p>
            <a:pPr marL="571500" indent="-571500">
              <a:buFont typeface="Arial" panose="020B0604020202020204" pitchFamily="34" charset="0"/>
              <a:buChar char="•"/>
            </a:pPr>
            <a:r>
              <a:rPr lang="en-US" sz="3200" dirty="0" err="1">
                <a:ea typeface="Comic Sans MS"/>
                <a:cs typeface="Comic Sans MS"/>
                <a:sym typeface="Comic Sans MS"/>
              </a:rPr>
              <a:t>Behaviour</a:t>
            </a:r>
            <a:r>
              <a:rPr lang="en-US" sz="3200" dirty="0">
                <a:ea typeface="Comic Sans MS"/>
                <a:cs typeface="Comic Sans MS"/>
                <a:sym typeface="Comic Sans MS"/>
              </a:rPr>
              <a:t> system – stages</a:t>
            </a:r>
            <a:r>
              <a:rPr lang="en-US" sz="3200" dirty="0"/>
              <a:t> </a:t>
            </a:r>
          </a:p>
          <a:p>
            <a:pPr marL="571500" indent="-571500">
              <a:buFont typeface="Arial" panose="020B0604020202020204" pitchFamily="34" charset="0"/>
              <a:buChar char="•"/>
            </a:pPr>
            <a:endParaRPr lang="en-US" sz="4400" dirty="0"/>
          </a:p>
          <a:p>
            <a:pPr marL="571500" indent="-571500">
              <a:buFont typeface="Arial" panose="020B0604020202020204" pitchFamily="34" charset="0"/>
              <a:buChar char="•"/>
            </a:pPr>
            <a:endParaRPr lang="en-US" sz="4400" dirty="0"/>
          </a:p>
          <a:p>
            <a:endParaRPr lang="en-GB" dirty="0"/>
          </a:p>
        </p:txBody>
      </p:sp>
      <p:pic>
        <p:nvPicPr>
          <p:cNvPr id="5" name="Picture 4">
            <a:extLst>
              <a:ext uri="{FF2B5EF4-FFF2-40B4-BE49-F238E27FC236}">
                <a16:creationId xmlns:a16="http://schemas.microsoft.com/office/drawing/2014/main" id="{90064DB8-07AB-4848-B1A5-E715A58BA27A}"/>
              </a:ext>
            </a:extLst>
          </p:cNvPr>
          <p:cNvPicPr>
            <a:picLocks noChangeAspect="1"/>
          </p:cNvPicPr>
          <p:nvPr/>
        </p:nvPicPr>
        <p:blipFill>
          <a:blip r:embed="rId2"/>
          <a:stretch>
            <a:fillRect/>
          </a:stretch>
        </p:blipFill>
        <p:spPr>
          <a:xfrm>
            <a:off x="8749698" y="2292452"/>
            <a:ext cx="3010320" cy="3886742"/>
          </a:xfrm>
          <a:prstGeom prst="rect">
            <a:avLst/>
          </a:prstGeom>
        </p:spPr>
      </p:pic>
      <p:pic>
        <p:nvPicPr>
          <p:cNvPr id="6" name="Picture 5" descr="A yellow flower on a green square&#10;&#10;AI-generated content may be incorrect.">
            <a:extLst>
              <a:ext uri="{FF2B5EF4-FFF2-40B4-BE49-F238E27FC236}">
                <a16:creationId xmlns:a16="http://schemas.microsoft.com/office/drawing/2014/main" id="{96BB4674-1218-4E54-B1D5-0E7E9CFDF897}"/>
              </a:ext>
            </a:extLst>
          </p:cNvPr>
          <p:cNvPicPr>
            <a:picLocks noChangeAspect="1"/>
          </p:cNvPicPr>
          <p:nvPr/>
        </p:nvPicPr>
        <p:blipFill>
          <a:blip r:embed="rId3"/>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2247866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flower on a green square&#10;&#10;AI-generated content may be incorrect.">
            <a:extLst>
              <a:ext uri="{FF2B5EF4-FFF2-40B4-BE49-F238E27FC236}">
                <a16:creationId xmlns:a16="http://schemas.microsoft.com/office/drawing/2014/main" id="{2EEC39BD-FD01-B9C2-E0F5-2542010B9007}"/>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 name="TextBox 1">
            <a:extLst>
              <a:ext uri="{FF2B5EF4-FFF2-40B4-BE49-F238E27FC236}">
                <a16:creationId xmlns:a16="http://schemas.microsoft.com/office/drawing/2014/main" id="{BE859862-C05D-E3F6-0B78-D31C162DA40B}"/>
              </a:ext>
            </a:extLst>
          </p:cNvPr>
          <p:cNvSpPr txBox="1"/>
          <p:nvPr/>
        </p:nvSpPr>
        <p:spPr>
          <a:xfrm>
            <a:off x="300447" y="457200"/>
            <a:ext cx="11325496" cy="6032421"/>
          </a:xfrm>
          <a:prstGeom prst="rect">
            <a:avLst/>
          </a:prstGeom>
          <a:noFill/>
        </p:spPr>
        <p:txBody>
          <a:bodyPr wrap="square" rtlCol="0">
            <a:spAutoFit/>
          </a:bodyPr>
          <a:lstStyle/>
          <a:p>
            <a:pPr algn="ctr"/>
            <a:r>
              <a:rPr lang="en-GB" sz="4400" b="1" dirty="0">
                <a:solidFill>
                  <a:srgbClr val="00B050"/>
                </a:solidFill>
                <a:latin typeface="Calibri" panose="020F0502020204030204" pitchFamily="34" charset="0"/>
                <a:cs typeface="Calibri" panose="020F0502020204030204" pitchFamily="34" charset="0"/>
              </a:rPr>
              <a:t>PSHE &amp; Relationships Education (RSE)</a:t>
            </a:r>
          </a:p>
          <a:p>
            <a:pPr algn="ctr"/>
            <a:endParaRPr lang="en-GB" b="1" dirty="0">
              <a:latin typeface="Calibri" panose="020F0502020204030204" pitchFamily="34" charset="0"/>
              <a:cs typeface="Calibri" panose="020F0502020204030204" pitchFamily="34" charset="0"/>
            </a:endParaRPr>
          </a:p>
          <a:p>
            <a:pPr algn="ctr"/>
            <a:r>
              <a:rPr lang="en-GB" sz="3600" b="1" dirty="0">
                <a:latin typeface="Calibri" panose="020F0502020204030204" pitchFamily="34" charset="0"/>
                <a:cs typeface="Calibri" panose="020F0502020204030204" pitchFamily="34" charset="0"/>
              </a:rPr>
              <a:t>Updated Government Guidance</a:t>
            </a:r>
          </a:p>
          <a:p>
            <a:pPr algn="ctr"/>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The Department for Education has published updated statutory guidance for Relationships, Sex and Health Education (RSHE), which schools are implementing from </a:t>
            </a:r>
            <a:r>
              <a:rPr lang="en-GB" sz="2400" b="1" dirty="0">
                <a:latin typeface="Calibri" panose="020F0502020204030204" pitchFamily="34" charset="0"/>
                <a:cs typeface="Calibri" panose="020F0502020204030204" pitchFamily="34" charset="0"/>
              </a:rPr>
              <a:t>September 2026</a:t>
            </a:r>
            <a:r>
              <a:rPr lang="en-GB" sz="2400" dirty="0">
                <a:latin typeface="Calibri" panose="020F0502020204030204" pitchFamily="34" charset="0"/>
                <a:cs typeface="Calibri" panose="020F0502020204030204" pitchFamily="34" charset="0"/>
              </a:rPr>
              <a:t>.  We have reviewed our curriculum to ensure it reflects the new requirements and continues to meet the needs of our pupils. </a:t>
            </a:r>
          </a:p>
          <a:p>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Our updated </a:t>
            </a:r>
            <a:r>
              <a:rPr lang="en-GB" sz="2400" b="1" dirty="0">
                <a:latin typeface="Calibri" panose="020F0502020204030204" pitchFamily="34" charset="0"/>
                <a:cs typeface="Calibri" panose="020F0502020204030204" pitchFamily="34" charset="0"/>
              </a:rPr>
              <a:t>PSHE/RSE Policy</a:t>
            </a:r>
            <a:r>
              <a:rPr lang="en-GB" sz="2400" dirty="0">
                <a:latin typeface="Calibri" panose="020F0502020204030204" pitchFamily="34" charset="0"/>
                <a:cs typeface="Calibri" panose="020F0502020204030204" pitchFamily="34" charset="0"/>
              </a:rPr>
              <a:t> will be published on our school website in </a:t>
            </a:r>
            <a:r>
              <a:rPr lang="en-GB" sz="2400" b="1" dirty="0">
                <a:latin typeface="Calibri" panose="020F0502020204030204" pitchFamily="34" charset="0"/>
                <a:cs typeface="Calibri" panose="020F0502020204030204" pitchFamily="34" charset="0"/>
              </a:rPr>
              <a:t>September</a:t>
            </a:r>
            <a:r>
              <a:rPr lang="en-GB" sz="2400" dirty="0">
                <a:latin typeface="Calibri" panose="020F0502020204030204" pitchFamily="34" charset="0"/>
                <a:cs typeface="Calibri" panose="020F0502020204030204" pitchFamily="34" charset="0"/>
              </a:rPr>
              <a:t>, and a link will be shared with all parents and carers. Our curriculum is taught in an </a:t>
            </a:r>
            <a:r>
              <a:rPr lang="en-GB" sz="2400" b="1" dirty="0">
                <a:latin typeface="Calibri" panose="020F0502020204030204" pitchFamily="34" charset="0"/>
                <a:cs typeface="Calibri" panose="020F0502020204030204" pitchFamily="34" charset="0"/>
              </a:rPr>
              <a:t>age-appropriate</a:t>
            </a:r>
            <a:r>
              <a:rPr lang="en-GB" sz="2400" dirty="0">
                <a:latin typeface="Calibri" panose="020F0502020204030204" pitchFamily="34" charset="0"/>
                <a:cs typeface="Calibri" panose="020F0502020204030204" pitchFamily="34" charset="0"/>
              </a:rPr>
              <a:t> way and supports children's wellbeing, safety, healthy relationships and respect for others. </a:t>
            </a:r>
          </a:p>
          <a:p>
            <a:endParaRPr lang="en-GB" sz="2400" dirty="0">
              <a:latin typeface="Calibri" panose="020F0502020204030204" pitchFamily="34" charset="0"/>
              <a:cs typeface="Calibri" panose="020F0502020204030204" pitchFamily="34" charset="0"/>
            </a:endParaRPr>
          </a:p>
          <a:p>
            <a:pPr algn="ctr"/>
            <a:r>
              <a:rPr lang="en-GB" sz="2400" i="1" dirty="0">
                <a:latin typeface="Calibri" panose="020F0502020204030204" pitchFamily="34" charset="0"/>
                <a:cs typeface="Calibri" panose="020F0502020204030204" pitchFamily="34" charset="0"/>
              </a:rPr>
              <a:t>If you have any questions, please don't hesitate to speak to us.</a:t>
            </a:r>
            <a:endParaRPr lang="en-GB"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767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flower on a green square&#10;&#10;AI-generated content may be incorrect.">
            <a:extLst>
              <a:ext uri="{FF2B5EF4-FFF2-40B4-BE49-F238E27FC236}">
                <a16:creationId xmlns:a16="http://schemas.microsoft.com/office/drawing/2014/main" id="{B3607F53-0E9A-4DFD-B4B2-0CB23B2B2874}"/>
              </a:ext>
            </a:extLst>
          </p:cNvPr>
          <p:cNvPicPr>
            <a:picLocks noChangeAspect="1"/>
          </p:cNvPicPr>
          <p:nvPr/>
        </p:nvPicPr>
        <p:blipFill>
          <a:blip r:embed="rId2"/>
          <a:stretch>
            <a:fillRect/>
          </a:stretch>
        </p:blipFill>
        <p:spPr>
          <a:xfrm>
            <a:off x="10555705" y="51241"/>
            <a:ext cx="1428640" cy="1527851"/>
          </a:xfrm>
          <a:prstGeom prst="rect">
            <a:avLst/>
          </a:prstGeom>
        </p:spPr>
      </p:pic>
      <p:pic>
        <p:nvPicPr>
          <p:cNvPr id="3" name="Picture 2" descr="A logo with colorful silhouettes of kids&#10;&#10;AI-generated content may be incorrect.">
            <a:extLst>
              <a:ext uri="{FF2B5EF4-FFF2-40B4-BE49-F238E27FC236}">
                <a16:creationId xmlns:a16="http://schemas.microsoft.com/office/drawing/2014/main" id="{217A2E23-3C57-BE9E-E7D7-B7FEACF0FA44}"/>
              </a:ext>
            </a:extLst>
          </p:cNvPr>
          <p:cNvPicPr>
            <a:picLocks noChangeAspect="1"/>
          </p:cNvPicPr>
          <p:nvPr/>
        </p:nvPicPr>
        <p:blipFill>
          <a:blip r:embed="rId3"/>
          <a:stretch>
            <a:fillRect/>
          </a:stretch>
        </p:blipFill>
        <p:spPr>
          <a:xfrm>
            <a:off x="23586" y="0"/>
            <a:ext cx="3568700" cy="3606800"/>
          </a:xfrm>
          <a:prstGeom prst="rect">
            <a:avLst/>
          </a:prstGeom>
        </p:spPr>
      </p:pic>
      <p:sp>
        <p:nvSpPr>
          <p:cNvPr id="4" name="TextBox 3">
            <a:extLst>
              <a:ext uri="{FF2B5EF4-FFF2-40B4-BE49-F238E27FC236}">
                <a16:creationId xmlns:a16="http://schemas.microsoft.com/office/drawing/2014/main" id="{373A81A0-00B8-4A69-F265-A55E9FE33E0B}"/>
              </a:ext>
            </a:extLst>
          </p:cNvPr>
          <p:cNvSpPr txBox="1"/>
          <p:nvPr/>
        </p:nvSpPr>
        <p:spPr>
          <a:xfrm>
            <a:off x="3592286" y="483326"/>
            <a:ext cx="8311424" cy="6494085"/>
          </a:xfrm>
          <a:prstGeom prst="rect">
            <a:avLst/>
          </a:prstGeom>
          <a:noFill/>
        </p:spPr>
        <p:txBody>
          <a:bodyPr wrap="square" rtlCol="0">
            <a:spAutoFit/>
          </a:bodyPr>
          <a:lstStyle/>
          <a:p>
            <a:r>
              <a:rPr lang="en-GB" sz="4400" b="1" dirty="0">
                <a:solidFill>
                  <a:srgbClr val="00B050"/>
                </a:solidFill>
              </a:rPr>
              <a:t>Children in British primary</a:t>
            </a:r>
          </a:p>
          <a:p>
            <a:r>
              <a:rPr lang="en-GB" sz="4400" b="1" dirty="0">
                <a:solidFill>
                  <a:srgbClr val="00B050"/>
                </a:solidFill>
              </a:rPr>
              <a:t>schools spend 20% or 1.4 years</a:t>
            </a:r>
          </a:p>
          <a:p>
            <a:r>
              <a:rPr lang="en-GB" sz="4400" b="1" dirty="0">
                <a:solidFill>
                  <a:srgbClr val="00B050"/>
                </a:solidFill>
              </a:rPr>
              <a:t>of their school attendance in play</a:t>
            </a:r>
          </a:p>
          <a:p>
            <a:endParaRPr lang="en-GB" sz="3200" b="1" dirty="0"/>
          </a:p>
          <a:p>
            <a:r>
              <a:rPr lang="en-GB" dirty="0"/>
              <a:t>Play is the process through which children learn everything that they need to know that cannot be taught. Play wires the brain, builds capable bodies, and is the foundation of building relationships.</a:t>
            </a:r>
          </a:p>
          <a:p>
            <a:endParaRPr lang="en-GB" dirty="0"/>
          </a:p>
          <a:p>
            <a:r>
              <a:rPr lang="en-GB" dirty="0"/>
              <a:t>OPAL's programme enables schools to provide every child with rich opportunities to be creative, collaborative and active in their outdoor play, in environments that are safe enough for 'health and safety' but challenging enough for children's ongoing development.</a:t>
            </a:r>
          </a:p>
          <a:p>
            <a:endParaRPr lang="en-GB" dirty="0"/>
          </a:p>
          <a:p>
            <a:endParaRPr lang="en-GB" b="1" dirty="0"/>
          </a:p>
          <a:p>
            <a:endParaRPr lang="en-GB" b="1" dirty="0"/>
          </a:p>
          <a:p>
            <a:r>
              <a:rPr lang="en-GB" b="1" dirty="0"/>
              <a:t>We will be beginning our whole school OPAL journey in September and are excited to share this journey - with your help and support.</a:t>
            </a:r>
          </a:p>
          <a:p>
            <a:endParaRPr lang="en-GB" dirty="0"/>
          </a:p>
        </p:txBody>
      </p:sp>
      <p:pic>
        <p:nvPicPr>
          <p:cNvPr id="6" name="Picture 5" descr="A group of kids playing in a playground&#10;&#10;AI-generated content may be incorrect.">
            <a:extLst>
              <a:ext uri="{FF2B5EF4-FFF2-40B4-BE49-F238E27FC236}">
                <a16:creationId xmlns:a16="http://schemas.microsoft.com/office/drawing/2014/main" id="{729B3014-8C60-AFF7-A488-816DA4CB64B4}"/>
              </a:ext>
            </a:extLst>
          </p:cNvPr>
          <p:cNvPicPr>
            <a:picLocks noChangeAspect="1"/>
          </p:cNvPicPr>
          <p:nvPr/>
        </p:nvPicPr>
        <p:blipFill>
          <a:blip r:embed="rId4"/>
          <a:stretch>
            <a:fillRect/>
          </a:stretch>
        </p:blipFill>
        <p:spPr>
          <a:xfrm>
            <a:off x="129666" y="3730368"/>
            <a:ext cx="3356540" cy="2816614"/>
          </a:xfrm>
          <a:prstGeom prst="rect">
            <a:avLst/>
          </a:prstGeom>
        </p:spPr>
      </p:pic>
    </p:spTree>
    <p:extLst>
      <p:ext uri="{BB962C8B-B14F-4D97-AF65-F5344CB8AC3E}">
        <p14:creationId xmlns:p14="http://schemas.microsoft.com/office/powerpoint/2010/main" val="2218039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EB71C-8188-B838-9539-28902C915522}"/>
            </a:ext>
          </a:extLst>
        </p:cNvPr>
        <p:cNvGrpSpPr/>
        <p:nvPr/>
      </p:nvGrpSpPr>
      <p:grpSpPr>
        <a:xfrm>
          <a:off x="0" y="0"/>
          <a:ext cx="0" cy="0"/>
          <a:chOff x="0" y="0"/>
          <a:chExt cx="0" cy="0"/>
        </a:xfrm>
      </p:grpSpPr>
      <p:pic>
        <p:nvPicPr>
          <p:cNvPr id="2" name="Picture 1" descr="A yellow flower on a green square&#10;&#10;AI-generated content may be incorrect.">
            <a:extLst>
              <a:ext uri="{FF2B5EF4-FFF2-40B4-BE49-F238E27FC236}">
                <a16:creationId xmlns:a16="http://schemas.microsoft.com/office/drawing/2014/main" id="{83DDFD41-39CA-0D67-2920-2E3DA8A3A41C}"/>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4" name="Rectangle 2">
            <a:extLst>
              <a:ext uri="{FF2B5EF4-FFF2-40B4-BE49-F238E27FC236}">
                <a16:creationId xmlns:a16="http://schemas.microsoft.com/office/drawing/2014/main" id="{1B7E34FD-FCB9-D026-7352-C57AE8074B00}"/>
              </a:ext>
            </a:extLst>
          </p:cNvPr>
          <p:cNvSpPr>
            <a:spLocks noGrp="1" noChangeArrowheads="1"/>
          </p:cNvSpPr>
          <p:nvPr>
            <p:ph type="ctrTitle"/>
          </p:nvPr>
        </p:nvSpPr>
        <p:spPr>
          <a:xfrm>
            <a:off x="242887" y="250825"/>
            <a:ext cx="11687175" cy="949325"/>
          </a:xfrm>
        </p:spPr>
        <p:txBody>
          <a:bodyPr>
            <a:noAutofit/>
          </a:bodyPr>
          <a:lstStyle/>
          <a:p>
            <a:pPr algn="l"/>
            <a:r>
              <a:rPr lang="en-GB" sz="4400" dirty="0">
                <a:latin typeface="Calibri" panose="020F0502020204030204" pitchFamily="34" charset="0"/>
                <a:cs typeface="Calibri" panose="020F0502020204030204" pitchFamily="34" charset="0"/>
              </a:rPr>
              <a:t>⚠️ </a:t>
            </a:r>
            <a:r>
              <a:rPr lang="en-GB" sz="4400" b="1" dirty="0">
                <a:solidFill>
                  <a:srgbClr val="00B050"/>
                </a:solidFill>
                <a:latin typeface="Calibri" panose="020F0502020204030204" pitchFamily="34" charset="0"/>
                <a:cs typeface="Calibri" panose="020F0502020204030204" pitchFamily="34" charset="0"/>
              </a:rPr>
              <a:t>If You’re Concerned About Something…</a:t>
            </a:r>
            <a:endParaRPr lang="en-GB" sz="4400" dirty="0">
              <a:solidFill>
                <a:srgbClr val="00B050"/>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69C399F-D9D9-75AE-9EAF-A0B96121D04E}"/>
              </a:ext>
            </a:extLst>
          </p:cNvPr>
          <p:cNvSpPr txBox="1"/>
          <p:nvPr/>
        </p:nvSpPr>
        <p:spPr>
          <a:xfrm>
            <a:off x="242887" y="1582341"/>
            <a:ext cx="11544301" cy="1200329"/>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 want to work in partnership with you.</a:t>
            </a:r>
            <a:br>
              <a:rPr lang="en-GB" sz="2400" dirty="0">
                <a:latin typeface="Calibri" panose="020F0502020204030204" pitchFamily="34" charset="0"/>
                <a:cs typeface="Calibri" panose="020F0502020204030204" pitchFamily="34" charset="0"/>
              </a:rPr>
            </a:br>
            <a:r>
              <a:rPr lang="en-GB" sz="2400" dirty="0">
                <a:latin typeface="Calibri" panose="020F0502020204030204" pitchFamily="34" charset="0"/>
                <a:cs typeface="Calibri" panose="020F0502020204030204" pitchFamily="34" charset="0"/>
              </a:rPr>
              <a:t>If you’re ever worried or unhappy about a situation, please follow this order of contact,</a:t>
            </a:r>
            <a:br>
              <a:rPr lang="en-GB" sz="2400" dirty="0">
                <a:latin typeface="Calibri" panose="020F0502020204030204" pitchFamily="34" charset="0"/>
                <a:cs typeface="Calibri" panose="020F0502020204030204" pitchFamily="34" charset="0"/>
              </a:rPr>
            </a:br>
            <a:r>
              <a:rPr lang="en-GB" sz="2400" dirty="0">
                <a:latin typeface="Calibri" panose="020F0502020204030204" pitchFamily="34" charset="0"/>
                <a:cs typeface="Calibri" panose="020F0502020204030204" pitchFamily="34" charset="0"/>
              </a:rPr>
              <a:t>via the school office:</a:t>
            </a: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AC901C4-E1A0-2495-967A-DD63CEA3245F}"/>
              </a:ext>
            </a:extLst>
          </p:cNvPr>
          <p:cNvSpPr txBox="1"/>
          <p:nvPr/>
        </p:nvSpPr>
        <p:spPr>
          <a:xfrm>
            <a:off x="616742" y="3227039"/>
            <a:ext cx="10939463" cy="2523768"/>
          </a:xfrm>
          <a:prstGeom prst="rect">
            <a:avLst/>
          </a:prstGeom>
          <a:noFill/>
        </p:spPr>
        <p:txBody>
          <a:bodyPr wrap="square">
            <a:spAutoFit/>
          </a:bodyPr>
          <a:lstStyle/>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Class Teacher</a:t>
            </a:r>
            <a:r>
              <a:rPr lang="en-GB" sz="2800" dirty="0">
                <a:latin typeface="Calibri" panose="020F0502020204030204" pitchFamily="34" charset="0"/>
                <a:cs typeface="Calibri" panose="020F0502020204030204" pitchFamily="34" charset="0"/>
              </a:rPr>
              <a:t> – your first point of contact – Sarah Chapman </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Phase Leader</a:t>
            </a:r>
            <a:r>
              <a:rPr lang="en-GB" sz="2800" dirty="0">
                <a:latin typeface="Calibri" panose="020F0502020204030204" pitchFamily="34" charset="0"/>
                <a:cs typeface="Calibri" panose="020F0502020204030204" pitchFamily="34" charset="0"/>
              </a:rPr>
              <a:t> – if further support is needed Molly Burns</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Assistant Headteacher - </a:t>
            </a:r>
            <a:r>
              <a:rPr lang="en-GB" sz="2800" dirty="0">
                <a:latin typeface="Calibri" panose="020F0502020204030204" pitchFamily="34" charset="0"/>
                <a:cs typeface="Calibri" panose="020F0502020204030204" pitchFamily="34" charset="0"/>
              </a:rPr>
              <a:t>Miss Amie Dobbs</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Deputy Headteacher – </a:t>
            </a:r>
            <a:r>
              <a:rPr lang="en-GB" sz="2800" dirty="0">
                <a:latin typeface="Calibri" panose="020F0502020204030204" pitchFamily="34" charset="0"/>
                <a:cs typeface="Calibri" panose="020F0502020204030204" pitchFamily="34" charset="0"/>
              </a:rPr>
              <a:t>Mrs Emma Swinburn</a:t>
            </a:r>
          </a:p>
          <a:p>
            <a:pPr marL="457200" indent="-457200">
              <a:buFont typeface="Arial" panose="020B0604020202020204" pitchFamily="34" charset="0"/>
              <a:buChar char="•"/>
            </a:pPr>
            <a:r>
              <a:rPr lang="en-GB" sz="2800" b="1" dirty="0">
                <a:latin typeface="Calibri" panose="020F0502020204030204" pitchFamily="34" charset="0"/>
                <a:cs typeface="Calibri" panose="020F0502020204030204" pitchFamily="34" charset="0"/>
              </a:rPr>
              <a:t>Headteacher – </a:t>
            </a:r>
            <a:r>
              <a:rPr lang="en-GB" sz="2800" dirty="0">
                <a:latin typeface="Calibri" panose="020F0502020204030204" pitchFamily="34" charset="0"/>
                <a:cs typeface="Calibri" panose="020F0502020204030204" pitchFamily="34" charset="0"/>
              </a:rPr>
              <a:t>Mrs Claire Jones</a:t>
            </a:r>
            <a:br>
              <a:rPr lang="en-GB" sz="1800"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682AAAF-2641-2998-E75D-7D006047F04F}"/>
              </a:ext>
            </a:extLst>
          </p:cNvPr>
          <p:cNvSpPr txBox="1"/>
          <p:nvPr/>
        </p:nvSpPr>
        <p:spPr>
          <a:xfrm>
            <a:off x="0" y="6071443"/>
            <a:ext cx="12192000"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We’re here to help and will always do our best to resolve any concerns.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315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12860BB-794D-FF5B-2A0F-3936BC8C472C}"/>
              </a:ext>
            </a:extLst>
          </p:cNvPr>
          <p:cNvSpPr>
            <a:spLocks noGrp="1" noChangeArrowheads="1"/>
          </p:cNvSpPr>
          <p:nvPr>
            <p:ph type="ctrTitle"/>
          </p:nvPr>
        </p:nvSpPr>
        <p:spPr>
          <a:xfrm>
            <a:off x="242887" y="250825"/>
            <a:ext cx="11687175" cy="5778500"/>
          </a:xfrm>
        </p:spPr>
        <p:txBody>
          <a:bodyPr>
            <a:noAutofit/>
          </a:bodyPr>
          <a:lstStyle/>
          <a:p>
            <a:r>
              <a:rPr lang="en-GB" sz="5400" b="1" dirty="0"/>
              <a:t>📬 </a:t>
            </a:r>
            <a:r>
              <a:rPr lang="en-GB" sz="5400" b="1" dirty="0">
                <a:solidFill>
                  <a:srgbClr val="00B050"/>
                </a:solidFill>
                <a:latin typeface="Calibri" panose="020F0502020204030204" pitchFamily="34" charset="0"/>
                <a:cs typeface="Calibri" panose="020F0502020204030204" pitchFamily="34" charset="0"/>
              </a:rPr>
              <a:t>Communicating with Us</a:t>
            </a:r>
            <a:br>
              <a:rPr lang="en-GB" sz="2800" b="1" dirty="0"/>
            </a:br>
            <a:br>
              <a:rPr lang="en-GB" sz="2800" dirty="0"/>
            </a:br>
            <a:r>
              <a:rPr lang="en-GB" sz="2800" dirty="0">
                <a:latin typeface="Calibri" panose="020F0502020204030204" pitchFamily="34" charset="0"/>
                <a:cs typeface="Calibri" panose="020F0502020204030204" pitchFamily="34" charset="0"/>
              </a:rPr>
              <a:t>If you need to get in touch, please email the </a:t>
            </a:r>
            <a:r>
              <a:rPr lang="en-GB" sz="2800" b="1" dirty="0">
                <a:latin typeface="Calibri" panose="020F0502020204030204" pitchFamily="34" charset="0"/>
                <a:cs typeface="Calibri" panose="020F0502020204030204" pitchFamily="34" charset="0"/>
              </a:rPr>
              <a:t>school office</a:t>
            </a:r>
            <a:r>
              <a:rPr lang="en-GB" sz="2800" dirty="0">
                <a:latin typeface="Calibri" panose="020F0502020204030204" pitchFamily="34" charset="0"/>
                <a:cs typeface="Calibri" panose="020F0502020204030204" pitchFamily="34" charset="0"/>
              </a:rPr>
              <a:t> in the first instance:</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err="1">
                <a:latin typeface="Calibri" panose="020F0502020204030204" pitchFamily="34" charset="0"/>
                <a:cs typeface="Calibri" panose="020F0502020204030204" pitchFamily="34" charset="0"/>
              </a:rPr>
              <a:t>office@primrosehill-euxton.lancs.sch.uk</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Your message will be passed on to the relevant member of staff.</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We aim to respond as soon as we can, but please allow up to 48 hours for a reply during term time.</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i="1" dirty="0">
                <a:latin typeface="Calibri" panose="020F0502020204030204" pitchFamily="34" charset="0"/>
                <a:cs typeface="Calibri" panose="020F0502020204030204" pitchFamily="34" charset="0"/>
              </a:rPr>
              <a:t>For urgent matters during the school day, please phone the school office directly on: 01257 276688</a:t>
            </a:r>
            <a:endParaRPr lang="en-GB" sz="2800" dirty="0">
              <a:latin typeface="Calibri" panose="020F0502020204030204" pitchFamily="34" charset="0"/>
              <a:cs typeface="Calibri" panose="020F0502020204030204" pitchFamily="34" charset="0"/>
            </a:endParaRPr>
          </a:p>
        </p:txBody>
      </p:sp>
      <p:pic>
        <p:nvPicPr>
          <p:cNvPr id="2" name="Picture 1" descr="A yellow flower on a green square&#10;&#10;AI-generated content may be incorrect.">
            <a:extLst>
              <a:ext uri="{FF2B5EF4-FFF2-40B4-BE49-F238E27FC236}">
                <a16:creationId xmlns:a16="http://schemas.microsoft.com/office/drawing/2014/main" id="{CD3468A2-4D5C-0900-7CFB-2C6585415F16}"/>
              </a:ext>
            </a:extLst>
          </p:cNvPr>
          <p:cNvPicPr>
            <a:picLocks noChangeAspect="1"/>
          </p:cNvPicPr>
          <p:nvPr/>
        </p:nvPicPr>
        <p:blipFill>
          <a:blip r:embed="rId2"/>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1666245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C369B-5F40-2D8D-D91C-3E94FD183035}"/>
            </a:ext>
          </a:extLst>
        </p:cNvPr>
        <p:cNvGrpSpPr/>
        <p:nvPr/>
      </p:nvGrpSpPr>
      <p:grpSpPr>
        <a:xfrm>
          <a:off x="0" y="0"/>
          <a:ext cx="0" cy="0"/>
          <a:chOff x="0" y="0"/>
          <a:chExt cx="0" cy="0"/>
        </a:xfrm>
      </p:grpSpPr>
      <p:pic>
        <p:nvPicPr>
          <p:cNvPr id="6" name="Picture 5" descr="A yellow flower on a green square&#10;&#10;AI-generated content may be incorrect.">
            <a:extLst>
              <a:ext uri="{FF2B5EF4-FFF2-40B4-BE49-F238E27FC236}">
                <a16:creationId xmlns:a16="http://schemas.microsoft.com/office/drawing/2014/main" id="{E30CC12B-1F6C-E8AA-B108-ED9784E11BF6}"/>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 name="Title 1">
            <a:extLst>
              <a:ext uri="{FF2B5EF4-FFF2-40B4-BE49-F238E27FC236}">
                <a16:creationId xmlns:a16="http://schemas.microsoft.com/office/drawing/2014/main" id="{C89FA791-4727-AB6D-DFE3-CE03391DCD8D}"/>
              </a:ext>
            </a:extLst>
          </p:cNvPr>
          <p:cNvSpPr>
            <a:spLocks noGrp="1"/>
          </p:cNvSpPr>
          <p:nvPr>
            <p:ph type="title"/>
          </p:nvPr>
        </p:nvSpPr>
        <p:spPr>
          <a:xfrm>
            <a:off x="1965794" y="2234029"/>
            <a:ext cx="10226206" cy="3701550"/>
          </a:xfrm>
        </p:spPr>
        <p:txBody>
          <a:bodyPr>
            <a:noAutofit/>
          </a:bodyPr>
          <a:lstStyle/>
          <a:p>
            <a:br>
              <a:rPr lang="en-GB" sz="2800" dirty="0">
                <a:latin typeface="+mn-lt"/>
                <a:cs typeface="Calibri" panose="020F0502020204030204" pitchFamily="34" charset="0"/>
              </a:rPr>
            </a:br>
            <a:r>
              <a:rPr lang="en-GB" sz="2800" b="1" dirty="0">
                <a:latin typeface="+mn-lt"/>
              </a:rPr>
              <a:t>Just a reminder that Arbor can be used to report your child's absence.</a:t>
            </a:r>
            <a:br>
              <a:rPr lang="en-GB" sz="2800" dirty="0">
                <a:latin typeface="+mn-lt"/>
              </a:rPr>
            </a:br>
            <a:r>
              <a:rPr lang="en-GB" sz="2800" dirty="0">
                <a:latin typeface="+mn-lt"/>
              </a:rPr>
              <a:t>To do this, please:</a:t>
            </a:r>
            <a:br>
              <a:rPr lang="en-GB" sz="2800" dirty="0">
                <a:latin typeface="+mn-lt"/>
              </a:rPr>
            </a:br>
            <a:r>
              <a:rPr lang="en-GB" sz="2800" dirty="0">
                <a:latin typeface="+mn-lt"/>
              </a:rPr>
              <a:t>1.  Access the Attendance section.</a:t>
            </a:r>
            <a:br>
              <a:rPr lang="en-GB" sz="2800" dirty="0">
                <a:latin typeface="+mn-lt"/>
              </a:rPr>
            </a:br>
            <a:r>
              <a:rPr lang="en-GB" sz="2800" dirty="0">
                <a:latin typeface="+mn-lt"/>
              </a:rPr>
              <a:t>2.  Enter the details of the absence.</a:t>
            </a:r>
            <a:br>
              <a:rPr lang="en-GB" sz="2800" dirty="0">
                <a:latin typeface="+mn-lt"/>
              </a:rPr>
            </a:br>
            <a:r>
              <a:rPr lang="en-GB" sz="2800" dirty="0">
                <a:latin typeface="+mn-lt"/>
              </a:rPr>
              <a:t>3.  Submit the request.</a:t>
            </a:r>
            <a:br>
              <a:rPr lang="en-GB" sz="2800" dirty="0">
                <a:latin typeface="+mn-lt"/>
              </a:rPr>
            </a:br>
            <a:br>
              <a:rPr lang="en-GB" sz="2800" dirty="0">
                <a:latin typeface="+mn-lt"/>
              </a:rPr>
            </a:br>
            <a:r>
              <a:rPr lang="en-GB" sz="2800" dirty="0">
                <a:latin typeface="+mn-lt"/>
              </a:rPr>
              <a:t>Once approved, the absence will be visible in the Attendance tab.</a:t>
            </a:r>
            <a:br>
              <a:rPr lang="en-GB" sz="2800" dirty="0">
                <a:latin typeface="+mn-lt"/>
              </a:rPr>
            </a:br>
            <a:r>
              <a:rPr lang="en-GB" sz="2800" dirty="0">
                <a:latin typeface="+mn-lt"/>
              </a:rPr>
              <a:t>If you have any questions or require assistance using Arbor, please contact the school office. </a:t>
            </a:r>
            <a:r>
              <a:rPr lang="en-GB" sz="2800" u="sng" dirty="0">
                <a:latin typeface="+mn-lt"/>
              </a:rPr>
              <a:t>Please check your emails on a regular basis,</a:t>
            </a:r>
            <a:br>
              <a:rPr lang="en-GB" sz="2800" u="sng" dirty="0">
                <a:latin typeface="+mn-lt"/>
              </a:rPr>
            </a:br>
            <a:endParaRPr lang="en-US" sz="2800" u="sng"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2EFDB3C5-C158-0658-0BBA-2462ECCF9474}"/>
              </a:ext>
            </a:extLst>
          </p:cNvPr>
          <p:cNvSpPr txBox="1"/>
          <p:nvPr/>
        </p:nvSpPr>
        <p:spPr>
          <a:xfrm>
            <a:off x="287866" y="247132"/>
            <a:ext cx="11904133" cy="923330"/>
          </a:xfrm>
          <a:prstGeom prst="rect">
            <a:avLst/>
          </a:prstGeom>
          <a:noFill/>
        </p:spPr>
        <p:txBody>
          <a:bodyPr wrap="square">
            <a:spAutoFit/>
          </a:bodyPr>
          <a:lstStyle/>
          <a:p>
            <a:pPr algn="ctr"/>
            <a:r>
              <a:rPr lang="en-GB" sz="5400" b="1" dirty="0">
                <a:latin typeface="Calibri" panose="020F0502020204030204" pitchFamily="34" charset="0"/>
                <a:cs typeface="Calibri" panose="020F0502020204030204" pitchFamily="34" charset="0"/>
              </a:rPr>
              <a:t>📆 </a:t>
            </a:r>
            <a:r>
              <a:rPr lang="en-GB" sz="5400" b="1" dirty="0">
                <a:solidFill>
                  <a:srgbClr val="00B050"/>
                </a:solidFill>
                <a:latin typeface="Calibri" panose="020F0502020204030204" pitchFamily="34" charset="0"/>
                <a:cs typeface="Calibri" panose="020F0502020204030204" pitchFamily="34" charset="0"/>
              </a:rPr>
              <a:t>Attendance &amp; Absence</a:t>
            </a:r>
            <a:endParaRPr lang="en-US" sz="5400" dirty="0">
              <a:solidFill>
                <a:srgbClr val="00B050"/>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988A78C-6252-0AF3-AAEF-060AB82D45AE}"/>
              </a:ext>
            </a:extLst>
          </p:cNvPr>
          <p:cNvSpPr txBox="1"/>
          <p:nvPr/>
        </p:nvSpPr>
        <p:spPr>
          <a:xfrm>
            <a:off x="-1" y="1348858"/>
            <a:ext cx="12191999"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 strongly encourage good attendance to support your child’s learning and progress.</a:t>
            </a:r>
            <a:endParaRPr lang="en-US" sz="24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BAE4196-D425-2D8F-8C09-B7D004C73876}"/>
              </a:ext>
            </a:extLst>
          </p:cNvPr>
          <p:cNvSpPr txBox="1"/>
          <p:nvPr/>
        </p:nvSpPr>
        <p:spPr>
          <a:xfrm>
            <a:off x="0" y="6241536"/>
            <a:ext cx="12191998" cy="461665"/>
          </a:xfrm>
          <a:prstGeom prst="rect">
            <a:avLst/>
          </a:prstGeom>
          <a:noFill/>
        </p:spPr>
        <p:txBody>
          <a:bodyPr wrap="square">
            <a:spAutoFit/>
          </a:bodyPr>
          <a:lstStyle/>
          <a:p>
            <a:pPr algn="ctr"/>
            <a:r>
              <a:rPr lang="en-GB" sz="2400" i="1" dirty="0">
                <a:latin typeface="Calibri" panose="020F0502020204030204" pitchFamily="34" charset="0"/>
                <a:cs typeface="Calibri" panose="020F0502020204030204" pitchFamily="34" charset="0"/>
              </a:rPr>
              <a:t>This helps us meet safeguarding and health requirements</a:t>
            </a:r>
            <a:endParaRPr lang="en-US" sz="2400" i="1" dirty="0"/>
          </a:p>
        </p:txBody>
      </p:sp>
      <p:pic>
        <p:nvPicPr>
          <p:cNvPr id="12" name="Picture 11" descr="A logo with a circle and a flower&#10;&#10;AI-generated content may be incorrect.">
            <a:extLst>
              <a:ext uri="{FF2B5EF4-FFF2-40B4-BE49-F238E27FC236}">
                <a16:creationId xmlns:a16="http://schemas.microsoft.com/office/drawing/2014/main" id="{61A30D8A-C39E-0FF6-41E5-79C78915CCAE}"/>
              </a:ext>
            </a:extLst>
          </p:cNvPr>
          <p:cNvPicPr>
            <a:picLocks noChangeAspect="1"/>
          </p:cNvPicPr>
          <p:nvPr/>
        </p:nvPicPr>
        <p:blipFill>
          <a:blip r:embed="rId3"/>
          <a:stretch>
            <a:fillRect/>
          </a:stretch>
        </p:blipFill>
        <p:spPr>
          <a:xfrm>
            <a:off x="175571" y="2181423"/>
            <a:ext cx="1790223" cy="1884445"/>
          </a:xfrm>
          <a:prstGeom prst="rect">
            <a:avLst/>
          </a:prstGeom>
        </p:spPr>
      </p:pic>
    </p:spTree>
    <p:extLst>
      <p:ext uri="{BB962C8B-B14F-4D97-AF65-F5344CB8AC3E}">
        <p14:creationId xmlns:p14="http://schemas.microsoft.com/office/powerpoint/2010/main" val="2459989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E43D37-4BC5-AE48-F389-2589E50DA6C0}"/>
              </a:ext>
            </a:extLst>
          </p:cNvPr>
          <p:cNvSpPr txBox="1"/>
          <p:nvPr/>
        </p:nvSpPr>
        <p:spPr>
          <a:xfrm>
            <a:off x="1" y="328613"/>
            <a:ext cx="12192000" cy="923330"/>
          </a:xfrm>
          <a:prstGeom prst="rect">
            <a:avLst/>
          </a:prstGeom>
          <a:noFill/>
        </p:spPr>
        <p:txBody>
          <a:bodyPr wrap="square" rtlCol="0">
            <a:spAutoFit/>
          </a:bodyPr>
          <a:lstStyle/>
          <a:p>
            <a:pPr algn="ctr"/>
            <a:r>
              <a:rPr lang="en-GB" sz="5400" b="1" dirty="0">
                <a:latin typeface="Calibri" panose="020F0502020204030204" pitchFamily="34" charset="0"/>
                <a:cs typeface="Calibri" panose="020F0502020204030204" pitchFamily="34" charset="0"/>
              </a:rPr>
              <a:t>📧 </a:t>
            </a:r>
            <a:r>
              <a:rPr lang="en-GB" sz="5400" b="1" dirty="0">
                <a:solidFill>
                  <a:srgbClr val="00B050"/>
                </a:solidFill>
                <a:latin typeface="Calibri" panose="020F0502020204030204" pitchFamily="34" charset="0"/>
                <a:cs typeface="Calibri" panose="020F0502020204030204" pitchFamily="34" charset="0"/>
              </a:rPr>
              <a:t>Weekly Wednesday</a:t>
            </a:r>
            <a:endParaRPr lang="en-GB" sz="5400" dirty="0">
              <a:solidFill>
                <a:srgbClr val="00B050"/>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9D4B757-B4C5-75AC-3520-6F23DCD3740E}"/>
              </a:ext>
            </a:extLst>
          </p:cNvPr>
          <p:cNvSpPr txBox="1"/>
          <p:nvPr/>
        </p:nvSpPr>
        <p:spPr>
          <a:xfrm>
            <a:off x="371475" y="1659285"/>
            <a:ext cx="11258550" cy="3539430"/>
          </a:xfrm>
          <a:prstGeom prst="rect">
            <a:avLst/>
          </a:prstGeom>
          <a:noFill/>
        </p:spPr>
        <p:txBody>
          <a:bodyPr wrap="square">
            <a:spAutoFit/>
          </a:bodyPr>
          <a:lstStyle/>
          <a:p>
            <a:r>
              <a:rPr lang="en-GB" sz="2800" dirty="0">
                <a:latin typeface="Calibri" panose="020F0502020204030204" pitchFamily="34" charset="0"/>
                <a:cs typeface="Calibri" panose="020F0502020204030204" pitchFamily="34" charset="0"/>
              </a:rPr>
              <a:t>To keep communication clear and consistent,</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the school sends out a </a:t>
            </a:r>
            <a:r>
              <a:rPr lang="en-GB" sz="2800" b="1" dirty="0">
                <a:latin typeface="Calibri" panose="020F0502020204030204" pitchFamily="34" charset="0"/>
                <a:cs typeface="Calibri" panose="020F0502020204030204" pitchFamily="34" charset="0"/>
              </a:rPr>
              <a:t>Weekly Wednesday Email</a:t>
            </a:r>
            <a:r>
              <a:rPr lang="en-GB" sz="2800" dirty="0">
                <a:latin typeface="Calibri" panose="020F0502020204030204" pitchFamily="34" charset="0"/>
                <a:cs typeface="Calibri" panose="020F0502020204030204" pitchFamily="34" charset="0"/>
              </a:rPr>
              <a:t>.</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It includes: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Upcoming trips and events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Key dates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Celebrations and achievements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 Important reminders and updates</a:t>
            </a:r>
          </a:p>
        </p:txBody>
      </p:sp>
      <p:sp>
        <p:nvSpPr>
          <p:cNvPr id="6" name="TextBox 5">
            <a:extLst>
              <a:ext uri="{FF2B5EF4-FFF2-40B4-BE49-F238E27FC236}">
                <a16:creationId xmlns:a16="http://schemas.microsoft.com/office/drawing/2014/main" id="{8ED8C803-D3F0-5DFE-02BC-035376D3026C}"/>
              </a:ext>
            </a:extLst>
          </p:cNvPr>
          <p:cNvSpPr txBox="1"/>
          <p:nvPr/>
        </p:nvSpPr>
        <p:spPr>
          <a:xfrm>
            <a:off x="114300" y="5575280"/>
            <a:ext cx="12077700" cy="954107"/>
          </a:xfrm>
          <a:prstGeom prst="rect">
            <a:avLst/>
          </a:prstGeom>
          <a:noFill/>
        </p:spPr>
        <p:txBody>
          <a:bodyPr wrap="square">
            <a:spAutoFit/>
          </a:bodyPr>
          <a:lstStyle/>
          <a:p>
            <a:r>
              <a:rPr lang="en-GB" sz="2800" dirty="0">
                <a:latin typeface="Calibri" panose="020F0502020204030204" pitchFamily="34" charset="0"/>
                <a:cs typeface="Calibri" panose="020F0502020204030204" pitchFamily="34" charset="0"/>
              </a:rPr>
              <a:t>✅ Please check it each week — it’s the </a:t>
            </a:r>
            <a:r>
              <a:rPr lang="en-GB" sz="2800" b="1" dirty="0">
                <a:latin typeface="Calibri" panose="020F0502020204030204" pitchFamily="34" charset="0"/>
                <a:cs typeface="Calibri" panose="020F0502020204030204" pitchFamily="34" charset="0"/>
              </a:rPr>
              <a:t>main way</a:t>
            </a:r>
            <a:r>
              <a:rPr lang="en-GB" sz="2800" dirty="0">
                <a:latin typeface="Calibri" panose="020F0502020204030204" pitchFamily="34" charset="0"/>
                <a:cs typeface="Calibri" panose="020F0502020204030204" pitchFamily="34" charset="0"/>
              </a:rPr>
              <a:t> we share information.</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 copy is also uploaded to the </a:t>
            </a:r>
            <a:r>
              <a:rPr lang="en-GB" sz="2800" b="1" dirty="0">
                <a:latin typeface="Calibri" panose="020F0502020204030204" pitchFamily="34" charset="0"/>
                <a:cs typeface="Calibri" panose="020F0502020204030204" pitchFamily="34" charset="0"/>
              </a:rPr>
              <a:t>school website</a:t>
            </a:r>
            <a:r>
              <a:rPr lang="en-GB" sz="2800" dirty="0">
                <a:latin typeface="Calibri" panose="020F0502020204030204" pitchFamily="34" charset="0"/>
                <a:cs typeface="Calibri" panose="020F0502020204030204" pitchFamily="34" charset="0"/>
              </a:rPr>
              <a:t> for easy access.</a:t>
            </a:r>
          </a:p>
        </p:txBody>
      </p:sp>
      <p:pic>
        <p:nvPicPr>
          <p:cNvPr id="8" name="Picture 7" descr="A group of children sitting at a table&#10;&#10;AI-generated content may be incorrect.">
            <a:extLst>
              <a:ext uri="{FF2B5EF4-FFF2-40B4-BE49-F238E27FC236}">
                <a16:creationId xmlns:a16="http://schemas.microsoft.com/office/drawing/2014/main" id="{168EF44F-74AF-B19B-E828-AAE9C69DC6A1}"/>
              </a:ext>
            </a:extLst>
          </p:cNvPr>
          <p:cNvPicPr>
            <a:picLocks noChangeAspect="1"/>
          </p:cNvPicPr>
          <p:nvPr/>
        </p:nvPicPr>
        <p:blipFill>
          <a:blip r:embed="rId3"/>
          <a:stretch>
            <a:fillRect/>
          </a:stretch>
        </p:blipFill>
        <p:spPr>
          <a:xfrm>
            <a:off x="9127067" y="1498731"/>
            <a:ext cx="2693458" cy="3829761"/>
          </a:xfrm>
          <a:prstGeom prst="rect">
            <a:avLst/>
          </a:prstGeom>
        </p:spPr>
      </p:pic>
      <p:pic>
        <p:nvPicPr>
          <p:cNvPr id="3" name="Picture 2" descr="A yellow flower on a green square&#10;&#10;AI-generated content may be incorrect.">
            <a:extLst>
              <a:ext uri="{FF2B5EF4-FFF2-40B4-BE49-F238E27FC236}">
                <a16:creationId xmlns:a16="http://schemas.microsoft.com/office/drawing/2014/main" id="{7908E538-B38F-712E-3AA9-FBD9B6E08D29}"/>
              </a:ext>
            </a:extLst>
          </p:cNvPr>
          <p:cNvPicPr>
            <a:picLocks noChangeAspect="1"/>
          </p:cNvPicPr>
          <p:nvPr/>
        </p:nvPicPr>
        <p:blipFill>
          <a:blip r:embed="rId4"/>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4116804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EBC4-ED14-8046-E169-FC38E59ACBC3}"/>
              </a:ext>
            </a:extLst>
          </p:cNvPr>
          <p:cNvSpPr>
            <a:spLocks noGrp="1"/>
          </p:cNvSpPr>
          <p:nvPr>
            <p:ph type="title"/>
          </p:nvPr>
        </p:nvSpPr>
        <p:spPr>
          <a:xfrm>
            <a:off x="838200" y="1722438"/>
            <a:ext cx="10515600" cy="4006850"/>
          </a:xfrm>
        </p:spPr>
        <p:txBody>
          <a:bodyPr>
            <a:noAutofit/>
          </a:bodyPr>
          <a:lstStyle/>
          <a:p>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To keep everyone safe and focused on learning:</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a:latin typeface="Calibri" panose="020F0502020204030204" pitchFamily="34" charset="0"/>
                <a:cs typeface="Calibri" panose="020F0502020204030204" pitchFamily="34" charset="0"/>
              </a:rPr>
              <a:t>No jewellery</a:t>
            </a:r>
            <a:r>
              <a:rPr lang="en-GB" sz="2800" dirty="0">
                <a:latin typeface="Calibri" panose="020F0502020204030204" pitchFamily="34" charset="0"/>
                <a:cs typeface="Calibri" panose="020F0502020204030204" pitchFamily="34" charset="0"/>
              </a:rPr>
              <a:t> – including earrings (studs/spacers), rings, bracelets, necklaces, loom bands, or wristbands</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a:latin typeface="Calibri" panose="020F0502020204030204" pitchFamily="34" charset="0"/>
                <a:cs typeface="Calibri" panose="020F0502020204030204" pitchFamily="34" charset="0"/>
              </a:rPr>
              <a:t>No earrings or spacers</a:t>
            </a:r>
            <a:r>
              <a:rPr lang="en-GB" sz="2800" dirty="0">
                <a:latin typeface="Calibri" panose="020F0502020204030204" pitchFamily="34" charset="0"/>
                <a:cs typeface="Calibri" panose="020F0502020204030204" pitchFamily="34" charset="0"/>
              </a:rPr>
              <a:t> – </a:t>
            </a:r>
            <a:r>
              <a:rPr lang="en-GB" sz="2800" u="sng" dirty="0">
                <a:latin typeface="Calibri" panose="020F0502020204030204" pitchFamily="34" charset="0"/>
                <a:cs typeface="Calibri" panose="020F0502020204030204" pitchFamily="34" charset="0"/>
              </a:rPr>
              <a:t>If your child is going to have their ears pierced, please do this at the start of the summer holidays as they are not to be worn when we return. </a:t>
            </a:r>
            <a:r>
              <a:rPr lang="en-GB" sz="2800" dirty="0">
                <a:latin typeface="Calibri" panose="020F0502020204030204" pitchFamily="34" charset="0"/>
                <a:cs typeface="Calibri" panose="020F0502020204030204" pitchFamily="34" charset="0"/>
              </a:rPr>
              <a:t>These are a safety risk, especially during play and PE. </a:t>
            </a:r>
            <a:br>
              <a:rPr lang="en-GB" sz="2800" dirty="0">
                <a:latin typeface="Calibri" panose="020F0502020204030204" pitchFamily="34" charset="0"/>
                <a:cs typeface="Calibri" panose="020F0502020204030204" pitchFamily="34" charset="0"/>
              </a:rPr>
            </a:b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t>
            </a:r>
            <a:r>
              <a:rPr lang="en-GB" sz="2800" b="1" dirty="0"/>
              <a:t>No nail varnish or make-up</a:t>
            </a:r>
            <a:r>
              <a:rPr lang="en-GB" sz="2800" dirty="0"/>
              <a:t> – children should come to school with natural nails and faces</a:t>
            </a:r>
            <a:br>
              <a:rPr lang="en-GB"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524746C-6A2F-45B7-4A03-15B149B9D7EB}"/>
              </a:ext>
            </a:extLst>
          </p:cNvPr>
          <p:cNvSpPr txBox="1"/>
          <p:nvPr/>
        </p:nvSpPr>
        <p:spPr>
          <a:xfrm>
            <a:off x="0" y="365126"/>
            <a:ext cx="12192000" cy="923330"/>
          </a:xfrm>
          <a:prstGeom prst="rect">
            <a:avLst/>
          </a:prstGeom>
          <a:noFill/>
        </p:spPr>
        <p:txBody>
          <a:bodyPr wrap="square">
            <a:spAutoFit/>
          </a:bodyPr>
          <a:lstStyle/>
          <a:p>
            <a:pPr algn="ctr"/>
            <a:r>
              <a:rPr lang="en-GB" sz="5400" b="1" dirty="0"/>
              <a:t>👕 </a:t>
            </a:r>
            <a:r>
              <a:rPr lang="en-GB" sz="5400" b="1" dirty="0">
                <a:solidFill>
                  <a:srgbClr val="00B050"/>
                </a:solidFill>
              </a:rPr>
              <a:t>Jewellery &amp; Appearance</a:t>
            </a:r>
            <a:endParaRPr lang="en-US" sz="5400" dirty="0">
              <a:solidFill>
                <a:srgbClr val="00B050"/>
              </a:solidFill>
            </a:endParaRPr>
          </a:p>
        </p:txBody>
      </p:sp>
      <p:pic>
        <p:nvPicPr>
          <p:cNvPr id="3" name="Picture 2" descr="A yellow flower on a green square&#10;&#10;AI-generated content may be incorrect.">
            <a:extLst>
              <a:ext uri="{FF2B5EF4-FFF2-40B4-BE49-F238E27FC236}">
                <a16:creationId xmlns:a16="http://schemas.microsoft.com/office/drawing/2014/main" id="{A9D2F09B-83D3-1003-1B41-3F5F63595A55}"/>
              </a:ext>
            </a:extLst>
          </p:cNvPr>
          <p:cNvPicPr>
            <a:picLocks noChangeAspect="1"/>
          </p:cNvPicPr>
          <p:nvPr/>
        </p:nvPicPr>
        <p:blipFill>
          <a:blip r:embed="rId2"/>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2009703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277A-A614-423C-BDF8-1A7D005541C4}"/>
              </a:ext>
            </a:extLst>
          </p:cNvPr>
          <p:cNvSpPr>
            <a:spLocks noGrp="1"/>
          </p:cNvSpPr>
          <p:nvPr>
            <p:ph type="title"/>
          </p:nvPr>
        </p:nvSpPr>
        <p:spPr/>
        <p:txBody>
          <a:bodyPr>
            <a:noAutofit/>
          </a:bodyPr>
          <a:lstStyle/>
          <a:p>
            <a:pPr algn="ctr"/>
            <a:r>
              <a:rPr lang="en-GB" sz="5400" b="1" dirty="0">
                <a:solidFill>
                  <a:srgbClr val="00B050"/>
                </a:solidFill>
                <a:latin typeface="+mn-lt"/>
              </a:rPr>
              <a:t>PTA- Parents and Teachers Association </a:t>
            </a:r>
          </a:p>
        </p:txBody>
      </p:sp>
      <p:sp>
        <p:nvSpPr>
          <p:cNvPr id="3" name="Content Placeholder 2">
            <a:extLst>
              <a:ext uri="{FF2B5EF4-FFF2-40B4-BE49-F238E27FC236}">
                <a16:creationId xmlns:a16="http://schemas.microsoft.com/office/drawing/2014/main" id="{0B5FAD4D-05CA-4D1C-9009-76E1D7D92641}"/>
              </a:ext>
            </a:extLst>
          </p:cNvPr>
          <p:cNvSpPr>
            <a:spLocks noGrp="1"/>
          </p:cNvSpPr>
          <p:nvPr>
            <p:ph idx="1"/>
          </p:nvPr>
        </p:nvSpPr>
        <p:spPr>
          <a:xfrm>
            <a:off x="838200" y="1978025"/>
            <a:ext cx="10515600" cy="4351338"/>
          </a:xfrm>
        </p:spPr>
        <p:txBody>
          <a:bodyPr>
            <a:noAutofit/>
          </a:bodyPr>
          <a:lstStyle/>
          <a:p>
            <a:pPr marL="0" indent="0" algn="ctr">
              <a:buNone/>
            </a:pPr>
            <a:r>
              <a:rPr lang="en-GB" dirty="0"/>
              <a:t>When combining the power of our Parents &amp;Teachers we are </a:t>
            </a:r>
            <a:r>
              <a:rPr lang="en-GB" dirty="0" err="1"/>
              <a:t>greating</a:t>
            </a:r>
            <a:r>
              <a:rPr lang="en-GB" dirty="0"/>
              <a:t> a stronger school community- just like in our mission statement- </a:t>
            </a:r>
            <a:r>
              <a:rPr lang="en-GB" b="1" i="1" dirty="0">
                <a:solidFill>
                  <a:srgbClr val="00B050"/>
                </a:solidFill>
              </a:rPr>
              <a:t>“Together we will make a difference”</a:t>
            </a:r>
          </a:p>
          <a:p>
            <a:endParaRPr lang="en-GB" dirty="0"/>
          </a:p>
          <a:p>
            <a:pPr marL="0" indent="0" algn="ctr">
              <a:buNone/>
            </a:pPr>
            <a:r>
              <a:rPr lang="en-GB" dirty="0"/>
              <a:t>Are you passionate about your child’s education and school experience?</a:t>
            </a:r>
          </a:p>
          <a:p>
            <a:pPr marL="0" indent="0" algn="ctr">
              <a:buNone/>
            </a:pPr>
            <a:r>
              <a:rPr lang="en-GB" dirty="0"/>
              <a:t>Do you want to help shape school events, support teachers, and build a vibrant community? </a:t>
            </a:r>
          </a:p>
          <a:p>
            <a:endParaRPr lang="en-GB" dirty="0"/>
          </a:p>
          <a:p>
            <a:pPr marL="0" indent="0" algn="ctr">
              <a:buNone/>
            </a:pPr>
            <a:r>
              <a:rPr lang="en-GB" b="1" dirty="0"/>
              <a:t>Then join our PTA – we need YOU!</a:t>
            </a:r>
          </a:p>
        </p:txBody>
      </p:sp>
      <p:pic>
        <p:nvPicPr>
          <p:cNvPr id="5" name="Picture 4">
            <a:extLst>
              <a:ext uri="{FF2B5EF4-FFF2-40B4-BE49-F238E27FC236}">
                <a16:creationId xmlns:a16="http://schemas.microsoft.com/office/drawing/2014/main" id="{2DE5459A-B0C7-4BBF-ABBD-AC51688A12C9}"/>
              </a:ext>
            </a:extLst>
          </p:cNvPr>
          <p:cNvPicPr>
            <a:picLocks noChangeAspect="1"/>
          </p:cNvPicPr>
          <p:nvPr/>
        </p:nvPicPr>
        <p:blipFill>
          <a:blip r:embed="rId2"/>
          <a:stretch>
            <a:fillRect/>
          </a:stretch>
        </p:blipFill>
        <p:spPr>
          <a:xfrm>
            <a:off x="9801225" y="4631585"/>
            <a:ext cx="2069145" cy="2069145"/>
          </a:xfrm>
          <a:prstGeom prst="rect">
            <a:avLst/>
          </a:prstGeom>
        </p:spPr>
      </p:pic>
      <p:pic>
        <p:nvPicPr>
          <p:cNvPr id="6" name="Picture 5" descr="A yellow flower on a green square&#10;&#10;AI-generated content may be incorrect.">
            <a:extLst>
              <a:ext uri="{FF2B5EF4-FFF2-40B4-BE49-F238E27FC236}">
                <a16:creationId xmlns:a16="http://schemas.microsoft.com/office/drawing/2014/main" id="{69AA05F4-4BA7-AE32-0B08-F953272AAE0C}"/>
              </a:ext>
            </a:extLst>
          </p:cNvPr>
          <p:cNvPicPr>
            <a:picLocks noChangeAspect="1"/>
          </p:cNvPicPr>
          <p:nvPr/>
        </p:nvPicPr>
        <p:blipFill>
          <a:blip r:embed="rId3"/>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277051519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816</TotalTime>
  <Words>974</Words>
  <Application>Microsoft Office PowerPoint</Application>
  <PresentationFormat>Widescreen</PresentationFormat>
  <Paragraphs>87</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Calibri Light</vt:lpstr>
      <vt:lpstr>Office 2013 - 2022 Theme</vt:lpstr>
      <vt:lpstr>Welcome to Year 5 Meet the Teacher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You’re Concerned About Something…</vt:lpstr>
      <vt:lpstr>📬 Communicating with Us  If you need to get in touch, please email the school office in the first instance:  ✉️ office@primrosehill-euxton.lancs.sch.uk  Your message will be passed on to the relevant member of staff.  We aim to respond as soon as we can, but please allow up to 48 hours for a reply during term time.  For urgent matters during the school day, please phone the school office directly on: 01257 276688</vt:lpstr>
      <vt:lpstr> Just a reminder that Arbor can be used to report your child's absence. To do this, please: 1.  Access the Attendance section. 2.  Enter the details of the absence. 3.  Submit the request.  Once approved, the absence will be visible in the Attendance tab. If you have any questions or require assistance using Arbor, please contact the school office. Please check your emails on a regular basis, </vt:lpstr>
      <vt:lpstr>PowerPoint Presentation</vt:lpstr>
      <vt:lpstr> To keep everyone safe and focused on learning:  🔹 No jewellery – including earrings (studs/spacers), rings, bracelets, necklaces, loom bands, or wristbands  🔹 No earrings or spacers – If your child is going to have their ears pierced, please do this at the start of the summer holidays as they are not to be worn when we return. These are a safety risk, especially during play and PE.   🔹 No nail varnish or make-up – children should come to school with natural nails and faces </vt:lpstr>
      <vt:lpstr>PTA- Parents and Teachers Association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If your child is unwell, please contact the school office by 9:00am on each day of absence. 📞 01257 276688 ✉️ office@primrosehill-Euxton.lancs.sch.uk  🔹 Be specific: It’s important to give a clear reason – for example: ✅ “Tonsillitis” or “Sickness and temperature” ❌ Not just “unwell” or “poorly”.</dc:title>
  <dc:creator>9045, head</dc:creator>
  <cp:lastModifiedBy>Amie Dobbs</cp:lastModifiedBy>
  <cp:revision>20</cp:revision>
  <dcterms:created xsi:type="dcterms:W3CDTF">2025-07-09T11:40:06Z</dcterms:created>
  <dcterms:modified xsi:type="dcterms:W3CDTF">2026-09-15T12:48:33Z</dcterms:modified>
</cp:coreProperties>
</file>