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22"/>
  </p:notesMasterIdLst>
  <p:sldIdLst>
    <p:sldId id="256" r:id="rId5"/>
    <p:sldId id="273" r:id="rId6"/>
    <p:sldId id="269" r:id="rId7"/>
    <p:sldId id="268" r:id="rId8"/>
    <p:sldId id="266" r:id="rId9"/>
    <p:sldId id="267" r:id="rId10"/>
    <p:sldId id="274" r:id="rId11"/>
    <p:sldId id="277" r:id="rId12"/>
    <p:sldId id="259" r:id="rId13"/>
    <p:sldId id="262" r:id="rId14"/>
    <p:sldId id="275" r:id="rId15"/>
    <p:sldId id="258" r:id="rId16"/>
    <p:sldId id="260" r:id="rId17"/>
    <p:sldId id="261" r:id="rId18"/>
    <p:sldId id="263" r:id="rId19"/>
    <p:sldId id="271"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B727"/>
    <a:srgbClr val="C4D63E"/>
    <a:srgbClr val="CEDD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BD8F9-9D27-4371-A9E2-E14911FFA93C}" type="datetimeFigureOut">
              <a:rPr lang="en-GB" smtClean="0"/>
              <a:t>15/09/2026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203F2D-98DD-4385-9A93-9EC82C294509}" type="slidenum">
              <a:rPr lang="en-GB" smtClean="0"/>
              <a:t>‹#›</a:t>
            </a:fld>
            <a:endParaRPr lang="en-GB"/>
          </a:p>
        </p:txBody>
      </p:sp>
    </p:spTree>
    <p:extLst>
      <p:ext uri="{BB962C8B-B14F-4D97-AF65-F5344CB8AC3E}">
        <p14:creationId xmlns:p14="http://schemas.microsoft.com/office/powerpoint/2010/main" val="4168439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4D96EC-FCB2-3947-86EA-3280BE4E85EB}" type="slidenum">
              <a:rPr lang="en-US" smtClean="0"/>
              <a:t>4</a:t>
            </a:fld>
            <a:endParaRPr lang="en-US"/>
          </a:p>
        </p:txBody>
      </p:sp>
    </p:spTree>
    <p:extLst>
      <p:ext uri="{BB962C8B-B14F-4D97-AF65-F5344CB8AC3E}">
        <p14:creationId xmlns:p14="http://schemas.microsoft.com/office/powerpoint/2010/main" val="387254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4D96EC-FCB2-3947-86EA-3280BE4E85EB}" type="slidenum">
              <a:rPr lang="en-US" smtClean="0"/>
              <a:t>5</a:t>
            </a:fld>
            <a:endParaRPr lang="en-US"/>
          </a:p>
        </p:txBody>
      </p:sp>
    </p:spTree>
    <p:extLst>
      <p:ext uri="{BB962C8B-B14F-4D97-AF65-F5344CB8AC3E}">
        <p14:creationId xmlns:p14="http://schemas.microsoft.com/office/powerpoint/2010/main" val="3097188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8C1AF-5600-42CF-B40B-3BFE809085C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4E96EF3-BDB3-4926-967F-D6FB05967A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7EEF667-D4E7-48F8-8F7D-B2342B0CE7CD}"/>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0E04611B-E3D7-4A54-9309-8BA3540EEC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B71550-C812-45DC-8B66-C29AEF4B366E}"/>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71243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AABF9-9596-44B5-B122-961930CED5F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A90CE85-0717-43D2-AD68-F4A297697AD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44282C5-3D80-483B-AAE3-A2D50A28C122}"/>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4D1479D4-7CCA-4635-8BCF-F999FF3974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E27998-5340-4BB4-8D92-729DCB98E57F}"/>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3711228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832232-6239-4F19-8324-7C159D528AF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9CE6A74-B876-4523-B906-BF0ABA49BB8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6186850-31EC-4FF5-BBD7-76AE0F311779}"/>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804BA39A-EC5F-4E7B-8A50-8A06D2C545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67CA1F-4931-436F-B803-58619413730C}"/>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2260233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CA05E-6023-403A-B92C-0CDA21C7029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A09F300-7E5C-48D1-ADB5-65BB5D5CB5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96BBA2E-57C9-45D3-BA21-12BB9D91F46C}"/>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26CA821F-D737-4C31-90AF-4FD86E29B2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22D162-078C-459B-9F1C-A1C21819BE6B}"/>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207706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31B2A-784A-4177-9605-C802856BD9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A28D6D1-7AD6-4E52-9B26-3C8333B167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249FA6-E619-4733-B26B-08F05E758AF5}"/>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6E44730D-B376-4A57-80C4-A40709E25D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1FEE2E-408F-48F2-BB70-F64303B1989A}"/>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2911607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83FD-33BF-42A0-85D3-F7F9074B461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4C653F7-53A1-422C-AF5F-1DA3C2710C4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5165E64-FBBC-44AA-9A5F-04D53B71458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01C6C4A-F550-43FC-86D5-51580A5C4B5B}"/>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6" name="Footer Placeholder 5">
            <a:extLst>
              <a:ext uri="{FF2B5EF4-FFF2-40B4-BE49-F238E27FC236}">
                <a16:creationId xmlns:a16="http://schemas.microsoft.com/office/drawing/2014/main" id="{9883FCED-D8B8-4840-8848-DD63666860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DD2E35-72C7-445C-838E-9281A910B48D}"/>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2391236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7B911-68D3-437F-B585-F15D6C9025B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FE2FFA6-0A9F-4E09-8605-8492FB29ED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6973C1-EA05-4D81-A798-127E3040B38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3913F3A-F2AD-46B9-A0D4-1B4DDC810F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78ED5A-C4AD-4889-AFFA-EB62D962927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DEF65BD-6E2C-41D4-81BC-4FD008080974}"/>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8" name="Footer Placeholder 7">
            <a:extLst>
              <a:ext uri="{FF2B5EF4-FFF2-40B4-BE49-F238E27FC236}">
                <a16:creationId xmlns:a16="http://schemas.microsoft.com/office/drawing/2014/main" id="{801049A8-5A87-49A6-A205-30F840311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816840A-E3D6-4430-A34E-72F50069A661}"/>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4106415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491B-2F2D-4D29-B635-A8B029ADFB7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32747E7-4BA2-4B9F-892A-8C9A0F185D24}"/>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4" name="Footer Placeholder 3">
            <a:extLst>
              <a:ext uri="{FF2B5EF4-FFF2-40B4-BE49-F238E27FC236}">
                <a16:creationId xmlns:a16="http://schemas.microsoft.com/office/drawing/2014/main" id="{BF54A7AA-A45F-498D-ACAB-24D383E525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C8CC578-C5F9-40E5-8954-3552C09A6B7C}"/>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1506881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1F10B2-5CB9-43B2-87A5-00DB9F4E562E}"/>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3" name="Footer Placeholder 2">
            <a:extLst>
              <a:ext uri="{FF2B5EF4-FFF2-40B4-BE49-F238E27FC236}">
                <a16:creationId xmlns:a16="http://schemas.microsoft.com/office/drawing/2014/main" id="{9AEA30DF-04D4-4719-9703-5E3AEAC3D7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77AF40-D885-4CF7-856F-925DF6BF7B1C}"/>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73261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1AE7A-7810-46C4-95F9-06C3D6598D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5CFBF8D-3137-4370-91A2-27B01DE111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4BDFB90-430B-4C0B-B0E2-ECCD7750AC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279E24-8F30-4A1D-B9E2-57CBA37C8C37}"/>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6" name="Footer Placeholder 5">
            <a:extLst>
              <a:ext uri="{FF2B5EF4-FFF2-40B4-BE49-F238E27FC236}">
                <a16:creationId xmlns:a16="http://schemas.microsoft.com/office/drawing/2014/main" id="{36F950E6-3DDD-4292-96E6-943FBF3993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3D959E-6905-4E8B-8B0A-43CB0A204473}"/>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13696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FB5-A288-4A06-8AC1-1AB6EF30DC3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AB76C05-84EC-447D-89D5-62862162B7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FBD2515-9A45-4A16-B5CB-FC62D632F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8D14F5E-8C29-4EDC-B8B7-D700A18BE1EC}"/>
              </a:ext>
            </a:extLst>
          </p:cNvPr>
          <p:cNvSpPr>
            <a:spLocks noGrp="1"/>
          </p:cNvSpPr>
          <p:nvPr>
            <p:ph type="dt" sz="half" idx="10"/>
          </p:nvPr>
        </p:nvSpPr>
        <p:spPr/>
        <p:txBody>
          <a:bodyPr/>
          <a:lstStyle/>
          <a:p>
            <a:fld id="{0649819D-F348-42E8-A332-3228136FAC8C}" type="datetimeFigureOut">
              <a:rPr lang="en-GB" smtClean="0"/>
              <a:t>15/09/2026</a:t>
            </a:fld>
            <a:endParaRPr lang="en-GB"/>
          </a:p>
        </p:txBody>
      </p:sp>
      <p:sp>
        <p:nvSpPr>
          <p:cNvPr id="6" name="Footer Placeholder 5">
            <a:extLst>
              <a:ext uri="{FF2B5EF4-FFF2-40B4-BE49-F238E27FC236}">
                <a16:creationId xmlns:a16="http://schemas.microsoft.com/office/drawing/2014/main" id="{6546F7F7-8F8B-4CFF-9FBE-47463AF622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53CB29-9CC5-42EB-88DB-0C9F1A3921B7}"/>
              </a:ext>
            </a:extLst>
          </p:cNvPr>
          <p:cNvSpPr>
            <a:spLocks noGrp="1"/>
          </p:cNvSpPr>
          <p:nvPr>
            <p:ph type="sldNum" sz="quarter" idx="12"/>
          </p:nvPr>
        </p:nvSpPr>
        <p:spPr/>
        <p:txBody>
          <a:bodyPr/>
          <a:lstStyle/>
          <a:p>
            <a:fld id="{0F2B4E79-4A5B-4F70-8C17-FED9908EA2C0}" type="slidenum">
              <a:rPr lang="en-GB" smtClean="0"/>
              <a:t>‹#›</a:t>
            </a:fld>
            <a:endParaRPr lang="en-GB"/>
          </a:p>
        </p:txBody>
      </p:sp>
    </p:spTree>
    <p:extLst>
      <p:ext uri="{BB962C8B-B14F-4D97-AF65-F5344CB8AC3E}">
        <p14:creationId xmlns:p14="http://schemas.microsoft.com/office/powerpoint/2010/main" val="2386456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1E7760-5951-4A2C-8FAA-7BC91794EC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CB2B4D8-D982-4FB4-B5B4-8B15CA8781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732D30-CC49-493C-A5D7-81CED724D2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49819D-F348-42E8-A332-3228136FAC8C}" type="datetimeFigureOut">
              <a:rPr lang="en-GB" smtClean="0"/>
              <a:t>15/09/2026</a:t>
            </a:fld>
            <a:endParaRPr lang="en-GB"/>
          </a:p>
        </p:txBody>
      </p:sp>
      <p:sp>
        <p:nvSpPr>
          <p:cNvPr id="5" name="Footer Placeholder 4">
            <a:extLst>
              <a:ext uri="{FF2B5EF4-FFF2-40B4-BE49-F238E27FC236}">
                <a16:creationId xmlns:a16="http://schemas.microsoft.com/office/drawing/2014/main" id="{4C960F98-E4E6-4A9A-8340-FE133EA42E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BE7D3E5-706A-481C-AD14-B06C83F7C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B4E79-4A5B-4F70-8C17-FED9908EA2C0}" type="slidenum">
              <a:rPr lang="en-GB" smtClean="0"/>
              <a:t>‹#›</a:t>
            </a:fld>
            <a:endParaRPr lang="en-GB"/>
          </a:p>
        </p:txBody>
      </p:sp>
    </p:spTree>
    <p:extLst>
      <p:ext uri="{BB962C8B-B14F-4D97-AF65-F5344CB8AC3E}">
        <p14:creationId xmlns:p14="http://schemas.microsoft.com/office/powerpoint/2010/main" val="166425323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3844" y="2553899"/>
            <a:ext cx="8442730" cy="2230349"/>
          </a:xfrm>
        </p:spPr>
        <p:txBody>
          <a:bodyPr>
            <a:normAutofit/>
          </a:bodyPr>
          <a:lstStyle/>
          <a:p>
            <a:r>
              <a:rPr lang="en-GB" sz="8800" dirty="0"/>
              <a:t>Year 5 Olympus</a:t>
            </a:r>
          </a:p>
        </p:txBody>
      </p:sp>
      <p:sp>
        <p:nvSpPr>
          <p:cNvPr id="3" name="Subtitle 2"/>
          <p:cNvSpPr>
            <a:spLocks noGrp="1"/>
          </p:cNvSpPr>
          <p:nvPr>
            <p:ph type="subTitle" idx="1"/>
          </p:nvPr>
        </p:nvSpPr>
        <p:spPr>
          <a:xfrm>
            <a:off x="1579197" y="4750077"/>
            <a:ext cx="7766936" cy="1096899"/>
          </a:xfrm>
        </p:spPr>
        <p:txBody>
          <a:bodyPr>
            <a:normAutofit/>
          </a:bodyPr>
          <a:lstStyle/>
          <a:p>
            <a:pPr algn="ctr"/>
            <a:r>
              <a:rPr lang="en-GB" sz="5400" dirty="0"/>
              <a:t>Meet the Teacher</a:t>
            </a:r>
          </a:p>
        </p:txBody>
      </p:sp>
      <p:pic>
        <p:nvPicPr>
          <p:cNvPr id="1026" name="Picture 2" descr="Euxton Primrose Hill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49" y="216447"/>
            <a:ext cx="3409950" cy="13430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53505" y="2493846"/>
            <a:ext cx="1970116" cy="646331"/>
          </a:xfrm>
          <a:prstGeom prst="rect">
            <a:avLst/>
          </a:prstGeom>
          <a:noFill/>
        </p:spPr>
        <p:txBody>
          <a:bodyPr wrap="square" rtlCol="0">
            <a:spAutoFit/>
          </a:bodyPr>
          <a:lstStyle/>
          <a:p>
            <a:r>
              <a:rPr lang="en-GB" dirty="0"/>
              <a:t>Miss McKinley</a:t>
            </a:r>
          </a:p>
          <a:p>
            <a:r>
              <a:rPr lang="en-GB" dirty="0"/>
              <a:t>Class teacher</a:t>
            </a:r>
          </a:p>
        </p:txBody>
      </p:sp>
      <p:sp>
        <p:nvSpPr>
          <p:cNvPr id="8" name="TextBox 7"/>
          <p:cNvSpPr txBox="1"/>
          <p:nvPr/>
        </p:nvSpPr>
        <p:spPr>
          <a:xfrm>
            <a:off x="5647954" y="2460547"/>
            <a:ext cx="2182436" cy="646331"/>
          </a:xfrm>
          <a:prstGeom prst="rect">
            <a:avLst/>
          </a:prstGeom>
          <a:noFill/>
        </p:spPr>
        <p:txBody>
          <a:bodyPr wrap="square" rtlCol="0">
            <a:spAutoFit/>
          </a:bodyPr>
          <a:lstStyle/>
          <a:p>
            <a:pPr algn="ctr"/>
            <a:r>
              <a:rPr lang="en-GB" dirty="0"/>
              <a:t>Mrs Yeoman</a:t>
            </a:r>
          </a:p>
          <a:p>
            <a:r>
              <a:rPr lang="en-GB" dirty="0"/>
              <a:t>Teaching assistant</a:t>
            </a:r>
          </a:p>
        </p:txBody>
      </p:sp>
      <p:sp>
        <p:nvSpPr>
          <p:cNvPr id="9" name="TextBox 8">
            <a:extLst>
              <a:ext uri="{FF2B5EF4-FFF2-40B4-BE49-F238E27FC236}">
                <a16:creationId xmlns:a16="http://schemas.microsoft.com/office/drawing/2014/main" id="{5205DECC-BE61-9A94-FC51-F089DA57F60C}"/>
              </a:ext>
            </a:extLst>
          </p:cNvPr>
          <p:cNvSpPr txBox="1"/>
          <p:nvPr/>
        </p:nvSpPr>
        <p:spPr>
          <a:xfrm>
            <a:off x="8040153" y="2482965"/>
            <a:ext cx="1828800" cy="646331"/>
          </a:xfrm>
          <a:prstGeom prst="rect">
            <a:avLst/>
          </a:prstGeom>
          <a:noFill/>
        </p:spPr>
        <p:txBody>
          <a:bodyPr wrap="square" rtlCol="0" anchor="ctr">
            <a:spAutoFit/>
          </a:bodyPr>
          <a:lstStyle/>
          <a:p>
            <a:pPr algn="ctr"/>
            <a:r>
              <a:rPr lang="en-GB" dirty="0"/>
              <a:t>Mrs Millward</a:t>
            </a:r>
          </a:p>
          <a:p>
            <a:pPr algn="ctr"/>
            <a:r>
              <a:rPr lang="en-GB" dirty="0"/>
              <a:t>HLTA - PPA</a:t>
            </a:r>
            <a:endParaRPr lang="en-US" dirty="0"/>
          </a:p>
        </p:txBody>
      </p:sp>
      <p:sp>
        <p:nvSpPr>
          <p:cNvPr id="12" name="AutoShape 2" descr="https://ukc-powerpoint.officeapps.live.com/pods/GetClipboardImage.ashx?Id=dd6f07ae-2050-44f7-8b4b-49c3352c15f4&amp;DC=GUK2&amp;pkey=35b91b55-1a07-46a9-85da-99782fe69bdd&amp;wdwaccluster=GUK2">
            <a:extLst>
              <a:ext uri="{FF2B5EF4-FFF2-40B4-BE49-F238E27FC236}">
                <a16:creationId xmlns:a16="http://schemas.microsoft.com/office/drawing/2014/main" id="{330D5815-DB2F-4781-941D-80CC7A768D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a:extLst>
              <a:ext uri="{FF2B5EF4-FFF2-40B4-BE49-F238E27FC236}">
                <a16:creationId xmlns:a16="http://schemas.microsoft.com/office/drawing/2014/main" id="{B36A2DE8-0C4E-4690-91EC-D298AE9D7E57}"/>
              </a:ext>
            </a:extLst>
          </p:cNvPr>
          <p:cNvPicPr>
            <a:picLocks noChangeAspect="1"/>
          </p:cNvPicPr>
          <p:nvPr/>
        </p:nvPicPr>
        <p:blipFill>
          <a:blip r:embed="rId3"/>
          <a:stretch>
            <a:fillRect/>
          </a:stretch>
        </p:blipFill>
        <p:spPr>
          <a:xfrm>
            <a:off x="10108992" y="216447"/>
            <a:ext cx="1527676" cy="2153729"/>
          </a:xfrm>
          <a:prstGeom prst="rect">
            <a:avLst/>
          </a:prstGeom>
        </p:spPr>
      </p:pic>
      <p:sp>
        <p:nvSpPr>
          <p:cNvPr id="14" name="TextBox 13">
            <a:extLst>
              <a:ext uri="{FF2B5EF4-FFF2-40B4-BE49-F238E27FC236}">
                <a16:creationId xmlns:a16="http://schemas.microsoft.com/office/drawing/2014/main" id="{613BD7CE-B63A-4585-9E18-4B16BF6F6DF1}"/>
              </a:ext>
            </a:extLst>
          </p:cNvPr>
          <p:cNvSpPr txBox="1"/>
          <p:nvPr/>
        </p:nvSpPr>
        <p:spPr>
          <a:xfrm>
            <a:off x="9893286" y="2502313"/>
            <a:ext cx="1828800" cy="646331"/>
          </a:xfrm>
          <a:prstGeom prst="rect">
            <a:avLst/>
          </a:prstGeom>
          <a:noFill/>
        </p:spPr>
        <p:txBody>
          <a:bodyPr wrap="square" rtlCol="0" anchor="ctr">
            <a:spAutoFit/>
          </a:bodyPr>
          <a:lstStyle/>
          <a:p>
            <a:pPr algn="ctr"/>
            <a:r>
              <a:rPr lang="en-GB" dirty="0"/>
              <a:t>Miss Ahmed</a:t>
            </a:r>
          </a:p>
          <a:p>
            <a:pPr algn="ctr"/>
            <a:r>
              <a:rPr lang="en-GB" dirty="0"/>
              <a:t>PE</a:t>
            </a:r>
            <a:endParaRPr lang="en-US" dirty="0"/>
          </a:p>
        </p:txBody>
      </p:sp>
      <p:pic>
        <p:nvPicPr>
          <p:cNvPr id="15" name="Picture 14">
            <a:extLst>
              <a:ext uri="{FF2B5EF4-FFF2-40B4-BE49-F238E27FC236}">
                <a16:creationId xmlns:a16="http://schemas.microsoft.com/office/drawing/2014/main" id="{2D737388-886A-40C5-AE48-75E555D31BC6}"/>
              </a:ext>
            </a:extLst>
          </p:cNvPr>
          <p:cNvPicPr>
            <a:picLocks noChangeAspect="1"/>
          </p:cNvPicPr>
          <p:nvPr/>
        </p:nvPicPr>
        <p:blipFill>
          <a:blip r:embed="rId4"/>
          <a:stretch>
            <a:fillRect/>
          </a:stretch>
        </p:blipFill>
        <p:spPr>
          <a:xfrm>
            <a:off x="3653505" y="240163"/>
            <a:ext cx="1526595" cy="2121022"/>
          </a:xfrm>
          <a:prstGeom prst="rect">
            <a:avLst/>
          </a:prstGeom>
        </p:spPr>
      </p:pic>
      <p:pic>
        <p:nvPicPr>
          <p:cNvPr id="17" name="Picture 16">
            <a:extLst>
              <a:ext uri="{FF2B5EF4-FFF2-40B4-BE49-F238E27FC236}">
                <a16:creationId xmlns:a16="http://schemas.microsoft.com/office/drawing/2014/main" id="{EDBB9681-7F33-42D3-8754-30288B7C426F}"/>
              </a:ext>
            </a:extLst>
          </p:cNvPr>
          <p:cNvPicPr>
            <a:picLocks noChangeAspect="1"/>
          </p:cNvPicPr>
          <p:nvPr/>
        </p:nvPicPr>
        <p:blipFill>
          <a:blip r:embed="rId5"/>
          <a:stretch>
            <a:fillRect/>
          </a:stretch>
        </p:blipFill>
        <p:spPr>
          <a:xfrm>
            <a:off x="8147271" y="230998"/>
            <a:ext cx="1614564" cy="2153729"/>
          </a:xfrm>
          <a:prstGeom prst="rect">
            <a:avLst/>
          </a:prstGeom>
        </p:spPr>
      </p:pic>
      <p:pic>
        <p:nvPicPr>
          <p:cNvPr id="19" name="Picture 18">
            <a:extLst>
              <a:ext uri="{FF2B5EF4-FFF2-40B4-BE49-F238E27FC236}">
                <a16:creationId xmlns:a16="http://schemas.microsoft.com/office/drawing/2014/main" id="{82B20774-3462-43A0-BE75-5D924A5E308B}"/>
              </a:ext>
            </a:extLst>
          </p:cNvPr>
          <p:cNvPicPr>
            <a:picLocks noChangeAspect="1"/>
          </p:cNvPicPr>
          <p:nvPr/>
        </p:nvPicPr>
        <p:blipFill>
          <a:blip r:embed="rId6"/>
          <a:stretch>
            <a:fillRect/>
          </a:stretch>
        </p:blipFill>
        <p:spPr>
          <a:xfrm>
            <a:off x="5856403" y="222185"/>
            <a:ext cx="1614564" cy="2139369"/>
          </a:xfrm>
          <a:prstGeom prst="rect">
            <a:avLst/>
          </a:prstGeom>
        </p:spPr>
      </p:pic>
    </p:spTree>
    <p:extLst>
      <p:ext uri="{BB962C8B-B14F-4D97-AF65-F5344CB8AC3E}">
        <p14:creationId xmlns:p14="http://schemas.microsoft.com/office/powerpoint/2010/main" val="3828771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4401" y="401292"/>
            <a:ext cx="8107599" cy="856962"/>
          </a:xfrm>
        </p:spPr>
        <p:txBody>
          <a:bodyPr/>
          <a:lstStyle/>
          <a:p>
            <a:r>
              <a:rPr lang="en-GB" b="1" dirty="0" err="1">
                <a:solidFill>
                  <a:srgbClr val="00B050"/>
                </a:solidFill>
              </a:rPr>
              <a:t>IPads</a:t>
            </a:r>
            <a:endParaRPr lang="en-GB" b="1" dirty="0">
              <a:solidFill>
                <a:srgbClr val="00B050"/>
              </a:solidFill>
            </a:endParaRPr>
          </a:p>
        </p:txBody>
      </p:sp>
      <p:sp>
        <p:nvSpPr>
          <p:cNvPr id="3" name="Content Placeholder 2"/>
          <p:cNvSpPr>
            <a:spLocks noGrp="1"/>
          </p:cNvSpPr>
          <p:nvPr>
            <p:ph idx="1"/>
          </p:nvPr>
        </p:nvSpPr>
        <p:spPr>
          <a:xfrm>
            <a:off x="615723" y="1830137"/>
            <a:ext cx="10675129" cy="4626571"/>
          </a:xfrm>
        </p:spPr>
        <p:txBody>
          <a:bodyPr vert="horz" lIns="91440" tIns="45720" rIns="91440" bIns="45720" rtlCol="0" anchor="t">
            <a:normAutofit fontScale="47500" lnSpcReduction="20000"/>
          </a:bodyPr>
          <a:lstStyle/>
          <a:p>
            <a:endParaRPr lang="en-GB" sz="2000" dirty="0"/>
          </a:p>
          <a:p>
            <a:pPr>
              <a:lnSpc>
                <a:spcPct val="170000"/>
              </a:lnSpc>
            </a:pPr>
            <a:r>
              <a:rPr lang="en-GB" sz="4000" dirty="0"/>
              <a:t>Earphones will be provided this year however if children wish to bring their own earphones/headphones they may do so.</a:t>
            </a:r>
          </a:p>
          <a:p>
            <a:pPr>
              <a:lnSpc>
                <a:spcPct val="170000"/>
              </a:lnSpc>
            </a:pPr>
            <a:r>
              <a:rPr lang="en-GB" sz="4000" dirty="0"/>
              <a:t>It would be helpful if children were able to bring their own stylus</a:t>
            </a:r>
          </a:p>
          <a:p>
            <a:pPr>
              <a:lnSpc>
                <a:spcPct val="170000"/>
              </a:lnSpc>
            </a:pPr>
            <a:r>
              <a:rPr lang="en-GB" sz="4000" dirty="0"/>
              <a:t>Children are very privileged to have access to their own iPad in school and as such, they are expected to look after them and use them appropriately.</a:t>
            </a:r>
          </a:p>
          <a:p>
            <a:pPr>
              <a:lnSpc>
                <a:spcPct val="170000"/>
              </a:lnSpc>
            </a:pPr>
            <a:r>
              <a:rPr lang="en-GB" sz="4000" dirty="0"/>
              <a:t>Log in details for the different apps will be in a Showbie folder set up at the beginning of the year in their homework folder – this should make it easier, for as long as they remember their Showbie log in details they can find everything else!</a:t>
            </a:r>
          </a:p>
        </p:txBody>
      </p:sp>
      <p:pic>
        <p:nvPicPr>
          <p:cNvPr id="7" name="Picture 6" descr="A yellow flower on a green square&#10;&#10;AI-generated content may be incorrect.">
            <a:extLst>
              <a:ext uri="{FF2B5EF4-FFF2-40B4-BE49-F238E27FC236}">
                <a16:creationId xmlns:a16="http://schemas.microsoft.com/office/drawing/2014/main" id="{F50B8D0B-E634-4437-8A8A-996A83DCC173}"/>
              </a:ext>
            </a:extLst>
          </p:cNvPr>
          <p:cNvPicPr>
            <a:picLocks noChangeAspect="1"/>
          </p:cNvPicPr>
          <p:nvPr/>
        </p:nvPicPr>
        <p:blipFill>
          <a:blip r:embed="rId2"/>
          <a:stretch>
            <a:fillRect/>
          </a:stretch>
        </p:blipFill>
        <p:spPr>
          <a:xfrm>
            <a:off x="10555705" y="51241"/>
            <a:ext cx="1428640" cy="1527851"/>
          </a:xfrm>
          <a:prstGeom prst="rect">
            <a:avLst/>
          </a:prstGeom>
        </p:spPr>
      </p:pic>
      <p:pic>
        <p:nvPicPr>
          <p:cNvPr id="1026" name="Picture 2" descr="Apple Pencil - Apple (UK)">
            <a:extLst>
              <a:ext uri="{FF2B5EF4-FFF2-40B4-BE49-F238E27FC236}">
                <a16:creationId xmlns:a16="http://schemas.microsoft.com/office/drawing/2014/main" id="{0AE9976D-DB7D-4B8F-8C00-190677136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1462" y="2726267"/>
            <a:ext cx="592866" cy="991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194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yellow flower on a green square&#10;&#10;AI-generated content may be incorrect.">
            <a:extLst>
              <a:ext uri="{FF2B5EF4-FFF2-40B4-BE49-F238E27FC236}">
                <a16:creationId xmlns:a16="http://schemas.microsoft.com/office/drawing/2014/main" id="{B3607F53-0E9A-4DFD-B4B2-0CB23B2B2874}"/>
              </a:ext>
            </a:extLst>
          </p:cNvPr>
          <p:cNvPicPr>
            <a:picLocks noChangeAspect="1"/>
          </p:cNvPicPr>
          <p:nvPr/>
        </p:nvPicPr>
        <p:blipFill>
          <a:blip r:embed="rId2"/>
          <a:stretch>
            <a:fillRect/>
          </a:stretch>
        </p:blipFill>
        <p:spPr>
          <a:xfrm>
            <a:off x="10555705" y="51241"/>
            <a:ext cx="1428640" cy="1527851"/>
          </a:xfrm>
          <a:prstGeom prst="rect">
            <a:avLst/>
          </a:prstGeom>
        </p:spPr>
      </p:pic>
      <p:pic>
        <p:nvPicPr>
          <p:cNvPr id="3" name="Picture 2" descr="A logo with colorful silhouettes of kids&#10;&#10;AI-generated content may be incorrect.">
            <a:extLst>
              <a:ext uri="{FF2B5EF4-FFF2-40B4-BE49-F238E27FC236}">
                <a16:creationId xmlns:a16="http://schemas.microsoft.com/office/drawing/2014/main" id="{217A2E23-3C57-BE9E-E7D7-B7FEACF0FA44}"/>
              </a:ext>
            </a:extLst>
          </p:cNvPr>
          <p:cNvPicPr>
            <a:picLocks noChangeAspect="1"/>
          </p:cNvPicPr>
          <p:nvPr/>
        </p:nvPicPr>
        <p:blipFill>
          <a:blip r:embed="rId3"/>
          <a:stretch>
            <a:fillRect/>
          </a:stretch>
        </p:blipFill>
        <p:spPr>
          <a:xfrm>
            <a:off x="23586" y="0"/>
            <a:ext cx="3568700" cy="3606800"/>
          </a:xfrm>
          <a:prstGeom prst="rect">
            <a:avLst/>
          </a:prstGeom>
        </p:spPr>
      </p:pic>
      <p:sp>
        <p:nvSpPr>
          <p:cNvPr id="4" name="TextBox 3">
            <a:extLst>
              <a:ext uri="{FF2B5EF4-FFF2-40B4-BE49-F238E27FC236}">
                <a16:creationId xmlns:a16="http://schemas.microsoft.com/office/drawing/2014/main" id="{373A81A0-00B8-4A69-F265-A55E9FE33E0B}"/>
              </a:ext>
            </a:extLst>
          </p:cNvPr>
          <p:cNvSpPr txBox="1"/>
          <p:nvPr/>
        </p:nvSpPr>
        <p:spPr>
          <a:xfrm>
            <a:off x="3592286" y="483326"/>
            <a:ext cx="8311424" cy="6494085"/>
          </a:xfrm>
          <a:prstGeom prst="rect">
            <a:avLst/>
          </a:prstGeom>
          <a:noFill/>
        </p:spPr>
        <p:txBody>
          <a:bodyPr wrap="square" rtlCol="0">
            <a:spAutoFit/>
          </a:bodyPr>
          <a:lstStyle/>
          <a:p>
            <a:r>
              <a:rPr lang="en-GB" sz="4400" b="1" dirty="0">
                <a:solidFill>
                  <a:srgbClr val="00B050"/>
                </a:solidFill>
              </a:rPr>
              <a:t>Children in British primary</a:t>
            </a:r>
          </a:p>
          <a:p>
            <a:r>
              <a:rPr lang="en-GB" sz="4400" b="1" dirty="0">
                <a:solidFill>
                  <a:srgbClr val="00B050"/>
                </a:solidFill>
              </a:rPr>
              <a:t>schools spend 20% or 1.4 years</a:t>
            </a:r>
          </a:p>
          <a:p>
            <a:r>
              <a:rPr lang="en-GB" sz="4400" b="1" dirty="0">
                <a:solidFill>
                  <a:srgbClr val="00B050"/>
                </a:solidFill>
              </a:rPr>
              <a:t>of their school attendance in play</a:t>
            </a:r>
          </a:p>
          <a:p>
            <a:endParaRPr lang="en-GB" sz="3200" b="1" dirty="0"/>
          </a:p>
          <a:p>
            <a:r>
              <a:rPr lang="en-GB" dirty="0"/>
              <a:t>Play is the process through which children learn everything that they need to know that cannot be taught. Play wires the brain, builds capable bodies, and is the foundation of building relationships.</a:t>
            </a:r>
          </a:p>
          <a:p>
            <a:endParaRPr lang="en-GB" dirty="0"/>
          </a:p>
          <a:p>
            <a:r>
              <a:rPr lang="en-GB" dirty="0"/>
              <a:t>OPAL's programme enables schools to provide every child with rich opportunities to be creative, collaborative and active in their outdoor play, in environments that are safe enough for 'health and safety' but challenging enough for children's ongoing development.</a:t>
            </a:r>
          </a:p>
          <a:p>
            <a:endParaRPr lang="en-GB" dirty="0"/>
          </a:p>
          <a:p>
            <a:endParaRPr lang="en-GB" b="1" dirty="0"/>
          </a:p>
          <a:p>
            <a:endParaRPr lang="en-GB" b="1" dirty="0"/>
          </a:p>
          <a:p>
            <a:r>
              <a:rPr lang="en-GB" b="1" dirty="0"/>
              <a:t>We will be beginning our whole school OPAL journey in September and are excited to share this journey - with your help and support.</a:t>
            </a:r>
          </a:p>
          <a:p>
            <a:endParaRPr lang="en-GB" dirty="0"/>
          </a:p>
        </p:txBody>
      </p:sp>
      <p:pic>
        <p:nvPicPr>
          <p:cNvPr id="6" name="Picture 5" descr="A group of kids playing in a playground&#10;&#10;AI-generated content may be incorrect.">
            <a:extLst>
              <a:ext uri="{FF2B5EF4-FFF2-40B4-BE49-F238E27FC236}">
                <a16:creationId xmlns:a16="http://schemas.microsoft.com/office/drawing/2014/main" id="{729B3014-8C60-AFF7-A488-816DA4CB64B4}"/>
              </a:ext>
            </a:extLst>
          </p:cNvPr>
          <p:cNvPicPr>
            <a:picLocks noChangeAspect="1"/>
          </p:cNvPicPr>
          <p:nvPr/>
        </p:nvPicPr>
        <p:blipFill>
          <a:blip r:embed="rId4"/>
          <a:stretch>
            <a:fillRect/>
          </a:stretch>
        </p:blipFill>
        <p:spPr>
          <a:xfrm>
            <a:off x="129666" y="3730368"/>
            <a:ext cx="3356540" cy="2816614"/>
          </a:xfrm>
          <a:prstGeom prst="rect">
            <a:avLst/>
          </a:prstGeom>
        </p:spPr>
      </p:pic>
    </p:spTree>
    <p:extLst>
      <p:ext uri="{BB962C8B-B14F-4D97-AF65-F5344CB8AC3E}">
        <p14:creationId xmlns:p14="http://schemas.microsoft.com/office/powerpoint/2010/main" val="2218039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7667" y="440460"/>
            <a:ext cx="8596668" cy="811876"/>
          </a:xfrm>
        </p:spPr>
        <p:txBody>
          <a:bodyPr/>
          <a:lstStyle/>
          <a:p>
            <a:r>
              <a:rPr lang="en-GB" b="1" dirty="0">
                <a:solidFill>
                  <a:srgbClr val="00B050"/>
                </a:solidFill>
              </a:rPr>
              <a:t>Homework</a:t>
            </a:r>
          </a:p>
        </p:txBody>
      </p:sp>
      <p:sp>
        <p:nvSpPr>
          <p:cNvPr id="3" name="Content Placeholder 2"/>
          <p:cNvSpPr>
            <a:spLocks noGrp="1"/>
          </p:cNvSpPr>
          <p:nvPr>
            <p:ph idx="1"/>
          </p:nvPr>
        </p:nvSpPr>
        <p:spPr>
          <a:xfrm>
            <a:off x="683302" y="1314502"/>
            <a:ext cx="9872403" cy="767148"/>
          </a:xfrm>
        </p:spPr>
        <p:txBody>
          <a:bodyPr vert="horz" lIns="91440" tIns="45720" rIns="91440" bIns="45720" rtlCol="0" anchor="t">
            <a:noAutofit/>
          </a:bodyPr>
          <a:lstStyle/>
          <a:p>
            <a:r>
              <a:rPr lang="en-GB" sz="2400" dirty="0"/>
              <a:t>Spellings will use the                          spelling programme – children will have practise activities and assessments online.</a:t>
            </a:r>
          </a:p>
          <a:p>
            <a:endParaRPr lang="en-GB" sz="2400" dirty="0"/>
          </a:p>
          <a:p>
            <a:pPr marL="45720" indent="0">
              <a:buNone/>
            </a:pPr>
            <a:endParaRPr lang="en-GB" sz="2400" dirty="0"/>
          </a:p>
          <a:p>
            <a:pPr marL="45720" indent="0">
              <a:buNone/>
            </a:pPr>
            <a:endParaRPr lang="en-GB" sz="2400" dirty="0"/>
          </a:p>
          <a:p>
            <a:pPr marL="45720" indent="0">
              <a:buNone/>
            </a:pPr>
            <a:endParaRPr lang="en-GB" sz="2400" dirty="0"/>
          </a:p>
          <a:p>
            <a:pPr marL="45720" indent="0">
              <a:buNone/>
            </a:pPr>
            <a:endParaRPr lang="en-GB" sz="2400" dirty="0"/>
          </a:p>
          <a:p>
            <a:pPr marL="45720" indent="0">
              <a:buNone/>
            </a:pPr>
            <a:endParaRPr lang="en-GB" sz="2400" dirty="0"/>
          </a:p>
          <a:p>
            <a:pPr marL="45720" indent="0">
              <a:buNone/>
            </a:pPr>
            <a:endParaRPr lang="en-GB" sz="2400" dirty="0"/>
          </a:p>
          <a:p>
            <a:pPr marL="45720" indent="0">
              <a:buNone/>
            </a:pPr>
            <a:r>
              <a:rPr lang="en-GB" sz="2400" dirty="0"/>
              <a:t>OPTIONAL: TTRS and </a:t>
            </a:r>
            <a:r>
              <a:rPr lang="en-GB" sz="2400" dirty="0" err="1"/>
              <a:t>Doodlemaths</a:t>
            </a:r>
            <a:r>
              <a:rPr lang="en-GB" sz="2400" dirty="0"/>
              <a:t> practise</a:t>
            </a:r>
            <a:endParaRPr lang="en-GB" sz="2000" dirty="0"/>
          </a:p>
        </p:txBody>
      </p:sp>
      <p:pic>
        <p:nvPicPr>
          <p:cNvPr id="4" name="Picture 3" descr="Times Tables Rock Stars – Maths Circle">
            <a:extLst>
              <a:ext uri="{FF2B5EF4-FFF2-40B4-BE49-F238E27FC236}">
                <a16:creationId xmlns:a16="http://schemas.microsoft.com/office/drawing/2014/main" id="{01930FE6-0B96-73C3-3234-A3EA79B54E64}"/>
              </a:ext>
            </a:extLst>
          </p:cNvPr>
          <p:cNvPicPr>
            <a:picLocks noChangeAspect="1"/>
          </p:cNvPicPr>
          <p:nvPr/>
        </p:nvPicPr>
        <p:blipFill>
          <a:blip r:embed="rId2"/>
          <a:stretch>
            <a:fillRect/>
          </a:stretch>
        </p:blipFill>
        <p:spPr>
          <a:xfrm>
            <a:off x="929898" y="5806578"/>
            <a:ext cx="1152902" cy="630793"/>
          </a:xfrm>
          <a:prstGeom prst="rect">
            <a:avLst/>
          </a:prstGeom>
        </p:spPr>
      </p:pic>
      <p:pic>
        <p:nvPicPr>
          <p:cNvPr id="5" name="Picture 4" descr="DoodleMaths - App on the Amazon Appstore">
            <a:extLst>
              <a:ext uri="{FF2B5EF4-FFF2-40B4-BE49-F238E27FC236}">
                <a16:creationId xmlns:a16="http://schemas.microsoft.com/office/drawing/2014/main" id="{D00C2CCA-0DEA-D2CD-8F56-237F05AE7B59}"/>
              </a:ext>
            </a:extLst>
          </p:cNvPr>
          <p:cNvPicPr>
            <a:picLocks noChangeAspect="1"/>
          </p:cNvPicPr>
          <p:nvPr/>
        </p:nvPicPr>
        <p:blipFill>
          <a:blip r:embed="rId3"/>
          <a:stretch>
            <a:fillRect/>
          </a:stretch>
        </p:blipFill>
        <p:spPr>
          <a:xfrm>
            <a:off x="3512950" y="5670235"/>
            <a:ext cx="1524718" cy="844627"/>
          </a:xfrm>
          <a:prstGeom prst="rect">
            <a:avLst/>
          </a:prstGeom>
        </p:spPr>
      </p:pic>
      <p:pic>
        <p:nvPicPr>
          <p:cNvPr id="1026" name="Picture 2" descr="Spelling with Emile:">
            <a:extLst>
              <a:ext uri="{FF2B5EF4-FFF2-40B4-BE49-F238E27FC236}">
                <a16:creationId xmlns:a16="http://schemas.microsoft.com/office/drawing/2014/main" id="{967D9CEF-462E-438D-8D63-1D433AD345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7667" y="1190858"/>
            <a:ext cx="1432144" cy="5072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pelling with Emile:">
            <a:extLst>
              <a:ext uri="{FF2B5EF4-FFF2-40B4-BE49-F238E27FC236}">
                <a16:creationId xmlns:a16="http://schemas.microsoft.com/office/drawing/2014/main" id="{FF536DE0-12BA-43F9-A915-A366526D30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055" y="5849127"/>
            <a:ext cx="1374613" cy="4868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yellow flower on a green square&#10;&#10;AI-generated content may be incorrect.">
            <a:extLst>
              <a:ext uri="{FF2B5EF4-FFF2-40B4-BE49-F238E27FC236}">
                <a16:creationId xmlns:a16="http://schemas.microsoft.com/office/drawing/2014/main" id="{DEA524B2-580C-4025-8B1D-A7F02B5B4A94}"/>
              </a:ext>
            </a:extLst>
          </p:cNvPr>
          <p:cNvPicPr>
            <a:picLocks noChangeAspect="1"/>
          </p:cNvPicPr>
          <p:nvPr/>
        </p:nvPicPr>
        <p:blipFill>
          <a:blip r:embed="rId5"/>
          <a:stretch>
            <a:fillRect/>
          </a:stretch>
        </p:blipFill>
        <p:spPr>
          <a:xfrm>
            <a:off x="10555705" y="51241"/>
            <a:ext cx="1428640" cy="1527851"/>
          </a:xfrm>
          <a:prstGeom prst="rect">
            <a:avLst/>
          </a:prstGeom>
        </p:spPr>
      </p:pic>
      <p:pic>
        <p:nvPicPr>
          <p:cNvPr id="8" name="Picture 7">
            <a:extLst>
              <a:ext uri="{FF2B5EF4-FFF2-40B4-BE49-F238E27FC236}">
                <a16:creationId xmlns:a16="http://schemas.microsoft.com/office/drawing/2014/main" id="{7A1ABF29-80E1-4403-B516-AA195C610AF0}"/>
              </a:ext>
            </a:extLst>
          </p:cNvPr>
          <p:cNvPicPr>
            <a:picLocks noChangeAspect="1"/>
          </p:cNvPicPr>
          <p:nvPr/>
        </p:nvPicPr>
        <p:blipFill>
          <a:blip r:embed="rId6"/>
          <a:stretch>
            <a:fillRect/>
          </a:stretch>
        </p:blipFill>
        <p:spPr>
          <a:xfrm>
            <a:off x="7810106" y="2914329"/>
            <a:ext cx="4089524" cy="1360182"/>
          </a:xfrm>
          <a:prstGeom prst="rect">
            <a:avLst/>
          </a:prstGeom>
        </p:spPr>
      </p:pic>
      <p:pic>
        <p:nvPicPr>
          <p:cNvPr id="12" name="Picture 11">
            <a:extLst>
              <a:ext uri="{FF2B5EF4-FFF2-40B4-BE49-F238E27FC236}">
                <a16:creationId xmlns:a16="http://schemas.microsoft.com/office/drawing/2014/main" id="{881D6C3E-5440-4E87-83D4-31BE37A14640}"/>
              </a:ext>
            </a:extLst>
          </p:cNvPr>
          <p:cNvPicPr>
            <a:picLocks noChangeAspect="1"/>
          </p:cNvPicPr>
          <p:nvPr/>
        </p:nvPicPr>
        <p:blipFill>
          <a:blip r:embed="rId7"/>
          <a:stretch>
            <a:fillRect/>
          </a:stretch>
        </p:blipFill>
        <p:spPr>
          <a:xfrm>
            <a:off x="4483739" y="4024390"/>
            <a:ext cx="3302001" cy="709706"/>
          </a:xfrm>
          <a:prstGeom prst="rect">
            <a:avLst/>
          </a:prstGeom>
        </p:spPr>
      </p:pic>
      <p:sp>
        <p:nvSpPr>
          <p:cNvPr id="14" name="TextBox 13">
            <a:extLst>
              <a:ext uri="{FF2B5EF4-FFF2-40B4-BE49-F238E27FC236}">
                <a16:creationId xmlns:a16="http://schemas.microsoft.com/office/drawing/2014/main" id="{172BDF37-9F06-4220-9C60-51F787EC5823}"/>
              </a:ext>
            </a:extLst>
          </p:cNvPr>
          <p:cNvSpPr txBox="1"/>
          <p:nvPr/>
        </p:nvSpPr>
        <p:spPr>
          <a:xfrm>
            <a:off x="668470" y="2254751"/>
            <a:ext cx="7358613" cy="1846659"/>
          </a:xfrm>
          <a:prstGeom prst="rect">
            <a:avLst/>
          </a:prstGeom>
          <a:noFill/>
        </p:spPr>
        <p:txBody>
          <a:bodyPr wrap="square" rtlCol="0">
            <a:spAutoFit/>
          </a:bodyPr>
          <a:lstStyle/>
          <a:p>
            <a:pPr marL="285750" indent="-285750">
              <a:buFont typeface="Arial" panose="020B0604020202020204" pitchFamily="34" charset="0"/>
              <a:buChar char="•"/>
            </a:pPr>
            <a:r>
              <a:rPr lang="en-GB" sz="2400" dirty="0"/>
              <a:t>If possible, children should be reading every day. The minimum is at least 3x a week. This can be a reading pathway or another book of their choice. This can be recorded at home or in school.</a:t>
            </a:r>
          </a:p>
          <a:p>
            <a:endParaRPr lang="en-GB" dirty="0"/>
          </a:p>
        </p:txBody>
      </p:sp>
      <p:pic>
        <p:nvPicPr>
          <p:cNvPr id="16" name="Picture 15">
            <a:extLst>
              <a:ext uri="{FF2B5EF4-FFF2-40B4-BE49-F238E27FC236}">
                <a16:creationId xmlns:a16="http://schemas.microsoft.com/office/drawing/2014/main" id="{E2CFB2A1-B789-42D3-9014-9789C9FA82CB}"/>
              </a:ext>
            </a:extLst>
          </p:cNvPr>
          <p:cNvPicPr>
            <a:picLocks noChangeAspect="1"/>
          </p:cNvPicPr>
          <p:nvPr/>
        </p:nvPicPr>
        <p:blipFill>
          <a:blip r:embed="rId8"/>
          <a:stretch>
            <a:fillRect/>
          </a:stretch>
        </p:blipFill>
        <p:spPr>
          <a:xfrm>
            <a:off x="973308" y="4110659"/>
            <a:ext cx="3302001" cy="537167"/>
          </a:xfrm>
          <a:prstGeom prst="rect">
            <a:avLst/>
          </a:prstGeom>
        </p:spPr>
      </p:pic>
    </p:spTree>
    <p:extLst>
      <p:ext uri="{BB962C8B-B14F-4D97-AF65-F5344CB8AC3E}">
        <p14:creationId xmlns:p14="http://schemas.microsoft.com/office/powerpoint/2010/main" val="3169441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4560" y="486178"/>
            <a:ext cx="8596668" cy="886691"/>
          </a:xfrm>
        </p:spPr>
        <p:txBody>
          <a:bodyPr/>
          <a:lstStyle/>
          <a:p>
            <a:r>
              <a:rPr lang="en-GB" b="1" dirty="0">
                <a:solidFill>
                  <a:srgbClr val="00B050"/>
                </a:solidFill>
              </a:rPr>
              <a:t>Reading</a:t>
            </a:r>
          </a:p>
        </p:txBody>
      </p:sp>
      <p:sp>
        <p:nvSpPr>
          <p:cNvPr id="3" name="Content Placeholder 2"/>
          <p:cNvSpPr>
            <a:spLocks noGrp="1"/>
          </p:cNvSpPr>
          <p:nvPr>
            <p:ph idx="1"/>
          </p:nvPr>
        </p:nvSpPr>
        <p:spPr>
          <a:xfrm>
            <a:off x="331133" y="2188968"/>
            <a:ext cx="11262153" cy="4639571"/>
          </a:xfrm>
        </p:spPr>
        <p:txBody>
          <a:bodyPr vert="horz" lIns="91440" tIns="45720" rIns="91440" bIns="45720" rtlCol="0" anchor="t">
            <a:noAutofit/>
          </a:bodyPr>
          <a:lstStyle/>
          <a:p>
            <a:r>
              <a:rPr lang="en-GB" sz="2400" dirty="0"/>
              <a:t>Reads are to be recorded on Showbie in homework folder – there is an example format of how to set it out.</a:t>
            </a:r>
          </a:p>
          <a:p>
            <a:r>
              <a:rPr lang="en-GB" sz="2400" dirty="0"/>
              <a:t>The read does not have to be a book from school as long as they are reading!</a:t>
            </a:r>
          </a:p>
          <a:p>
            <a:r>
              <a:rPr lang="en-GB" sz="2400" dirty="0"/>
              <a:t>All children also have access to First News (a children’s newspaper) on Showbie.</a:t>
            </a:r>
          </a:p>
          <a:p>
            <a:r>
              <a:rPr lang="en-GB" sz="2400" dirty="0"/>
              <a:t>Please check your child’s reading record regularly – they should be recording reads each morning in school or each night at home.</a:t>
            </a:r>
            <a:endParaRPr lang="en-GB" dirty="0"/>
          </a:p>
          <a:p>
            <a:pPr marL="0" indent="0" algn="ctr">
              <a:buNone/>
            </a:pPr>
            <a:r>
              <a:rPr lang="en-GB" sz="2400" b="1" dirty="0"/>
              <a:t>Please discuss with your child what they are reading. Most y5 children will read independently however it is important to check that they understand what they are reading.</a:t>
            </a:r>
          </a:p>
        </p:txBody>
      </p:sp>
      <p:pic>
        <p:nvPicPr>
          <p:cNvPr id="5126" name="Picture 6" descr="Children s Book Club"/>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020" b="2688"/>
          <a:stretch/>
        </p:blipFill>
        <p:spPr bwMode="auto">
          <a:xfrm>
            <a:off x="331133" y="133176"/>
            <a:ext cx="2078984" cy="15926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yellow flower on a green square&#10;&#10;AI-generated content may be incorrect.">
            <a:extLst>
              <a:ext uri="{FF2B5EF4-FFF2-40B4-BE49-F238E27FC236}">
                <a16:creationId xmlns:a16="http://schemas.microsoft.com/office/drawing/2014/main" id="{30DC0DB8-4B60-4CCC-B040-B0712F2B974E}"/>
              </a:ext>
            </a:extLst>
          </p:cNvPr>
          <p:cNvPicPr>
            <a:picLocks noChangeAspect="1"/>
          </p:cNvPicPr>
          <p:nvPr/>
        </p:nvPicPr>
        <p:blipFill>
          <a:blip r:embed="rId3"/>
          <a:stretch>
            <a:fillRect/>
          </a:stretch>
        </p:blipFill>
        <p:spPr>
          <a:xfrm>
            <a:off x="10555705" y="51241"/>
            <a:ext cx="1428640" cy="1527851"/>
          </a:xfrm>
          <a:prstGeom prst="rect">
            <a:avLst/>
          </a:prstGeom>
        </p:spPr>
      </p:pic>
    </p:spTree>
    <p:extLst>
      <p:ext uri="{BB962C8B-B14F-4D97-AF65-F5344CB8AC3E}">
        <p14:creationId xmlns:p14="http://schemas.microsoft.com/office/powerpoint/2010/main" val="411570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7677" y="436480"/>
            <a:ext cx="8596668" cy="1320800"/>
          </a:xfrm>
        </p:spPr>
        <p:txBody>
          <a:bodyPr/>
          <a:lstStyle/>
          <a:p>
            <a:r>
              <a:rPr lang="en-GB" b="1" dirty="0">
                <a:solidFill>
                  <a:srgbClr val="00B050"/>
                </a:solidFill>
              </a:rPr>
              <a:t>Support at school</a:t>
            </a:r>
          </a:p>
        </p:txBody>
      </p:sp>
      <p:sp>
        <p:nvSpPr>
          <p:cNvPr id="3" name="Content Placeholder 2"/>
          <p:cNvSpPr>
            <a:spLocks noGrp="1"/>
          </p:cNvSpPr>
          <p:nvPr>
            <p:ph idx="1"/>
          </p:nvPr>
        </p:nvSpPr>
        <p:spPr>
          <a:xfrm>
            <a:off x="677334" y="2801826"/>
            <a:ext cx="10837332" cy="3559217"/>
          </a:xfrm>
        </p:spPr>
        <p:txBody>
          <a:bodyPr>
            <a:noAutofit/>
          </a:bodyPr>
          <a:lstStyle/>
          <a:p>
            <a:r>
              <a:rPr lang="en-GB" sz="2800" dirty="0"/>
              <a:t>Your child may have additional support during the day (either individually or in a group) with Mrs Yeoman – this can and will change during the year based on need and can be a one off or a regular slot.</a:t>
            </a:r>
          </a:p>
          <a:p>
            <a:r>
              <a:rPr lang="en-GB" sz="2800" dirty="0"/>
              <a:t>There may be particular aspects of a subject that your child finds difficult and therefore additional support can be very topic specific.</a:t>
            </a:r>
          </a:p>
          <a:p>
            <a:r>
              <a:rPr lang="en-GB" sz="2800" dirty="0"/>
              <a:t>If your child struggles with anything, please encourage them to speak to myself or Mrs Yeoman.</a:t>
            </a:r>
          </a:p>
        </p:txBody>
      </p:sp>
      <p:pic>
        <p:nvPicPr>
          <p:cNvPr id="6148" name="Picture 4" descr="Clipart Teaching Assistant | Free Images at Clker.com - vector clip art  online, royalty free &amp;amp; public dom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68" y="0"/>
            <a:ext cx="2109615" cy="210961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yellow flower on a green square&#10;&#10;AI-generated content may be incorrect.">
            <a:extLst>
              <a:ext uri="{FF2B5EF4-FFF2-40B4-BE49-F238E27FC236}">
                <a16:creationId xmlns:a16="http://schemas.microsoft.com/office/drawing/2014/main" id="{A93D99A4-9E9C-42DB-87ED-C9F9152655CC}"/>
              </a:ext>
            </a:extLst>
          </p:cNvPr>
          <p:cNvPicPr>
            <a:picLocks noChangeAspect="1"/>
          </p:cNvPicPr>
          <p:nvPr/>
        </p:nvPicPr>
        <p:blipFill>
          <a:blip r:embed="rId3"/>
          <a:stretch>
            <a:fillRect/>
          </a:stretch>
        </p:blipFill>
        <p:spPr>
          <a:xfrm>
            <a:off x="10555705" y="51241"/>
            <a:ext cx="1428640" cy="1527851"/>
          </a:xfrm>
          <a:prstGeom prst="rect">
            <a:avLst/>
          </a:prstGeom>
        </p:spPr>
      </p:pic>
    </p:spTree>
    <p:extLst>
      <p:ext uri="{BB962C8B-B14F-4D97-AF65-F5344CB8AC3E}">
        <p14:creationId xmlns:p14="http://schemas.microsoft.com/office/powerpoint/2010/main" val="888067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D4492-1670-ECF9-C45D-A00D81E32489}"/>
              </a:ext>
            </a:extLst>
          </p:cNvPr>
          <p:cNvSpPr>
            <a:spLocks noGrp="1"/>
          </p:cNvSpPr>
          <p:nvPr>
            <p:ph type="title"/>
          </p:nvPr>
        </p:nvSpPr>
        <p:spPr>
          <a:xfrm>
            <a:off x="3565525" y="228557"/>
            <a:ext cx="9875520" cy="1356360"/>
          </a:xfrm>
        </p:spPr>
        <p:txBody>
          <a:bodyPr/>
          <a:lstStyle/>
          <a:p>
            <a:r>
              <a:rPr lang="en-US" b="1" dirty="0">
                <a:solidFill>
                  <a:srgbClr val="00B050"/>
                </a:solidFill>
              </a:rPr>
              <a:t>Trips/activities</a:t>
            </a:r>
          </a:p>
        </p:txBody>
      </p:sp>
      <p:sp>
        <p:nvSpPr>
          <p:cNvPr id="3" name="Content Placeholder 2">
            <a:extLst>
              <a:ext uri="{FF2B5EF4-FFF2-40B4-BE49-F238E27FC236}">
                <a16:creationId xmlns:a16="http://schemas.microsoft.com/office/drawing/2014/main" id="{9AAE7045-6C38-88DA-0642-246CA68C65EC}"/>
              </a:ext>
            </a:extLst>
          </p:cNvPr>
          <p:cNvSpPr>
            <a:spLocks noGrp="1"/>
          </p:cNvSpPr>
          <p:nvPr>
            <p:ph idx="1"/>
          </p:nvPr>
        </p:nvSpPr>
        <p:spPr>
          <a:xfrm>
            <a:off x="3743186" y="1865879"/>
            <a:ext cx="7384889" cy="1872537"/>
          </a:xfrm>
        </p:spPr>
        <p:txBody>
          <a:bodyPr vert="horz" lIns="91440" tIns="45720" rIns="91440" bIns="45720" rtlCol="0" anchor="t">
            <a:noAutofit/>
          </a:bodyPr>
          <a:lstStyle/>
          <a:p>
            <a:r>
              <a:rPr lang="en-US" sz="3200" dirty="0" err="1"/>
              <a:t>Hoghton</a:t>
            </a:r>
            <a:r>
              <a:rPr lang="en-US" sz="3200" dirty="0"/>
              <a:t> Tower – 22nd September 2026</a:t>
            </a:r>
          </a:p>
          <a:p>
            <a:pPr marL="0" indent="0">
              <a:buNone/>
            </a:pPr>
            <a:endParaRPr lang="en-US" sz="3200" dirty="0"/>
          </a:p>
          <a:p>
            <a:r>
              <a:rPr lang="en-US" sz="3200" dirty="0" err="1"/>
              <a:t>Bikeability</a:t>
            </a:r>
            <a:r>
              <a:rPr lang="en-US" sz="3200" dirty="0"/>
              <a:t> – 15&amp;16</a:t>
            </a:r>
            <a:r>
              <a:rPr lang="en-US" sz="3200" baseline="30000" dirty="0"/>
              <a:t>th</a:t>
            </a:r>
            <a:r>
              <a:rPr lang="en-US" sz="3200" dirty="0"/>
              <a:t> April 2027</a:t>
            </a:r>
          </a:p>
          <a:p>
            <a:pPr marL="0" indent="0">
              <a:buNone/>
            </a:pPr>
            <a:endParaRPr lang="en-US" sz="3200" dirty="0"/>
          </a:p>
          <a:p>
            <a:r>
              <a:rPr lang="en-US" sz="3200" dirty="0"/>
              <a:t>Hothersall Lodge – 14-16th June 2027</a:t>
            </a:r>
          </a:p>
          <a:p>
            <a:pPr marL="0" indent="0">
              <a:buNone/>
            </a:pPr>
            <a:endParaRPr lang="en-US" sz="3200" dirty="0"/>
          </a:p>
          <a:p>
            <a:r>
              <a:rPr lang="en-US" sz="3200" dirty="0"/>
              <a:t>St Mary’s High School DT – summer term 2027 (tbc)</a:t>
            </a:r>
          </a:p>
          <a:p>
            <a:endParaRPr lang="en-US" dirty="0"/>
          </a:p>
        </p:txBody>
      </p:sp>
      <p:pic>
        <p:nvPicPr>
          <p:cNvPr id="5" name="IMG_0429.heic" descr="IMG_0429.heic">
            <a:extLst>
              <a:ext uri="{FF2B5EF4-FFF2-40B4-BE49-F238E27FC236}">
                <a16:creationId xmlns:a16="http://schemas.microsoft.com/office/drawing/2014/main" id="{7FBBCFA2-18FE-4CA3-ABAC-2999CA8E5E90}"/>
              </a:ext>
            </a:extLst>
          </p:cNvPr>
          <p:cNvPicPr>
            <a:picLocks noChangeAspect="1"/>
          </p:cNvPicPr>
          <p:nvPr/>
        </p:nvPicPr>
        <p:blipFill>
          <a:blip r:embed="rId2"/>
          <a:stretch>
            <a:fillRect/>
          </a:stretch>
        </p:blipFill>
        <p:spPr>
          <a:xfrm>
            <a:off x="309862" y="182894"/>
            <a:ext cx="1758485" cy="2344646"/>
          </a:xfrm>
          <a:prstGeom prst="rect">
            <a:avLst/>
          </a:prstGeom>
          <a:ln w="12700">
            <a:miter lim="400000"/>
          </a:ln>
        </p:spPr>
      </p:pic>
      <p:pic>
        <p:nvPicPr>
          <p:cNvPr id="6" name="IMG_0383.jpeg" descr="IMG_0383.jpeg">
            <a:extLst>
              <a:ext uri="{FF2B5EF4-FFF2-40B4-BE49-F238E27FC236}">
                <a16:creationId xmlns:a16="http://schemas.microsoft.com/office/drawing/2014/main" id="{2269556F-9E0C-4667-8A3E-048C99E47301}"/>
              </a:ext>
            </a:extLst>
          </p:cNvPr>
          <p:cNvPicPr>
            <a:picLocks noChangeAspect="1"/>
          </p:cNvPicPr>
          <p:nvPr/>
        </p:nvPicPr>
        <p:blipFill>
          <a:blip r:embed="rId3"/>
          <a:srcRect l="16807" b="9877"/>
          <a:stretch>
            <a:fillRect/>
          </a:stretch>
        </p:blipFill>
        <p:spPr>
          <a:xfrm>
            <a:off x="524782" y="4166318"/>
            <a:ext cx="2356441" cy="1435913"/>
          </a:xfrm>
          <a:prstGeom prst="rect">
            <a:avLst/>
          </a:prstGeom>
          <a:ln w="12700">
            <a:miter lim="400000"/>
          </a:ln>
        </p:spPr>
      </p:pic>
      <p:pic>
        <p:nvPicPr>
          <p:cNvPr id="7" name="Picture 6" descr="A group of children wearing helmets&#10;&#10;Description automatically generated">
            <a:extLst>
              <a:ext uri="{FF2B5EF4-FFF2-40B4-BE49-F238E27FC236}">
                <a16:creationId xmlns:a16="http://schemas.microsoft.com/office/drawing/2014/main" id="{1B94E11E-5B18-4471-9BE3-DDBD907FE2E6}"/>
              </a:ext>
            </a:extLst>
          </p:cNvPr>
          <p:cNvPicPr>
            <a:picLocks noChangeAspect="1"/>
          </p:cNvPicPr>
          <p:nvPr/>
        </p:nvPicPr>
        <p:blipFill>
          <a:blip r:embed="rId4"/>
          <a:stretch>
            <a:fillRect/>
          </a:stretch>
        </p:blipFill>
        <p:spPr>
          <a:xfrm>
            <a:off x="1786853" y="2002276"/>
            <a:ext cx="1409533" cy="2210592"/>
          </a:xfrm>
          <a:prstGeom prst="rect">
            <a:avLst/>
          </a:prstGeom>
        </p:spPr>
      </p:pic>
      <p:sp>
        <p:nvSpPr>
          <p:cNvPr id="8" name="AutoShape 2" descr="https://ukc-powerpoint.officeapps.live.com/pods/GetClipboardImage.ashx?Id=a458bca3-6cd1-472c-89a2-00f2053546d6&amp;DC=GUK5&amp;pkey=d577def2-5d01-4266-92f8-b72eca5a9f73&amp;wdwaccluster=GUK5">
            <a:extLst>
              <a:ext uri="{FF2B5EF4-FFF2-40B4-BE49-F238E27FC236}">
                <a16:creationId xmlns:a16="http://schemas.microsoft.com/office/drawing/2014/main" id="{87D956C7-E15A-4347-BFBA-C814C0FBB2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descr="A yellow flower on a green square&#10;&#10;AI-generated content may be incorrect.">
            <a:extLst>
              <a:ext uri="{FF2B5EF4-FFF2-40B4-BE49-F238E27FC236}">
                <a16:creationId xmlns:a16="http://schemas.microsoft.com/office/drawing/2014/main" id="{CEA68EE4-60BC-47A7-B2C4-B373DD5AE4ED}"/>
              </a:ext>
            </a:extLst>
          </p:cNvPr>
          <p:cNvPicPr>
            <a:picLocks noChangeAspect="1"/>
          </p:cNvPicPr>
          <p:nvPr/>
        </p:nvPicPr>
        <p:blipFill>
          <a:blip r:embed="rId5"/>
          <a:stretch>
            <a:fillRect/>
          </a:stretch>
        </p:blipFill>
        <p:spPr>
          <a:xfrm>
            <a:off x="10555705" y="51241"/>
            <a:ext cx="1428640" cy="1527851"/>
          </a:xfrm>
          <a:prstGeom prst="rect">
            <a:avLst/>
          </a:prstGeom>
        </p:spPr>
      </p:pic>
    </p:spTree>
    <p:extLst>
      <p:ext uri="{BB962C8B-B14F-4D97-AF65-F5344CB8AC3E}">
        <p14:creationId xmlns:p14="http://schemas.microsoft.com/office/powerpoint/2010/main" val="2425937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4277A-A614-423C-BDF8-1A7D005541C4}"/>
              </a:ext>
            </a:extLst>
          </p:cNvPr>
          <p:cNvSpPr>
            <a:spLocks noGrp="1"/>
          </p:cNvSpPr>
          <p:nvPr>
            <p:ph type="title"/>
          </p:nvPr>
        </p:nvSpPr>
        <p:spPr/>
        <p:txBody>
          <a:bodyPr>
            <a:noAutofit/>
          </a:bodyPr>
          <a:lstStyle/>
          <a:p>
            <a:pPr algn="ctr"/>
            <a:r>
              <a:rPr lang="en-GB" sz="5400" b="1" dirty="0">
                <a:solidFill>
                  <a:srgbClr val="00B050"/>
                </a:solidFill>
              </a:rPr>
              <a:t>PTA- Parents and Teachers Association </a:t>
            </a:r>
          </a:p>
        </p:txBody>
      </p:sp>
      <p:sp>
        <p:nvSpPr>
          <p:cNvPr id="3" name="Content Placeholder 2">
            <a:extLst>
              <a:ext uri="{FF2B5EF4-FFF2-40B4-BE49-F238E27FC236}">
                <a16:creationId xmlns:a16="http://schemas.microsoft.com/office/drawing/2014/main" id="{0B5FAD4D-05CA-4D1C-9009-76E1D7D92641}"/>
              </a:ext>
            </a:extLst>
          </p:cNvPr>
          <p:cNvSpPr>
            <a:spLocks noGrp="1"/>
          </p:cNvSpPr>
          <p:nvPr>
            <p:ph idx="1"/>
          </p:nvPr>
        </p:nvSpPr>
        <p:spPr>
          <a:xfrm>
            <a:off x="838200" y="1978025"/>
            <a:ext cx="10515600" cy="4351338"/>
          </a:xfrm>
        </p:spPr>
        <p:txBody>
          <a:bodyPr vert="horz" lIns="91440" tIns="45720" rIns="91440" bIns="45720" rtlCol="0" anchor="t">
            <a:noAutofit/>
          </a:bodyPr>
          <a:lstStyle/>
          <a:p>
            <a:pPr marL="0" indent="0" algn="ctr">
              <a:buNone/>
            </a:pPr>
            <a:endParaRPr lang="en-GB" sz="2400" dirty="0">
              <a:solidFill>
                <a:schemeClr val="tx1"/>
              </a:solidFill>
            </a:endParaRPr>
          </a:p>
          <a:p>
            <a:pPr marL="0" indent="0" algn="ctr">
              <a:buNone/>
            </a:pPr>
            <a:r>
              <a:rPr lang="en-GB" sz="2400" dirty="0">
                <a:solidFill>
                  <a:schemeClr val="tx1"/>
                </a:solidFill>
              </a:rPr>
              <a:t>When combining the power of our Parents &amp;Teachers, we are creating a stronger school community just like in our mission statement- </a:t>
            </a:r>
            <a:r>
              <a:rPr lang="en-GB" sz="2400" b="1" i="1" dirty="0">
                <a:solidFill>
                  <a:schemeClr val="tx1"/>
                </a:solidFill>
              </a:rPr>
              <a:t>“Together we will make a difference”.</a:t>
            </a:r>
            <a:endParaRPr lang="en-GB" dirty="0">
              <a:solidFill>
                <a:schemeClr val="tx1"/>
              </a:solidFill>
            </a:endParaRPr>
          </a:p>
          <a:p>
            <a:endParaRPr lang="en-GB" sz="2400" dirty="0">
              <a:solidFill>
                <a:schemeClr val="tx1"/>
              </a:solidFill>
            </a:endParaRPr>
          </a:p>
          <a:p>
            <a:pPr marL="0" indent="0">
              <a:buNone/>
            </a:pPr>
            <a:r>
              <a:rPr lang="en-GB" sz="2400" dirty="0">
                <a:solidFill>
                  <a:schemeClr val="tx1"/>
                </a:solidFill>
              </a:rPr>
              <a:t>Are you passionate about your child’s education and school experience? Do you want to help shape school events, support teachers, and build a vibrant community? </a:t>
            </a:r>
          </a:p>
          <a:p>
            <a:endParaRPr lang="en-GB" sz="2400" dirty="0">
              <a:solidFill>
                <a:schemeClr val="tx1"/>
              </a:solidFill>
            </a:endParaRPr>
          </a:p>
          <a:p>
            <a:pPr marL="0" indent="0" algn="ctr">
              <a:buNone/>
            </a:pPr>
            <a:r>
              <a:rPr lang="en-GB" sz="2400" b="1" dirty="0">
                <a:solidFill>
                  <a:schemeClr val="tx1"/>
                </a:solidFill>
              </a:rPr>
              <a:t>Then join our PTA – we need YOU!</a:t>
            </a:r>
          </a:p>
        </p:txBody>
      </p:sp>
      <p:pic>
        <p:nvPicPr>
          <p:cNvPr id="5" name="Picture 4">
            <a:extLst>
              <a:ext uri="{FF2B5EF4-FFF2-40B4-BE49-F238E27FC236}">
                <a16:creationId xmlns:a16="http://schemas.microsoft.com/office/drawing/2014/main" id="{2DE5459A-B0C7-4BBF-ABBD-AC51688A12C9}"/>
              </a:ext>
            </a:extLst>
          </p:cNvPr>
          <p:cNvPicPr>
            <a:picLocks noChangeAspect="1"/>
          </p:cNvPicPr>
          <p:nvPr/>
        </p:nvPicPr>
        <p:blipFill>
          <a:blip r:embed="rId2"/>
          <a:stretch>
            <a:fillRect/>
          </a:stretch>
        </p:blipFill>
        <p:spPr>
          <a:xfrm>
            <a:off x="9772288" y="4486901"/>
            <a:ext cx="2069145" cy="2069145"/>
          </a:xfrm>
          <a:prstGeom prst="rect">
            <a:avLst/>
          </a:prstGeom>
        </p:spPr>
      </p:pic>
      <p:pic>
        <p:nvPicPr>
          <p:cNvPr id="6" name="Picture 5" descr="A yellow flower on a green square&#10;&#10;AI-generated content may be incorrect.">
            <a:extLst>
              <a:ext uri="{FF2B5EF4-FFF2-40B4-BE49-F238E27FC236}">
                <a16:creationId xmlns:a16="http://schemas.microsoft.com/office/drawing/2014/main" id="{3088425E-D816-48C8-A93A-81BEB2B1FB43}"/>
              </a:ext>
            </a:extLst>
          </p:cNvPr>
          <p:cNvPicPr>
            <a:picLocks noChangeAspect="1"/>
          </p:cNvPicPr>
          <p:nvPr/>
        </p:nvPicPr>
        <p:blipFill>
          <a:blip r:embed="rId3"/>
          <a:stretch>
            <a:fillRect/>
          </a:stretch>
        </p:blipFill>
        <p:spPr>
          <a:xfrm>
            <a:off x="10412793" y="381108"/>
            <a:ext cx="1428640" cy="1527851"/>
          </a:xfrm>
          <a:prstGeom prst="rect">
            <a:avLst/>
          </a:prstGeom>
        </p:spPr>
      </p:pic>
    </p:spTree>
    <p:extLst>
      <p:ext uri="{BB962C8B-B14F-4D97-AF65-F5344CB8AC3E}">
        <p14:creationId xmlns:p14="http://schemas.microsoft.com/office/powerpoint/2010/main" val="550040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4015E-CC0E-4FE0-B8AC-D68874861BC3}"/>
              </a:ext>
            </a:extLst>
          </p:cNvPr>
          <p:cNvSpPr>
            <a:spLocks noGrp="1"/>
          </p:cNvSpPr>
          <p:nvPr>
            <p:ph type="title"/>
          </p:nvPr>
        </p:nvSpPr>
        <p:spPr>
          <a:xfrm>
            <a:off x="838200" y="307974"/>
            <a:ext cx="10515600" cy="1325563"/>
          </a:xfrm>
        </p:spPr>
        <p:txBody>
          <a:bodyPr>
            <a:normAutofit fontScale="90000"/>
          </a:bodyPr>
          <a:lstStyle/>
          <a:p>
            <a:pPr algn="ctr"/>
            <a:r>
              <a:rPr lang="en-GB" sz="5400" b="1" dirty="0">
                <a:solidFill>
                  <a:srgbClr val="00B050"/>
                </a:solidFill>
                <a:latin typeface="+mn-lt"/>
              </a:rPr>
              <a:t>Why join our PTA here at EPH?</a:t>
            </a:r>
            <a:br>
              <a:rPr lang="en-GB" dirty="0">
                <a:solidFill>
                  <a:srgbClr val="00B050"/>
                </a:solidFill>
              </a:rPr>
            </a:br>
            <a:endParaRPr lang="en-GB" dirty="0">
              <a:solidFill>
                <a:srgbClr val="00B050"/>
              </a:solidFill>
            </a:endParaRPr>
          </a:p>
        </p:txBody>
      </p:sp>
      <p:sp>
        <p:nvSpPr>
          <p:cNvPr id="3" name="Content Placeholder 2">
            <a:extLst>
              <a:ext uri="{FF2B5EF4-FFF2-40B4-BE49-F238E27FC236}">
                <a16:creationId xmlns:a16="http://schemas.microsoft.com/office/drawing/2014/main" id="{3867FBF9-0D92-41B5-89FA-E794DE58D4B7}"/>
              </a:ext>
            </a:extLst>
          </p:cNvPr>
          <p:cNvSpPr>
            <a:spLocks noGrp="1"/>
          </p:cNvSpPr>
          <p:nvPr>
            <p:ph idx="1"/>
          </p:nvPr>
        </p:nvSpPr>
        <p:spPr>
          <a:xfrm>
            <a:off x="742950" y="1253330"/>
            <a:ext cx="10515600" cy="5128419"/>
          </a:xfrm>
        </p:spPr>
        <p:txBody>
          <a:bodyPr>
            <a:normAutofit lnSpcReduction="10000"/>
          </a:bodyPr>
          <a:lstStyle/>
          <a:p>
            <a:pPr marL="0" indent="0">
              <a:buNone/>
            </a:pPr>
            <a:r>
              <a:rPr lang="en-GB" b="1" dirty="0">
                <a:solidFill>
                  <a:schemeClr val="tx1"/>
                </a:solidFill>
              </a:rPr>
              <a:t>🤝 Opportunities to connect with other parents and staff</a:t>
            </a:r>
          </a:p>
          <a:p>
            <a:pPr marL="0" indent="0">
              <a:buNone/>
            </a:pPr>
            <a:r>
              <a:rPr lang="en-GB" b="1" dirty="0">
                <a:solidFill>
                  <a:schemeClr val="tx1"/>
                </a:solidFill>
              </a:rPr>
              <a:t>🎉 Help plan fun school events and fundraisers</a:t>
            </a:r>
          </a:p>
          <a:p>
            <a:pPr marL="0" indent="0">
              <a:buNone/>
            </a:pPr>
            <a:r>
              <a:rPr lang="en-GB" b="1" dirty="0">
                <a:solidFill>
                  <a:schemeClr val="tx1"/>
                </a:solidFill>
              </a:rPr>
              <a:t>📚 Support educational programs and resources</a:t>
            </a:r>
          </a:p>
          <a:p>
            <a:pPr marL="0" indent="0">
              <a:buNone/>
            </a:pPr>
            <a:r>
              <a:rPr lang="en-GB" b="1" dirty="0">
                <a:solidFill>
                  <a:schemeClr val="tx1"/>
                </a:solidFill>
              </a:rPr>
              <a:t>🗣️ Have a voice in school decisions</a:t>
            </a:r>
          </a:p>
          <a:p>
            <a:pPr marL="0" indent="0">
              <a:buNone/>
            </a:pPr>
            <a:r>
              <a:rPr lang="en-GB" b="1" dirty="0">
                <a:solidFill>
                  <a:schemeClr val="tx1"/>
                </a:solidFill>
              </a:rPr>
              <a:t>💡 Share your ideas, talents and skills with others</a:t>
            </a:r>
          </a:p>
          <a:p>
            <a:pPr marL="0" indent="0">
              <a:buNone/>
            </a:pPr>
            <a:r>
              <a:rPr lang="en-GB" b="1" dirty="0">
                <a:solidFill>
                  <a:schemeClr val="tx1"/>
                </a:solidFill>
              </a:rPr>
              <a:t>🎯Raising funds that are put straight back into the school</a:t>
            </a:r>
          </a:p>
          <a:p>
            <a:pPr marL="0" indent="0">
              <a:buNone/>
            </a:pPr>
            <a:endParaRPr lang="en-GB" dirty="0">
              <a:solidFill>
                <a:schemeClr val="tx1"/>
              </a:solidFill>
            </a:endParaRPr>
          </a:p>
          <a:p>
            <a:pPr marL="0" indent="0">
              <a:buNone/>
            </a:pPr>
            <a:r>
              <a:rPr lang="en-GB" dirty="0">
                <a:solidFill>
                  <a:schemeClr val="tx1"/>
                </a:solidFill>
              </a:rPr>
              <a:t>No experience needed – just enthusiasm and a desire to help- Whether you can give a little time or a lot, your involvement makes a big impact.</a:t>
            </a:r>
          </a:p>
          <a:p>
            <a:pPr marL="0" indent="0" algn="ctr">
              <a:buNone/>
            </a:pPr>
            <a:r>
              <a:rPr lang="en-GB" b="1" dirty="0">
                <a:solidFill>
                  <a:srgbClr val="00B050"/>
                </a:solidFill>
              </a:rPr>
              <a:t>Come along to our annual PTA General meeting on Tuesday 16th September at 5.30pm </a:t>
            </a:r>
          </a:p>
          <a:p>
            <a:pPr marL="0" indent="0">
              <a:buNone/>
            </a:pPr>
            <a:endParaRPr lang="en-GB" dirty="0"/>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F4540BE3-8989-495D-B815-158B6A0B1725}"/>
              </a:ext>
            </a:extLst>
          </p:cNvPr>
          <p:cNvPicPr>
            <a:picLocks noChangeAspect="1"/>
          </p:cNvPicPr>
          <p:nvPr/>
        </p:nvPicPr>
        <p:blipFill>
          <a:blip r:embed="rId2"/>
          <a:stretch>
            <a:fillRect/>
          </a:stretch>
        </p:blipFill>
        <p:spPr>
          <a:xfrm>
            <a:off x="10458450" y="970756"/>
            <a:ext cx="1219200" cy="1219200"/>
          </a:xfrm>
          <a:prstGeom prst="rect">
            <a:avLst/>
          </a:prstGeom>
        </p:spPr>
      </p:pic>
    </p:spTree>
    <p:extLst>
      <p:ext uri="{BB962C8B-B14F-4D97-AF65-F5344CB8AC3E}">
        <p14:creationId xmlns:p14="http://schemas.microsoft.com/office/powerpoint/2010/main" val="4025391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369B-5F40-2D8D-D91C-3E94FD183035}"/>
            </a:ext>
          </a:extLst>
        </p:cNvPr>
        <p:cNvGrpSpPr/>
        <p:nvPr/>
      </p:nvGrpSpPr>
      <p:grpSpPr>
        <a:xfrm>
          <a:off x="0" y="0"/>
          <a:ext cx="0" cy="0"/>
          <a:chOff x="0" y="0"/>
          <a:chExt cx="0" cy="0"/>
        </a:xfrm>
      </p:grpSpPr>
      <p:pic>
        <p:nvPicPr>
          <p:cNvPr id="6" name="Picture 5" descr="A yellow flower on a green square&#10;&#10;AI-generated content may be incorrect.">
            <a:extLst>
              <a:ext uri="{FF2B5EF4-FFF2-40B4-BE49-F238E27FC236}">
                <a16:creationId xmlns:a16="http://schemas.microsoft.com/office/drawing/2014/main" id="{E30CC12B-1F6C-E8AA-B108-ED9784E11BF6}"/>
              </a:ext>
            </a:extLst>
          </p:cNvPr>
          <p:cNvPicPr>
            <a:picLocks noChangeAspect="1"/>
          </p:cNvPicPr>
          <p:nvPr/>
        </p:nvPicPr>
        <p:blipFill>
          <a:blip r:embed="rId2"/>
          <a:stretch>
            <a:fillRect/>
          </a:stretch>
        </p:blipFill>
        <p:spPr>
          <a:xfrm>
            <a:off x="10738875" y="247132"/>
            <a:ext cx="1245469" cy="1331960"/>
          </a:xfrm>
          <a:prstGeom prst="rect">
            <a:avLst/>
          </a:prstGeom>
        </p:spPr>
      </p:pic>
      <p:sp>
        <p:nvSpPr>
          <p:cNvPr id="2" name="Title 1">
            <a:extLst>
              <a:ext uri="{FF2B5EF4-FFF2-40B4-BE49-F238E27FC236}">
                <a16:creationId xmlns:a16="http://schemas.microsoft.com/office/drawing/2014/main" id="{C89FA791-4727-AB6D-DFE3-CE03391DCD8D}"/>
              </a:ext>
            </a:extLst>
          </p:cNvPr>
          <p:cNvSpPr>
            <a:spLocks noGrp="1"/>
          </p:cNvSpPr>
          <p:nvPr>
            <p:ph type="title"/>
          </p:nvPr>
        </p:nvSpPr>
        <p:spPr>
          <a:xfrm>
            <a:off x="1965794" y="2234029"/>
            <a:ext cx="10226206" cy="3701550"/>
          </a:xfrm>
        </p:spPr>
        <p:txBody>
          <a:bodyPr>
            <a:noAutofit/>
          </a:bodyPr>
          <a:lstStyle/>
          <a:p>
            <a:br>
              <a:rPr lang="en-GB" sz="2800" dirty="0">
                <a:latin typeface="+mn-lt"/>
                <a:cs typeface="Calibri" panose="020F0502020204030204" pitchFamily="34" charset="0"/>
              </a:rPr>
            </a:br>
            <a:r>
              <a:rPr lang="en-GB" sz="2800" b="1" dirty="0">
                <a:solidFill>
                  <a:schemeClr val="tx1"/>
                </a:solidFill>
                <a:latin typeface="+mn-lt"/>
              </a:rPr>
              <a:t>Just a reminder that Arbor can be used to report your child's absence.</a:t>
            </a:r>
            <a:br>
              <a:rPr lang="en-GB" sz="2800" dirty="0">
                <a:solidFill>
                  <a:schemeClr val="tx1"/>
                </a:solidFill>
                <a:latin typeface="+mn-lt"/>
              </a:rPr>
            </a:br>
            <a:r>
              <a:rPr lang="en-GB" sz="2800" dirty="0">
                <a:solidFill>
                  <a:schemeClr val="tx1"/>
                </a:solidFill>
                <a:latin typeface="+mn-lt"/>
              </a:rPr>
              <a:t>To do this, please:</a:t>
            </a:r>
            <a:br>
              <a:rPr lang="en-GB" sz="2800" dirty="0">
                <a:solidFill>
                  <a:schemeClr val="tx1"/>
                </a:solidFill>
                <a:latin typeface="+mn-lt"/>
              </a:rPr>
            </a:br>
            <a:r>
              <a:rPr lang="en-GB" sz="2800" dirty="0">
                <a:solidFill>
                  <a:schemeClr val="tx1"/>
                </a:solidFill>
                <a:latin typeface="+mn-lt"/>
              </a:rPr>
              <a:t>1.  Access the Attendance section.</a:t>
            </a:r>
            <a:br>
              <a:rPr lang="en-GB" sz="2800" dirty="0">
                <a:solidFill>
                  <a:schemeClr val="tx1"/>
                </a:solidFill>
                <a:latin typeface="+mn-lt"/>
              </a:rPr>
            </a:br>
            <a:r>
              <a:rPr lang="en-GB" sz="2800" dirty="0">
                <a:solidFill>
                  <a:schemeClr val="tx1"/>
                </a:solidFill>
                <a:latin typeface="+mn-lt"/>
              </a:rPr>
              <a:t>2.  Enter the details of the absence.</a:t>
            </a:r>
            <a:br>
              <a:rPr lang="en-GB" sz="2800" dirty="0">
                <a:solidFill>
                  <a:schemeClr val="tx1"/>
                </a:solidFill>
                <a:latin typeface="+mn-lt"/>
              </a:rPr>
            </a:br>
            <a:r>
              <a:rPr lang="en-GB" sz="2800" dirty="0">
                <a:solidFill>
                  <a:schemeClr val="tx1"/>
                </a:solidFill>
                <a:latin typeface="+mn-lt"/>
              </a:rPr>
              <a:t>3.  Submit the request.</a:t>
            </a:r>
            <a:br>
              <a:rPr lang="en-GB" sz="2800" dirty="0">
                <a:solidFill>
                  <a:schemeClr val="tx1"/>
                </a:solidFill>
                <a:latin typeface="+mn-lt"/>
              </a:rPr>
            </a:br>
            <a:br>
              <a:rPr lang="en-GB" sz="2800" dirty="0">
                <a:solidFill>
                  <a:schemeClr val="tx1"/>
                </a:solidFill>
                <a:latin typeface="+mn-lt"/>
              </a:rPr>
            </a:br>
            <a:r>
              <a:rPr lang="en-GB" sz="2800" dirty="0">
                <a:solidFill>
                  <a:schemeClr val="tx1"/>
                </a:solidFill>
                <a:latin typeface="+mn-lt"/>
              </a:rPr>
              <a:t>Once approved, the absence will be visible in the Attendance tab.</a:t>
            </a:r>
            <a:br>
              <a:rPr lang="en-GB" sz="2800" dirty="0">
                <a:solidFill>
                  <a:schemeClr val="tx1"/>
                </a:solidFill>
                <a:latin typeface="+mn-lt"/>
              </a:rPr>
            </a:br>
            <a:r>
              <a:rPr lang="en-GB" sz="2800" dirty="0">
                <a:solidFill>
                  <a:schemeClr val="tx1"/>
                </a:solidFill>
                <a:latin typeface="+mn-lt"/>
              </a:rPr>
              <a:t>If you have any questions or require assistance using Arbor, please contact the school office. </a:t>
            </a:r>
            <a:r>
              <a:rPr lang="en-GB" sz="2800" u="sng" dirty="0">
                <a:solidFill>
                  <a:schemeClr val="tx1"/>
                </a:solidFill>
                <a:latin typeface="+mn-lt"/>
              </a:rPr>
              <a:t>Please check your emails on a regular basis,</a:t>
            </a:r>
            <a:br>
              <a:rPr lang="en-GB" sz="2800" u="sng" dirty="0">
                <a:latin typeface="+mn-lt"/>
              </a:rPr>
            </a:br>
            <a:endParaRPr lang="en-US" sz="2800" u="sng"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EFDB3C5-C158-0658-0BBA-2462ECCF9474}"/>
              </a:ext>
            </a:extLst>
          </p:cNvPr>
          <p:cNvSpPr txBox="1"/>
          <p:nvPr/>
        </p:nvSpPr>
        <p:spPr>
          <a:xfrm>
            <a:off x="287866" y="247132"/>
            <a:ext cx="11904133" cy="923330"/>
          </a:xfrm>
          <a:prstGeom prst="rect">
            <a:avLst/>
          </a:prstGeom>
          <a:noFill/>
        </p:spPr>
        <p:txBody>
          <a:bodyPr wrap="square">
            <a:spAutoFit/>
          </a:bodyPr>
          <a:lstStyle/>
          <a:p>
            <a:pPr algn="ctr"/>
            <a:r>
              <a:rPr lang="en-GB" sz="5400" b="1" dirty="0">
                <a:latin typeface="Calibri" panose="020F0502020204030204" pitchFamily="34" charset="0"/>
                <a:cs typeface="Calibri" panose="020F0502020204030204" pitchFamily="34" charset="0"/>
              </a:rPr>
              <a:t>📆 </a:t>
            </a:r>
            <a:r>
              <a:rPr lang="en-GB" sz="5400" b="1" dirty="0">
                <a:solidFill>
                  <a:srgbClr val="00B050"/>
                </a:solidFill>
                <a:latin typeface="Calibri" panose="020F0502020204030204" pitchFamily="34" charset="0"/>
                <a:cs typeface="Calibri" panose="020F0502020204030204" pitchFamily="34" charset="0"/>
              </a:rPr>
              <a:t>Attendance &amp; Absence</a:t>
            </a:r>
            <a:endParaRPr lang="en-US" sz="5400" dirty="0">
              <a:solidFill>
                <a:srgbClr val="00B05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5988A78C-6252-0AF3-AAEF-060AB82D45AE}"/>
              </a:ext>
            </a:extLst>
          </p:cNvPr>
          <p:cNvSpPr txBox="1"/>
          <p:nvPr/>
        </p:nvSpPr>
        <p:spPr>
          <a:xfrm>
            <a:off x="-1" y="1348858"/>
            <a:ext cx="12191999" cy="461665"/>
          </a:xfrm>
          <a:prstGeom prst="rect">
            <a:avLst/>
          </a:prstGeom>
          <a:noFill/>
        </p:spPr>
        <p:txBody>
          <a:bodyPr wrap="square">
            <a:spAutoFit/>
          </a:bodyPr>
          <a:lstStyle/>
          <a:p>
            <a:pPr algn="ctr"/>
            <a:r>
              <a:rPr lang="en-GB" sz="2400" dirty="0">
                <a:latin typeface="Calibri" panose="020F0502020204030204" pitchFamily="34" charset="0"/>
                <a:cs typeface="Calibri" panose="020F0502020204030204" pitchFamily="34" charset="0"/>
              </a:rPr>
              <a:t>We strongly encourage good attendance to support your child’s learning and progress.</a:t>
            </a:r>
            <a:endParaRPr lang="en-US" sz="24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BAE4196-D425-2D8F-8C09-B7D004C73876}"/>
              </a:ext>
            </a:extLst>
          </p:cNvPr>
          <p:cNvSpPr txBox="1"/>
          <p:nvPr/>
        </p:nvSpPr>
        <p:spPr>
          <a:xfrm>
            <a:off x="0" y="6241536"/>
            <a:ext cx="12191998" cy="461665"/>
          </a:xfrm>
          <a:prstGeom prst="rect">
            <a:avLst/>
          </a:prstGeom>
          <a:noFill/>
        </p:spPr>
        <p:txBody>
          <a:bodyPr wrap="square">
            <a:spAutoFit/>
          </a:bodyPr>
          <a:lstStyle/>
          <a:p>
            <a:pPr algn="ctr"/>
            <a:r>
              <a:rPr lang="en-GB" sz="2400" i="1" dirty="0">
                <a:latin typeface="Calibri" panose="020F0502020204030204" pitchFamily="34" charset="0"/>
                <a:cs typeface="Calibri" panose="020F0502020204030204" pitchFamily="34" charset="0"/>
              </a:rPr>
              <a:t>This helps us meet safeguarding and health requirements</a:t>
            </a:r>
            <a:endParaRPr lang="en-US" sz="2400" i="1" dirty="0"/>
          </a:p>
        </p:txBody>
      </p:sp>
      <p:pic>
        <p:nvPicPr>
          <p:cNvPr id="12" name="Picture 11" descr="A logo with a circle and a flower&#10;&#10;AI-generated content may be incorrect.">
            <a:extLst>
              <a:ext uri="{FF2B5EF4-FFF2-40B4-BE49-F238E27FC236}">
                <a16:creationId xmlns:a16="http://schemas.microsoft.com/office/drawing/2014/main" id="{61A30D8A-C39E-0FF6-41E5-79C78915CCAE}"/>
              </a:ext>
            </a:extLst>
          </p:cNvPr>
          <p:cNvPicPr>
            <a:picLocks noChangeAspect="1"/>
          </p:cNvPicPr>
          <p:nvPr/>
        </p:nvPicPr>
        <p:blipFill>
          <a:blip r:embed="rId3"/>
          <a:stretch>
            <a:fillRect/>
          </a:stretch>
        </p:blipFill>
        <p:spPr>
          <a:xfrm>
            <a:off x="338212" y="2371560"/>
            <a:ext cx="1627582" cy="1713244"/>
          </a:xfrm>
          <a:prstGeom prst="rect">
            <a:avLst/>
          </a:prstGeom>
        </p:spPr>
      </p:pic>
    </p:spTree>
    <p:extLst>
      <p:ext uri="{BB962C8B-B14F-4D97-AF65-F5344CB8AC3E}">
        <p14:creationId xmlns:p14="http://schemas.microsoft.com/office/powerpoint/2010/main" val="2459989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BA01DF2B-A31C-4A7D-9A14-5FCB8B41EE13}"/>
              </a:ext>
            </a:extLst>
          </p:cNvPr>
          <p:cNvSpPr txBox="1">
            <a:spLocks noChangeArrowheads="1"/>
          </p:cNvSpPr>
          <p:nvPr/>
        </p:nvSpPr>
        <p:spPr>
          <a:xfrm>
            <a:off x="504825" y="539750"/>
            <a:ext cx="11687175" cy="57785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GB" sz="5400" b="1" dirty="0">
                <a:solidFill>
                  <a:srgbClr val="A6B727"/>
                </a:solidFill>
              </a:rPr>
              <a:t>       📬 </a:t>
            </a:r>
            <a:r>
              <a:rPr lang="en-GB" sz="5400" b="1" dirty="0">
                <a:solidFill>
                  <a:srgbClr val="00B050"/>
                </a:solidFill>
                <a:latin typeface="Calibri" panose="020F0502020204030204" pitchFamily="34" charset="0"/>
                <a:cs typeface="Calibri" panose="020F0502020204030204" pitchFamily="34" charset="0"/>
              </a:rPr>
              <a:t>Communicating with Us</a:t>
            </a:r>
            <a:br>
              <a:rPr lang="en-GB" sz="2800" b="1" dirty="0">
                <a:solidFill>
                  <a:schemeClr val="tx1"/>
                </a:solidFill>
              </a:rPr>
            </a:br>
            <a:br>
              <a:rPr lang="en-GB" sz="2800" dirty="0">
                <a:solidFill>
                  <a:schemeClr val="tx1"/>
                </a:solidFill>
              </a:rPr>
            </a:br>
            <a:r>
              <a:rPr lang="en-GB" sz="2800" dirty="0">
                <a:solidFill>
                  <a:schemeClr val="tx1"/>
                </a:solidFill>
                <a:latin typeface="Calibri" panose="020F0502020204030204" pitchFamily="34" charset="0"/>
                <a:cs typeface="Calibri" panose="020F0502020204030204" pitchFamily="34" charset="0"/>
              </a:rPr>
              <a:t>If you need to get in touch, please email the </a:t>
            </a:r>
            <a:r>
              <a:rPr lang="en-GB" sz="2800" b="1" dirty="0">
                <a:solidFill>
                  <a:schemeClr val="tx1"/>
                </a:solidFill>
                <a:latin typeface="Calibri" panose="020F0502020204030204" pitchFamily="34" charset="0"/>
                <a:cs typeface="Calibri" panose="020F0502020204030204" pitchFamily="34" charset="0"/>
              </a:rPr>
              <a:t>school office</a:t>
            </a:r>
            <a:r>
              <a:rPr lang="en-GB" sz="2800" dirty="0">
                <a:solidFill>
                  <a:schemeClr val="tx1"/>
                </a:solidFill>
                <a:latin typeface="Calibri" panose="020F0502020204030204" pitchFamily="34" charset="0"/>
                <a:cs typeface="Calibri" panose="020F0502020204030204" pitchFamily="34" charset="0"/>
              </a:rPr>
              <a:t> in the first instance:</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 </a:t>
            </a:r>
            <a:r>
              <a:rPr lang="en-GB" sz="2800" b="1" dirty="0">
                <a:solidFill>
                  <a:schemeClr val="tx1"/>
                </a:solidFill>
                <a:latin typeface="Calibri" panose="020F0502020204030204" pitchFamily="34" charset="0"/>
                <a:cs typeface="Calibri" panose="020F0502020204030204" pitchFamily="34" charset="0"/>
              </a:rPr>
              <a:t>office@primrosehill-Euxton.lancs.sch.uk</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Your message will be passed on to the relevant member of staff.</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We aim to respond as soon as we can, but please allow up to 48 hours for a reply during term time.</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i="1" dirty="0">
                <a:solidFill>
                  <a:schemeClr val="tx1"/>
                </a:solidFill>
                <a:latin typeface="Calibri" panose="020F0502020204030204" pitchFamily="34" charset="0"/>
                <a:cs typeface="Calibri" panose="020F0502020204030204" pitchFamily="34" charset="0"/>
              </a:rPr>
              <a:t>For urgent matters during the school day, please phone the school office directly on: 01257 276688</a:t>
            </a:r>
            <a:endParaRPr lang="en-GB" sz="28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9617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948EEAE-746C-4209-BEDB-4B56E0E4C7DD}"/>
              </a:ext>
            </a:extLst>
          </p:cNvPr>
          <p:cNvSpPr txBox="1"/>
          <p:nvPr/>
        </p:nvSpPr>
        <p:spPr>
          <a:xfrm>
            <a:off x="404811" y="3198168"/>
            <a:ext cx="10939463" cy="2523768"/>
          </a:xfrm>
          <a:prstGeom prst="rect">
            <a:avLst/>
          </a:prstGeom>
          <a:noFill/>
        </p:spPr>
        <p:txBody>
          <a:bodyPr wrap="square">
            <a:spAutoFit/>
          </a:bodyPr>
          <a:lstStyle/>
          <a:p>
            <a:pPr marL="457200" indent="-457200">
              <a:buFont typeface="Arial" panose="020B0604020202020204" pitchFamily="34" charset="0"/>
              <a:buChar char="•"/>
            </a:pPr>
            <a:r>
              <a:rPr lang="en-GB" sz="2800" b="1" dirty="0">
                <a:latin typeface="Calibri" panose="020F0502020204030204" pitchFamily="34" charset="0"/>
                <a:cs typeface="Calibri" panose="020F0502020204030204" pitchFamily="34" charset="0"/>
              </a:rPr>
              <a:t>Class Teacher</a:t>
            </a:r>
            <a:r>
              <a:rPr lang="en-GB" sz="2800" dirty="0">
                <a:latin typeface="Calibri" panose="020F0502020204030204" pitchFamily="34" charset="0"/>
                <a:cs typeface="Calibri" panose="020F0502020204030204" pitchFamily="34" charset="0"/>
              </a:rPr>
              <a:t> – your first point of contact – </a:t>
            </a:r>
            <a:r>
              <a:rPr lang="en-GB" sz="2800" dirty="0">
                <a:highlight>
                  <a:srgbClr val="FFFF00"/>
                </a:highlight>
                <a:latin typeface="Calibri" panose="020F0502020204030204" pitchFamily="34" charset="0"/>
                <a:cs typeface="Calibri" panose="020F0502020204030204" pitchFamily="34" charset="0"/>
              </a:rPr>
              <a:t>Miss McKinley</a:t>
            </a:r>
          </a:p>
          <a:p>
            <a:pPr marL="457200" indent="-457200">
              <a:buFont typeface="Arial" panose="020B0604020202020204" pitchFamily="34" charset="0"/>
              <a:buChar char="•"/>
            </a:pPr>
            <a:r>
              <a:rPr lang="en-GB" sz="2800" b="1" dirty="0">
                <a:latin typeface="Calibri" panose="020F0502020204030204" pitchFamily="34" charset="0"/>
                <a:cs typeface="Calibri" panose="020F0502020204030204" pitchFamily="34" charset="0"/>
              </a:rPr>
              <a:t>Phase Leader</a:t>
            </a:r>
            <a:r>
              <a:rPr lang="en-GB" sz="2800" dirty="0">
                <a:latin typeface="Calibri" panose="020F0502020204030204" pitchFamily="34" charset="0"/>
                <a:cs typeface="Calibri" panose="020F0502020204030204" pitchFamily="34" charset="0"/>
              </a:rPr>
              <a:t> – if further support is needed - </a:t>
            </a:r>
            <a:r>
              <a:rPr lang="en-GB" sz="2800" dirty="0">
                <a:highlight>
                  <a:srgbClr val="FFFF00"/>
                </a:highlight>
                <a:latin typeface="Calibri" panose="020F0502020204030204" pitchFamily="34" charset="0"/>
                <a:cs typeface="Calibri" panose="020F0502020204030204" pitchFamily="34" charset="0"/>
              </a:rPr>
              <a:t>Miss Burns</a:t>
            </a:r>
          </a:p>
          <a:p>
            <a:pPr marL="457200" indent="-457200">
              <a:buFont typeface="Arial" panose="020B0604020202020204" pitchFamily="34" charset="0"/>
              <a:buChar char="•"/>
            </a:pPr>
            <a:r>
              <a:rPr lang="en-GB" sz="2800" b="1" dirty="0">
                <a:latin typeface="Calibri" panose="020F0502020204030204" pitchFamily="34" charset="0"/>
                <a:cs typeface="Calibri" panose="020F0502020204030204" pitchFamily="34" charset="0"/>
              </a:rPr>
              <a:t>Assistant Headteacher - </a:t>
            </a:r>
            <a:r>
              <a:rPr lang="en-GB" sz="2800" dirty="0">
                <a:latin typeface="Calibri" panose="020F0502020204030204" pitchFamily="34" charset="0"/>
                <a:cs typeface="Calibri" panose="020F0502020204030204" pitchFamily="34" charset="0"/>
              </a:rPr>
              <a:t>Miss Amie Dobbs</a:t>
            </a:r>
          </a:p>
          <a:p>
            <a:pPr marL="457200" indent="-457200">
              <a:buFont typeface="Arial" panose="020B0604020202020204" pitchFamily="34" charset="0"/>
              <a:buChar char="•"/>
            </a:pPr>
            <a:r>
              <a:rPr lang="en-GB" sz="2800" b="1" dirty="0">
                <a:latin typeface="Calibri" panose="020F0502020204030204" pitchFamily="34" charset="0"/>
                <a:cs typeface="Calibri" panose="020F0502020204030204" pitchFamily="34" charset="0"/>
              </a:rPr>
              <a:t>Deputy Headteacher – </a:t>
            </a:r>
            <a:r>
              <a:rPr lang="en-GB" sz="2800" dirty="0">
                <a:latin typeface="Calibri" panose="020F0502020204030204" pitchFamily="34" charset="0"/>
                <a:cs typeface="Calibri" panose="020F0502020204030204" pitchFamily="34" charset="0"/>
              </a:rPr>
              <a:t>Mrs Emma Swinburn</a:t>
            </a:r>
          </a:p>
          <a:p>
            <a:pPr marL="457200" indent="-457200">
              <a:buFont typeface="Arial" panose="020B0604020202020204" pitchFamily="34" charset="0"/>
              <a:buChar char="•"/>
            </a:pPr>
            <a:r>
              <a:rPr lang="en-GB" sz="2800" b="1" dirty="0">
                <a:latin typeface="Calibri" panose="020F0502020204030204" pitchFamily="34" charset="0"/>
                <a:cs typeface="Calibri" panose="020F0502020204030204" pitchFamily="34" charset="0"/>
              </a:rPr>
              <a:t>Headteacher – </a:t>
            </a:r>
            <a:r>
              <a:rPr lang="en-GB" sz="2800" dirty="0">
                <a:latin typeface="Calibri" panose="020F0502020204030204" pitchFamily="34" charset="0"/>
                <a:cs typeface="Calibri" panose="020F0502020204030204" pitchFamily="34" charset="0"/>
              </a:rPr>
              <a:t>Mrs Claire Jones</a:t>
            </a:r>
            <a:br>
              <a:rPr lang="en-GB" sz="1800"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9" name="Rectangle 2">
            <a:extLst>
              <a:ext uri="{FF2B5EF4-FFF2-40B4-BE49-F238E27FC236}">
                <a16:creationId xmlns:a16="http://schemas.microsoft.com/office/drawing/2014/main" id="{AC7CC508-7178-4863-BB39-7A5A9C60EA96}"/>
              </a:ext>
            </a:extLst>
          </p:cNvPr>
          <p:cNvSpPr txBox="1">
            <a:spLocks noChangeArrowheads="1"/>
          </p:cNvSpPr>
          <p:nvPr/>
        </p:nvSpPr>
        <p:spPr>
          <a:xfrm>
            <a:off x="252412" y="449608"/>
            <a:ext cx="11687175" cy="94932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GB" sz="4800" dirty="0">
                <a:solidFill>
                  <a:srgbClr val="00B050"/>
                </a:solidFill>
                <a:latin typeface="Calibri" panose="020F0502020204030204" pitchFamily="34" charset="0"/>
                <a:cs typeface="Calibri" panose="020F0502020204030204" pitchFamily="34" charset="0"/>
              </a:rPr>
              <a:t>⚠️ </a:t>
            </a:r>
            <a:r>
              <a:rPr lang="en-GB" sz="4800" b="1" dirty="0">
                <a:solidFill>
                  <a:srgbClr val="00B050"/>
                </a:solidFill>
                <a:latin typeface="Calibri" panose="020F0502020204030204" pitchFamily="34" charset="0"/>
                <a:cs typeface="Calibri" panose="020F0502020204030204" pitchFamily="34" charset="0"/>
              </a:rPr>
              <a:t>If You’re Concerned About Something…</a:t>
            </a:r>
            <a:endParaRPr lang="en-GB" sz="2400" dirty="0">
              <a:solidFill>
                <a:srgbClr val="00B050"/>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86B48A8-E17C-4BC7-B427-26A1D7962029}"/>
              </a:ext>
            </a:extLst>
          </p:cNvPr>
          <p:cNvSpPr txBox="1"/>
          <p:nvPr/>
        </p:nvSpPr>
        <p:spPr>
          <a:xfrm>
            <a:off x="242887" y="1582341"/>
            <a:ext cx="11544301" cy="1200329"/>
          </a:xfrm>
          <a:prstGeom prst="rect">
            <a:avLst/>
          </a:prstGeom>
          <a:noFill/>
        </p:spPr>
        <p:txBody>
          <a:bodyPr wrap="square">
            <a:spAutoFit/>
          </a:bodyPr>
          <a:lstStyle/>
          <a:p>
            <a:pPr algn="ctr"/>
            <a:r>
              <a:rPr lang="en-GB" sz="2400" dirty="0">
                <a:latin typeface="Calibri" panose="020F0502020204030204" pitchFamily="34" charset="0"/>
                <a:cs typeface="Calibri" panose="020F0502020204030204" pitchFamily="34" charset="0"/>
              </a:rPr>
              <a:t>We want to work in partnership with you.</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If you’re ever worried or unhappy about a situation, please follow this order of contact,</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via the school office:</a:t>
            </a:r>
            <a:endParaRPr lang="en-US" sz="2400"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17CA79F-413C-494A-94FC-93E744398C8D}"/>
              </a:ext>
            </a:extLst>
          </p:cNvPr>
          <p:cNvSpPr txBox="1"/>
          <p:nvPr/>
        </p:nvSpPr>
        <p:spPr>
          <a:xfrm>
            <a:off x="0" y="6071443"/>
            <a:ext cx="12192000" cy="461665"/>
          </a:xfrm>
          <a:prstGeom prst="rect">
            <a:avLst/>
          </a:prstGeom>
          <a:noFill/>
        </p:spPr>
        <p:txBody>
          <a:bodyPr wrap="square">
            <a:spAutoFit/>
          </a:bodyPr>
          <a:lstStyle/>
          <a:p>
            <a:pPr algn="ctr"/>
            <a:r>
              <a:rPr lang="en-GB" sz="2400" dirty="0">
                <a:latin typeface="Calibri" panose="020F0502020204030204" pitchFamily="34" charset="0"/>
                <a:cs typeface="Calibri" panose="020F0502020204030204" pitchFamily="34" charset="0"/>
              </a:rPr>
              <a:t>We’re here to help and will always do our best to resolve any concerns quickly and fairly.</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0192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E43D37-4BC5-AE48-F389-2589E50DA6C0}"/>
              </a:ext>
            </a:extLst>
          </p:cNvPr>
          <p:cNvSpPr txBox="1"/>
          <p:nvPr/>
        </p:nvSpPr>
        <p:spPr>
          <a:xfrm>
            <a:off x="1" y="328613"/>
            <a:ext cx="12192000" cy="923330"/>
          </a:xfrm>
          <a:prstGeom prst="rect">
            <a:avLst/>
          </a:prstGeom>
          <a:noFill/>
        </p:spPr>
        <p:txBody>
          <a:bodyPr wrap="square" rtlCol="0">
            <a:spAutoFit/>
          </a:bodyPr>
          <a:lstStyle/>
          <a:p>
            <a:pPr algn="ctr"/>
            <a:r>
              <a:rPr lang="en-GB" sz="5400" b="1" dirty="0">
                <a:solidFill>
                  <a:srgbClr val="A6B727"/>
                </a:solidFill>
                <a:latin typeface="Calibri" panose="020F0502020204030204" pitchFamily="34" charset="0"/>
                <a:cs typeface="Calibri" panose="020F0502020204030204" pitchFamily="34" charset="0"/>
              </a:rPr>
              <a:t>📧 </a:t>
            </a:r>
            <a:r>
              <a:rPr lang="en-GB" sz="5400" b="1" dirty="0">
                <a:solidFill>
                  <a:srgbClr val="00B050"/>
                </a:solidFill>
                <a:latin typeface="Calibri" panose="020F0502020204030204" pitchFamily="34" charset="0"/>
                <a:cs typeface="Calibri" panose="020F0502020204030204" pitchFamily="34" charset="0"/>
              </a:rPr>
              <a:t>Weekly Wednesday Email</a:t>
            </a:r>
            <a:endParaRPr lang="en-GB" sz="5400" dirty="0">
              <a:solidFill>
                <a:srgbClr val="00B05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9D4B757-B4C5-75AC-3520-6F23DCD3740E}"/>
              </a:ext>
            </a:extLst>
          </p:cNvPr>
          <p:cNvSpPr txBox="1"/>
          <p:nvPr/>
        </p:nvSpPr>
        <p:spPr>
          <a:xfrm>
            <a:off x="371475" y="1659285"/>
            <a:ext cx="11258550" cy="3539430"/>
          </a:xfrm>
          <a:prstGeom prst="rect">
            <a:avLst/>
          </a:prstGeom>
          <a:noFill/>
        </p:spPr>
        <p:txBody>
          <a:bodyPr wrap="square">
            <a:spAutoFit/>
          </a:bodyPr>
          <a:lstStyle/>
          <a:p>
            <a:r>
              <a:rPr lang="en-GB" sz="2800" dirty="0">
                <a:latin typeface="Calibri" panose="020F0502020204030204" pitchFamily="34" charset="0"/>
                <a:cs typeface="Calibri" panose="020F0502020204030204" pitchFamily="34" charset="0"/>
              </a:rPr>
              <a:t>To keep communication clear and consistent,</a:t>
            </a:r>
            <a:br>
              <a:rPr lang="en-GB" sz="2800" dirty="0">
                <a:latin typeface="Calibri" panose="020F0502020204030204" pitchFamily="34" charset="0"/>
                <a:cs typeface="Calibri" panose="020F0502020204030204" pitchFamily="34" charset="0"/>
              </a:rPr>
            </a:br>
            <a:r>
              <a:rPr lang="en-GB" sz="2800" dirty="0">
                <a:latin typeface="Calibri" panose="020F0502020204030204" pitchFamily="34" charset="0"/>
                <a:cs typeface="Calibri" panose="020F0502020204030204" pitchFamily="34" charset="0"/>
              </a:rPr>
              <a:t>the school sends out a </a:t>
            </a:r>
            <a:r>
              <a:rPr lang="en-GB" sz="2800" b="1" dirty="0">
                <a:latin typeface="Calibri" panose="020F0502020204030204" pitchFamily="34" charset="0"/>
                <a:cs typeface="Calibri" panose="020F0502020204030204" pitchFamily="34" charset="0"/>
              </a:rPr>
              <a:t>Weekly Wednesday Email</a:t>
            </a:r>
            <a:r>
              <a:rPr lang="en-GB" sz="2800" dirty="0">
                <a:latin typeface="Calibri" panose="020F0502020204030204" pitchFamily="34" charset="0"/>
                <a:cs typeface="Calibri" panose="020F0502020204030204" pitchFamily="34" charset="0"/>
              </a:rPr>
              <a:t>.</a:t>
            </a:r>
          </a:p>
          <a:p>
            <a:endParaRPr lang="en-GB" sz="2800" dirty="0">
              <a:latin typeface="Calibri" panose="020F0502020204030204" pitchFamily="34" charset="0"/>
              <a:cs typeface="Calibri" panose="020F0502020204030204" pitchFamily="34" charset="0"/>
            </a:endParaRPr>
          </a:p>
          <a:p>
            <a:r>
              <a:rPr lang="en-GB" sz="2800" dirty="0">
                <a:latin typeface="Calibri" panose="020F0502020204030204" pitchFamily="34" charset="0"/>
                <a:cs typeface="Calibri" panose="020F0502020204030204" pitchFamily="34" charset="0"/>
              </a:rPr>
              <a:t>It includes:</a:t>
            </a:r>
          </a:p>
          <a:p>
            <a:pPr marL="285750" indent="-285750">
              <a:buFont typeface="Arial" panose="020B0604020202020204" pitchFamily="34" charset="0"/>
              <a:buChar char="•"/>
            </a:pPr>
            <a:r>
              <a:rPr lang="en-GB" sz="2800" b="1" dirty="0">
                <a:latin typeface="Calibri" panose="020F0502020204030204" pitchFamily="34" charset="0"/>
                <a:cs typeface="Calibri" panose="020F0502020204030204" pitchFamily="34" charset="0"/>
              </a:rPr>
              <a:t>Upcoming trips and events</a:t>
            </a:r>
          </a:p>
          <a:p>
            <a:pPr marL="285750" indent="-285750">
              <a:buFont typeface="Arial" panose="020B0604020202020204" pitchFamily="34" charset="0"/>
              <a:buChar char="•"/>
            </a:pPr>
            <a:r>
              <a:rPr lang="en-GB" sz="2800" b="1" dirty="0">
                <a:latin typeface="Calibri" panose="020F0502020204030204" pitchFamily="34" charset="0"/>
                <a:cs typeface="Calibri" panose="020F0502020204030204" pitchFamily="34" charset="0"/>
              </a:rPr>
              <a:t>Key dates</a:t>
            </a:r>
          </a:p>
          <a:p>
            <a:pPr marL="285750" indent="-285750">
              <a:buFont typeface="Arial" panose="020B0604020202020204" pitchFamily="34" charset="0"/>
              <a:buChar char="•"/>
            </a:pPr>
            <a:r>
              <a:rPr lang="en-GB" sz="2800" b="1" dirty="0">
                <a:latin typeface="Calibri" panose="020F0502020204030204" pitchFamily="34" charset="0"/>
                <a:cs typeface="Calibri" panose="020F0502020204030204" pitchFamily="34" charset="0"/>
              </a:rPr>
              <a:t>Celebrations and achievements</a:t>
            </a:r>
          </a:p>
          <a:p>
            <a:pPr marL="285750" indent="-285750">
              <a:buFont typeface="Arial" panose="020B0604020202020204" pitchFamily="34" charset="0"/>
              <a:buChar char="•"/>
            </a:pPr>
            <a:r>
              <a:rPr lang="en-GB" sz="2800" b="1" dirty="0">
                <a:latin typeface="Calibri" panose="020F0502020204030204" pitchFamily="34" charset="0"/>
                <a:cs typeface="Calibri" panose="020F0502020204030204" pitchFamily="34" charset="0"/>
              </a:rPr>
              <a:t> Important reminders and updates</a:t>
            </a:r>
          </a:p>
        </p:txBody>
      </p:sp>
      <p:sp>
        <p:nvSpPr>
          <p:cNvPr id="6" name="TextBox 5">
            <a:extLst>
              <a:ext uri="{FF2B5EF4-FFF2-40B4-BE49-F238E27FC236}">
                <a16:creationId xmlns:a16="http://schemas.microsoft.com/office/drawing/2014/main" id="{8ED8C803-D3F0-5DFE-02BC-035376D3026C}"/>
              </a:ext>
            </a:extLst>
          </p:cNvPr>
          <p:cNvSpPr txBox="1"/>
          <p:nvPr/>
        </p:nvSpPr>
        <p:spPr>
          <a:xfrm>
            <a:off x="114300" y="5575280"/>
            <a:ext cx="12077700" cy="954107"/>
          </a:xfrm>
          <a:prstGeom prst="rect">
            <a:avLst/>
          </a:prstGeom>
          <a:noFill/>
        </p:spPr>
        <p:txBody>
          <a:bodyPr wrap="square">
            <a:spAutoFit/>
          </a:bodyPr>
          <a:lstStyle/>
          <a:p>
            <a:r>
              <a:rPr lang="en-GB" sz="2800" dirty="0">
                <a:latin typeface="Calibri" panose="020F0502020204030204" pitchFamily="34" charset="0"/>
                <a:cs typeface="Calibri" panose="020F0502020204030204" pitchFamily="34" charset="0"/>
              </a:rPr>
              <a:t>✅ Please check it each week — it’s the </a:t>
            </a:r>
            <a:r>
              <a:rPr lang="en-GB" sz="2800" b="1" dirty="0">
                <a:latin typeface="Calibri" panose="020F0502020204030204" pitchFamily="34" charset="0"/>
                <a:cs typeface="Calibri" panose="020F0502020204030204" pitchFamily="34" charset="0"/>
              </a:rPr>
              <a:t>main way</a:t>
            </a:r>
            <a:r>
              <a:rPr lang="en-GB" sz="2800" dirty="0">
                <a:latin typeface="Calibri" panose="020F0502020204030204" pitchFamily="34" charset="0"/>
                <a:cs typeface="Calibri" panose="020F0502020204030204" pitchFamily="34" charset="0"/>
              </a:rPr>
              <a:t> we share information.</a:t>
            </a:r>
            <a:br>
              <a:rPr lang="en-GB" sz="2800" dirty="0">
                <a:latin typeface="Calibri" panose="020F0502020204030204" pitchFamily="34" charset="0"/>
                <a:cs typeface="Calibri" panose="020F0502020204030204" pitchFamily="34" charset="0"/>
              </a:rPr>
            </a:br>
            <a:r>
              <a:rPr lang="en-GB" sz="2800" dirty="0">
                <a:latin typeface="Calibri" panose="020F0502020204030204" pitchFamily="34" charset="0"/>
                <a:cs typeface="Calibri" panose="020F0502020204030204" pitchFamily="34" charset="0"/>
              </a:rPr>
              <a:t>📍 A copy is also uploaded to the </a:t>
            </a:r>
            <a:r>
              <a:rPr lang="en-GB" sz="2800" b="1" dirty="0">
                <a:latin typeface="Calibri" panose="020F0502020204030204" pitchFamily="34" charset="0"/>
                <a:cs typeface="Calibri" panose="020F0502020204030204" pitchFamily="34" charset="0"/>
              </a:rPr>
              <a:t>school website</a:t>
            </a:r>
            <a:r>
              <a:rPr lang="en-GB" sz="2800" dirty="0">
                <a:latin typeface="Calibri" panose="020F0502020204030204" pitchFamily="34" charset="0"/>
                <a:cs typeface="Calibri" panose="020F0502020204030204" pitchFamily="34" charset="0"/>
              </a:rPr>
              <a:t> for easy access.</a:t>
            </a:r>
          </a:p>
        </p:txBody>
      </p:sp>
      <p:pic>
        <p:nvPicPr>
          <p:cNvPr id="8" name="Picture 7" descr="A group of children sitting at a table&#10;&#10;AI-generated content may be incorrect.">
            <a:extLst>
              <a:ext uri="{FF2B5EF4-FFF2-40B4-BE49-F238E27FC236}">
                <a16:creationId xmlns:a16="http://schemas.microsoft.com/office/drawing/2014/main" id="{168EF44F-74AF-B19B-E828-AAE9C69DC6A1}"/>
              </a:ext>
            </a:extLst>
          </p:cNvPr>
          <p:cNvPicPr>
            <a:picLocks noChangeAspect="1"/>
          </p:cNvPicPr>
          <p:nvPr/>
        </p:nvPicPr>
        <p:blipFill>
          <a:blip r:embed="rId3"/>
          <a:stretch>
            <a:fillRect/>
          </a:stretch>
        </p:blipFill>
        <p:spPr>
          <a:xfrm>
            <a:off x="9127067" y="1498731"/>
            <a:ext cx="2693458" cy="3829761"/>
          </a:xfrm>
          <a:prstGeom prst="rect">
            <a:avLst/>
          </a:prstGeom>
        </p:spPr>
      </p:pic>
    </p:spTree>
    <p:extLst>
      <p:ext uri="{BB962C8B-B14F-4D97-AF65-F5344CB8AC3E}">
        <p14:creationId xmlns:p14="http://schemas.microsoft.com/office/powerpoint/2010/main" val="411680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EBC4-ED14-8046-E169-FC38E59ACBC3}"/>
              </a:ext>
            </a:extLst>
          </p:cNvPr>
          <p:cNvSpPr>
            <a:spLocks noGrp="1"/>
          </p:cNvSpPr>
          <p:nvPr>
            <p:ph type="title"/>
          </p:nvPr>
        </p:nvSpPr>
        <p:spPr>
          <a:xfrm>
            <a:off x="838200" y="1722438"/>
            <a:ext cx="10515600" cy="4006850"/>
          </a:xfrm>
        </p:spPr>
        <p:txBody>
          <a:bodyPr>
            <a:noAutofit/>
          </a:bodyPr>
          <a:lstStyle/>
          <a:p>
            <a:br>
              <a:rPr lang="en-GB" sz="2800" dirty="0">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To keep everyone safe and focused on learning:</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 </a:t>
            </a:r>
            <a:r>
              <a:rPr lang="en-GB" sz="2800" b="1" dirty="0">
                <a:solidFill>
                  <a:schemeClr val="tx1"/>
                </a:solidFill>
                <a:latin typeface="Calibri" panose="020F0502020204030204" pitchFamily="34" charset="0"/>
                <a:cs typeface="Calibri" panose="020F0502020204030204" pitchFamily="34" charset="0"/>
              </a:rPr>
              <a:t>No jewellery</a:t>
            </a:r>
            <a:r>
              <a:rPr lang="en-GB" sz="2800" dirty="0">
                <a:solidFill>
                  <a:schemeClr val="tx1"/>
                </a:solidFill>
                <a:latin typeface="Calibri" panose="020F0502020204030204" pitchFamily="34" charset="0"/>
                <a:cs typeface="Calibri" panose="020F0502020204030204" pitchFamily="34" charset="0"/>
              </a:rPr>
              <a:t> – including earrings (studs/spacers), rings, bracelets, necklaces, loom bands, or wristbands</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 </a:t>
            </a:r>
            <a:r>
              <a:rPr lang="en-GB" sz="2800" b="1" dirty="0">
                <a:solidFill>
                  <a:schemeClr val="tx1"/>
                </a:solidFill>
                <a:latin typeface="Calibri" panose="020F0502020204030204" pitchFamily="34" charset="0"/>
                <a:cs typeface="Calibri" panose="020F0502020204030204" pitchFamily="34" charset="0"/>
              </a:rPr>
              <a:t>No earrings or spacers</a:t>
            </a:r>
            <a:r>
              <a:rPr lang="en-GB" sz="2800" dirty="0">
                <a:solidFill>
                  <a:schemeClr val="tx1"/>
                </a:solidFill>
                <a:latin typeface="Calibri" panose="020F0502020204030204" pitchFamily="34" charset="0"/>
                <a:cs typeface="Calibri" panose="020F0502020204030204" pitchFamily="34" charset="0"/>
              </a:rPr>
              <a:t> – </a:t>
            </a:r>
            <a:r>
              <a:rPr lang="en-GB" sz="2800" u="sng" dirty="0">
                <a:solidFill>
                  <a:schemeClr val="tx1"/>
                </a:solidFill>
                <a:latin typeface="Calibri" panose="020F0502020204030204" pitchFamily="34" charset="0"/>
                <a:cs typeface="Calibri" panose="020F0502020204030204" pitchFamily="34" charset="0"/>
              </a:rPr>
              <a:t>If your child is going to have their ears pierced, please do this at the start of the summer holidays as they are not to be worn when we return. </a:t>
            </a:r>
            <a:r>
              <a:rPr lang="en-GB" sz="2800" dirty="0">
                <a:solidFill>
                  <a:schemeClr val="tx1"/>
                </a:solidFill>
                <a:latin typeface="Calibri" panose="020F0502020204030204" pitchFamily="34" charset="0"/>
                <a:cs typeface="Calibri" panose="020F0502020204030204" pitchFamily="34" charset="0"/>
              </a:rPr>
              <a:t> these are a safety risk, especially during play and PE</a:t>
            </a:r>
            <a:br>
              <a:rPr lang="en-GB" sz="2800" dirty="0">
                <a:solidFill>
                  <a:schemeClr val="tx1"/>
                </a:solidFill>
                <a:latin typeface="Calibri" panose="020F0502020204030204" pitchFamily="34" charset="0"/>
                <a:cs typeface="Calibri" panose="020F0502020204030204" pitchFamily="34" charset="0"/>
              </a:rPr>
            </a:br>
            <a:br>
              <a:rPr lang="en-GB" sz="2800" dirty="0">
                <a:solidFill>
                  <a:schemeClr val="tx1"/>
                </a:solidFill>
                <a:latin typeface="Calibri" panose="020F0502020204030204" pitchFamily="34" charset="0"/>
                <a:cs typeface="Calibri" panose="020F0502020204030204" pitchFamily="34" charset="0"/>
              </a:rPr>
            </a:br>
            <a:r>
              <a:rPr lang="en-GB" sz="2800" dirty="0">
                <a:solidFill>
                  <a:schemeClr val="tx1"/>
                </a:solidFill>
                <a:latin typeface="Calibri" panose="020F0502020204030204" pitchFamily="34" charset="0"/>
                <a:cs typeface="Calibri" panose="020F0502020204030204" pitchFamily="34" charset="0"/>
              </a:rPr>
              <a:t>🔹 </a:t>
            </a:r>
            <a:r>
              <a:rPr lang="en-GB" sz="2800" b="1" dirty="0">
                <a:solidFill>
                  <a:schemeClr val="tx1"/>
                </a:solidFill>
              </a:rPr>
              <a:t>No nail varnish or make-up</a:t>
            </a:r>
            <a:r>
              <a:rPr lang="en-GB" sz="2800" dirty="0">
                <a:solidFill>
                  <a:schemeClr val="tx1"/>
                </a:solidFill>
              </a:rPr>
              <a:t> – children should come to school with natural nails and faces</a:t>
            </a:r>
            <a:br>
              <a:rPr lang="en-GB"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524746C-6A2F-45B7-4A03-15B149B9D7EB}"/>
              </a:ext>
            </a:extLst>
          </p:cNvPr>
          <p:cNvSpPr txBox="1"/>
          <p:nvPr/>
        </p:nvSpPr>
        <p:spPr>
          <a:xfrm>
            <a:off x="-838200" y="582117"/>
            <a:ext cx="12192000" cy="923330"/>
          </a:xfrm>
          <a:prstGeom prst="rect">
            <a:avLst/>
          </a:prstGeom>
          <a:noFill/>
        </p:spPr>
        <p:txBody>
          <a:bodyPr wrap="square">
            <a:spAutoFit/>
          </a:bodyPr>
          <a:lstStyle/>
          <a:p>
            <a:pPr algn="ctr"/>
            <a:r>
              <a:rPr lang="en-GB" sz="5400" b="1" dirty="0">
                <a:solidFill>
                  <a:srgbClr val="A6B727"/>
                </a:solidFill>
              </a:rPr>
              <a:t>👕 </a:t>
            </a:r>
            <a:r>
              <a:rPr lang="en-GB" sz="5400" b="1" dirty="0">
                <a:solidFill>
                  <a:srgbClr val="00B050"/>
                </a:solidFill>
              </a:rPr>
              <a:t>Jewellery &amp; Appearance</a:t>
            </a:r>
            <a:endParaRPr lang="en-US" sz="5400" dirty="0">
              <a:solidFill>
                <a:srgbClr val="00B050"/>
              </a:solidFill>
            </a:endParaRPr>
          </a:p>
        </p:txBody>
      </p:sp>
      <p:pic>
        <p:nvPicPr>
          <p:cNvPr id="6" name="Picture 5" descr="A yellow flower on a green square&#10;&#10;AI-generated content may be incorrect.">
            <a:extLst>
              <a:ext uri="{FF2B5EF4-FFF2-40B4-BE49-F238E27FC236}">
                <a16:creationId xmlns:a16="http://schemas.microsoft.com/office/drawing/2014/main" id="{A113B21F-533D-4B75-8457-A056625A6A69}"/>
              </a:ext>
            </a:extLst>
          </p:cNvPr>
          <p:cNvPicPr>
            <a:picLocks noChangeAspect="1"/>
          </p:cNvPicPr>
          <p:nvPr/>
        </p:nvPicPr>
        <p:blipFill>
          <a:blip r:embed="rId2"/>
          <a:stretch>
            <a:fillRect/>
          </a:stretch>
        </p:blipFill>
        <p:spPr>
          <a:xfrm>
            <a:off x="10250905" y="364786"/>
            <a:ext cx="1428640" cy="1527851"/>
          </a:xfrm>
          <a:prstGeom prst="rect">
            <a:avLst/>
          </a:prstGeom>
        </p:spPr>
      </p:pic>
    </p:spTree>
    <p:extLst>
      <p:ext uri="{BB962C8B-B14F-4D97-AF65-F5344CB8AC3E}">
        <p14:creationId xmlns:p14="http://schemas.microsoft.com/office/powerpoint/2010/main" val="2009703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yellow flower on a green square&#10;&#10;AI-generated content may be incorrect.">
            <a:extLst>
              <a:ext uri="{FF2B5EF4-FFF2-40B4-BE49-F238E27FC236}">
                <a16:creationId xmlns:a16="http://schemas.microsoft.com/office/drawing/2014/main" id="{2EEC39BD-FD01-B9C2-E0F5-2542010B9007}"/>
              </a:ext>
            </a:extLst>
          </p:cNvPr>
          <p:cNvPicPr>
            <a:picLocks noChangeAspect="1"/>
          </p:cNvPicPr>
          <p:nvPr/>
        </p:nvPicPr>
        <p:blipFill>
          <a:blip r:embed="rId2"/>
          <a:stretch>
            <a:fillRect/>
          </a:stretch>
        </p:blipFill>
        <p:spPr>
          <a:xfrm>
            <a:off x="10462913" y="368379"/>
            <a:ext cx="1428640" cy="1527851"/>
          </a:xfrm>
          <a:prstGeom prst="rect">
            <a:avLst/>
          </a:prstGeom>
        </p:spPr>
      </p:pic>
      <p:sp>
        <p:nvSpPr>
          <p:cNvPr id="2" name="TextBox 1">
            <a:extLst>
              <a:ext uri="{FF2B5EF4-FFF2-40B4-BE49-F238E27FC236}">
                <a16:creationId xmlns:a16="http://schemas.microsoft.com/office/drawing/2014/main" id="{BE859862-C05D-E3F6-0B78-D31C162DA40B}"/>
              </a:ext>
            </a:extLst>
          </p:cNvPr>
          <p:cNvSpPr txBox="1"/>
          <p:nvPr/>
        </p:nvSpPr>
        <p:spPr>
          <a:xfrm>
            <a:off x="300447" y="457200"/>
            <a:ext cx="11325496" cy="6032421"/>
          </a:xfrm>
          <a:prstGeom prst="rect">
            <a:avLst/>
          </a:prstGeom>
          <a:noFill/>
        </p:spPr>
        <p:txBody>
          <a:bodyPr wrap="square" rtlCol="0">
            <a:spAutoFit/>
          </a:bodyPr>
          <a:lstStyle/>
          <a:p>
            <a:pPr algn="ctr"/>
            <a:r>
              <a:rPr lang="en-GB" sz="4400" b="1" dirty="0">
                <a:solidFill>
                  <a:srgbClr val="00B050"/>
                </a:solidFill>
                <a:latin typeface="Calibri" panose="020F0502020204030204" pitchFamily="34" charset="0"/>
                <a:cs typeface="Calibri" panose="020F0502020204030204" pitchFamily="34" charset="0"/>
              </a:rPr>
              <a:t>PSHE &amp; Relationships Education (RSE)</a:t>
            </a:r>
          </a:p>
          <a:p>
            <a:pPr algn="ctr"/>
            <a:endParaRPr lang="en-GB" b="1" dirty="0">
              <a:latin typeface="Calibri" panose="020F0502020204030204" pitchFamily="34" charset="0"/>
              <a:cs typeface="Calibri" panose="020F0502020204030204" pitchFamily="34" charset="0"/>
            </a:endParaRPr>
          </a:p>
          <a:p>
            <a:pPr algn="ctr"/>
            <a:r>
              <a:rPr lang="en-GB" sz="3600" b="1" dirty="0">
                <a:latin typeface="Calibri" panose="020F0502020204030204" pitchFamily="34" charset="0"/>
                <a:cs typeface="Calibri" panose="020F0502020204030204" pitchFamily="34" charset="0"/>
              </a:rPr>
              <a:t>Updated Government Guidance</a:t>
            </a:r>
          </a:p>
          <a:p>
            <a:pPr algn="ctr"/>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The Department for Education has published updated statutory guidance for Relationships, Sex and Health Education (RSHE), which schools are implementing from </a:t>
            </a:r>
            <a:r>
              <a:rPr lang="en-GB" sz="2400" b="1" dirty="0">
                <a:latin typeface="Calibri" panose="020F0502020204030204" pitchFamily="34" charset="0"/>
                <a:cs typeface="Calibri" panose="020F0502020204030204" pitchFamily="34" charset="0"/>
              </a:rPr>
              <a:t>September 2026</a:t>
            </a:r>
            <a:r>
              <a:rPr lang="en-GB" sz="2400" dirty="0">
                <a:latin typeface="Calibri" panose="020F0502020204030204" pitchFamily="34" charset="0"/>
                <a:cs typeface="Calibri" panose="020F0502020204030204" pitchFamily="34" charset="0"/>
              </a:rPr>
              <a:t>.  We have reviewed our curriculum to ensure it reflects the new requirements and continues to meet the needs of our pupils. </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Our updated </a:t>
            </a:r>
            <a:r>
              <a:rPr lang="en-GB" sz="2400" b="1" dirty="0">
                <a:latin typeface="Calibri" panose="020F0502020204030204" pitchFamily="34" charset="0"/>
                <a:cs typeface="Calibri" panose="020F0502020204030204" pitchFamily="34" charset="0"/>
              </a:rPr>
              <a:t>PSHE/RSE Policy</a:t>
            </a:r>
            <a:r>
              <a:rPr lang="en-GB" sz="2400" dirty="0">
                <a:latin typeface="Calibri" panose="020F0502020204030204" pitchFamily="34" charset="0"/>
                <a:cs typeface="Calibri" panose="020F0502020204030204" pitchFamily="34" charset="0"/>
              </a:rPr>
              <a:t> will be published on our school website in </a:t>
            </a:r>
            <a:r>
              <a:rPr lang="en-GB" sz="2400" b="1" dirty="0">
                <a:latin typeface="Calibri" panose="020F0502020204030204" pitchFamily="34" charset="0"/>
                <a:cs typeface="Calibri" panose="020F0502020204030204" pitchFamily="34" charset="0"/>
              </a:rPr>
              <a:t>September</a:t>
            </a:r>
            <a:r>
              <a:rPr lang="en-GB" sz="2400" dirty="0">
                <a:latin typeface="Calibri" panose="020F0502020204030204" pitchFamily="34" charset="0"/>
                <a:cs typeface="Calibri" panose="020F0502020204030204" pitchFamily="34" charset="0"/>
              </a:rPr>
              <a:t>, and a link will be shared with all parents and carers. Our curriculum is taught in an </a:t>
            </a:r>
            <a:r>
              <a:rPr lang="en-GB" sz="2400" b="1" dirty="0">
                <a:latin typeface="Calibri" panose="020F0502020204030204" pitchFamily="34" charset="0"/>
                <a:cs typeface="Calibri" panose="020F0502020204030204" pitchFamily="34" charset="0"/>
              </a:rPr>
              <a:t>age-appropriate</a:t>
            </a:r>
            <a:r>
              <a:rPr lang="en-GB" sz="2400" dirty="0">
                <a:latin typeface="Calibri" panose="020F0502020204030204" pitchFamily="34" charset="0"/>
                <a:cs typeface="Calibri" panose="020F0502020204030204" pitchFamily="34" charset="0"/>
              </a:rPr>
              <a:t> way and supports children's wellbeing, safety, healthy relationships and respect for others. </a:t>
            </a:r>
          </a:p>
          <a:p>
            <a:endParaRPr lang="en-GB" sz="2400" dirty="0">
              <a:latin typeface="Calibri" panose="020F0502020204030204" pitchFamily="34" charset="0"/>
              <a:cs typeface="Calibri" panose="020F0502020204030204" pitchFamily="34" charset="0"/>
            </a:endParaRPr>
          </a:p>
          <a:p>
            <a:pPr algn="ctr"/>
            <a:r>
              <a:rPr lang="en-GB" sz="2400" i="1" dirty="0">
                <a:latin typeface="Calibri" panose="020F0502020204030204" pitchFamily="34" charset="0"/>
                <a:cs typeface="Calibri" panose="020F0502020204030204" pitchFamily="34" charset="0"/>
              </a:rPr>
              <a:t>If you have any questions, please don't hesitate to speak to us.</a:t>
            </a:r>
            <a:endParaRPr lang="en-GB"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7678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088894-A297-4732-A2CB-358340FC1E4B}"/>
              </a:ext>
            </a:extLst>
          </p:cNvPr>
          <p:cNvSpPr txBox="1"/>
          <p:nvPr/>
        </p:nvSpPr>
        <p:spPr>
          <a:xfrm>
            <a:off x="-360398" y="-1854199"/>
            <a:ext cx="2938571" cy="192701"/>
          </a:xfrm>
          <a:prstGeom prst="rect">
            <a:avLst/>
          </a:prstGeom>
          <a:noFill/>
        </p:spPr>
        <p:txBody>
          <a:bodyPr wrap="square" rtlCol="0">
            <a:spAutoFit/>
          </a:bodyPr>
          <a:lstStyle/>
          <a:p>
            <a:endParaRPr lang="en-GB" dirty="0"/>
          </a:p>
        </p:txBody>
      </p:sp>
      <p:pic>
        <p:nvPicPr>
          <p:cNvPr id="1026" name="Picture 2" descr="Euxton Primrose Hill Primary School">
            <a:extLst>
              <a:ext uri="{FF2B5EF4-FFF2-40B4-BE49-F238E27FC236}">
                <a16:creationId xmlns:a16="http://schemas.microsoft.com/office/drawing/2014/main" id="{8849F83D-29D7-425D-87DC-5F42128DD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69" y="112715"/>
            <a:ext cx="2731064" cy="6501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9326239-C9F2-4871-8728-0C3B3D987479}"/>
              </a:ext>
            </a:extLst>
          </p:cNvPr>
          <p:cNvSpPr txBox="1"/>
          <p:nvPr/>
        </p:nvSpPr>
        <p:spPr>
          <a:xfrm>
            <a:off x="3870645" y="611206"/>
            <a:ext cx="8160737" cy="646331"/>
          </a:xfrm>
          <a:prstGeom prst="rect">
            <a:avLst/>
          </a:prstGeom>
          <a:noFill/>
        </p:spPr>
        <p:txBody>
          <a:bodyPr wrap="square" rtlCol="0">
            <a:spAutoFit/>
          </a:bodyPr>
          <a:lstStyle/>
          <a:p>
            <a:r>
              <a:rPr lang="en-US" sz="1800" b="1" dirty="0">
                <a:effectLst/>
                <a:ea typeface="Times New Roman" panose="02020603050405020304" pitchFamily="18" charset="0"/>
              </a:rPr>
              <a:t>PSHE</a:t>
            </a:r>
            <a:r>
              <a:rPr lang="en-US" sz="1800" dirty="0">
                <a:effectLst/>
                <a:ea typeface="Times New Roman" panose="02020603050405020304" pitchFamily="18" charset="0"/>
              </a:rPr>
              <a:t> stands for </a:t>
            </a:r>
            <a:r>
              <a:rPr lang="en-US" sz="1800" b="1" dirty="0">
                <a:effectLst/>
                <a:ea typeface="Times New Roman" panose="02020603050405020304" pitchFamily="18" charset="0"/>
              </a:rPr>
              <a:t>Personal, Social, Health and Economic Education</a:t>
            </a:r>
            <a:r>
              <a:rPr lang="en-US" sz="1800" dirty="0">
                <a:effectLst/>
                <a:ea typeface="Times New Roman" panose="02020603050405020304" pitchFamily="18" charset="0"/>
              </a:rPr>
              <a:t>.</a:t>
            </a:r>
          </a:p>
          <a:p>
            <a:r>
              <a:rPr lang="en-US" sz="1800" b="1" dirty="0">
                <a:effectLst/>
                <a:ea typeface="Times New Roman" panose="02020603050405020304" pitchFamily="18" charset="0"/>
              </a:rPr>
              <a:t>RSHE</a:t>
            </a:r>
            <a:r>
              <a:rPr lang="en-US" sz="1800" dirty="0">
                <a:effectLst/>
                <a:ea typeface="Times New Roman" panose="02020603050405020304" pitchFamily="18" charset="0"/>
              </a:rPr>
              <a:t> stands for </a:t>
            </a:r>
            <a:r>
              <a:rPr lang="en-US" sz="1800" b="1" dirty="0">
                <a:effectLst/>
                <a:ea typeface="Times New Roman" panose="02020603050405020304" pitchFamily="18" charset="0"/>
              </a:rPr>
              <a:t>Relationships, Sex and Health Education</a:t>
            </a:r>
            <a:r>
              <a:rPr lang="en-US" sz="1800" dirty="0">
                <a:effectLst/>
                <a:ea typeface="Times New Roman" panose="02020603050405020304" pitchFamily="18" charset="0"/>
              </a:rPr>
              <a:t>.</a:t>
            </a:r>
            <a:endParaRPr lang="en-GB" dirty="0"/>
          </a:p>
        </p:txBody>
      </p:sp>
      <p:sp>
        <p:nvSpPr>
          <p:cNvPr id="8" name="TextBox 7">
            <a:extLst>
              <a:ext uri="{FF2B5EF4-FFF2-40B4-BE49-F238E27FC236}">
                <a16:creationId xmlns:a16="http://schemas.microsoft.com/office/drawing/2014/main" id="{6A05744C-5D79-423F-93C4-3D4A088BFEB5}"/>
              </a:ext>
            </a:extLst>
          </p:cNvPr>
          <p:cNvSpPr txBox="1"/>
          <p:nvPr/>
        </p:nvSpPr>
        <p:spPr>
          <a:xfrm>
            <a:off x="5427133" y="172201"/>
            <a:ext cx="7552267" cy="369332"/>
          </a:xfrm>
          <a:prstGeom prst="rect">
            <a:avLst/>
          </a:prstGeom>
          <a:noFill/>
        </p:spPr>
        <p:txBody>
          <a:bodyPr wrap="square" rtlCol="0">
            <a:spAutoFit/>
          </a:bodyPr>
          <a:lstStyle/>
          <a:p>
            <a:r>
              <a:rPr lang="en-GB" b="1" u="sng" dirty="0"/>
              <a:t>PSHE / RSHE Curriculum</a:t>
            </a:r>
          </a:p>
        </p:txBody>
      </p:sp>
      <p:sp>
        <p:nvSpPr>
          <p:cNvPr id="9" name="TextBox 8">
            <a:extLst>
              <a:ext uri="{FF2B5EF4-FFF2-40B4-BE49-F238E27FC236}">
                <a16:creationId xmlns:a16="http://schemas.microsoft.com/office/drawing/2014/main" id="{E4457A7C-608E-41B8-8CEC-8351FF47A118}"/>
              </a:ext>
            </a:extLst>
          </p:cNvPr>
          <p:cNvSpPr txBox="1"/>
          <p:nvPr/>
        </p:nvSpPr>
        <p:spPr>
          <a:xfrm>
            <a:off x="323024" y="721180"/>
            <a:ext cx="3010464" cy="1815882"/>
          </a:xfrm>
          <a:prstGeom prst="rect">
            <a:avLst/>
          </a:prstGeom>
          <a:noFill/>
        </p:spPr>
        <p:txBody>
          <a:bodyPr wrap="square" rtlCol="0">
            <a:spAutoFit/>
          </a:bodyPr>
          <a:lstStyle/>
          <a:p>
            <a:r>
              <a:rPr lang="en-US" sz="1400" u="none" strike="noStrike" dirty="0">
                <a:effectLst/>
              </a:rPr>
              <a:t>We </a:t>
            </a:r>
            <a:r>
              <a:rPr lang="en-US" sz="1400" dirty="0"/>
              <a:t>implement </a:t>
            </a:r>
            <a:r>
              <a:rPr lang="en-US" sz="1400" u="none" strike="noStrike" dirty="0">
                <a:effectLst/>
              </a:rPr>
              <a:t>the 1decision scheme which is </a:t>
            </a:r>
            <a:r>
              <a:rPr lang="en-US" sz="1400" u="none" strike="noStrike" dirty="0">
                <a:solidFill>
                  <a:srgbClr val="222222"/>
                </a:solidFill>
              </a:rPr>
              <a:t>m</a:t>
            </a:r>
            <a:r>
              <a:rPr lang="en-US" sz="1400" b="0" i="0" dirty="0">
                <a:solidFill>
                  <a:srgbClr val="222222"/>
                </a:solidFill>
                <a:effectLst/>
              </a:rPr>
              <a:t>apped to the PSHE Association’s </a:t>
            </a:r>
            <a:r>
              <a:rPr lang="en-US" sz="1400" b="0" i="0" dirty="0" err="1">
                <a:solidFill>
                  <a:srgbClr val="222222"/>
                </a:solidFill>
                <a:effectLst/>
              </a:rPr>
              <a:t>Programme</a:t>
            </a:r>
            <a:r>
              <a:rPr lang="en-US" sz="1400" b="0" i="0" dirty="0">
                <a:solidFill>
                  <a:srgbClr val="222222"/>
                </a:solidFill>
                <a:effectLst/>
              </a:rPr>
              <a:t> of Study and </a:t>
            </a:r>
            <a:r>
              <a:rPr lang="en-US" sz="1400" dirty="0"/>
              <a:t>meets statutory Department for Education (DfE) requirements. This includes the very best practice as part of a whole-school approach to keeping children safe, happy and healthy. </a:t>
            </a:r>
            <a:endParaRPr lang="en-GB" sz="1400" dirty="0"/>
          </a:p>
        </p:txBody>
      </p:sp>
      <p:pic>
        <p:nvPicPr>
          <p:cNvPr id="1028" name="Picture 4" descr="1decision">
            <a:extLst>
              <a:ext uri="{FF2B5EF4-FFF2-40B4-BE49-F238E27FC236}">
                <a16:creationId xmlns:a16="http://schemas.microsoft.com/office/drawing/2014/main" id="{F6A95B18-72F5-41AB-B9CB-D6DEDCDDC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1108" y="71117"/>
            <a:ext cx="2476500" cy="571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1decision Catalogue">
            <a:extLst>
              <a:ext uri="{FF2B5EF4-FFF2-40B4-BE49-F238E27FC236}">
                <a16:creationId xmlns:a16="http://schemas.microsoft.com/office/drawing/2014/main" id="{1A793D21-73A4-45EF-80A0-C264ECD283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85" y="4032071"/>
            <a:ext cx="1259945" cy="14641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8FE188F-9D8F-4BEC-B957-C3D4BE49D871}"/>
              </a:ext>
            </a:extLst>
          </p:cNvPr>
          <p:cNvSpPr txBox="1"/>
          <p:nvPr/>
        </p:nvSpPr>
        <p:spPr>
          <a:xfrm>
            <a:off x="1164268" y="4115588"/>
            <a:ext cx="1225832" cy="646331"/>
          </a:xfrm>
          <a:prstGeom prst="rect">
            <a:avLst/>
          </a:prstGeom>
          <a:noFill/>
        </p:spPr>
        <p:txBody>
          <a:bodyPr wrap="square" rtlCol="0">
            <a:spAutoFit/>
          </a:bodyPr>
          <a:lstStyle/>
          <a:p>
            <a:r>
              <a:rPr lang="en-GB" dirty="0"/>
              <a:t>Deedee – KS1</a:t>
            </a:r>
          </a:p>
        </p:txBody>
      </p:sp>
      <p:pic>
        <p:nvPicPr>
          <p:cNvPr id="1032" name="Picture 8" descr="RSE - Welbourn C of E Primary School">
            <a:extLst>
              <a:ext uri="{FF2B5EF4-FFF2-40B4-BE49-F238E27FC236}">
                <a16:creationId xmlns:a16="http://schemas.microsoft.com/office/drawing/2014/main" id="{3B4B06F8-9A46-40EC-89D8-DF8001C3AB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9634" y="3592258"/>
            <a:ext cx="1352550" cy="17526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E4D066E-5D73-4F68-AC2C-47C42C3D2E99}"/>
              </a:ext>
            </a:extLst>
          </p:cNvPr>
          <p:cNvSpPr txBox="1"/>
          <p:nvPr/>
        </p:nvSpPr>
        <p:spPr>
          <a:xfrm>
            <a:off x="1965691" y="4498941"/>
            <a:ext cx="1225832" cy="646331"/>
          </a:xfrm>
          <a:prstGeom prst="rect">
            <a:avLst/>
          </a:prstGeom>
          <a:noFill/>
        </p:spPr>
        <p:txBody>
          <a:bodyPr wrap="square" rtlCol="0">
            <a:spAutoFit/>
          </a:bodyPr>
          <a:lstStyle/>
          <a:p>
            <a:r>
              <a:rPr lang="en-GB" dirty="0" err="1"/>
              <a:t>Darlee</a:t>
            </a:r>
            <a:r>
              <a:rPr lang="en-GB" dirty="0"/>
              <a:t> – </a:t>
            </a:r>
          </a:p>
          <a:p>
            <a:r>
              <a:rPr lang="en-GB" dirty="0"/>
              <a:t>KS2 </a:t>
            </a:r>
          </a:p>
        </p:txBody>
      </p:sp>
      <p:sp>
        <p:nvSpPr>
          <p:cNvPr id="12" name="TextBox 11">
            <a:extLst>
              <a:ext uri="{FF2B5EF4-FFF2-40B4-BE49-F238E27FC236}">
                <a16:creationId xmlns:a16="http://schemas.microsoft.com/office/drawing/2014/main" id="{D0DF538C-AC35-4A56-BBF7-124F3EBD5E97}"/>
              </a:ext>
            </a:extLst>
          </p:cNvPr>
          <p:cNvSpPr txBox="1"/>
          <p:nvPr/>
        </p:nvSpPr>
        <p:spPr>
          <a:xfrm>
            <a:off x="673145" y="2436364"/>
            <a:ext cx="3536053" cy="1569660"/>
          </a:xfrm>
          <a:prstGeom prst="rect">
            <a:avLst/>
          </a:prstGeom>
          <a:noFill/>
        </p:spPr>
        <p:txBody>
          <a:bodyPr wrap="square" rtlCol="0">
            <a:spAutoFit/>
          </a:bodyPr>
          <a:lstStyle/>
          <a:p>
            <a:pPr algn="just"/>
            <a:r>
              <a:rPr lang="en-US" sz="1600" b="1" u="sng" strike="noStrike" baseline="0" dirty="0">
                <a:solidFill>
                  <a:srgbClr val="FF0000"/>
                </a:solidFill>
                <a:latin typeface="Calibri" panose="020F0502020204030204" pitchFamily="34" charset="0"/>
                <a:ea typeface="Calibri" panose="020F0502020204030204" pitchFamily="34" charset="0"/>
                <a:cs typeface="Calibri" panose="020F0502020204030204" pitchFamily="34" charset="0"/>
              </a:rPr>
              <a:t>Core theme 1:</a:t>
            </a:r>
          </a:p>
          <a:p>
            <a:pPr algn="just"/>
            <a:r>
              <a:rPr lang="en-US" sz="1600" i="0" u="none" strike="noStrike" baseline="0" dirty="0">
                <a:solidFill>
                  <a:srgbClr val="FF0000"/>
                </a:solidFill>
                <a:latin typeface="Calibri" panose="020F0502020204030204" pitchFamily="34" charset="0"/>
                <a:ea typeface="Calibri" panose="020F0502020204030204" pitchFamily="34" charset="0"/>
                <a:cs typeface="Calibri" panose="020F0502020204030204" pitchFamily="34" charset="0"/>
              </a:rPr>
              <a:t>Health and Wellbeing</a:t>
            </a:r>
            <a:endParaRPr lang="en-US" sz="160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r>
              <a:rPr lang="en-US" sz="1600" b="1" i="0" u="sng" strike="noStrike" baseline="0" dirty="0">
                <a:solidFill>
                  <a:srgbClr val="FFC000"/>
                </a:solidFill>
                <a:latin typeface="Calibri" panose="020F0502020204030204" pitchFamily="34" charset="0"/>
                <a:ea typeface="Calibri" panose="020F0502020204030204" pitchFamily="34" charset="0"/>
                <a:cs typeface="Calibri" panose="020F0502020204030204" pitchFamily="34" charset="0"/>
              </a:rPr>
              <a:t>Core theme 2: </a:t>
            </a:r>
          </a:p>
          <a:p>
            <a:pPr algn="just"/>
            <a:r>
              <a:rPr lang="en-US" sz="1600" i="0" u="none" strike="noStrike" baseline="0" dirty="0">
                <a:solidFill>
                  <a:srgbClr val="FFC000"/>
                </a:solidFill>
                <a:latin typeface="Calibri" panose="020F0502020204030204" pitchFamily="34" charset="0"/>
                <a:ea typeface="Calibri" panose="020F0502020204030204" pitchFamily="34" charset="0"/>
                <a:cs typeface="Calibri" panose="020F0502020204030204" pitchFamily="34" charset="0"/>
              </a:rPr>
              <a:t>Relationships </a:t>
            </a:r>
            <a:endParaRPr lang="en-US" sz="160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r>
              <a:rPr lang="en-US" sz="1600" b="1" i="0" u="sng" strike="noStrike" baseline="0" dirty="0">
                <a:solidFill>
                  <a:srgbClr val="00B050"/>
                </a:solidFill>
                <a:latin typeface="Calibri" panose="020F0502020204030204" pitchFamily="34" charset="0"/>
                <a:ea typeface="Calibri" panose="020F0502020204030204" pitchFamily="34" charset="0"/>
                <a:cs typeface="Calibri" panose="020F0502020204030204" pitchFamily="34" charset="0"/>
              </a:rPr>
              <a:t>Core theme 3: </a:t>
            </a:r>
          </a:p>
          <a:p>
            <a:pPr algn="just"/>
            <a:r>
              <a:rPr lang="en-US" sz="1600" i="0" u="none" strike="noStrike" baseline="0" dirty="0">
                <a:solidFill>
                  <a:srgbClr val="00B050"/>
                </a:solidFill>
                <a:latin typeface="Calibri" panose="020F0502020204030204" pitchFamily="34" charset="0"/>
                <a:ea typeface="Calibri" panose="020F0502020204030204" pitchFamily="34" charset="0"/>
                <a:cs typeface="Calibri" panose="020F0502020204030204" pitchFamily="34" charset="0"/>
              </a:rPr>
              <a:t>Living in the Wider World</a:t>
            </a:r>
            <a:endParaRPr lang="en-GB" sz="160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pic>
        <p:nvPicPr>
          <p:cNvPr id="1034" name="Picture 10" descr="Children's Mental Health &amp; Safeguarding Training for Schools | KidSafe UK">
            <a:extLst>
              <a:ext uri="{FF2B5EF4-FFF2-40B4-BE49-F238E27FC236}">
                <a16:creationId xmlns:a16="http://schemas.microsoft.com/office/drawing/2014/main" id="{148E451C-C3B0-4485-9342-BFF706A00F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219" y="5522285"/>
            <a:ext cx="1833598" cy="49556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idsafe | St Gregory &amp; St Patrick's Catholic Infant School">
            <a:extLst>
              <a:ext uri="{FF2B5EF4-FFF2-40B4-BE49-F238E27FC236}">
                <a16:creationId xmlns:a16="http://schemas.microsoft.com/office/drawing/2014/main" id="{54C7C288-0373-437B-AEC5-A791688161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0762" y="5475613"/>
            <a:ext cx="1084477" cy="108447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FF91603-3ED1-4B19-9DF9-A9491C23AC5C}"/>
              </a:ext>
            </a:extLst>
          </p:cNvPr>
          <p:cNvSpPr txBox="1"/>
          <p:nvPr/>
        </p:nvSpPr>
        <p:spPr>
          <a:xfrm>
            <a:off x="182106" y="6058403"/>
            <a:ext cx="2396067" cy="523220"/>
          </a:xfrm>
          <a:prstGeom prst="rect">
            <a:avLst/>
          </a:prstGeom>
          <a:noFill/>
        </p:spPr>
        <p:txBody>
          <a:bodyPr wrap="square" rtlCol="0">
            <a:spAutoFit/>
          </a:bodyPr>
          <a:lstStyle/>
          <a:p>
            <a:r>
              <a:rPr lang="en-GB" sz="1400" dirty="0" err="1">
                <a:latin typeface="Calibri" panose="020F0502020204030204" pitchFamily="34" charset="0"/>
                <a:ea typeface="Calibri" panose="020F0502020204030204" pitchFamily="34" charset="0"/>
                <a:cs typeface="Calibri" panose="020F0502020204030204" pitchFamily="34" charset="0"/>
              </a:rPr>
              <a:t>KidSafe</a:t>
            </a:r>
            <a:r>
              <a:rPr lang="en-GB" sz="1400" dirty="0">
                <a:latin typeface="Calibri" panose="020F0502020204030204" pitchFamily="34" charset="0"/>
                <a:ea typeface="Calibri" panose="020F0502020204030204" pitchFamily="34" charset="0"/>
                <a:cs typeface="Calibri" panose="020F0502020204030204" pitchFamily="34" charset="0"/>
              </a:rPr>
              <a:t> sessions are taught throughout the year. </a:t>
            </a:r>
          </a:p>
        </p:txBody>
      </p:sp>
      <p:pic>
        <p:nvPicPr>
          <p:cNvPr id="18" name="Picture 17">
            <a:extLst>
              <a:ext uri="{FF2B5EF4-FFF2-40B4-BE49-F238E27FC236}">
                <a16:creationId xmlns:a16="http://schemas.microsoft.com/office/drawing/2014/main" id="{20C11153-378F-115C-EA4A-4B311DB9711F}"/>
              </a:ext>
            </a:extLst>
          </p:cNvPr>
          <p:cNvPicPr>
            <a:picLocks noChangeAspect="1"/>
          </p:cNvPicPr>
          <p:nvPr/>
        </p:nvPicPr>
        <p:blipFill>
          <a:blip r:embed="rId8"/>
          <a:stretch>
            <a:fillRect/>
          </a:stretch>
        </p:blipFill>
        <p:spPr>
          <a:xfrm>
            <a:off x="3807881" y="1270116"/>
            <a:ext cx="8069727" cy="5415683"/>
          </a:xfrm>
          <a:prstGeom prst="rect">
            <a:avLst/>
          </a:prstGeom>
        </p:spPr>
      </p:pic>
    </p:spTree>
    <p:extLst>
      <p:ext uri="{BB962C8B-B14F-4D97-AF65-F5344CB8AC3E}">
        <p14:creationId xmlns:p14="http://schemas.microsoft.com/office/powerpoint/2010/main" val="3692022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5330" y="1293713"/>
            <a:ext cx="8596668" cy="820189"/>
          </a:xfrm>
        </p:spPr>
        <p:txBody>
          <a:bodyPr/>
          <a:lstStyle/>
          <a:p>
            <a:r>
              <a:rPr lang="en-GB" b="1" dirty="0">
                <a:solidFill>
                  <a:srgbClr val="00B050"/>
                </a:solidFill>
              </a:rPr>
              <a:t>PE</a:t>
            </a:r>
          </a:p>
        </p:txBody>
      </p:sp>
      <p:sp>
        <p:nvSpPr>
          <p:cNvPr id="3" name="Content Placeholder 2"/>
          <p:cNvSpPr>
            <a:spLocks noGrp="1"/>
          </p:cNvSpPr>
          <p:nvPr>
            <p:ph idx="1"/>
          </p:nvPr>
        </p:nvSpPr>
        <p:spPr>
          <a:xfrm>
            <a:off x="760460" y="3034145"/>
            <a:ext cx="9206499" cy="2593571"/>
          </a:xfrm>
        </p:spPr>
        <p:txBody>
          <a:bodyPr vert="horz" lIns="91440" tIns="45720" rIns="91440" bIns="45720" rtlCol="0" anchor="t">
            <a:normAutofit lnSpcReduction="10000"/>
          </a:bodyPr>
          <a:lstStyle/>
          <a:p>
            <a:r>
              <a:rPr lang="en-GB" sz="2400" dirty="0"/>
              <a:t>PE will be on Tuesday and Friday.</a:t>
            </a:r>
          </a:p>
          <a:p>
            <a:r>
              <a:rPr lang="en-GB" sz="2400" dirty="0"/>
              <a:t>During the colder months it is important that children have warm black/grey trousers and a PE hoodie as we will try and go outside as much as possible.</a:t>
            </a:r>
          </a:p>
          <a:p>
            <a:r>
              <a:rPr lang="en-GB" sz="2400" dirty="0"/>
              <a:t>Gymnastics – children need to have shorts or trousers that are tight fitting at the ankle for practical and safety reasons. Shorts can be worn under trousers during cold months.</a:t>
            </a:r>
          </a:p>
          <a:p>
            <a:pPr marL="0" indent="0">
              <a:buNone/>
            </a:pPr>
            <a:endParaRPr lang="en-GB" dirty="0"/>
          </a:p>
        </p:txBody>
      </p:sp>
      <p:pic>
        <p:nvPicPr>
          <p:cNvPr id="3076" name="Picture 4" descr="PE and Games | Poole Grammar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59" y="477089"/>
            <a:ext cx="3008712" cy="19991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yellow flower on a green square&#10;&#10;AI-generated content may be incorrect.">
            <a:extLst>
              <a:ext uri="{FF2B5EF4-FFF2-40B4-BE49-F238E27FC236}">
                <a16:creationId xmlns:a16="http://schemas.microsoft.com/office/drawing/2014/main" id="{4F61BA75-D8F6-4506-833E-0FE7111FADA3}"/>
              </a:ext>
            </a:extLst>
          </p:cNvPr>
          <p:cNvPicPr>
            <a:picLocks noChangeAspect="1"/>
          </p:cNvPicPr>
          <p:nvPr/>
        </p:nvPicPr>
        <p:blipFill>
          <a:blip r:embed="rId3"/>
          <a:stretch>
            <a:fillRect/>
          </a:stretch>
        </p:blipFill>
        <p:spPr>
          <a:xfrm>
            <a:off x="10400429" y="205708"/>
            <a:ext cx="1428640" cy="1527851"/>
          </a:xfrm>
          <a:prstGeom prst="rect">
            <a:avLst/>
          </a:prstGeom>
        </p:spPr>
      </p:pic>
    </p:spTree>
    <p:extLst>
      <p:ext uri="{BB962C8B-B14F-4D97-AF65-F5344CB8AC3E}">
        <p14:creationId xmlns:p14="http://schemas.microsoft.com/office/powerpoint/2010/main" val="3077706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2BB539F97B674BB9D6F483A08649AD" ma:contentTypeVersion="19" ma:contentTypeDescription="Create a new document." ma:contentTypeScope="" ma:versionID="c2cdcd2ca4f1ef7639ab173a708efee0">
  <xsd:schema xmlns:xsd="http://www.w3.org/2001/XMLSchema" xmlns:xs="http://www.w3.org/2001/XMLSchema" xmlns:p="http://schemas.microsoft.com/office/2006/metadata/properties" xmlns:ns3="e8a533e9-7265-4c70-9271-ff5fcfdac5d8" xmlns:ns4="925de36f-393b-417d-8d3a-506b53a0eb55" targetNamespace="http://schemas.microsoft.com/office/2006/metadata/properties" ma:root="true" ma:fieldsID="475ba06473963512bd245503a0027084" ns3:_="" ns4:_="">
    <xsd:import namespace="e8a533e9-7265-4c70-9271-ff5fcfdac5d8"/>
    <xsd:import namespace="925de36f-393b-417d-8d3a-506b53a0eb5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element ref="ns4:MediaLengthInSeconds" minOccurs="0"/>
                <xsd:element ref="ns4:_activity" minOccurs="0"/>
                <xsd:element ref="ns4:MediaServiceObjectDetectorVersions" minOccurs="0"/>
                <xsd:element ref="ns4:MediaServiceSearchProperties" minOccurs="0"/>
                <xsd:element ref="ns4:MediaServiceSystemTag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a533e9-7265-4c70-9271-ff5fcfdac5d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5de36f-393b-417d-8d3a-506b53a0eb5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25de36f-393b-417d-8d3a-506b53a0eb55" xsi:nil="true"/>
  </documentManagement>
</p:properties>
</file>

<file path=customXml/itemProps1.xml><?xml version="1.0" encoding="utf-8"?>
<ds:datastoreItem xmlns:ds="http://schemas.openxmlformats.org/officeDocument/2006/customXml" ds:itemID="{4F9B625E-01D3-49A1-BCC8-CFEACAE76B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a533e9-7265-4c70-9271-ff5fcfdac5d8"/>
    <ds:schemaRef ds:uri="925de36f-393b-417d-8d3a-506b53a0eb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E223A4-4C29-4D24-A222-AB3A01639A60}">
  <ds:schemaRefs>
    <ds:schemaRef ds:uri="http://schemas.microsoft.com/sharepoint/v3/contenttype/forms"/>
  </ds:schemaRefs>
</ds:datastoreItem>
</file>

<file path=customXml/itemProps3.xml><?xml version="1.0" encoding="utf-8"?>
<ds:datastoreItem xmlns:ds="http://schemas.openxmlformats.org/officeDocument/2006/customXml" ds:itemID="{C336C7F1-62BA-4B7C-B0F4-A82BAB094795}">
  <ds:schemaRefs>
    <ds:schemaRef ds:uri="http://schemas.microsoft.com/office/2006/documentManagement/types"/>
    <ds:schemaRef ds:uri="925de36f-393b-417d-8d3a-506b53a0eb55"/>
    <ds:schemaRef ds:uri="http://www.w3.org/XML/1998/namespace"/>
    <ds:schemaRef ds:uri="e8a533e9-7265-4c70-9271-ff5fcfdac5d8"/>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490</TotalTime>
  <Words>1521</Words>
  <Application>Microsoft Office PowerPoint</Application>
  <PresentationFormat>Widescreen</PresentationFormat>
  <Paragraphs>127</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Year 5 Olympus</vt:lpstr>
      <vt:lpstr> Just a reminder that Arbor can be used to report your child's absence. To do this, please: 1.  Access the Attendance section. 2.  Enter the details of the absence. 3.  Submit the request.  Once approved, the absence will be visible in the Attendance tab. If you have any questions or require assistance using Arbor, please contact the school office. Please check your emails on a regular basis, </vt:lpstr>
      <vt:lpstr>PowerPoint Presentation</vt:lpstr>
      <vt:lpstr>PowerPoint Presentation</vt:lpstr>
      <vt:lpstr>PowerPoint Presentation</vt:lpstr>
      <vt:lpstr> To keep everyone safe and focused on learning:  🔹 No jewellery – including earrings (studs/spacers), rings, bracelets, necklaces, loom bands, or wristbands  🔹 No earrings or spacers – If your child is going to have their ears pierced, please do this at the start of the summer holidays as they are not to be worn when we return.  these are a safety risk, especially during play and PE  🔹 No nail varnish or make-up – children should come to school with natural nails and faces </vt:lpstr>
      <vt:lpstr>PowerPoint Presentation</vt:lpstr>
      <vt:lpstr>PowerPoint Presentation</vt:lpstr>
      <vt:lpstr>PE</vt:lpstr>
      <vt:lpstr>IPads</vt:lpstr>
      <vt:lpstr>PowerPoint Presentation</vt:lpstr>
      <vt:lpstr>Homework</vt:lpstr>
      <vt:lpstr>Reading</vt:lpstr>
      <vt:lpstr>Support at school</vt:lpstr>
      <vt:lpstr>Trips/activities</vt:lpstr>
      <vt:lpstr>PTA- Parents and Teachers Association </vt:lpstr>
      <vt:lpstr>Why join our PTA here at EPH? </vt:lpstr>
    </vt:vector>
  </TitlesOfParts>
  <Company>Euxton Primrose Hill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5 Olympus</dc:title>
  <dc:creator>K MCKINLEY</dc:creator>
  <cp:lastModifiedBy>K MCKINLEY</cp:lastModifiedBy>
  <cp:revision>157</cp:revision>
  <dcterms:created xsi:type="dcterms:W3CDTF">2021-09-15T15:18:58Z</dcterms:created>
  <dcterms:modified xsi:type="dcterms:W3CDTF">2026-09-15T07:30:00Z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0x010100A22BB539F97B674BB9D6F483A08649AD</vt:lpwstr>
  </property>
</Properties>
</file>