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9"/>
  </p:notesMasterIdLst>
  <p:sldIdLst>
    <p:sldId id="258" r:id="rId5"/>
    <p:sldId id="259" r:id="rId6"/>
    <p:sldId id="260" r:id="rId7"/>
    <p:sldId id="263" r:id="rId8"/>
    <p:sldId id="279" r:id="rId9"/>
    <p:sldId id="270" r:id="rId10"/>
    <p:sldId id="277" r:id="rId11"/>
    <p:sldId id="269" r:id="rId12"/>
    <p:sldId id="264" r:id="rId13"/>
    <p:sldId id="274" r:id="rId14"/>
    <p:sldId id="265" r:id="rId15"/>
    <p:sldId id="261" r:id="rId16"/>
    <p:sldId id="266" r:id="rId17"/>
    <p:sldId id="272" r:id="rId18"/>
    <p:sldId id="267" r:id="rId19"/>
    <p:sldId id="275" r:id="rId20"/>
    <p:sldId id="256" r:id="rId21"/>
    <p:sldId id="276" r:id="rId22"/>
    <p:sldId id="257" r:id="rId23"/>
    <p:sldId id="280" r:id="rId24"/>
    <p:sldId id="282" r:id="rId25"/>
    <p:sldId id="262" r:id="rId26"/>
    <p:sldId id="281" r:id="rId27"/>
    <p:sldId id="278"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113" d="100"/>
          <a:sy n="113" d="100"/>
        </p:scale>
        <p:origin x="37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0C483A-3779-4986-A079-76C5D7752885}" type="datetimeFigureOut">
              <a:rPr lang="en-GB" smtClean="0"/>
              <a:t>09/07/2026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A471A2-63E6-462F-B816-29C00F464B5A}" type="slidenum">
              <a:rPr lang="en-GB" smtClean="0"/>
              <a:t>‹#›</a:t>
            </a:fld>
            <a:endParaRPr lang="en-GB"/>
          </a:p>
        </p:txBody>
      </p:sp>
    </p:spTree>
    <p:extLst>
      <p:ext uri="{BB962C8B-B14F-4D97-AF65-F5344CB8AC3E}">
        <p14:creationId xmlns:p14="http://schemas.microsoft.com/office/powerpoint/2010/main" val="173221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24D96EC-FCB2-3947-86EA-3280BE4E85EB}" type="slidenum">
              <a:rPr lang="en-US" smtClean="0"/>
              <a:t>18</a:t>
            </a:fld>
            <a:endParaRPr lang="en-US"/>
          </a:p>
        </p:txBody>
      </p:sp>
    </p:spTree>
    <p:extLst>
      <p:ext uri="{BB962C8B-B14F-4D97-AF65-F5344CB8AC3E}">
        <p14:creationId xmlns:p14="http://schemas.microsoft.com/office/powerpoint/2010/main" val="3097188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03B6FD0-D275-43B4-BF29-CB4BC26FC6C0}" type="datetimeFigureOut">
              <a:rPr lang="en-GB" smtClean="0"/>
              <a:t>09/07/2026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5B5868C-63C1-44A4-8C13-33FEB3D5523C}" type="slidenum">
              <a:rPr lang="en-GB" smtClean="0"/>
              <a:t>‹#›</a:t>
            </a:fld>
            <a:endParaRPr lang="en-GB" dirty="0"/>
          </a:p>
        </p:txBody>
      </p:sp>
    </p:spTree>
    <p:extLst>
      <p:ext uri="{BB962C8B-B14F-4D97-AF65-F5344CB8AC3E}">
        <p14:creationId xmlns:p14="http://schemas.microsoft.com/office/powerpoint/2010/main" val="2239296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3B6FD0-D275-43B4-BF29-CB4BC26FC6C0}" type="datetimeFigureOut">
              <a:rPr lang="en-GB" smtClean="0"/>
              <a:t>09/07/2026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5B5868C-63C1-44A4-8C13-33FEB3D5523C}" type="slidenum">
              <a:rPr lang="en-GB" smtClean="0"/>
              <a:t>‹#›</a:t>
            </a:fld>
            <a:endParaRPr lang="en-GB" dirty="0"/>
          </a:p>
        </p:txBody>
      </p:sp>
    </p:spTree>
    <p:extLst>
      <p:ext uri="{BB962C8B-B14F-4D97-AF65-F5344CB8AC3E}">
        <p14:creationId xmlns:p14="http://schemas.microsoft.com/office/powerpoint/2010/main" val="4228190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3B6FD0-D275-43B4-BF29-CB4BC26FC6C0}" type="datetimeFigureOut">
              <a:rPr lang="en-GB" smtClean="0"/>
              <a:t>09/07/2026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5B5868C-63C1-44A4-8C13-33FEB3D5523C}" type="slidenum">
              <a:rPr lang="en-GB" smtClean="0"/>
              <a:t>‹#›</a:t>
            </a:fld>
            <a:endParaRPr lang="en-GB" dirty="0"/>
          </a:p>
        </p:txBody>
      </p:sp>
    </p:spTree>
    <p:extLst>
      <p:ext uri="{BB962C8B-B14F-4D97-AF65-F5344CB8AC3E}">
        <p14:creationId xmlns:p14="http://schemas.microsoft.com/office/powerpoint/2010/main" val="2950554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03B6FD0-D275-43B4-BF29-CB4BC26FC6C0}" type="datetimeFigureOut">
              <a:rPr lang="en-GB" smtClean="0"/>
              <a:t>09/07/2026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5B5868C-63C1-44A4-8C13-33FEB3D5523C}" type="slidenum">
              <a:rPr lang="en-GB" smtClean="0"/>
              <a:t>‹#›</a:t>
            </a:fld>
            <a:endParaRPr lang="en-GB" dirty="0"/>
          </a:p>
        </p:txBody>
      </p:sp>
    </p:spTree>
    <p:extLst>
      <p:ext uri="{BB962C8B-B14F-4D97-AF65-F5344CB8AC3E}">
        <p14:creationId xmlns:p14="http://schemas.microsoft.com/office/powerpoint/2010/main" val="2133943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03B6FD0-D275-43B4-BF29-CB4BC26FC6C0}" type="datetimeFigureOut">
              <a:rPr lang="en-GB" smtClean="0"/>
              <a:t>09/07/2026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B5B5868C-63C1-44A4-8C13-33FEB3D5523C}" type="slidenum">
              <a:rPr lang="en-GB" smtClean="0"/>
              <a:t>‹#›</a:t>
            </a:fld>
            <a:endParaRPr lang="en-GB" dirty="0"/>
          </a:p>
        </p:txBody>
      </p:sp>
    </p:spTree>
    <p:extLst>
      <p:ext uri="{BB962C8B-B14F-4D97-AF65-F5344CB8AC3E}">
        <p14:creationId xmlns:p14="http://schemas.microsoft.com/office/powerpoint/2010/main" val="2316454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03B6FD0-D275-43B4-BF29-CB4BC26FC6C0}" type="datetimeFigureOut">
              <a:rPr lang="en-GB" smtClean="0"/>
              <a:t>09/07/2026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B5B5868C-63C1-44A4-8C13-33FEB3D5523C}" type="slidenum">
              <a:rPr lang="en-GB" smtClean="0"/>
              <a:t>‹#›</a:t>
            </a:fld>
            <a:endParaRPr lang="en-GB" dirty="0"/>
          </a:p>
        </p:txBody>
      </p:sp>
    </p:spTree>
    <p:extLst>
      <p:ext uri="{BB962C8B-B14F-4D97-AF65-F5344CB8AC3E}">
        <p14:creationId xmlns:p14="http://schemas.microsoft.com/office/powerpoint/2010/main" val="4194417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3B6FD0-D275-43B4-BF29-CB4BC26FC6C0}" type="datetimeFigureOut">
              <a:rPr lang="en-GB" smtClean="0"/>
              <a:t>09/07/2026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B5B5868C-63C1-44A4-8C13-33FEB3D5523C}" type="slidenum">
              <a:rPr lang="en-GB" smtClean="0"/>
              <a:t>‹#›</a:t>
            </a:fld>
            <a:endParaRPr lang="en-GB" dirty="0"/>
          </a:p>
        </p:txBody>
      </p:sp>
    </p:spTree>
    <p:extLst>
      <p:ext uri="{BB962C8B-B14F-4D97-AF65-F5344CB8AC3E}">
        <p14:creationId xmlns:p14="http://schemas.microsoft.com/office/powerpoint/2010/main" val="174081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3B6FD0-D275-43B4-BF29-CB4BC26FC6C0}" type="datetimeFigureOut">
              <a:rPr lang="en-GB" smtClean="0"/>
              <a:t>09/07/2026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5B5868C-63C1-44A4-8C13-33FEB3D5523C}" type="slidenum">
              <a:rPr lang="en-GB" smtClean="0"/>
              <a:t>‹#›</a:t>
            </a:fld>
            <a:endParaRPr lang="en-GB" dirty="0"/>
          </a:p>
        </p:txBody>
      </p:sp>
    </p:spTree>
    <p:extLst>
      <p:ext uri="{BB962C8B-B14F-4D97-AF65-F5344CB8AC3E}">
        <p14:creationId xmlns:p14="http://schemas.microsoft.com/office/powerpoint/2010/main" val="170652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3B6FD0-D275-43B4-BF29-CB4BC26FC6C0}" type="datetimeFigureOut">
              <a:rPr lang="en-GB" smtClean="0"/>
              <a:t>09/07/2026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5B5868C-63C1-44A4-8C13-33FEB3D5523C}" type="slidenum">
              <a:rPr lang="en-GB" smtClean="0"/>
              <a:t>‹#›</a:t>
            </a:fld>
            <a:endParaRPr lang="en-GB" dirty="0"/>
          </a:p>
        </p:txBody>
      </p:sp>
    </p:spTree>
    <p:extLst>
      <p:ext uri="{BB962C8B-B14F-4D97-AF65-F5344CB8AC3E}">
        <p14:creationId xmlns:p14="http://schemas.microsoft.com/office/powerpoint/2010/main" val="1115831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3B6FD0-D275-43B4-BF29-CB4BC26FC6C0}" type="datetimeFigureOut">
              <a:rPr lang="en-GB" smtClean="0"/>
              <a:t>09/07/2026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5B5868C-63C1-44A4-8C13-33FEB3D5523C}" type="slidenum">
              <a:rPr lang="en-GB" smtClean="0"/>
              <a:t>‹#›</a:t>
            </a:fld>
            <a:endParaRPr lang="en-GB" dirty="0"/>
          </a:p>
        </p:txBody>
      </p:sp>
    </p:spTree>
    <p:extLst>
      <p:ext uri="{BB962C8B-B14F-4D97-AF65-F5344CB8AC3E}">
        <p14:creationId xmlns:p14="http://schemas.microsoft.com/office/powerpoint/2010/main" val="2717504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3B6FD0-D275-43B4-BF29-CB4BC26FC6C0}" type="datetimeFigureOut">
              <a:rPr lang="en-GB" smtClean="0"/>
              <a:t>09/07/2026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5B5868C-63C1-44A4-8C13-33FEB3D5523C}" type="slidenum">
              <a:rPr lang="en-GB" smtClean="0"/>
              <a:t>‹#›</a:t>
            </a:fld>
            <a:endParaRPr lang="en-GB"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257656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3B6FD0-D275-43B4-BF29-CB4BC26FC6C0}" type="datetimeFigureOut">
              <a:rPr lang="en-GB" smtClean="0"/>
              <a:t>09/07/2026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5B5868C-63C1-44A4-8C13-33FEB3D5523C}" type="slidenum">
              <a:rPr lang="en-GB" smtClean="0"/>
              <a:t>‹#›</a:t>
            </a:fld>
            <a:endParaRPr lang="en-GB" dirty="0"/>
          </a:p>
        </p:txBody>
      </p:sp>
    </p:spTree>
    <p:extLst>
      <p:ext uri="{BB962C8B-B14F-4D97-AF65-F5344CB8AC3E}">
        <p14:creationId xmlns:p14="http://schemas.microsoft.com/office/powerpoint/2010/main" val="2041786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3B6FD0-D275-43B4-BF29-CB4BC26FC6C0}" type="datetimeFigureOut">
              <a:rPr lang="en-GB" smtClean="0"/>
              <a:t>09/07/2026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5B5868C-63C1-44A4-8C13-33FEB3D5523C}" type="slidenum">
              <a:rPr lang="en-GB" smtClean="0"/>
              <a:t>‹#›</a:t>
            </a:fld>
            <a:endParaRPr lang="en-GB"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600108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3B6FD0-D275-43B4-BF29-CB4BC26FC6C0}" type="datetimeFigureOut">
              <a:rPr lang="en-GB" smtClean="0"/>
              <a:t>09/07/2026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5B5868C-63C1-44A4-8C13-33FEB3D5523C}" type="slidenum">
              <a:rPr lang="en-GB" smtClean="0"/>
              <a:t>‹#›</a:t>
            </a:fld>
            <a:endParaRPr lang="en-GB" dirty="0"/>
          </a:p>
        </p:txBody>
      </p:sp>
    </p:spTree>
    <p:extLst>
      <p:ext uri="{BB962C8B-B14F-4D97-AF65-F5344CB8AC3E}">
        <p14:creationId xmlns:p14="http://schemas.microsoft.com/office/powerpoint/2010/main" val="39872750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3B6FD0-D275-43B4-BF29-CB4BC26FC6C0}" type="datetimeFigureOut">
              <a:rPr lang="en-GB" smtClean="0"/>
              <a:t>09/07/2026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5B5868C-63C1-44A4-8C13-33FEB3D5523C}" type="slidenum">
              <a:rPr lang="en-GB" smtClean="0"/>
              <a:t>‹#›</a:t>
            </a:fld>
            <a:endParaRPr lang="en-GB" dirty="0"/>
          </a:p>
        </p:txBody>
      </p:sp>
    </p:spTree>
    <p:extLst>
      <p:ext uri="{BB962C8B-B14F-4D97-AF65-F5344CB8AC3E}">
        <p14:creationId xmlns:p14="http://schemas.microsoft.com/office/powerpoint/2010/main" val="8609089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3B6FD0-D275-43B4-BF29-CB4BC26FC6C0}" type="datetimeFigureOut">
              <a:rPr lang="en-GB" smtClean="0"/>
              <a:t>09/07/2026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5B5868C-63C1-44A4-8C13-33FEB3D5523C}" type="slidenum">
              <a:rPr lang="en-GB" smtClean="0"/>
              <a:t>‹#›</a:t>
            </a:fld>
            <a:endParaRPr lang="en-GB" dirty="0"/>
          </a:p>
        </p:txBody>
      </p:sp>
    </p:spTree>
    <p:extLst>
      <p:ext uri="{BB962C8B-B14F-4D97-AF65-F5344CB8AC3E}">
        <p14:creationId xmlns:p14="http://schemas.microsoft.com/office/powerpoint/2010/main" val="3825433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03B6FD0-D275-43B4-BF29-CB4BC26FC6C0}" type="datetimeFigureOut">
              <a:rPr lang="en-GB" smtClean="0"/>
              <a:t>09/07/2026</a:t>
            </a:fld>
            <a:endParaRPr lang="en-GB"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5B5868C-63C1-44A4-8C13-33FEB3D5523C}" type="slidenum">
              <a:rPr lang="en-GB" smtClean="0"/>
              <a:t>‹#›</a:t>
            </a:fld>
            <a:endParaRPr lang="en-GB" dirty="0"/>
          </a:p>
        </p:txBody>
      </p:sp>
    </p:spTree>
    <p:extLst>
      <p:ext uri="{BB962C8B-B14F-4D97-AF65-F5344CB8AC3E}">
        <p14:creationId xmlns:p14="http://schemas.microsoft.com/office/powerpoint/2010/main" val="29311755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www.themindfulword.org/2016/stephen-hawking-quotes/" TargetMode="External"/><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hyperlink" Target="http://prettymummasays.com/top-ten-books-preschooler/" TargetMode="External"/><Relationship Id="rId7" Type="http://schemas.openxmlformats.org/officeDocument/2006/relationships/hyperlink" Target="https://bookishtemptations.com/2014/02/25/elenas-musings-why-do-we-read/" TargetMode="External"/><Relationship Id="rId2" Type="http://schemas.openxmlformats.org/officeDocument/2006/relationships/image" Target="../media/image17.jpeg"/><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hyperlink" Target="https://flickr.com/photos/planeta/14995530910" TargetMode="Externa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lancashire.gov.uk/children-education-families/schools/apply-for-a-school-place/starting-secondary-schoo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www.gov.uk/education/primary-curriculum-key-stage-2-tests-and-assessments"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jpeg"/><Relationship Id="rId2"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A34889F-4AA1-47F3-932F-29A43F5C7AE8}"/>
              </a:ext>
            </a:extLst>
          </p:cNvPr>
          <p:cNvPicPr>
            <a:picLocks noChangeAspect="1"/>
          </p:cNvPicPr>
          <p:nvPr/>
        </p:nvPicPr>
        <p:blipFill rotWithShape="1">
          <a:blip r:embed="rId2"/>
          <a:srcRect l="29902" t="9091"/>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CF20D18A-E03A-4D82-A9F8-39379A24E58A}"/>
              </a:ext>
            </a:extLst>
          </p:cNvPr>
          <p:cNvSpPr>
            <a:spLocks noGrp="1"/>
          </p:cNvSpPr>
          <p:nvPr>
            <p:ph type="ctrTitle"/>
          </p:nvPr>
        </p:nvSpPr>
        <p:spPr>
          <a:xfrm>
            <a:off x="2317932" y="1312320"/>
            <a:ext cx="4088190" cy="2369093"/>
          </a:xfrm>
        </p:spPr>
        <p:txBody>
          <a:bodyPr>
            <a:normAutofit/>
          </a:bodyPr>
          <a:lstStyle/>
          <a:p>
            <a:pPr algn="ctr"/>
            <a:r>
              <a:rPr lang="en-US" sz="4800" dirty="0"/>
              <a:t>Welcome to Year 6.</a:t>
            </a:r>
            <a:endParaRPr lang="en-GB" sz="4800" dirty="0"/>
          </a:p>
        </p:txBody>
      </p:sp>
      <p:cxnSp>
        <p:nvCxnSpPr>
          <p:cNvPr id="31" name="Straight Connector 30">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5"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7"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9"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3"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5"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7"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79170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6C271-5FB1-40DD-BF51-EC77FE9FC8A7}"/>
              </a:ext>
            </a:extLst>
          </p:cNvPr>
          <p:cNvSpPr>
            <a:spLocks noGrp="1"/>
          </p:cNvSpPr>
          <p:nvPr>
            <p:ph type="title"/>
          </p:nvPr>
        </p:nvSpPr>
        <p:spPr>
          <a:xfrm>
            <a:off x="710227" y="222539"/>
            <a:ext cx="8596668" cy="1320800"/>
          </a:xfrm>
        </p:spPr>
        <p:txBody>
          <a:bodyPr>
            <a:normAutofit/>
          </a:bodyPr>
          <a:lstStyle/>
          <a:p>
            <a:pPr algn="ctr"/>
            <a:r>
              <a:rPr lang="en-US" sz="4400" u="sng" dirty="0">
                <a:solidFill>
                  <a:schemeClr val="tx1"/>
                </a:solidFill>
                <a:latin typeface="Comic Sans MS" panose="030F0702030302020204" pitchFamily="66" charset="0"/>
              </a:rPr>
              <a:t>Meet the team</a:t>
            </a:r>
            <a:endParaRPr lang="en-GB" sz="4400" u="sng" dirty="0">
              <a:solidFill>
                <a:schemeClr val="tx1"/>
              </a:solidFill>
              <a:latin typeface="Comic Sans MS" panose="030F0702030302020204" pitchFamily="66" charset="0"/>
            </a:endParaRPr>
          </a:p>
        </p:txBody>
      </p:sp>
      <p:sp>
        <p:nvSpPr>
          <p:cNvPr id="8" name="TextBox 7">
            <a:extLst>
              <a:ext uri="{FF2B5EF4-FFF2-40B4-BE49-F238E27FC236}">
                <a16:creationId xmlns:a16="http://schemas.microsoft.com/office/drawing/2014/main" id="{415C6F35-0233-4745-B45E-8B85A54F1A47}"/>
              </a:ext>
            </a:extLst>
          </p:cNvPr>
          <p:cNvSpPr txBox="1"/>
          <p:nvPr/>
        </p:nvSpPr>
        <p:spPr>
          <a:xfrm>
            <a:off x="2506520" y="1607234"/>
            <a:ext cx="2530302" cy="646331"/>
          </a:xfrm>
          <a:prstGeom prst="rect">
            <a:avLst/>
          </a:prstGeom>
          <a:noFill/>
          <a:ln>
            <a:solidFill>
              <a:schemeClr val="tx1"/>
            </a:solidFill>
          </a:ln>
        </p:spPr>
        <p:txBody>
          <a:bodyPr wrap="square" rtlCol="0">
            <a:spAutoFit/>
          </a:bodyPr>
          <a:lstStyle/>
          <a:p>
            <a:r>
              <a:rPr lang="en-US" dirty="0" err="1"/>
              <a:t>Mrs</a:t>
            </a:r>
            <a:r>
              <a:rPr lang="en-US" dirty="0"/>
              <a:t> Brockie –</a:t>
            </a:r>
          </a:p>
          <a:p>
            <a:r>
              <a:rPr lang="en-US" dirty="0"/>
              <a:t>Everest class teacher.</a:t>
            </a:r>
            <a:endParaRPr lang="en-GB" dirty="0"/>
          </a:p>
        </p:txBody>
      </p:sp>
      <p:sp>
        <p:nvSpPr>
          <p:cNvPr id="16" name="TextBox 15">
            <a:extLst>
              <a:ext uri="{FF2B5EF4-FFF2-40B4-BE49-F238E27FC236}">
                <a16:creationId xmlns:a16="http://schemas.microsoft.com/office/drawing/2014/main" id="{5F359C51-83A1-43B9-8B78-BFA81FE1EA05}"/>
              </a:ext>
            </a:extLst>
          </p:cNvPr>
          <p:cNvSpPr txBox="1"/>
          <p:nvPr/>
        </p:nvSpPr>
        <p:spPr>
          <a:xfrm>
            <a:off x="8615569" y="1543339"/>
            <a:ext cx="2530302" cy="646331"/>
          </a:xfrm>
          <a:prstGeom prst="rect">
            <a:avLst/>
          </a:prstGeom>
          <a:solidFill>
            <a:schemeClr val="bg1"/>
          </a:solidFill>
          <a:ln>
            <a:solidFill>
              <a:schemeClr val="tx1"/>
            </a:solidFill>
          </a:ln>
        </p:spPr>
        <p:txBody>
          <a:bodyPr wrap="square" rtlCol="0">
            <a:spAutoFit/>
          </a:bodyPr>
          <a:lstStyle/>
          <a:p>
            <a:r>
              <a:rPr lang="en-US" dirty="0"/>
              <a:t>Miss Burns- K2 Class teacher/UKS2 Lead</a:t>
            </a:r>
            <a:endParaRPr lang="en-GB" dirty="0"/>
          </a:p>
        </p:txBody>
      </p:sp>
      <p:sp>
        <p:nvSpPr>
          <p:cNvPr id="19" name="TextBox 18">
            <a:extLst>
              <a:ext uri="{FF2B5EF4-FFF2-40B4-BE49-F238E27FC236}">
                <a16:creationId xmlns:a16="http://schemas.microsoft.com/office/drawing/2014/main" id="{4DE0D365-9A79-4B38-A407-88B5FDA75995}"/>
              </a:ext>
            </a:extLst>
          </p:cNvPr>
          <p:cNvSpPr txBox="1"/>
          <p:nvPr/>
        </p:nvSpPr>
        <p:spPr>
          <a:xfrm>
            <a:off x="437854" y="3151252"/>
            <a:ext cx="2530302" cy="646331"/>
          </a:xfrm>
          <a:prstGeom prst="rect">
            <a:avLst/>
          </a:prstGeom>
          <a:noFill/>
          <a:ln>
            <a:solidFill>
              <a:schemeClr val="tx1"/>
            </a:solidFill>
          </a:ln>
        </p:spPr>
        <p:txBody>
          <a:bodyPr wrap="square" rtlCol="0">
            <a:spAutoFit/>
          </a:bodyPr>
          <a:lstStyle/>
          <a:p>
            <a:r>
              <a:rPr lang="en-US" dirty="0" err="1"/>
              <a:t>Mrs</a:t>
            </a:r>
            <a:r>
              <a:rPr lang="en-US" dirty="0"/>
              <a:t> Jeal-</a:t>
            </a:r>
          </a:p>
          <a:p>
            <a:r>
              <a:rPr lang="en-US" dirty="0"/>
              <a:t>Everest TA.</a:t>
            </a:r>
            <a:endParaRPr lang="en-GB" dirty="0"/>
          </a:p>
        </p:txBody>
      </p:sp>
      <p:sp>
        <p:nvSpPr>
          <p:cNvPr id="9" name="TextBox 8">
            <a:extLst>
              <a:ext uri="{FF2B5EF4-FFF2-40B4-BE49-F238E27FC236}">
                <a16:creationId xmlns:a16="http://schemas.microsoft.com/office/drawing/2014/main" id="{959ABF86-A471-7D91-0495-A415CD76E4E2}"/>
              </a:ext>
            </a:extLst>
          </p:cNvPr>
          <p:cNvSpPr txBox="1"/>
          <p:nvPr/>
        </p:nvSpPr>
        <p:spPr>
          <a:xfrm>
            <a:off x="7087301" y="3429124"/>
            <a:ext cx="2530302" cy="369332"/>
          </a:xfrm>
          <a:prstGeom prst="rect">
            <a:avLst/>
          </a:prstGeom>
          <a:noFill/>
          <a:ln>
            <a:solidFill>
              <a:schemeClr val="tx1"/>
            </a:solidFill>
          </a:ln>
        </p:spPr>
        <p:txBody>
          <a:bodyPr wrap="square" rtlCol="0">
            <a:spAutoFit/>
          </a:bodyPr>
          <a:lstStyle/>
          <a:p>
            <a:r>
              <a:rPr lang="en-US" dirty="0"/>
              <a:t>Miss Holt - K2 TA.</a:t>
            </a:r>
            <a:endParaRPr lang="en-GB" dirty="0"/>
          </a:p>
        </p:txBody>
      </p:sp>
      <p:sp>
        <p:nvSpPr>
          <p:cNvPr id="4" name="TextBox 3">
            <a:extLst>
              <a:ext uri="{FF2B5EF4-FFF2-40B4-BE49-F238E27FC236}">
                <a16:creationId xmlns:a16="http://schemas.microsoft.com/office/drawing/2014/main" id="{F5DE94AF-416E-549B-B64C-3FF680A85965}"/>
              </a:ext>
            </a:extLst>
          </p:cNvPr>
          <p:cNvSpPr txBox="1"/>
          <p:nvPr/>
        </p:nvSpPr>
        <p:spPr>
          <a:xfrm>
            <a:off x="2881454" y="5347710"/>
            <a:ext cx="2530302" cy="646331"/>
          </a:xfrm>
          <a:prstGeom prst="rect">
            <a:avLst/>
          </a:prstGeom>
          <a:noFill/>
          <a:ln>
            <a:solidFill>
              <a:schemeClr val="tx1"/>
            </a:solidFill>
          </a:ln>
        </p:spPr>
        <p:txBody>
          <a:bodyPr wrap="square" rtlCol="0">
            <a:spAutoFit/>
          </a:bodyPr>
          <a:lstStyle/>
          <a:p>
            <a:r>
              <a:rPr lang="en-US" dirty="0" err="1"/>
              <a:t>Mrs</a:t>
            </a:r>
            <a:r>
              <a:rPr lang="en-US" dirty="0"/>
              <a:t> </a:t>
            </a:r>
            <a:r>
              <a:rPr lang="en-US" dirty="0" err="1"/>
              <a:t>Millward</a:t>
            </a:r>
            <a:r>
              <a:rPr lang="en-GB" dirty="0"/>
              <a:t> – Art specialist PPA cover</a:t>
            </a:r>
            <a:endParaRPr lang="en-US" dirty="0"/>
          </a:p>
        </p:txBody>
      </p:sp>
      <p:sp>
        <p:nvSpPr>
          <p:cNvPr id="21" name="TextBox 20">
            <a:extLst>
              <a:ext uri="{FF2B5EF4-FFF2-40B4-BE49-F238E27FC236}">
                <a16:creationId xmlns:a16="http://schemas.microsoft.com/office/drawing/2014/main" id="{5721018F-38D7-4C33-BB10-BBC6FAD65F98}"/>
              </a:ext>
            </a:extLst>
          </p:cNvPr>
          <p:cNvSpPr txBox="1"/>
          <p:nvPr/>
        </p:nvSpPr>
        <p:spPr>
          <a:xfrm>
            <a:off x="7793371" y="4991495"/>
            <a:ext cx="2530302" cy="646331"/>
          </a:xfrm>
          <a:prstGeom prst="rect">
            <a:avLst/>
          </a:prstGeom>
          <a:noFill/>
          <a:ln>
            <a:solidFill>
              <a:schemeClr val="tx1"/>
            </a:solidFill>
          </a:ln>
        </p:spPr>
        <p:txBody>
          <a:bodyPr wrap="square" rtlCol="0">
            <a:spAutoFit/>
          </a:bodyPr>
          <a:lstStyle/>
          <a:p>
            <a:r>
              <a:rPr lang="en-US" dirty="0"/>
              <a:t>Miss Ahmed</a:t>
            </a:r>
            <a:r>
              <a:rPr lang="en-GB" dirty="0"/>
              <a:t> – PE specialist PPA cover</a:t>
            </a:r>
            <a:endParaRPr lang="en-US" dirty="0"/>
          </a:p>
        </p:txBody>
      </p:sp>
      <p:pic>
        <p:nvPicPr>
          <p:cNvPr id="10" name="Picture 9">
            <a:extLst>
              <a:ext uri="{FF2B5EF4-FFF2-40B4-BE49-F238E27FC236}">
                <a16:creationId xmlns:a16="http://schemas.microsoft.com/office/drawing/2014/main" id="{C4AD0604-B93F-4107-A469-F17472648010}"/>
              </a:ext>
            </a:extLst>
          </p:cNvPr>
          <p:cNvPicPr>
            <a:picLocks noChangeAspect="1"/>
          </p:cNvPicPr>
          <p:nvPr/>
        </p:nvPicPr>
        <p:blipFill>
          <a:blip r:embed="rId2"/>
          <a:stretch>
            <a:fillRect/>
          </a:stretch>
        </p:blipFill>
        <p:spPr>
          <a:xfrm>
            <a:off x="5462478" y="2100690"/>
            <a:ext cx="1412140" cy="2250959"/>
          </a:xfrm>
          <a:prstGeom prst="rect">
            <a:avLst/>
          </a:prstGeom>
        </p:spPr>
      </p:pic>
      <p:pic>
        <p:nvPicPr>
          <p:cNvPr id="13" name="Picture 12">
            <a:extLst>
              <a:ext uri="{FF2B5EF4-FFF2-40B4-BE49-F238E27FC236}">
                <a16:creationId xmlns:a16="http://schemas.microsoft.com/office/drawing/2014/main" id="{121DE1A2-25EF-444B-B780-3C57E3EB60CA}"/>
              </a:ext>
            </a:extLst>
          </p:cNvPr>
          <p:cNvPicPr>
            <a:picLocks noChangeAspect="1"/>
          </p:cNvPicPr>
          <p:nvPr/>
        </p:nvPicPr>
        <p:blipFill>
          <a:blip r:embed="rId3"/>
          <a:stretch>
            <a:fillRect/>
          </a:stretch>
        </p:blipFill>
        <p:spPr>
          <a:xfrm>
            <a:off x="6932728" y="676909"/>
            <a:ext cx="1566621" cy="2351846"/>
          </a:xfrm>
          <a:prstGeom prst="rect">
            <a:avLst/>
          </a:prstGeom>
        </p:spPr>
      </p:pic>
      <p:pic>
        <p:nvPicPr>
          <p:cNvPr id="15" name="Picture 14">
            <a:extLst>
              <a:ext uri="{FF2B5EF4-FFF2-40B4-BE49-F238E27FC236}">
                <a16:creationId xmlns:a16="http://schemas.microsoft.com/office/drawing/2014/main" id="{7A02C342-9A17-488F-9104-48BAB6D01FEF}"/>
              </a:ext>
            </a:extLst>
          </p:cNvPr>
          <p:cNvPicPr>
            <a:picLocks noChangeAspect="1"/>
          </p:cNvPicPr>
          <p:nvPr/>
        </p:nvPicPr>
        <p:blipFill>
          <a:blip r:embed="rId4"/>
          <a:stretch>
            <a:fillRect/>
          </a:stretch>
        </p:blipFill>
        <p:spPr>
          <a:xfrm>
            <a:off x="1261533" y="4213869"/>
            <a:ext cx="1505491" cy="2293378"/>
          </a:xfrm>
          <a:prstGeom prst="rect">
            <a:avLst/>
          </a:prstGeom>
        </p:spPr>
      </p:pic>
      <p:pic>
        <p:nvPicPr>
          <p:cNvPr id="20" name="Picture 19">
            <a:extLst>
              <a:ext uri="{FF2B5EF4-FFF2-40B4-BE49-F238E27FC236}">
                <a16:creationId xmlns:a16="http://schemas.microsoft.com/office/drawing/2014/main" id="{D72D3E3D-6A8D-4535-A0A2-0C181D90187D}"/>
              </a:ext>
            </a:extLst>
          </p:cNvPr>
          <p:cNvPicPr>
            <a:picLocks noChangeAspect="1"/>
          </p:cNvPicPr>
          <p:nvPr/>
        </p:nvPicPr>
        <p:blipFill>
          <a:blip r:embed="rId5"/>
          <a:stretch>
            <a:fillRect/>
          </a:stretch>
        </p:blipFill>
        <p:spPr>
          <a:xfrm>
            <a:off x="3100117" y="2669472"/>
            <a:ext cx="1442721" cy="2091252"/>
          </a:xfrm>
          <a:prstGeom prst="rect">
            <a:avLst/>
          </a:prstGeom>
        </p:spPr>
      </p:pic>
      <p:pic>
        <p:nvPicPr>
          <p:cNvPr id="24" name="Picture 23">
            <a:extLst>
              <a:ext uri="{FF2B5EF4-FFF2-40B4-BE49-F238E27FC236}">
                <a16:creationId xmlns:a16="http://schemas.microsoft.com/office/drawing/2014/main" id="{E88EF9D2-6874-4EE0-9865-05E4F17F873C}"/>
              </a:ext>
            </a:extLst>
          </p:cNvPr>
          <p:cNvPicPr>
            <a:picLocks noChangeAspect="1"/>
          </p:cNvPicPr>
          <p:nvPr/>
        </p:nvPicPr>
        <p:blipFill>
          <a:blip r:embed="rId6"/>
          <a:stretch>
            <a:fillRect/>
          </a:stretch>
        </p:blipFill>
        <p:spPr>
          <a:xfrm>
            <a:off x="6294852" y="4537183"/>
            <a:ext cx="1412139" cy="2113080"/>
          </a:xfrm>
          <a:prstGeom prst="rect">
            <a:avLst/>
          </a:prstGeom>
        </p:spPr>
      </p:pic>
      <p:pic>
        <p:nvPicPr>
          <p:cNvPr id="26" name="Picture 25">
            <a:extLst>
              <a:ext uri="{FF2B5EF4-FFF2-40B4-BE49-F238E27FC236}">
                <a16:creationId xmlns:a16="http://schemas.microsoft.com/office/drawing/2014/main" id="{C83D7DE1-04D3-486B-A942-FD259B87D168}"/>
              </a:ext>
            </a:extLst>
          </p:cNvPr>
          <p:cNvPicPr>
            <a:picLocks noChangeAspect="1"/>
          </p:cNvPicPr>
          <p:nvPr/>
        </p:nvPicPr>
        <p:blipFill>
          <a:blip r:embed="rId7"/>
          <a:stretch>
            <a:fillRect/>
          </a:stretch>
        </p:blipFill>
        <p:spPr>
          <a:xfrm>
            <a:off x="895244" y="449582"/>
            <a:ext cx="1545296" cy="2303086"/>
          </a:xfrm>
          <a:prstGeom prst="rect">
            <a:avLst/>
          </a:prstGeom>
        </p:spPr>
      </p:pic>
    </p:spTree>
    <p:extLst>
      <p:ext uri="{BB962C8B-B14F-4D97-AF65-F5344CB8AC3E}">
        <p14:creationId xmlns:p14="http://schemas.microsoft.com/office/powerpoint/2010/main" val="3250967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D733B-1BCC-4D98-8B6F-2961747ADCBD}"/>
              </a:ext>
            </a:extLst>
          </p:cNvPr>
          <p:cNvSpPr>
            <a:spLocks noGrp="1"/>
          </p:cNvSpPr>
          <p:nvPr>
            <p:ph type="title"/>
          </p:nvPr>
        </p:nvSpPr>
        <p:spPr>
          <a:xfrm>
            <a:off x="5536734" y="609600"/>
            <a:ext cx="3737268" cy="1320800"/>
          </a:xfrm>
        </p:spPr>
        <p:txBody>
          <a:bodyPr>
            <a:normAutofit/>
          </a:bodyPr>
          <a:lstStyle/>
          <a:p>
            <a:r>
              <a:rPr lang="en-US" u="sng">
                <a:latin typeface="Comic Sans MS" panose="030F0702030302020204" pitchFamily="66" charset="0"/>
              </a:rPr>
              <a:t>Our aims and expectations</a:t>
            </a:r>
            <a:endParaRPr lang="en-GB" u="sng">
              <a:latin typeface="Comic Sans MS" panose="030F0702030302020204" pitchFamily="66" charset="0"/>
            </a:endParaRPr>
          </a:p>
        </p:txBody>
      </p:sp>
      <p:sp>
        <p:nvSpPr>
          <p:cNvPr id="3" name="Content Placeholder 2">
            <a:extLst>
              <a:ext uri="{FF2B5EF4-FFF2-40B4-BE49-F238E27FC236}">
                <a16:creationId xmlns:a16="http://schemas.microsoft.com/office/drawing/2014/main" id="{122BBCB1-EDAB-4985-9E78-B13DA5F068DE}"/>
              </a:ext>
            </a:extLst>
          </p:cNvPr>
          <p:cNvSpPr>
            <a:spLocks noGrp="1"/>
          </p:cNvSpPr>
          <p:nvPr>
            <p:ph idx="1"/>
          </p:nvPr>
        </p:nvSpPr>
        <p:spPr>
          <a:xfrm>
            <a:off x="5209563" y="2160589"/>
            <a:ext cx="4064439" cy="3880773"/>
          </a:xfrm>
        </p:spPr>
        <p:txBody>
          <a:bodyPr>
            <a:normAutofit/>
          </a:bodyPr>
          <a:lstStyle/>
          <a:p>
            <a:pPr>
              <a:lnSpc>
                <a:spcPct val="90000"/>
              </a:lnSpc>
              <a:buFont typeface="Wingdings" panose="05000000000000000000" pitchFamily="2" charset="2"/>
              <a:buChar char="q"/>
            </a:pPr>
            <a:r>
              <a:rPr lang="en-US" sz="1500">
                <a:latin typeface="Comic Sans MS" panose="030F0702030302020204" pitchFamily="66" charset="0"/>
              </a:rPr>
              <a:t>Your child will have a fantastic final year at Primrose Hill</a:t>
            </a:r>
          </a:p>
          <a:p>
            <a:pPr>
              <a:lnSpc>
                <a:spcPct val="90000"/>
              </a:lnSpc>
              <a:buFont typeface="Wingdings" panose="05000000000000000000" pitchFamily="2" charset="2"/>
              <a:buChar char="q"/>
            </a:pPr>
            <a:r>
              <a:rPr lang="en-US" sz="1500">
                <a:latin typeface="Comic Sans MS" panose="030F0702030302020204" pitchFamily="66" charset="0"/>
              </a:rPr>
              <a:t>They will develop to the best of their abilities  </a:t>
            </a:r>
          </a:p>
          <a:p>
            <a:pPr>
              <a:lnSpc>
                <a:spcPct val="90000"/>
              </a:lnSpc>
              <a:buFont typeface="Wingdings" panose="05000000000000000000" pitchFamily="2" charset="2"/>
              <a:buChar char="q"/>
            </a:pPr>
            <a:r>
              <a:rPr lang="en-US" sz="1500">
                <a:latin typeface="Comic Sans MS" panose="030F0702030302020204" pitchFamily="66" charset="0"/>
              </a:rPr>
              <a:t>To help them to develop strategies to help them deal with challenges they face </a:t>
            </a:r>
          </a:p>
          <a:p>
            <a:pPr>
              <a:lnSpc>
                <a:spcPct val="90000"/>
              </a:lnSpc>
              <a:buFont typeface="Wingdings" panose="05000000000000000000" pitchFamily="2" charset="2"/>
              <a:buChar char="q"/>
            </a:pPr>
            <a:r>
              <a:rPr lang="en-US" sz="1500">
                <a:latin typeface="Comic Sans MS" panose="030F0702030302020204" pitchFamily="66" charset="0"/>
              </a:rPr>
              <a:t>They feel supported and cared for </a:t>
            </a:r>
          </a:p>
          <a:p>
            <a:pPr>
              <a:lnSpc>
                <a:spcPct val="90000"/>
              </a:lnSpc>
              <a:buFont typeface="Wingdings" panose="05000000000000000000" pitchFamily="2" charset="2"/>
              <a:buChar char="q"/>
            </a:pPr>
            <a:r>
              <a:rPr lang="en-US" sz="1500">
                <a:latin typeface="Comic Sans MS" panose="030F0702030302020204" pitchFamily="66" charset="0"/>
              </a:rPr>
              <a:t>Work hard and try their best </a:t>
            </a:r>
          </a:p>
          <a:p>
            <a:pPr>
              <a:lnSpc>
                <a:spcPct val="90000"/>
              </a:lnSpc>
              <a:buFont typeface="Wingdings" panose="05000000000000000000" pitchFamily="2" charset="2"/>
              <a:buChar char="q"/>
            </a:pPr>
            <a:r>
              <a:rPr lang="en-US" sz="1500">
                <a:latin typeface="Comic Sans MS" panose="030F0702030302020204" pitchFamily="66" charset="0"/>
              </a:rPr>
              <a:t> Learn new things and try new skills</a:t>
            </a:r>
          </a:p>
          <a:p>
            <a:pPr>
              <a:lnSpc>
                <a:spcPct val="90000"/>
              </a:lnSpc>
              <a:buFont typeface="Wingdings" panose="05000000000000000000" pitchFamily="2" charset="2"/>
              <a:buChar char="q"/>
            </a:pPr>
            <a:r>
              <a:rPr lang="en-US" sz="1500">
                <a:latin typeface="Comic Sans MS" panose="030F0702030302020204" pitchFamily="66" charset="0"/>
              </a:rPr>
              <a:t>Be prepared for the next stage of their education</a:t>
            </a:r>
            <a:endParaRPr lang="en-GB" sz="1500">
              <a:latin typeface="Comic Sans MS" panose="030F0702030302020204" pitchFamily="66" charset="0"/>
            </a:endParaRPr>
          </a:p>
        </p:txBody>
      </p:sp>
      <p:pic>
        <p:nvPicPr>
          <p:cNvPr id="5" name="Picture 4" descr="Plant growing in a concrete crack">
            <a:extLst>
              <a:ext uri="{FF2B5EF4-FFF2-40B4-BE49-F238E27FC236}">
                <a16:creationId xmlns:a16="http://schemas.microsoft.com/office/drawing/2014/main" id="{D3E6BDBB-F4EA-A116-2E3A-879BAA717E83}"/>
              </a:ext>
            </a:extLst>
          </p:cNvPr>
          <p:cNvPicPr>
            <a:picLocks noChangeAspect="1"/>
          </p:cNvPicPr>
          <p:nvPr/>
        </p:nvPicPr>
        <p:blipFill rotWithShape="1">
          <a:blip r:embed="rId2"/>
          <a:srcRect l="14428" r="33061" b="-2"/>
          <a:stretch/>
        </p:blipFill>
        <p:spPr>
          <a:xfrm>
            <a:off x="0" y="0"/>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9" name="Isosceles Triangle 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62854511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Isosceles Triangle 14">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75015D24-5115-4DD1-BAC9-41CA23DC3699}"/>
              </a:ext>
            </a:extLst>
          </p:cNvPr>
          <p:cNvSpPr>
            <a:spLocks noGrp="1"/>
          </p:cNvSpPr>
          <p:nvPr>
            <p:ph type="title"/>
          </p:nvPr>
        </p:nvSpPr>
        <p:spPr>
          <a:xfrm>
            <a:off x="245637" y="5387475"/>
            <a:ext cx="9478385" cy="1087656"/>
          </a:xfrm>
        </p:spPr>
        <p:txBody>
          <a:bodyPr vert="horz" lIns="91440" tIns="45720" rIns="91440" bIns="45720" rtlCol="0" anchor="b">
            <a:normAutofit fontScale="90000"/>
          </a:bodyPr>
          <a:lstStyle/>
          <a:p>
            <a:r>
              <a:rPr lang="en-US" sz="4800" u="sng" kern="1200" dirty="0">
                <a:solidFill>
                  <a:schemeClr val="accent1"/>
                </a:solidFill>
                <a:latin typeface="+mj-lt"/>
                <a:ea typeface="+mj-ea"/>
                <a:cs typeface="+mj-cs"/>
              </a:rPr>
              <a:t>An example of our week in school …</a:t>
            </a:r>
          </a:p>
        </p:txBody>
      </p:sp>
      <p:pic>
        <p:nvPicPr>
          <p:cNvPr id="5" name="Picture 4">
            <a:extLst>
              <a:ext uri="{FF2B5EF4-FFF2-40B4-BE49-F238E27FC236}">
                <a16:creationId xmlns:a16="http://schemas.microsoft.com/office/drawing/2014/main" id="{FC370054-D04F-3AF8-4D87-C404286B1903}"/>
              </a:ext>
            </a:extLst>
          </p:cNvPr>
          <p:cNvPicPr>
            <a:picLocks noChangeAspect="1"/>
          </p:cNvPicPr>
          <p:nvPr/>
        </p:nvPicPr>
        <p:blipFill>
          <a:blip r:embed="rId2"/>
          <a:stretch>
            <a:fillRect/>
          </a:stretch>
        </p:blipFill>
        <p:spPr>
          <a:xfrm>
            <a:off x="1400516" y="295092"/>
            <a:ext cx="8126414" cy="5341119"/>
          </a:xfrm>
          <a:prstGeom prst="rect">
            <a:avLst/>
          </a:prstGeom>
        </p:spPr>
      </p:pic>
    </p:spTree>
    <p:extLst>
      <p:ext uri="{BB962C8B-B14F-4D97-AF65-F5344CB8AC3E}">
        <p14:creationId xmlns:p14="http://schemas.microsoft.com/office/powerpoint/2010/main" val="399494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yellow flower on a green square&#10;&#10;AI-generated content may be incorrect.">
            <a:extLst>
              <a:ext uri="{FF2B5EF4-FFF2-40B4-BE49-F238E27FC236}">
                <a16:creationId xmlns:a16="http://schemas.microsoft.com/office/drawing/2014/main" id="{9BBB06B9-9851-7A4D-EDD2-7CA8D9DB0782}"/>
              </a:ext>
            </a:extLst>
          </p:cNvPr>
          <p:cNvPicPr>
            <a:picLocks noChangeAspect="1"/>
          </p:cNvPicPr>
          <p:nvPr/>
        </p:nvPicPr>
        <p:blipFill>
          <a:blip r:embed="rId2"/>
          <a:stretch>
            <a:fillRect/>
          </a:stretch>
        </p:blipFill>
        <p:spPr>
          <a:xfrm>
            <a:off x="10555705" y="51241"/>
            <a:ext cx="1428640" cy="1527851"/>
          </a:xfrm>
          <a:prstGeom prst="rect">
            <a:avLst/>
          </a:prstGeom>
        </p:spPr>
      </p:pic>
      <p:sp>
        <p:nvSpPr>
          <p:cNvPr id="3" name="TextBox 2">
            <a:extLst>
              <a:ext uri="{FF2B5EF4-FFF2-40B4-BE49-F238E27FC236}">
                <a16:creationId xmlns:a16="http://schemas.microsoft.com/office/drawing/2014/main" id="{ECAFA8F6-490A-DBCE-BF4D-36621A601BCA}"/>
              </a:ext>
            </a:extLst>
          </p:cNvPr>
          <p:cNvSpPr txBox="1"/>
          <p:nvPr/>
        </p:nvSpPr>
        <p:spPr>
          <a:xfrm>
            <a:off x="1267326" y="499368"/>
            <a:ext cx="9464842" cy="4339650"/>
          </a:xfrm>
          <a:prstGeom prst="rect">
            <a:avLst/>
          </a:prstGeom>
          <a:noFill/>
        </p:spPr>
        <p:txBody>
          <a:bodyPr wrap="square" rtlCol="0">
            <a:spAutoFit/>
          </a:bodyPr>
          <a:lstStyle/>
          <a:p>
            <a:r>
              <a:rPr lang="en-US" sz="4400" b="1" dirty="0">
                <a:solidFill>
                  <a:srgbClr val="00B050"/>
                </a:solidFill>
              </a:rPr>
              <a:t>What children need in school each day:</a:t>
            </a:r>
          </a:p>
          <a:p>
            <a:endParaRPr lang="en-GB" sz="3200" b="1" dirty="0"/>
          </a:p>
          <a:p>
            <a:pPr marL="285750" indent="-285750">
              <a:buFont typeface="Arial" panose="020B0604020202020204" pitchFamily="34" charset="0"/>
              <a:buChar char="•"/>
            </a:pPr>
            <a:r>
              <a:rPr lang="en-GB" sz="2400" dirty="0"/>
              <a:t>Sock – for Kinetic letters (handwriting)</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A glue stick (completely optional, but helps to speed things up!)</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A pair of USB C headphones- named</a:t>
            </a:r>
          </a:p>
          <a:p>
            <a:pPr marL="285750" indent="-285750">
              <a:buFont typeface="Arial" panose="020B0604020202020204" pitchFamily="34" charset="0"/>
              <a:buChar char="•"/>
            </a:pPr>
            <a:endParaRPr lang="en-GB" dirty="0"/>
          </a:p>
          <a:p>
            <a:endParaRPr lang="en-GB" dirty="0"/>
          </a:p>
        </p:txBody>
      </p:sp>
    </p:spTree>
    <p:extLst>
      <p:ext uri="{BB962C8B-B14F-4D97-AF65-F5344CB8AC3E}">
        <p14:creationId xmlns:p14="http://schemas.microsoft.com/office/powerpoint/2010/main" val="2073137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68CCFB5-DAD9-4DE3-BEA1-E09DA57B8875}"/>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3735" r="12334"/>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B02D8050-194A-4874-B247-38245A8BD96A}"/>
              </a:ext>
            </a:extLst>
          </p:cNvPr>
          <p:cNvSpPr>
            <a:spLocks noGrp="1"/>
          </p:cNvSpPr>
          <p:nvPr>
            <p:ph type="title"/>
          </p:nvPr>
        </p:nvSpPr>
        <p:spPr>
          <a:xfrm>
            <a:off x="677333" y="609600"/>
            <a:ext cx="3851123" cy="1320800"/>
          </a:xfrm>
        </p:spPr>
        <p:txBody>
          <a:bodyPr>
            <a:normAutofit/>
          </a:bodyPr>
          <a:lstStyle/>
          <a:p>
            <a:r>
              <a:rPr lang="en-US" u="sng" dirty="0">
                <a:solidFill>
                  <a:schemeClr val="tx1"/>
                </a:solidFill>
                <a:latin typeface="Comic Sans MS" panose="030F0702030302020204" pitchFamily="66" charset="0"/>
              </a:rPr>
              <a:t>P.E. lessons</a:t>
            </a:r>
            <a:endParaRPr lang="en-GB" u="sng" dirty="0">
              <a:solidFill>
                <a:schemeClr val="tx1"/>
              </a:solidFill>
              <a:latin typeface="Comic Sans MS" panose="030F0702030302020204" pitchFamily="66" charset="0"/>
            </a:endParaRPr>
          </a:p>
        </p:txBody>
      </p:sp>
      <p:sp>
        <p:nvSpPr>
          <p:cNvPr id="9" name="Content Placeholder 8">
            <a:extLst>
              <a:ext uri="{FF2B5EF4-FFF2-40B4-BE49-F238E27FC236}">
                <a16:creationId xmlns:a16="http://schemas.microsoft.com/office/drawing/2014/main" id="{C757D09F-6E08-40F0-9B47-B860A96B33A9}"/>
              </a:ext>
            </a:extLst>
          </p:cNvPr>
          <p:cNvSpPr>
            <a:spLocks noGrp="1"/>
          </p:cNvSpPr>
          <p:nvPr>
            <p:ph idx="1"/>
          </p:nvPr>
        </p:nvSpPr>
        <p:spPr>
          <a:xfrm>
            <a:off x="677334" y="2160589"/>
            <a:ext cx="3851122" cy="3880773"/>
          </a:xfrm>
        </p:spPr>
        <p:txBody>
          <a:bodyPr>
            <a:normAutofit/>
          </a:bodyPr>
          <a:lstStyle/>
          <a:p>
            <a:r>
              <a:rPr lang="en-US" dirty="0">
                <a:solidFill>
                  <a:schemeClr val="tx1"/>
                </a:solidFill>
                <a:latin typeface="Comic Sans MS" panose="030F0702030302020204" pitchFamily="66" charset="0"/>
              </a:rPr>
              <a:t>P.E. sessions are to be confirmed in due course.</a:t>
            </a:r>
          </a:p>
          <a:p>
            <a:r>
              <a:rPr lang="en-US" dirty="0">
                <a:solidFill>
                  <a:schemeClr val="tx1"/>
                </a:solidFill>
                <a:latin typeface="Comic Sans MS" panose="030F0702030302020204" pitchFamily="66" charset="0"/>
              </a:rPr>
              <a:t>We aim to go outside as much as possible so please ensure your child has jogging bottoms and a jacket when cold. </a:t>
            </a:r>
          </a:p>
          <a:p>
            <a:r>
              <a:rPr lang="en-US" dirty="0">
                <a:solidFill>
                  <a:schemeClr val="tx1"/>
                </a:solidFill>
                <a:latin typeface="Comic Sans MS" panose="030F0702030302020204" pitchFamily="66" charset="0"/>
              </a:rPr>
              <a:t>Children to come to school in school P.E. kits. </a:t>
            </a:r>
          </a:p>
          <a:p>
            <a:r>
              <a:rPr lang="en-US" dirty="0">
                <a:solidFill>
                  <a:schemeClr val="tx1"/>
                </a:solidFill>
                <a:latin typeface="Comic Sans MS" panose="030F0702030302020204" pitchFamily="66" charset="0"/>
              </a:rPr>
              <a:t>Run a mile will continue – no need for extra trainers in school.</a:t>
            </a:r>
          </a:p>
        </p:txBody>
      </p:sp>
      <p:cxnSp>
        <p:nvCxnSpPr>
          <p:cNvPr id="12" name="Straight Connector 11">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773705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6EBC4-ED14-8046-E169-FC38E59ACBC3}"/>
              </a:ext>
            </a:extLst>
          </p:cNvPr>
          <p:cNvSpPr>
            <a:spLocks noGrp="1"/>
          </p:cNvSpPr>
          <p:nvPr>
            <p:ph type="title"/>
          </p:nvPr>
        </p:nvSpPr>
        <p:spPr>
          <a:xfrm>
            <a:off x="252663" y="1177007"/>
            <a:ext cx="10515600" cy="4006850"/>
          </a:xfrm>
        </p:spPr>
        <p:txBody>
          <a:bodyPr>
            <a:noAutofit/>
          </a:bodyPr>
          <a:lstStyle/>
          <a:p>
            <a:br>
              <a:rPr lang="en-GB" sz="2800" dirty="0">
                <a:latin typeface="Calibri" panose="020F0502020204030204" pitchFamily="34" charset="0"/>
                <a:cs typeface="Calibri" panose="020F0502020204030204" pitchFamily="34" charset="0"/>
              </a:rPr>
            </a:br>
            <a:r>
              <a:rPr lang="en-GB" sz="2800" dirty="0">
                <a:solidFill>
                  <a:schemeClr val="accent2">
                    <a:lumMod val="50000"/>
                  </a:schemeClr>
                </a:solidFill>
                <a:latin typeface="Calibri" panose="020F0502020204030204" pitchFamily="34" charset="0"/>
                <a:cs typeface="Calibri" panose="020F0502020204030204" pitchFamily="34" charset="0"/>
              </a:rPr>
              <a:t>To keep everyone safe and focused on learning:</a:t>
            </a:r>
            <a:br>
              <a:rPr lang="en-GB" sz="2800" dirty="0">
                <a:solidFill>
                  <a:schemeClr val="accent2">
                    <a:lumMod val="50000"/>
                  </a:schemeClr>
                </a:solidFill>
                <a:latin typeface="Calibri" panose="020F0502020204030204" pitchFamily="34" charset="0"/>
                <a:cs typeface="Calibri" panose="020F0502020204030204" pitchFamily="34" charset="0"/>
              </a:rPr>
            </a:br>
            <a:br>
              <a:rPr lang="en-GB" sz="2800" dirty="0">
                <a:solidFill>
                  <a:schemeClr val="accent2">
                    <a:lumMod val="50000"/>
                  </a:schemeClr>
                </a:solidFill>
                <a:latin typeface="Calibri" panose="020F0502020204030204" pitchFamily="34" charset="0"/>
                <a:cs typeface="Calibri" panose="020F0502020204030204" pitchFamily="34" charset="0"/>
              </a:rPr>
            </a:br>
            <a:r>
              <a:rPr lang="en-GB" sz="2800" dirty="0">
                <a:solidFill>
                  <a:schemeClr val="accent2">
                    <a:lumMod val="50000"/>
                  </a:schemeClr>
                </a:solidFill>
                <a:latin typeface="Calibri" panose="020F0502020204030204" pitchFamily="34" charset="0"/>
                <a:cs typeface="Calibri" panose="020F0502020204030204" pitchFamily="34" charset="0"/>
              </a:rPr>
              <a:t>🔹 </a:t>
            </a:r>
            <a:r>
              <a:rPr lang="en-GB" sz="2800" b="1" dirty="0">
                <a:solidFill>
                  <a:schemeClr val="accent2">
                    <a:lumMod val="50000"/>
                  </a:schemeClr>
                </a:solidFill>
                <a:latin typeface="Calibri" panose="020F0502020204030204" pitchFamily="34" charset="0"/>
                <a:cs typeface="Calibri" panose="020F0502020204030204" pitchFamily="34" charset="0"/>
              </a:rPr>
              <a:t>No jewellery</a:t>
            </a:r>
            <a:r>
              <a:rPr lang="en-GB" sz="2800" dirty="0">
                <a:solidFill>
                  <a:schemeClr val="accent2">
                    <a:lumMod val="50000"/>
                  </a:schemeClr>
                </a:solidFill>
                <a:latin typeface="Calibri" panose="020F0502020204030204" pitchFamily="34" charset="0"/>
                <a:cs typeface="Calibri" panose="020F0502020204030204" pitchFamily="34" charset="0"/>
              </a:rPr>
              <a:t> – including earrings (studs/spacers), rings, bracelets, necklaces, loom bands, or wristbands.</a:t>
            </a:r>
            <a:br>
              <a:rPr lang="en-GB" sz="2800" dirty="0">
                <a:solidFill>
                  <a:schemeClr val="accent2">
                    <a:lumMod val="50000"/>
                  </a:schemeClr>
                </a:solidFill>
                <a:latin typeface="Calibri" panose="020F0502020204030204" pitchFamily="34" charset="0"/>
                <a:cs typeface="Calibri" panose="020F0502020204030204" pitchFamily="34" charset="0"/>
              </a:rPr>
            </a:br>
            <a:br>
              <a:rPr lang="en-GB" sz="2800" dirty="0">
                <a:solidFill>
                  <a:schemeClr val="accent2">
                    <a:lumMod val="50000"/>
                  </a:schemeClr>
                </a:solidFill>
                <a:latin typeface="Calibri" panose="020F0502020204030204" pitchFamily="34" charset="0"/>
                <a:cs typeface="Calibri" panose="020F0502020204030204" pitchFamily="34" charset="0"/>
              </a:rPr>
            </a:br>
            <a:r>
              <a:rPr lang="en-GB" sz="2800" dirty="0">
                <a:solidFill>
                  <a:schemeClr val="accent2">
                    <a:lumMod val="50000"/>
                  </a:schemeClr>
                </a:solidFill>
                <a:latin typeface="Calibri" panose="020F0502020204030204" pitchFamily="34" charset="0"/>
                <a:cs typeface="Calibri" panose="020F0502020204030204" pitchFamily="34" charset="0"/>
              </a:rPr>
              <a:t>🔹 </a:t>
            </a:r>
            <a:r>
              <a:rPr lang="en-GB" sz="2800" b="1" dirty="0">
                <a:solidFill>
                  <a:schemeClr val="accent2">
                    <a:lumMod val="50000"/>
                  </a:schemeClr>
                </a:solidFill>
                <a:latin typeface="Calibri" panose="020F0502020204030204" pitchFamily="34" charset="0"/>
                <a:cs typeface="Calibri" panose="020F0502020204030204" pitchFamily="34" charset="0"/>
              </a:rPr>
              <a:t>No earrings or spacers</a:t>
            </a:r>
            <a:r>
              <a:rPr lang="en-GB" sz="2800" dirty="0">
                <a:solidFill>
                  <a:schemeClr val="accent2">
                    <a:lumMod val="50000"/>
                  </a:schemeClr>
                </a:solidFill>
                <a:latin typeface="Calibri" panose="020F0502020204030204" pitchFamily="34" charset="0"/>
                <a:cs typeface="Calibri" panose="020F0502020204030204" pitchFamily="34" charset="0"/>
              </a:rPr>
              <a:t> – these are a safety risk, especially during play and PE.</a:t>
            </a:r>
            <a:br>
              <a:rPr lang="en-GB" sz="2800" dirty="0">
                <a:solidFill>
                  <a:schemeClr val="accent2">
                    <a:lumMod val="50000"/>
                  </a:schemeClr>
                </a:solidFill>
                <a:latin typeface="Calibri" panose="020F0502020204030204" pitchFamily="34" charset="0"/>
                <a:cs typeface="Calibri" panose="020F0502020204030204" pitchFamily="34" charset="0"/>
              </a:rPr>
            </a:br>
            <a:br>
              <a:rPr lang="en-GB" sz="2800" dirty="0">
                <a:solidFill>
                  <a:schemeClr val="accent2">
                    <a:lumMod val="50000"/>
                  </a:schemeClr>
                </a:solidFill>
                <a:latin typeface="Calibri" panose="020F0502020204030204" pitchFamily="34" charset="0"/>
                <a:cs typeface="Calibri" panose="020F0502020204030204" pitchFamily="34" charset="0"/>
              </a:rPr>
            </a:br>
            <a:r>
              <a:rPr lang="en-GB" sz="2800" dirty="0">
                <a:solidFill>
                  <a:schemeClr val="accent2">
                    <a:lumMod val="50000"/>
                  </a:schemeClr>
                </a:solidFill>
                <a:latin typeface="Calibri" panose="020F0502020204030204" pitchFamily="34" charset="0"/>
                <a:cs typeface="Calibri" panose="020F0502020204030204" pitchFamily="34" charset="0"/>
              </a:rPr>
              <a:t>🔹 </a:t>
            </a:r>
            <a:r>
              <a:rPr lang="en-GB" sz="2800" b="1" dirty="0">
                <a:solidFill>
                  <a:schemeClr val="accent2">
                    <a:lumMod val="50000"/>
                  </a:schemeClr>
                </a:solidFill>
              </a:rPr>
              <a:t>No nail varnish or make-up</a:t>
            </a:r>
            <a:r>
              <a:rPr lang="en-GB" sz="2800" dirty="0">
                <a:solidFill>
                  <a:schemeClr val="accent2">
                    <a:lumMod val="50000"/>
                  </a:schemeClr>
                </a:solidFill>
              </a:rPr>
              <a:t> – children should come to school with natural nails and faces.</a:t>
            </a:r>
            <a:br>
              <a:rPr lang="en-GB" sz="2800" dirty="0">
                <a:latin typeface="Calibri" panose="020F0502020204030204" pitchFamily="34" charset="0"/>
                <a:cs typeface="Calibri" panose="020F0502020204030204" pitchFamily="34" charset="0"/>
              </a:rPr>
            </a:br>
            <a:endParaRPr lang="en-US" sz="28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5524746C-6A2F-45B7-4A03-15B149B9D7EB}"/>
              </a:ext>
            </a:extLst>
          </p:cNvPr>
          <p:cNvSpPr txBox="1"/>
          <p:nvPr/>
        </p:nvSpPr>
        <p:spPr>
          <a:xfrm>
            <a:off x="0" y="365126"/>
            <a:ext cx="12192000" cy="923330"/>
          </a:xfrm>
          <a:prstGeom prst="rect">
            <a:avLst/>
          </a:prstGeom>
          <a:noFill/>
        </p:spPr>
        <p:txBody>
          <a:bodyPr wrap="square">
            <a:spAutoFit/>
          </a:bodyPr>
          <a:lstStyle/>
          <a:p>
            <a:pPr algn="ctr"/>
            <a:r>
              <a:rPr lang="en-GB" sz="5400" b="1" dirty="0"/>
              <a:t>👕 Jewellery &amp; Appearance</a:t>
            </a:r>
            <a:endParaRPr lang="en-US" sz="5400" dirty="0"/>
          </a:p>
        </p:txBody>
      </p:sp>
      <p:sp>
        <p:nvSpPr>
          <p:cNvPr id="7" name="TextBox 6">
            <a:extLst>
              <a:ext uri="{FF2B5EF4-FFF2-40B4-BE49-F238E27FC236}">
                <a16:creationId xmlns:a16="http://schemas.microsoft.com/office/drawing/2014/main" id="{34CED440-E847-5BC2-B492-A8CF69B1CD3C}"/>
              </a:ext>
            </a:extLst>
          </p:cNvPr>
          <p:cNvSpPr txBox="1"/>
          <p:nvPr/>
        </p:nvSpPr>
        <p:spPr>
          <a:xfrm>
            <a:off x="-585537" y="6110948"/>
            <a:ext cx="12192000" cy="523220"/>
          </a:xfrm>
          <a:prstGeom prst="rect">
            <a:avLst/>
          </a:prstGeom>
          <a:noFill/>
        </p:spPr>
        <p:txBody>
          <a:bodyPr wrap="square">
            <a:spAutoFit/>
          </a:bodyPr>
          <a:lstStyle/>
          <a:p>
            <a:pPr algn="ctr"/>
            <a:r>
              <a:rPr lang="en-GB" sz="2800" dirty="0">
                <a:latin typeface="Calibri" panose="020F0502020204030204" pitchFamily="34" charset="0"/>
                <a:cs typeface="Calibri" panose="020F0502020204030204" pitchFamily="34" charset="0"/>
              </a:rPr>
              <a:t>Thank you for your support!</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09703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9">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1" name="Rectangle 11">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13">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15">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8"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Isosceles Triangle 21">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5">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Freeform: Shape 27">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8115833-AD5A-4603-8A48-DA5EA5C7A365}"/>
              </a:ext>
            </a:extLst>
          </p:cNvPr>
          <p:cNvSpPr>
            <a:spLocks noGrp="1"/>
          </p:cNvSpPr>
          <p:nvPr>
            <p:ph type="title"/>
          </p:nvPr>
        </p:nvSpPr>
        <p:spPr>
          <a:xfrm>
            <a:off x="7181723" y="609600"/>
            <a:ext cx="4512989" cy="2227730"/>
          </a:xfrm>
        </p:spPr>
        <p:txBody>
          <a:bodyPr vert="horz" lIns="91440" tIns="45720" rIns="91440" bIns="45720" rtlCol="0" anchor="ctr">
            <a:normAutofit/>
          </a:bodyPr>
          <a:lstStyle/>
          <a:p>
            <a:r>
              <a:rPr lang="en-US" u="sng">
                <a:solidFill>
                  <a:srgbClr val="FFFFFF"/>
                </a:solidFill>
              </a:rPr>
              <a:t>Showbie</a:t>
            </a:r>
          </a:p>
        </p:txBody>
      </p:sp>
      <p:pic>
        <p:nvPicPr>
          <p:cNvPr id="4" name="Content Placeholder 3">
            <a:extLst>
              <a:ext uri="{FF2B5EF4-FFF2-40B4-BE49-F238E27FC236}">
                <a16:creationId xmlns:a16="http://schemas.microsoft.com/office/drawing/2014/main" id="{E0289551-430F-4187-9374-30E5BF664B98}"/>
              </a:ext>
            </a:extLst>
          </p:cNvPr>
          <p:cNvPicPr>
            <a:picLocks noGrp="1" noChangeAspect="1"/>
          </p:cNvPicPr>
          <p:nvPr>
            <p:ph idx="1"/>
          </p:nvPr>
        </p:nvPicPr>
        <p:blipFill>
          <a:blip r:embed="rId2"/>
          <a:stretch>
            <a:fillRect/>
          </a:stretch>
        </p:blipFill>
        <p:spPr>
          <a:xfrm>
            <a:off x="757251" y="1545062"/>
            <a:ext cx="3856774" cy="3856774"/>
          </a:xfrm>
          <a:prstGeom prst="rect">
            <a:avLst/>
          </a:prstGeom>
        </p:spPr>
      </p:pic>
      <p:sp>
        <p:nvSpPr>
          <p:cNvPr id="5" name="TextBox 4">
            <a:extLst>
              <a:ext uri="{FF2B5EF4-FFF2-40B4-BE49-F238E27FC236}">
                <a16:creationId xmlns:a16="http://schemas.microsoft.com/office/drawing/2014/main" id="{812C2885-7581-4FC5-A0E1-1FB0AD5E4C91}"/>
              </a:ext>
            </a:extLst>
          </p:cNvPr>
          <p:cNvSpPr txBox="1"/>
          <p:nvPr/>
        </p:nvSpPr>
        <p:spPr>
          <a:xfrm>
            <a:off x="7091140" y="2361702"/>
            <a:ext cx="4512988" cy="3317938"/>
          </a:xfrm>
          <a:prstGeom prst="rect">
            <a:avLst/>
          </a:prstGeom>
        </p:spPr>
        <p:txBody>
          <a:bodyPr vert="horz" lIns="91440" tIns="45720" rIns="91440" bIns="45720" rtlCol="0" anchor="t">
            <a:normAutofit/>
          </a:bodyPr>
          <a:lstStyle/>
          <a:p>
            <a:pPr>
              <a:lnSpc>
                <a:spcPct val="90000"/>
              </a:lnSpc>
              <a:spcBef>
                <a:spcPts val="1000"/>
              </a:spcBef>
              <a:buClr>
                <a:schemeClr val="accent1"/>
              </a:buClr>
              <a:buSzPct val="80000"/>
              <a:buFont typeface="Wingdings 3" charset="2"/>
              <a:buChar char=""/>
            </a:pPr>
            <a:r>
              <a:rPr lang="en-US" sz="1600" dirty="0">
                <a:solidFill>
                  <a:srgbClr val="FFFFFF"/>
                </a:solidFill>
              </a:rPr>
              <a:t>Children have access to Showbie in school and at home. </a:t>
            </a:r>
          </a:p>
          <a:p>
            <a:pPr>
              <a:lnSpc>
                <a:spcPct val="90000"/>
              </a:lnSpc>
              <a:spcBef>
                <a:spcPts val="1000"/>
              </a:spcBef>
              <a:buClr>
                <a:schemeClr val="accent1"/>
              </a:buClr>
              <a:buSzPct val="80000"/>
            </a:pPr>
            <a:endParaRPr lang="en-US" sz="1600" dirty="0">
              <a:solidFill>
                <a:srgbClr val="FFFFFF"/>
              </a:solidFill>
            </a:endParaRPr>
          </a:p>
          <a:p>
            <a:pPr>
              <a:lnSpc>
                <a:spcPct val="90000"/>
              </a:lnSpc>
              <a:spcBef>
                <a:spcPts val="1000"/>
              </a:spcBef>
              <a:buClr>
                <a:schemeClr val="accent1"/>
              </a:buClr>
              <a:buSzPct val="80000"/>
              <a:buFont typeface="Wingdings 3" charset="2"/>
              <a:buChar char=""/>
            </a:pPr>
            <a:r>
              <a:rPr lang="en-US" sz="1600" dirty="0">
                <a:solidFill>
                  <a:srgbClr val="FFFFFF"/>
                </a:solidFill>
              </a:rPr>
              <a:t>Your child should know their log ins- we will be using the same ones they have used this year. </a:t>
            </a:r>
          </a:p>
          <a:p>
            <a:pPr>
              <a:lnSpc>
                <a:spcPct val="90000"/>
              </a:lnSpc>
              <a:spcBef>
                <a:spcPts val="1000"/>
              </a:spcBef>
              <a:buClr>
                <a:schemeClr val="accent1"/>
              </a:buClr>
              <a:buSzPct val="80000"/>
              <a:buFont typeface="Wingdings 3" charset="2"/>
              <a:buChar char=""/>
            </a:pPr>
            <a:endParaRPr lang="en-US" sz="1600" dirty="0">
              <a:solidFill>
                <a:srgbClr val="FFFFFF"/>
              </a:solidFill>
            </a:endParaRPr>
          </a:p>
          <a:p>
            <a:pPr>
              <a:lnSpc>
                <a:spcPct val="90000"/>
              </a:lnSpc>
              <a:spcBef>
                <a:spcPts val="1000"/>
              </a:spcBef>
              <a:buClr>
                <a:schemeClr val="accent1"/>
              </a:buClr>
              <a:buSzPct val="80000"/>
              <a:buFont typeface="Wingdings 3" charset="2"/>
              <a:buChar char=""/>
            </a:pPr>
            <a:r>
              <a:rPr lang="en-US" sz="1600" dirty="0">
                <a:solidFill>
                  <a:srgbClr val="FFFFFF"/>
                </a:solidFill>
              </a:rPr>
              <a:t>Please let us know if you have any problems accessing Showbie at all over the course of the year.</a:t>
            </a:r>
          </a:p>
        </p:txBody>
      </p:sp>
    </p:spTree>
    <p:extLst>
      <p:ext uri="{BB962C8B-B14F-4D97-AF65-F5344CB8AC3E}">
        <p14:creationId xmlns:p14="http://schemas.microsoft.com/office/powerpoint/2010/main" val="991069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09A0F-33C1-44DF-9049-3A2B3CD7198A}"/>
              </a:ext>
            </a:extLst>
          </p:cNvPr>
          <p:cNvSpPr>
            <a:spLocks noGrp="1"/>
          </p:cNvSpPr>
          <p:nvPr>
            <p:ph type="title"/>
          </p:nvPr>
        </p:nvSpPr>
        <p:spPr>
          <a:xfrm>
            <a:off x="677334" y="609600"/>
            <a:ext cx="8596668" cy="1320800"/>
          </a:xfrm>
        </p:spPr>
        <p:txBody>
          <a:bodyPr anchor="t">
            <a:normAutofit/>
          </a:bodyPr>
          <a:lstStyle/>
          <a:p>
            <a:r>
              <a:rPr lang="en-US" u="sng" dirty="0">
                <a:latin typeface="Comic Sans MS" panose="030F0702030302020204" pitchFamily="66" charset="0"/>
              </a:rPr>
              <a:t>Homework expectations…</a:t>
            </a:r>
            <a:endParaRPr lang="en-GB" u="sng" dirty="0">
              <a:latin typeface="Comic Sans MS" panose="030F0702030302020204" pitchFamily="66" charset="0"/>
            </a:endParaRPr>
          </a:p>
        </p:txBody>
      </p:sp>
      <p:pic>
        <p:nvPicPr>
          <p:cNvPr id="6" name="Picture 5">
            <a:extLst>
              <a:ext uri="{FF2B5EF4-FFF2-40B4-BE49-F238E27FC236}">
                <a16:creationId xmlns:a16="http://schemas.microsoft.com/office/drawing/2014/main" id="{5230B230-F4D9-43A5-B614-F3B7361E5228}"/>
              </a:ext>
            </a:extLst>
          </p:cNvPr>
          <p:cNvPicPr>
            <a:picLocks noChangeAspect="1"/>
          </p:cNvPicPr>
          <p:nvPr/>
        </p:nvPicPr>
        <p:blipFill>
          <a:blip r:embed="rId2"/>
          <a:stretch>
            <a:fillRect/>
          </a:stretch>
        </p:blipFill>
        <p:spPr>
          <a:xfrm>
            <a:off x="554416" y="2528101"/>
            <a:ext cx="9309290" cy="1801798"/>
          </a:xfrm>
          <a:prstGeom prst="rect">
            <a:avLst/>
          </a:prstGeom>
        </p:spPr>
      </p:pic>
    </p:spTree>
    <p:extLst>
      <p:ext uri="{BB962C8B-B14F-4D97-AF65-F5344CB8AC3E}">
        <p14:creationId xmlns:p14="http://schemas.microsoft.com/office/powerpoint/2010/main" val="1928184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166AB-4565-42F4-A051-FD57A6820F09}"/>
              </a:ext>
            </a:extLst>
          </p:cNvPr>
          <p:cNvSpPr>
            <a:spLocks noGrp="1"/>
          </p:cNvSpPr>
          <p:nvPr>
            <p:ph type="title"/>
          </p:nvPr>
        </p:nvSpPr>
        <p:spPr>
          <a:xfrm>
            <a:off x="69050" y="76970"/>
            <a:ext cx="2860193" cy="1320800"/>
          </a:xfrm>
        </p:spPr>
        <p:txBody>
          <a:bodyPr/>
          <a:lstStyle/>
          <a:p>
            <a:pPr algn="ctr"/>
            <a:r>
              <a:rPr lang="en-GB" u="sng" dirty="0"/>
              <a:t>Spellings and Reads</a:t>
            </a:r>
          </a:p>
        </p:txBody>
      </p:sp>
      <p:sp>
        <p:nvSpPr>
          <p:cNvPr id="7" name="Rectangle 6">
            <a:extLst>
              <a:ext uri="{FF2B5EF4-FFF2-40B4-BE49-F238E27FC236}">
                <a16:creationId xmlns:a16="http://schemas.microsoft.com/office/drawing/2014/main" id="{8026FFAE-238A-46F7-8028-1574479DEA49}"/>
              </a:ext>
            </a:extLst>
          </p:cNvPr>
          <p:cNvSpPr/>
          <p:nvPr/>
        </p:nvSpPr>
        <p:spPr>
          <a:xfrm>
            <a:off x="69050" y="1397770"/>
            <a:ext cx="3011167" cy="3970318"/>
          </a:xfrm>
          <a:prstGeom prst="rect">
            <a:avLst/>
          </a:prstGeom>
        </p:spPr>
        <p:txBody>
          <a:bodyPr wrap="square">
            <a:spAutoFit/>
          </a:bodyPr>
          <a:lstStyle/>
          <a:p>
            <a:pPr algn="ctr"/>
            <a:r>
              <a:rPr lang="en-US" dirty="0">
                <a:latin typeface="Comic Sans MS" panose="030F0702030302020204" pitchFamily="66" charset="0"/>
              </a:rPr>
              <a:t>Spellings – children will have spelling lessons in school.  We will be moving away from weekly spelling tests, rather using the Emile app to support.</a:t>
            </a:r>
          </a:p>
          <a:p>
            <a:pPr algn="ctr"/>
            <a:endParaRPr lang="en-US" dirty="0">
              <a:latin typeface="Comic Sans MS" panose="030F0702030302020204" pitchFamily="66" charset="0"/>
            </a:endParaRPr>
          </a:p>
          <a:p>
            <a:pPr algn="ctr"/>
            <a:r>
              <a:rPr lang="en-US" dirty="0">
                <a:latin typeface="Comic Sans MS" panose="030F0702030302020204" pitchFamily="66" charset="0"/>
              </a:rPr>
              <a:t>Children will have access to spellings at home and should still practice these as part of their homework.</a:t>
            </a:r>
          </a:p>
          <a:p>
            <a:pPr algn="ctr"/>
            <a:endParaRPr lang="en-US" dirty="0">
              <a:latin typeface="Comic Sans MS" panose="030F0702030302020204" pitchFamily="66" charset="0"/>
            </a:endParaRPr>
          </a:p>
          <a:p>
            <a:endParaRPr lang="en-US" dirty="0">
              <a:latin typeface="Comic Sans MS" panose="030F0702030302020204" pitchFamily="66" charset="0"/>
            </a:endParaRPr>
          </a:p>
        </p:txBody>
      </p:sp>
      <p:pic>
        <p:nvPicPr>
          <p:cNvPr id="5" name="Picture 4">
            <a:extLst>
              <a:ext uri="{FF2B5EF4-FFF2-40B4-BE49-F238E27FC236}">
                <a16:creationId xmlns:a16="http://schemas.microsoft.com/office/drawing/2014/main" id="{45A51610-EAA1-451C-B0DB-984EFCC66A30}"/>
              </a:ext>
            </a:extLst>
          </p:cNvPr>
          <p:cNvPicPr>
            <a:picLocks noChangeAspect="1"/>
          </p:cNvPicPr>
          <p:nvPr/>
        </p:nvPicPr>
        <p:blipFill>
          <a:blip r:embed="rId2"/>
          <a:stretch>
            <a:fillRect/>
          </a:stretch>
        </p:blipFill>
        <p:spPr>
          <a:xfrm>
            <a:off x="3080217" y="189266"/>
            <a:ext cx="3451508" cy="3889023"/>
          </a:xfrm>
          <a:prstGeom prst="rect">
            <a:avLst/>
          </a:prstGeom>
        </p:spPr>
      </p:pic>
      <p:pic>
        <p:nvPicPr>
          <p:cNvPr id="10" name="Picture 9">
            <a:extLst>
              <a:ext uri="{FF2B5EF4-FFF2-40B4-BE49-F238E27FC236}">
                <a16:creationId xmlns:a16="http://schemas.microsoft.com/office/drawing/2014/main" id="{12AA0FAC-D71B-43D7-9E02-012C339E1626}"/>
              </a:ext>
            </a:extLst>
          </p:cNvPr>
          <p:cNvPicPr>
            <a:picLocks noChangeAspect="1"/>
          </p:cNvPicPr>
          <p:nvPr/>
        </p:nvPicPr>
        <p:blipFill>
          <a:blip r:embed="rId3"/>
          <a:stretch>
            <a:fillRect/>
          </a:stretch>
        </p:blipFill>
        <p:spPr>
          <a:xfrm>
            <a:off x="3401950" y="4283408"/>
            <a:ext cx="8567024" cy="1702526"/>
          </a:xfrm>
          <a:prstGeom prst="rect">
            <a:avLst/>
          </a:prstGeom>
        </p:spPr>
      </p:pic>
      <p:pic>
        <p:nvPicPr>
          <p:cNvPr id="12" name="Picture 11">
            <a:extLst>
              <a:ext uri="{FF2B5EF4-FFF2-40B4-BE49-F238E27FC236}">
                <a16:creationId xmlns:a16="http://schemas.microsoft.com/office/drawing/2014/main" id="{C2A7CF87-07D0-4569-9B15-6DCD205CA729}"/>
              </a:ext>
            </a:extLst>
          </p:cNvPr>
          <p:cNvPicPr>
            <a:picLocks noChangeAspect="1"/>
          </p:cNvPicPr>
          <p:nvPr/>
        </p:nvPicPr>
        <p:blipFill>
          <a:blip r:embed="rId4"/>
          <a:stretch>
            <a:fillRect/>
          </a:stretch>
        </p:blipFill>
        <p:spPr>
          <a:xfrm>
            <a:off x="5134024" y="969917"/>
            <a:ext cx="7057976" cy="2459083"/>
          </a:xfrm>
          <a:prstGeom prst="rect">
            <a:avLst/>
          </a:prstGeom>
        </p:spPr>
      </p:pic>
    </p:spTree>
    <p:extLst>
      <p:ext uri="{BB962C8B-B14F-4D97-AF65-F5344CB8AC3E}">
        <p14:creationId xmlns:p14="http://schemas.microsoft.com/office/powerpoint/2010/main" val="2485768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BFF60B97-5EB1-411D-9287-82F79E225F9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8" name="Straight Connector 17">
              <a:extLst>
                <a:ext uri="{FF2B5EF4-FFF2-40B4-BE49-F238E27FC236}">
                  <a16:creationId xmlns:a16="http://schemas.microsoft.com/office/drawing/2014/main" id="{D674D93F-5BDC-4ACB-A8CA-7E981651184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08928BCD-A664-442D-ABA1-C3CFBED999E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 name="Rectangle 23">
              <a:extLst>
                <a:ext uri="{FF2B5EF4-FFF2-40B4-BE49-F238E27FC236}">
                  <a16:creationId xmlns:a16="http://schemas.microsoft.com/office/drawing/2014/main" id="{BA984793-63CC-45CB-A884-996FAAC233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5">
              <a:extLst>
                <a:ext uri="{FF2B5EF4-FFF2-40B4-BE49-F238E27FC236}">
                  <a16:creationId xmlns:a16="http://schemas.microsoft.com/office/drawing/2014/main" id="{2F0C28C5-1A58-4CFD-AE80-A035DCD738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Isosceles Triangle 21">
              <a:extLst>
                <a:ext uri="{FF2B5EF4-FFF2-40B4-BE49-F238E27FC236}">
                  <a16:creationId xmlns:a16="http://schemas.microsoft.com/office/drawing/2014/main" id="{95D7054E-4DD9-45B4-9774-43146D6C73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7">
              <a:extLst>
                <a:ext uri="{FF2B5EF4-FFF2-40B4-BE49-F238E27FC236}">
                  <a16:creationId xmlns:a16="http://schemas.microsoft.com/office/drawing/2014/main" id="{B82025D2-80F5-4523-8D68-3831F8711F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8">
              <a:extLst>
                <a:ext uri="{FF2B5EF4-FFF2-40B4-BE49-F238E27FC236}">
                  <a16:creationId xmlns:a16="http://schemas.microsoft.com/office/drawing/2014/main" id="{BC890E5E-6997-4B43-8F03-33C4CA22B6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9">
              <a:extLst>
                <a:ext uri="{FF2B5EF4-FFF2-40B4-BE49-F238E27FC236}">
                  <a16:creationId xmlns:a16="http://schemas.microsoft.com/office/drawing/2014/main" id="{A8F61413-378E-434E-BB32-C83A8B826E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5">
              <a:extLst>
                <a:ext uri="{FF2B5EF4-FFF2-40B4-BE49-F238E27FC236}">
                  <a16:creationId xmlns:a16="http://schemas.microsoft.com/office/drawing/2014/main" id="{22FCA4F9-826F-46CC-97AA-E951F199A6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a:extLst>
                <a:ext uri="{FF2B5EF4-FFF2-40B4-BE49-F238E27FC236}">
                  <a16:creationId xmlns:a16="http://schemas.microsoft.com/office/drawing/2014/main" id="{96E65488-263B-49DE-A257-2F17752147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3B63A0FB-01C1-418E-B4B3-F1489A94FACB}"/>
              </a:ext>
            </a:extLst>
          </p:cNvPr>
          <p:cNvSpPr>
            <a:spLocks noGrp="1"/>
          </p:cNvSpPr>
          <p:nvPr>
            <p:ph type="title"/>
          </p:nvPr>
        </p:nvSpPr>
        <p:spPr>
          <a:xfrm>
            <a:off x="4159225" y="609600"/>
            <a:ext cx="5114776" cy="1320800"/>
          </a:xfrm>
        </p:spPr>
        <p:txBody>
          <a:bodyPr vert="horz" lIns="91440" tIns="45720" rIns="91440" bIns="45720" rtlCol="0" anchor="t">
            <a:normAutofit/>
          </a:bodyPr>
          <a:lstStyle/>
          <a:p>
            <a:r>
              <a:rPr lang="en-US" u="sng"/>
              <a:t>Reading</a:t>
            </a:r>
          </a:p>
        </p:txBody>
      </p:sp>
      <p:pic>
        <p:nvPicPr>
          <p:cNvPr id="6" name="Content Placeholder 5" descr="A close up of a sign&#10;&#10;Description automatically generated">
            <a:extLst>
              <a:ext uri="{FF2B5EF4-FFF2-40B4-BE49-F238E27FC236}">
                <a16:creationId xmlns:a16="http://schemas.microsoft.com/office/drawing/2014/main" id="{1573E2F7-4658-4092-B1D6-8443CEA1D924}"/>
              </a:ext>
            </a:extLst>
          </p:cNvPr>
          <p:cNvPicPr>
            <a:picLocks noGrp="1" noChangeAspect="1"/>
          </p:cNvPicPr>
          <p:nvPr>
            <p:ph sz="half" idx="2"/>
          </p:nvPr>
        </p:nvPicPr>
        <p:blipFill rotWithShape="1">
          <a:blip r:embed="rId2">
            <a:alphaModFix/>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1193" r="4" b="13918"/>
          <a:stretch/>
        </p:blipFill>
        <p:spPr>
          <a:xfrm>
            <a:off x="509136" y="10"/>
            <a:ext cx="3517876" cy="2282808"/>
          </a:xfrm>
          <a:custGeom>
            <a:avLst/>
            <a:gdLst/>
            <a:ahLst/>
            <a:cxnLst/>
            <a:rect l="l" t="t" r="r" b="b"/>
            <a:pathLst>
              <a:path w="3517876" h="2282818">
                <a:moveTo>
                  <a:pt x="339471" y="0"/>
                </a:moveTo>
                <a:lnTo>
                  <a:pt x="3517876" y="0"/>
                </a:lnTo>
                <a:lnTo>
                  <a:pt x="3471247" y="312174"/>
                </a:lnTo>
                <a:lnTo>
                  <a:pt x="3471133" y="312174"/>
                </a:lnTo>
                <a:lnTo>
                  <a:pt x="3176778" y="2282818"/>
                </a:lnTo>
                <a:lnTo>
                  <a:pt x="0" y="2282818"/>
                </a:lnTo>
                <a:close/>
              </a:path>
            </a:pathLst>
          </a:custGeom>
        </p:spPr>
      </p:pic>
      <p:pic>
        <p:nvPicPr>
          <p:cNvPr id="12" name="Picture 11" descr="A close up of text on a white background&#10;&#10;Description automatically generated">
            <a:extLst>
              <a:ext uri="{FF2B5EF4-FFF2-40B4-BE49-F238E27FC236}">
                <a16:creationId xmlns:a16="http://schemas.microsoft.com/office/drawing/2014/main" id="{11E65C5A-0FDD-49C0-9EC3-AA021A964020}"/>
              </a:ext>
            </a:extLst>
          </p:cNvPr>
          <p:cNvPicPr>
            <a:picLocks noChangeAspect="1"/>
          </p:cNvPicPr>
          <p:nvPr/>
        </p:nvPicPr>
        <p:blipFill rotWithShape="1">
          <a:blip r:embed="rId4">
            <a:alphaModFix/>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6231" r="-1" b="7533"/>
          <a:stretch/>
        </p:blipFill>
        <p:spPr>
          <a:xfrm>
            <a:off x="169666" y="2289183"/>
            <a:ext cx="3514822" cy="2273270"/>
          </a:xfrm>
          <a:custGeom>
            <a:avLst/>
            <a:gdLst/>
            <a:ahLst/>
            <a:cxnLst/>
            <a:rect l="l" t="t" r="r" b="b"/>
            <a:pathLst>
              <a:path w="3514822" h="2273270">
                <a:moveTo>
                  <a:pt x="338051" y="0"/>
                </a:moveTo>
                <a:lnTo>
                  <a:pt x="3514822" y="0"/>
                </a:lnTo>
                <a:lnTo>
                  <a:pt x="3175264" y="2273270"/>
                </a:lnTo>
                <a:lnTo>
                  <a:pt x="0" y="2273270"/>
                </a:lnTo>
                <a:close/>
              </a:path>
            </a:pathLst>
          </a:custGeom>
        </p:spPr>
      </p:pic>
      <p:pic>
        <p:nvPicPr>
          <p:cNvPr id="9" name="Picture 8" descr="A close up of text on a white background&#10;&#10;Description automatically generated">
            <a:extLst>
              <a:ext uri="{FF2B5EF4-FFF2-40B4-BE49-F238E27FC236}">
                <a16:creationId xmlns:a16="http://schemas.microsoft.com/office/drawing/2014/main" id="{45D220E6-AB65-4BED-B8E6-8B0785E520F2}"/>
              </a:ext>
            </a:extLst>
          </p:cNvPr>
          <p:cNvPicPr>
            <a:picLocks noChangeAspect="1"/>
          </p:cNvPicPr>
          <p:nvPr/>
        </p:nvPicPr>
        <p:blipFill rotWithShape="1">
          <a:blip r:embed="rId6">
            <a:alphaModFix/>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t="23948" r="-2" b="24814"/>
          <a:stretch/>
        </p:blipFill>
        <p:spPr>
          <a:xfrm>
            <a:off x="-10633" y="4565636"/>
            <a:ext cx="3355563" cy="2292364"/>
          </a:xfrm>
          <a:custGeom>
            <a:avLst/>
            <a:gdLst/>
            <a:ahLst/>
            <a:cxnLst/>
            <a:rect l="l" t="t" r="r" b="b"/>
            <a:pathLst>
              <a:path w="3355563" h="2292364">
                <a:moveTo>
                  <a:pt x="180299" y="0"/>
                </a:moveTo>
                <a:lnTo>
                  <a:pt x="3355563" y="0"/>
                </a:lnTo>
                <a:lnTo>
                  <a:pt x="3013153" y="2292364"/>
                </a:lnTo>
                <a:lnTo>
                  <a:pt x="0" y="2292364"/>
                </a:lnTo>
                <a:lnTo>
                  <a:pt x="0" y="1212444"/>
                </a:lnTo>
                <a:close/>
              </a:path>
            </a:pathLst>
          </a:custGeom>
        </p:spPr>
      </p:pic>
      <p:sp>
        <p:nvSpPr>
          <p:cNvPr id="29" name="Isosceles Triangle 30">
            <a:extLst>
              <a:ext uri="{FF2B5EF4-FFF2-40B4-BE49-F238E27FC236}">
                <a16:creationId xmlns:a16="http://schemas.microsoft.com/office/drawing/2014/main" id="{FD076C4F-CB47-4A2D-95A1-9D5E3C2B76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634"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31" name="Straight Connector 30">
            <a:extLst>
              <a:ext uri="{FF2B5EF4-FFF2-40B4-BE49-F238E27FC236}">
                <a16:creationId xmlns:a16="http://schemas.microsoft.com/office/drawing/2014/main" id="{EEAF915B-5344-46DC-8097-7DAF062774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232" y="2282818"/>
            <a:ext cx="32060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0B738F4-B505-468D-996C-FEC3D1CA10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2696" y="4565636"/>
            <a:ext cx="32060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Isosceles Triangle 30">
            <a:extLst>
              <a:ext uri="{FF2B5EF4-FFF2-40B4-BE49-F238E27FC236}">
                <a16:creationId xmlns:a16="http://schemas.microsoft.com/office/drawing/2014/main" id="{6F953D60-C1AF-4BFA-9B22-BFE8F0BA1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97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9A985F2B-25B8-4A1B-A066-D63961238966}"/>
              </a:ext>
            </a:extLst>
          </p:cNvPr>
          <p:cNvSpPr>
            <a:spLocks noGrp="1"/>
          </p:cNvSpPr>
          <p:nvPr>
            <p:ph sz="half" idx="1"/>
          </p:nvPr>
        </p:nvSpPr>
        <p:spPr>
          <a:xfrm>
            <a:off x="4159225" y="2160589"/>
            <a:ext cx="5114776" cy="3880773"/>
          </a:xfrm>
        </p:spPr>
        <p:txBody>
          <a:bodyPr vert="horz" lIns="91440" tIns="45720" rIns="91440" bIns="45720" rtlCol="0">
            <a:normAutofit/>
          </a:bodyPr>
          <a:lstStyle/>
          <a:p>
            <a:r>
              <a:rPr lang="en-US" dirty="0">
                <a:solidFill>
                  <a:schemeClr val="tx1"/>
                </a:solidFill>
                <a:latin typeface="Comic Sans MS" panose="030F0702030302020204" pitchFamily="66" charset="0"/>
              </a:rPr>
              <a:t>Reading is extremely important in Year 6. We want the children to be fluent independent readers ready for high school. </a:t>
            </a:r>
          </a:p>
          <a:p>
            <a:r>
              <a:rPr lang="en-US" dirty="0">
                <a:solidFill>
                  <a:schemeClr val="tx1"/>
                </a:solidFill>
                <a:latin typeface="Comic Sans MS" panose="030F0702030302020204" pitchFamily="66" charset="0"/>
              </a:rPr>
              <a:t>Please encourage your child to read daily for 15-20 mins as part of their homework. </a:t>
            </a:r>
          </a:p>
          <a:p>
            <a:r>
              <a:rPr lang="en-US" dirty="0">
                <a:solidFill>
                  <a:schemeClr val="tx1"/>
                </a:solidFill>
                <a:latin typeface="Comic Sans MS" panose="030F0702030302020204" pitchFamily="66" charset="0"/>
              </a:rPr>
              <a:t>Reading Pathways continues in Year 6. Children will be encouraged to choose from a range of texts that explore a range of genres – essential for their transition to KS3 literature.</a:t>
            </a:r>
          </a:p>
          <a:p>
            <a:r>
              <a:rPr lang="en-US" dirty="0">
                <a:solidFill>
                  <a:schemeClr val="tx1"/>
                </a:solidFill>
                <a:latin typeface="Comic Sans MS" panose="030F0702030302020204" pitchFamily="66" charset="0"/>
              </a:rPr>
              <a:t>Reads can be logged on showbie </a:t>
            </a:r>
          </a:p>
        </p:txBody>
      </p:sp>
    </p:spTree>
    <p:extLst>
      <p:ext uri="{BB962C8B-B14F-4D97-AF65-F5344CB8AC3E}">
        <p14:creationId xmlns:p14="http://schemas.microsoft.com/office/powerpoint/2010/main" val="1375779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Isosceles Triangle 34">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45521ECE-44A1-4AAA-A05F-AB9C46513E9D}"/>
              </a:ext>
            </a:extLst>
          </p:cNvPr>
          <p:cNvSpPr>
            <a:spLocks noGrp="1"/>
          </p:cNvSpPr>
          <p:nvPr>
            <p:ph type="title"/>
          </p:nvPr>
        </p:nvSpPr>
        <p:spPr>
          <a:xfrm>
            <a:off x="673754" y="643467"/>
            <a:ext cx="4203045" cy="1375608"/>
          </a:xfrm>
        </p:spPr>
        <p:txBody>
          <a:bodyPr anchor="ctr">
            <a:normAutofit/>
          </a:bodyPr>
          <a:lstStyle/>
          <a:p>
            <a:r>
              <a:rPr lang="en-US" u="sng">
                <a:solidFill>
                  <a:schemeClr val="bg1"/>
                </a:solidFill>
                <a:latin typeface="Comic Sans MS" panose="030F0702030302020204" pitchFamily="66" charset="0"/>
              </a:rPr>
              <a:t>Important dates this year</a:t>
            </a:r>
            <a:r>
              <a:rPr lang="en-US">
                <a:solidFill>
                  <a:schemeClr val="bg1"/>
                </a:solidFill>
                <a:latin typeface="Comic Sans MS" panose="030F0702030302020204" pitchFamily="66" charset="0"/>
              </a:rPr>
              <a:t>…</a:t>
            </a:r>
            <a:endParaRPr lang="en-GB">
              <a:solidFill>
                <a:schemeClr val="bg1"/>
              </a:solidFill>
              <a:latin typeface="Comic Sans MS" panose="030F0702030302020204" pitchFamily="66" charset="0"/>
            </a:endParaRPr>
          </a:p>
        </p:txBody>
      </p:sp>
      <p:sp>
        <p:nvSpPr>
          <p:cNvPr id="3" name="Content Placeholder 2">
            <a:extLst>
              <a:ext uri="{FF2B5EF4-FFF2-40B4-BE49-F238E27FC236}">
                <a16:creationId xmlns:a16="http://schemas.microsoft.com/office/drawing/2014/main" id="{6972860D-3BC5-4218-B8CC-3E6C0D880F78}"/>
              </a:ext>
            </a:extLst>
          </p:cNvPr>
          <p:cNvSpPr>
            <a:spLocks noGrp="1"/>
          </p:cNvSpPr>
          <p:nvPr>
            <p:ph idx="1"/>
          </p:nvPr>
        </p:nvSpPr>
        <p:spPr>
          <a:xfrm>
            <a:off x="673754" y="2160590"/>
            <a:ext cx="3973943" cy="3440110"/>
          </a:xfrm>
        </p:spPr>
        <p:txBody>
          <a:bodyPr>
            <a:normAutofit/>
          </a:bodyPr>
          <a:lstStyle/>
          <a:p>
            <a:pPr>
              <a:lnSpc>
                <a:spcPct val="90000"/>
              </a:lnSpc>
            </a:pPr>
            <a:r>
              <a:rPr lang="en-US" sz="1500" dirty="0">
                <a:solidFill>
                  <a:schemeClr val="bg1"/>
                </a:solidFill>
                <a:latin typeface="Comic Sans MS" panose="030F0702030302020204" pitchFamily="66" charset="0"/>
              </a:rPr>
              <a:t>High school applications - </a:t>
            </a:r>
            <a:r>
              <a:rPr lang="en-GB" sz="1500" dirty="0">
                <a:solidFill>
                  <a:schemeClr val="bg1"/>
                </a:solidFill>
                <a:hlinkClick r:id="rId2"/>
              </a:rPr>
              <a:t>https://www.lancashire.gov.uk/children-education-families/schools/apply-for-a-school-place/starting-secondary-school/</a:t>
            </a:r>
            <a:r>
              <a:rPr lang="en-GB" sz="1500" dirty="0">
                <a:solidFill>
                  <a:schemeClr val="bg1"/>
                </a:solidFill>
              </a:rPr>
              <a:t> </a:t>
            </a:r>
          </a:p>
          <a:p>
            <a:pPr>
              <a:lnSpc>
                <a:spcPct val="90000"/>
              </a:lnSpc>
            </a:pPr>
            <a:endParaRPr lang="en-GB" sz="1500" dirty="0">
              <a:solidFill>
                <a:schemeClr val="bg1"/>
              </a:solidFill>
              <a:latin typeface="Comic Sans MS" panose="030F0702030302020204" pitchFamily="66" charset="0"/>
            </a:endParaRPr>
          </a:p>
          <a:p>
            <a:pPr marL="0" indent="0">
              <a:lnSpc>
                <a:spcPct val="90000"/>
              </a:lnSpc>
              <a:buNone/>
            </a:pPr>
            <a:r>
              <a:rPr lang="en-GB" sz="1500" dirty="0">
                <a:solidFill>
                  <a:schemeClr val="bg1"/>
                </a:solidFill>
                <a:latin typeface="Comic Sans MS" panose="030F0702030302020204" pitchFamily="66" charset="0"/>
              </a:rPr>
              <a:t>Applications must be submitted online to LCC by 31st October 2026. </a:t>
            </a:r>
          </a:p>
          <a:p>
            <a:pPr marL="0" indent="0">
              <a:lnSpc>
                <a:spcPct val="90000"/>
              </a:lnSpc>
              <a:buNone/>
            </a:pPr>
            <a:r>
              <a:rPr lang="en-GB" sz="1500" dirty="0">
                <a:solidFill>
                  <a:schemeClr val="bg1"/>
                </a:solidFill>
                <a:latin typeface="Comic Sans MS" panose="030F0702030302020204" pitchFamily="66" charset="0"/>
              </a:rPr>
              <a:t>Criteria for application can be found on school websites – check if faith schools require a supplementary form.</a:t>
            </a:r>
          </a:p>
        </p:txBody>
      </p:sp>
      <p:sp>
        <p:nvSpPr>
          <p:cNvPr id="37" name="Isosceles Triangle 36">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pic>
        <p:nvPicPr>
          <p:cNvPr id="9" name="Picture 8">
            <a:extLst>
              <a:ext uri="{FF2B5EF4-FFF2-40B4-BE49-F238E27FC236}">
                <a16:creationId xmlns:a16="http://schemas.microsoft.com/office/drawing/2014/main" id="{A4DA5BD0-EAE5-4384-B645-6B95595E370A}"/>
              </a:ext>
            </a:extLst>
          </p:cNvPr>
          <p:cNvPicPr>
            <a:picLocks noChangeAspect="1"/>
          </p:cNvPicPr>
          <p:nvPr/>
        </p:nvPicPr>
        <p:blipFill>
          <a:blip r:embed="rId3"/>
          <a:stretch>
            <a:fillRect/>
          </a:stretch>
        </p:blipFill>
        <p:spPr>
          <a:xfrm>
            <a:off x="5416998" y="2019075"/>
            <a:ext cx="6338698" cy="3065304"/>
          </a:xfrm>
          <a:prstGeom prst="rect">
            <a:avLst/>
          </a:prstGeom>
        </p:spPr>
      </p:pic>
    </p:spTree>
    <p:extLst>
      <p:ext uri="{BB962C8B-B14F-4D97-AF65-F5344CB8AC3E}">
        <p14:creationId xmlns:p14="http://schemas.microsoft.com/office/powerpoint/2010/main" val="1313290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46ADB-984B-4F6C-B61B-92D105819592}"/>
              </a:ext>
            </a:extLst>
          </p:cNvPr>
          <p:cNvSpPr>
            <a:spLocks noGrp="1"/>
          </p:cNvSpPr>
          <p:nvPr>
            <p:ph type="title"/>
          </p:nvPr>
        </p:nvSpPr>
        <p:spPr>
          <a:xfrm>
            <a:off x="5536734" y="609600"/>
            <a:ext cx="3737268" cy="1320800"/>
          </a:xfrm>
        </p:spPr>
        <p:txBody>
          <a:bodyPr>
            <a:normAutofit/>
          </a:bodyPr>
          <a:lstStyle/>
          <a:p>
            <a:pPr>
              <a:lnSpc>
                <a:spcPct val="90000"/>
              </a:lnSpc>
            </a:pPr>
            <a:r>
              <a:rPr lang="en-US" sz="2000" u="sng" dirty="0">
                <a:latin typeface="Comic Sans MS" panose="030F0702030302020204" pitchFamily="66" charset="0"/>
              </a:rPr>
              <a:t>End of Key stage assessments.</a:t>
            </a:r>
            <a:br>
              <a:rPr lang="en-US" sz="2000" u="sng" dirty="0">
                <a:latin typeface="Comic Sans MS" panose="030F0702030302020204" pitchFamily="66" charset="0"/>
              </a:rPr>
            </a:br>
            <a:r>
              <a:rPr lang="en-US" sz="2000" u="sng" dirty="0">
                <a:latin typeface="Comic Sans MS" panose="030F0702030302020204" pitchFamily="66" charset="0"/>
              </a:rPr>
              <a:t>Monday 10th May – Thursday 13th May 2027.</a:t>
            </a:r>
            <a:endParaRPr lang="en-GB" sz="2000" u="sng"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9EC3DB38-1B14-462D-90FC-DCF2B28B2AB7}"/>
              </a:ext>
            </a:extLst>
          </p:cNvPr>
          <p:cNvSpPr>
            <a:spLocks noGrp="1"/>
          </p:cNvSpPr>
          <p:nvPr>
            <p:ph idx="1"/>
          </p:nvPr>
        </p:nvSpPr>
        <p:spPr>
          <a:xfrm>
            <a:off x="5209563" y="2160589"/>
            <a:ext cx="4064439" cy="3880773"/>
          </a:xfrm>
        </p:spPr>
        <p:txBody>
          <a:bodyPr>
            <a:normAutofit/>
          </a:bodyPr>
          <a:lstStyle/>
          <a:p>
            <a:pPr>
              <a:lnSpc>
                <a:spcPct val="90000"/>
              </a:lnSpc>
            </a:pPr>
            <a:r>
              <a:rPr lang="en-US" sz="1400" dirty="0">
                <a:latin typeface="Comic Sans MS" panose="030F0702030302020204" pitchFamily="66" charset="0"/>
              </a:rPr>
              <a:t>All children in Year 6 will sit the National Curriculum Tests for KS2 - formally known as SATS. </a:t>
            </a:r>
          </a:p>
          <a:p>
            <a:pPr>
              <a:lnSpc>
                <a:spcPct val="90000"/>
              </a:lnSpc>
            </a:pPr>
            <a:r>
              <a:rPr lang="en-US" sz="1400" dirty="0">
                <a:latin typeface="Comic Sans MS" panose="030F0702030302020204" pitchFamily="66" charset="0"/>
              </a:rPr>
              <a:t>Math’s tests will include a short arithmetic test of 30 questions, plus two further reasoning papers. These will cover all the objectives taught from Key Stage 2.</a:t>
            </a:r>
          </a:p>
          <a:p>
            <a:pPr>
              <a:lnSpc>
                <a:spcPct val="90000"/>
              </a:lnSpc>
            </a:pPr>
            <a:r>
              <a:rPr lang="en-US" sz="1400" dirty="0">
                <a:latin typeface="Comic Sans MS" panose="030F0702030302020204" pitchFamily="66" charset="0"/>
              </a:rPr>
              <a:t>English tests will include  a 1 hour reading paper, a grammar and punctuation test and a spelling test as well. </a:t>
            </a:r>
          </a:p>
          <a:p>
            <a:pPr>
              <a:lnSpc>
                <a:spcPct val="90000"/>
              </a:lnSpc>
            </a:pPr>
            <a:r>
              <a:rPr lang="en-US" sz="1400" dirty="0">
                <a:latin typeface="Comic Sans MS" panose="030F0702030302020204" pitchFamily="66" charset="0"/>
              </a:rPr>
              <a:t>Results are reported as a scaled score, with a score of 100 representing the expected level for each age group.</a:t>
            </a:r>
          </a:p>
          <a:p>
            <a:pPr>
              <a:lnSpc>
                <a:spcPct val="90000"/>
              </a:lnSpc>
            </a:pPr>
            <a:r>
              <a:rPr lang="en-GB" sz="1400" dirty="0">
                <a:hlinkClick r:id="rId2"/>
              </a:rPr>
              <a:t>https://www.gov.uk/education/primary-curriculum-key-stage-2-tests-and-assessments</a:t>
            </a:r>
            <a:r>
              <a:rPr lang="en-GB" sz="1400" dirty="0"/>
              <a:t> </a:t>
            </a:r>
            <a:endParaRPr lang="en-GB" sz="1400" dirty="0">
              <a:latin typeface="Comic Sans MS" panose="030F0702030302020204" pitchFamily="66" charset="0"/>
            </a:endParaRPr>
          </a:p>
        </p:txBody>
      </p:sp>
      <p:pic>
        <p:nvPicPr>
          <p:cNvPr id="5" name="Picture 4" descr="Bubble sheet test paper and pencil">
            <a:extLst>
              <a:ext uri="{FF2B5EF4-FFF2-40B4-BE49-F238E27FC236}">
                <a16:creationId xmlns:a16="http://schemas.microsoft.com/office/drawing/2014/main" id="{E2A8DB95-91BC-F3CD-F657-2ED62FA772D9}"/>
              </a:ext>
            </a:extLst>
          </p:cNvPr>
          <p:cNvPicPr>
            <a:picLocks noChangeAspect="1"/>
          </p:cNvPicPr>
          <p:nvPr/>
        </p:nvPicPr>
        <p:blipFill rotWithShape="1">
          <a:blip r:embed="rId3"/>
          <a:srcRect l="48867"/>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9" name="Isosceles Triangle 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781482670"/>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alendar">
            <a:extLst>
              <a:ext uri="{FF2B5EF4-FFF2-40B4-BE49-F238E27FC236}">
                <a16:creationId xmlns:a16="http://schemas.microsoft.com/office/drawing/2014/main" id="{B506E91A-13B7-FFE9-95FE-EABE75F09E1C}"/>
              </a:ext>
            </a:extLst>
          </p:cNvPr>
          <p:cNvPicPr>
            <a:picLocks noChangeAspect="1"/>
          </p:cNvPicPr>
          <p:nvPr/>
        </p:nvPicPr>
        <p:blipFill rotWithShape="1">
          <a:blip r:embed="rId2"/>
          <a:srcRect l="13416" r="9475" b="-2"/>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1B977B38-3D55-4747-9AD9-8B2DE27B85E6}"/>
              </a:ext>
            </a:extLst>
          </p:cNvPr>
          <p:cNvSpPr>
            <a:spLocks noGrp="1"/>
          </p:cNvSpPr>
          <p:nvPr>
            <p:ph type="title"/>
          </p:nvPr>
        </p:nvSpPr>
        <p:spPr>
          <a:xfrm>
            <a:off x="677333" y="609600"/>
            <a:ext cx="3851123" cy="1320800"/>
          </a:xfrm>
        </p:spPr>
        <p:txBody>
          <a:bodyPr>
            <a:normAutofit/>
          </a:bodyPr>
          <a:lstStyle/>
          <a:p>
            <a:r>
              <a:rPr lang="en-US" u="sng"/>
              <a:t>Other events this year…</a:t>
            </a:r>
            <a:endParaRPr lang="en-GB" u="sng"/>
          </a:p>
        </p:txBody>
      </p:sp>
      <p:sp>
        <p:nvSpPr>
          <p:cNvPr id="3" name="Content Placeholder 2">
            <a:extLst>
              <a:ext uri="{FF2B5EF4-FFF2-40B4-BE49-F238E27FC236}">
                <a16:creationId xmlns:a16="http://schemas.microsoft.com/office/drawing/2014/main" id="{4544DACF-5DEC-47AC-A428-F0A12F19273B}"/>
              </a:ext>
            </a:extLst>
          </p:cNvPr>
          <p:cNvSpPr>
            <a:spLocks noGrp="1"/>
          </p:cNvSpPr>
          <p:nvPr>
            <p:ph idx="1"/>
          </p:nvPr>
        </p:nvSpPr>
        <p:spPr>
          <a:xfrm>
            <a:off x="677334" y="2160589"/>
            <a:ext cx="3851122" cy="3880773"/>
          </a:xfrm>
        </p:spPr>
        <p:txBody>
          <a:bodyPr>
            <a:normAutofit/>
          </a:bodyPr>
          <a:lstStyle/>
          <a:p>
            <a:endParaRPr lang="en-US" dirty="0"/>
          </a:p>
          <a:p>
            <a:r>
              <a:rPr lang="en-US" dirty="0"/>
              <a:t>Macmillan Coffee Morning – Friday 25th September 2026</a:t>
            </a:r>
          </a:p>
          <a:p>
            <a:r>
              <a:rPr lang="en-US" dirty="0"/>
              <a:t>SATs meeting – Wednesday 23</a:t>
            </a:r>
            <a:r>
              <a:rPr lang="en-US" baseline="30000" dirty="0"/>
              <a:t>rd</a:t>
            </a:r>
            <a:r>
              <a:rPr lang="en-US" dirty="0"/>
              <a:t> September 2026</a:t>
            </a:r>
          </a:p>
          <a:p>
            <a:r>
              <a:rPr lang="en-US" dirty="0"/>
              <a:t>Trip to Liverpool Museum – 25</a:t>
            </a:r>
            <a:r>
              <a:rPr lang="en-US" baseline="30000" dirty="0"/>
              <a:t>th</a:t>
            </a:r>
            <a:r>
              <a:rPr lang="en-US" dirty="0"/>
              <a:t> November 2026</a:t>
            </a:r>
          </a:p>
          <a:p>
            <a:r>
              <a:rPr lang="en-US" dirty="0"/>
              <a:t>Y6 Residential– June 2027</a:t>
            </a:r>
            <a:endParaRPr lang="en-GB" dirty="0"/>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430604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A920B-E20B-409C-BE05-6803F5C0DBE5}"/>
              </a:ext>
            </a:extLst>
          </p:cNvPr>
          <p:cNvSpPr>
            <a:spLocks noGrp="1"/>
          </p:cNvSpPr>
          <p:nvPr>
            <p:ph type="title"/>
          </p:nvPr>
        </p:nvSpPr>
        <p:spPr/>
        <p:txBody>
          <a:bodyPr/>
          <a:lstStyle/>
          <a:p>
            <a:r>
              <a:rPr lang="en-US" u="sng" dirty="0">
                <a:solidFill>
                  <a:schemeClr val="tx1"/>
                </a:solidFill>
                <a:latin typeface="Comic Sans MS" panose="030F0702030302020204" pitchFamily="66" charset="0"/>
              </a:rPr>
              <a:t>What can you do to help?</a:t>
            </a:r>
            <a:endParaRPr lang="en-GB" u="sng" dirty="0">
              <a:solidFill>
                <a:schemeClr val="tx1"/>
              </a:solidFill>
              <a:latin typeface="Comic Sans MS" panose="030F0702030302020204" pitchFamily="66" charset="0"/>
            </a:endParaRPr>
          </a:p>
        </p:txBody>
      </p:sp>
      <p:sp>
        <p:nvSpPr>
          <p:cNvPr id="3" name="Content Placeholder 2">
            <a:extLst>
              <a:ext uri="{FF2B5EF4-FFF2-40B4-BE49-F238E27FC236}">
                <a16:creationId xmlns:a16="http://schemas.microsoft.com/office/drawing/2014/main" id="{FDAF3630-B656-43EA-BA5D-9767D3259125}"/>
              </a:ext>
            </a:extLst>
          </p:cNvPr>
          <p:cNvSpPr>
            <a:spLocks noGrp="1"/>
          </p:cNvSpPr>
          <p:nvPr>
            <p:ph idx="1"/>
          </p:nvPr>
        </p:nvSpPr>
        <p:spPr/>
        <p:txBody>
          <a:bodyPr>
            <a:normAutofit/>
          </a:bodyPr>
          <a:lstStyle/>
          <a:p>
            <a:r>
              <a:rPr lang="en-US" sz="2400" dirty="0">
                <a:solidFill>
                  <a:schemeClr val="tx1"/>
                </a:solidFill>
                <a:latin typeface="Comic Sans MS" panose="030F0702030302020204" pitchFamily="66" charset="0"/>
              </a:rPr>
              <a:t>Ensure a good bedtime routine for your child, so they are refreshed and ready to learn in school each day. </a:t>
            </a:r>
          </a:p>
          <a:p>
            <a:r>
              <a:rPr lang="en-US" sz="2400" dirty="0">
                <a:solidFill>
                  <a:schemeClr val="tx1"/>
                </a:solidFill>
                <a:latin typeface="Comic Sans MS" panose="030F0702030302020204" pitchFamily="66" charset="0"/>
              </a:rPr>
              <a:t>Encourage self- learning of topics – particularly previous year group objectives and those covered throughout the year.</a:t>
            </a:r>
          </a:p>
          <a:p>
            <a:r>
              <a:rPr lang="en-US" sz="2400" dirty="0">
                <a:solidFill>
                  <a:schemeClr val="tx1"/>
                </a:solidFill>
                <a:latin typeface="Comic Sans MS" panose="030F0702030302020204" pitchFamily="66" charset="0"/>
              </a:rPr>
              <a:t>Promote daily independent reading.</a:t>
            </a:r>
          </a:p>
          <a:p>
            <a:pPr marL="0" indent="0">
              <a:buNone/>
            </a:pPr>
            <a:endParaRPr lang="en-GB" sz="3200" dirty="0">
              <a:solidFill>
                <a:schemeClr val="tx1"/>
              </a:solidFill>
              <a:latin typeface="Comic Sans MS" panose="030F0702030302020204" pitchFamily="66" charset="0"/>
            </a:endParaRPr>
          </a:p>
        </p:txBody>
      </p:sp>
    </p:spTree>
    <p:extLst>
      <p:ext uri="{BB962C8B-B14F-4D97-AF65-F5344CB8AC3E}">
        <p14:creationId xmlns:p14="http://schemas.microsoft.com/office/powerpoint/2010/main" val="25470765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B7190-D0CC-7BE6-6BD6-AB0D28269BBD}"/>
              </a:ext>
            </a:extLst>
          </p:cNvPr>
          <p:cNvSpPr>
            <a:spLocks noGrp="1"/>
          </p:cNvSpPr>
          <p:nvPr>
            <p:ph type="title"/>
          </p:nvPr>
        </p:nvSpPr>
        <p:spPr>
          <a:xfrm>
            <a:off x="287867" y="2041524"/>
            <a:ext cx="11904133" cy="4088343"/>
          </a:xfrm>
        </p:spPr>
        <p:txBody>
          <a:bodyPr>
            <a:noAutofit/>
          </a:bodyPr>
          <a:lstStyle/>
          <a:p>
            <a:pPr>
              <a:lnSpc>
                <a:spcPct val="100000"/>
              </a:lnSpc>
            </a:pPr>
            <a:br>
              <a:rPr lang="en-GB" sz="2800" dirty="0">
                <a:latin typeface="Calibri" panose="020F0502020204030204" pitchFamily="34" charset="0"/>
                <a:cs typeface="Calibri" panose="020F0502020204030204" pitchFamily="34" charset="0"/>
              </a:rPr>
            </a:br>
            <a:r>
              <a:rPr lang="en-GB" sz="2800" dirty="0">
                <a:solidFill>
                  <a:schemeClr val="accent2">
                    <a:lumMod val="50000"/>
                  </a:schemeClr>
                </a:solidFill>
                <a:latin typeface="Calibri" panose="020F0502020204030204" pitchFamily="34" charset="0"/>
                <a:cs typeface="Calibri" panose="020F0502020204030204" pitchFamily="34" charset="0"/>
              </a:rPr>
              <a:t>🔹 If your child is unwell, please contact the school office by 9:00am on each day of absence.</a:t>
            </a:r>
            <a:br>
              <a:rPr lang="en-GB" sz="2800" dirty="0">
                <a:solidFill>
                  <a:schemeClr val="accent2">
                    <a:lumMod val="50000"/>
                  </a:schemeClr>
                </a:solidFill>
                <a:latin typeface="Calibri" panose="020F0502020204030204" pitchFamily="34" charset="0"/>
                <a:cs typeface="Calibri" panose="020F0502020204030204" pitchFamily="34" charset="0"/>
              </a:rPr>
            </a:br>
            <a:r>
              <a:rPr lang="en-GB" sz="2800" dirty="0">
                <a:solidFill>
                  <a:schemeClr val="accent2">
                    <a:lumMod val="50000"/>
                  </a:schemeClr>
                </a:solidFill>
                <a:latin typeface="Calibri" panose="020F0502020204030204" pitchFamily="34" charset="0"/>
                <a:cs typeface="Calibri" panose="020F0502020204030204" pitchFamily="34" charset="0"/>
              </a:rPr>
              <a:t>📞 01257 276688</a:t>
            </a:r>
            <a:br>
              <a:rPr lang="en-GB" sz="2800" dirty="0">
                <a:solidFill>
                  <a:schemeClr val="accent2">
                    <a:lumMod val="50000"/>
                  </a:schemeClr>
                </a:solidFill>
                <a:latin typeface="Calibri" panose="020F0502020204030204" pitchFamily="34" charset="0"/>
                <a:cs typeface="Calibri" panose="020F0502020204030204" pitchFamily="34" charset="0"/>
              </a:rPr>
            </a:br>
            <a:r>
              <a:rPr lang="en-GB" sz="2800" dirty="0">
                <a:solidFill>
                  <a:schemeClr val="accent2">
                    <a:lumMod val="50000"/>
                  </a:schemeClr>
                </a:solidFill>
                <a:latin typeface="Calibri" panose="020F0502020204030204" pitchFamily="34" charset="0"/>
                <a:cs typeface="Calibri" panose="020F0502020204030204" pitchFamily="34" charset="0"/>
              </a:rPr>
              <a:t>✉️ </a:t>
            </a:r>
            <a:r>
              <a:rPr lang="en-GB" sz="2800" dirty="0" err="1">
                <a:solidFill>
                  <a:schemeClr val="accent2">
                    <a:lumMod val="50000"/>
                  </a:schemeClr>
                </a:solidFill>
                <a:latin typeface="Calibri" panose="020F0502020204030204" pitchFamily="34" charset="0"/>
                <a:cs typeface="Calibri" panose="020F0502020204030204" pitchFamily="34" charset="0"/>
              </a:rPr>
              <a:t>office@primrosehill-euxton.lancs.sch.uk</a:t>
            </a:r>
            <a:br>
              <a:rPr lang="en-GB" sz="2800" dirty="0">
                <a:solidFill>
                  <a:schemeClr val="accent2">
                    <a:lumMod val="50000"/>
                  </a:schemeClr>
                </a:solidFill>
                <a:latin typeface="Calibri" panose="020F0502020204030204" pitchFamily="34" charset="0"/>
                <a:cs typeface="Calibri" panose="020F0502020204030204" pitchFamily="34" charset="0"/>
              </a:rPr>
            </a:br>
            <a:r>
              <a:rPr lang="en-GB" sz="2800" dirty="0">
                <a:solidFill>
                  <a:schemeClr val="accent2">
                    <a:lumMod val="50000"/>
                  </a:schemeClr>
                </a:solidFill>
                <a:latin typeface="Calibri" panose="020F0502020204030204" pitchFamily="34" charset="0"/>
                <a:cs typeface="Calibri" panose="020F0502020204030204" pitchFamily="34" charset="0"/>
              </a:rPr>
              <a:t>🔹 </a:t>
            </a:r>
            <a:r>
              <a:rPr lang="en-GB" sz="2800" b="1" dirty="0">
                <a:solidFill>
                  <a:schemeClr val="accent2">
                    <a:lumMod val="50000"/>
                  </a:schemeClr>
                </a:solidFill>
                <a:latin typeface="Calibri" panose="020F0502020204030204" pitchFamily="34" charset="0"/>
                <a:cs typeface="Calibri" panose="020F0502020204030204" pitchFamily="34" charset="0"/>
              </a:rPr>
              <a:t>Be specific</a:t>
            </a:r>
            <a:r>
              <a:rPr lang="en-GB" sz="2800" dirty="0">
                <a:solidFill>
                  <a:schemeClr val="accent2">
                    <a:lumMod val="50000"/>
                  </a:schemeClr>
                </a:solidFill>
                <a:latin typeface="Calibri" panose="020F0502020204030204" pitchFamily="34" charset="0"/>
                <a:cs typeface="Calibri" panose="020F0502020204030204" pitchFamily="34" charset="0"/>
              </a:rPr>
              <a:t>:</a:t>
            </a:r>
            <a:br>
              <a:rPr lang="en-GB" sz="2800" dirty="0">
                <a:solidFill>
                  <a:schemeClr val="accent2">
                    <a:lumMod val="50000"/>
                  </a:schemeClr>
                </a:solidFill>
                <a:latin typeface="Calibri" panose="020F0502020204030204" pitchFamily="34" charset="0"/>
                <a:cs typeface="Calibri" panose="020F0502020204030204" pitchFamily="34" charset="0"/>
              </a:rPr>
            </a:br>
            <a:r>
              <a:rPr lang="en-GB" sz="2800" dirty="0">
                <a:solidFill>
                  <a:schemeClr val="accent2">
                    <a:lumMod val="50000"/>
                  </a:schemeClr>
                </a:solidFill>
                <a:latin typeface="Calibri" panose="020F0502020204030204" pitchFamily="34" charset="0"/>
                <a:cs typeface="Calibri" panose="020F0502020204030204" pitchFamily="34" charset="0"/>
              </a:rPr>
              <a:t>It’s important to give a clear reason – for example:</a:t>
            </a:r>
            <a:br>
              <a:rPr lang="en-GB" sz="2800" dirty="0">
                <a:solidFill>
                  <a:schemeClr val="accent2">
                    <a:lumMod val="50000"/>
                  </a:schemeClr>
                </a:solidFill>
                <a:latin typeface="Calibri" panose="020F0502020204030204" pitchFamily="34" charset="0"/>
                <a:cs typeface="Calibri" panose="020F0502020204030204" pitchFamily="34" charset="0"/>
              </a:rPr>
            </a:br>
            <a:r>
              <a:rPr lang="en-GB" sz="2800" dirty="0">
                <a:solidFill>
                  <a:schemeClr val="accent2">
                    <a:lumMod val="50000"/>
                  </a:schemeClr>
                </a:solidFill>
                <a:latin typeface="Calibri" panose="020F0502020204030204" pitchFamily="34" charset="0"/>
                <a:cs typeface="Calibri" panose="020F0502020204030204" pitchFamily="34" charset="0"/>
              </a:rPr>
              <a:t>✅ “Tonsillitis” or “Sickness and temperature”</a:t>
            </a:r>
            <a:br>
              <a:rPr lang="en-GB" sz="2800" dirty="0">
                <a:solidFill>
                  <a:schemeClr val="accent2">
                    <a:lumMod val="50000"/>
                  </a:schemeClr>
                </a:solidFill>
                <a:latin typeface="Calibri" panose="020F0502020204030204" pitchFamily="34" charset="0"/>
                <a:cs typeface="Calibri" panose="020F0502020204030204" pitchFamily="34" charset="0"/>
              </a:rPr>
            </a:br>
            <a:r>
              <a:rPr lang="en-GB" sz="2800" dirty="0">
                <a:solidFill>
                  <a:schemeClr val="accent2">
                    <a:lumMod val="50000"/>
                  </a:schemeClr>
                </a:solidFill>
                <a:latin typeface="Calibri" panose="020F0502020204030204" pitchFamily="34" charset="0"/>
                <a:cs typeface="Calibri" panose="020F0502020204030204" pitchFamily="34" charset="0"/>
              </a:rPr>
              <a:t>❌ Not just “unwell” or “poorly”.</a:t>
            </a:r>
            <a:br>
              <a:rPr lang="en-GB" sz="2800" dirty="0">
                <a:latin typeface="Calibri" panose="020F0502020204030204" pitchFamily="34" charset="0"/>
                <a:cs typeface="Calibri" panose="020F0502020204030204" pitchFamily="34" charset="0"/>
              </a:rPr>
            </a:br>
            <a:endParaRPr lang="en-US" sz="28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AE2DBAA9-D721-C907-1968-867DD71383B4}"/>
              </a:ext>
            </a:extLst>
          </p:cNvPr>
          <p:cNvSpPr txBox="1"/>
          <p:nvPr/>
        </p:nvSpPr>
        <p:spPr>
          <a:xfrm>
            <a:off x="287866" y="247132"/>
            <a:ext cx="11904133" cy="923330"/>
          </a:xfrm>
          <a:prstGeom prst="rect">
            <a:avLst/>
          </a:prstGeom>
          <a:noFill/>
        </p:spPr>
        <p:txBody>
          <a:bodyPr wrap="square">
            <a:spAutoFit/>
          </a:bodyPr>
          <a:lstStyle/>
          <a:p>
            <a:pPr algn="ctr"/>
            <a:r>
              <a:rPr lang="en-GB" sz="5400" b="1" dirty="0">
                <a:latin typeface="Calibri" panose="020F0502020204030204" pitchFamily="34" charset="0"/>
                <a:cs typeface="Calibri" panose="020F0502020204030204" pitchFamily="34" charset="0"/>
              </a:rPr>
              <a:t>📆 Attendance &amp; Absence</a:t>
            </a:r>
            <a:endParaRPr lang="en-US" sz="5400"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4203BBAA-5AFA-A364-54C7-28FCA361EF7B}"/>
              </a:ext>
            </a:extLst>
          </p:cNvPr>
          <p:cNvSpPr txBox="1"/>
          <p:nvPr/>
        </p:nvSpPr>
        <p:spPr>
          <a:xfrm>
            <a:off x="-1" y="1348858"/>
            <a:ext cx="12191999" cy="461665"/>
          </a:xfrm>
          <a:prstGeom prst="rect">
            <a:avLst/>
          </a:prstGeom>
          <a:noFill/>
        </p:spPr>
        <p:txBody>
          <a:bodyPr wrap="square">
            <a:spAutoFit/>
          </a:bodyPr>
          <a:lstStyle/>
          <a:p>
            <a:pPr algn="ctr"/>
            <a:r>
              <a:rPr lang="en-GB" sz="2400" dirty="0">
                <a:latin typeface="Calibri" panose="020F0502020204030204" pitchFamily="34" charset="0"/>
                <a:cs typeface="Calibri" panose="020F0502020204030204" pitchFamily="34" charset="0"/>
              </a:rPr>
              <a:t>We strongly encourage good attendance to support your child’s learning and progress.</a:t>
            </a:r>
            <a:endParaRPr lang="en-US" sz="2400"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97B6B900-BE5A-A35A-4613-892EDD525546}"/>
              </a:ext>
            </a:extLst>
          </p:cNvPr>
          <p:cNvSpPr txBox="1"/>
          <p:nvPr/>
        </p:nvSpPr>
        <p:spPr>
          <a:xfrm>
            <a:off x="0" y="6241536"/>
            <a:ext cx="12191998" cy="461665"/>
          </a:xfrm>
          <a:prstGeom prst="rect">
            <a:avLst/>
          </a:prstGeom>
          <a:noFill/>
        </p:spPr>
        <p:txBody>
          <a:bodyPr wrap="square">
            <a:spAutoFit/>
          </a:bodyPr>
          <a:lstStyle/>
          <a:p>
            <a:pPr algn="ctr"/>
            <a:r>
              <a:rPr lang="en-GB" sz="2400" dirty="0">
                <a:latin typeface="Calibri" panose="020F0502020204030204" pitchFamily="34" charset="0"/>
                <a:cs typeface="Calibri" panose="020F0502020204030204" pitchFamily="34" charset="0"/>
              </a:rPr>
              <a:t>This helps us meet safeguarding and health requirements</a:t>
            </a:r>
            <a:endParaRPr lang="en-US" sz="2400" dirty="0"/>
          </a:p>
        </p:txBody>
      </p:sp>
    </p:spTree>
    <p:extLst>
      <p:ext uri="{BB962C8B-B14F-4D97-AF65-F5344CB8AC3E}">
        <p14:creationId xmlns:p14="http://schemas.microsoft.com/office/powerpoint/2010/main" val="302292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212860BB-794D-FF5B-2A0F-3936BC8C472C}"/>
              </a:ext>
            </a:extLst>
          </p:cNvPr>
          <p:cNvSpPr>
            <a:spLocks noGrp="1" noChangeArrowheads="1"/>
          </p:cNvSpPr>
          <p:nvPr>
            <p:ph type="ctrTitle"/>
          </p:nvPr>
        </p:nvSpPr>
        <p:spPr>
          <a:xfrm>
            <a:off x="142219" y="821277"/>
            <a:ext cx="9832291" cy="5778500"/>
          </a:xfrm>
        </p:spPr>
        <p:txBody>
          <a:bodyPr>
            <a:noAutofit/>
          </a:bodyPr>
          <a:lstStyle/>
          <a:p>
            <a:r>
              <a:rPr lang="en-GB" sz="5400" b="1" dirty="0"/>
              <a:t>📬 </a:t>
            </a:r>
            <a:r>
              <a:rPr lang="en-GB" sz="5400" b="1" dirty="0">
                <a:solidFill>
                  <a:schemeClr val="accent2">
                    <a:lumMod val="50000"/>
                  </a:schemeClr>
                </a:solidFill>
                <a:latin typeface="Calibri" panose="020F0502020204030204" pitchFamily="34" charset="0"/>
                <a:cs typeface="Calibri" panose="020F0502020204030204" pitchFamily="34" charset="0"/>
              </a:rPr>
              <a:t>Communicating with Us</a:t>
            </a:r>
            <a:br>
              <a:rPr lang="en-GB" sz="2800" b="1" dirty="0"/>
            </a:br>
            <a:br>
              <a:rPr lang="en-GB" sz="2800" dirty="0">
                <a:solidFill>
                  <a:schemeClr val="accent2">
                    <a:lumMod val="50000"/>
                  </a:schemeClr>
                </a:solidFill>
              </a:rPr>
            </a:br>
            <a:r>
              <a:rPr lang="en-GB" sz="2800" dirty="0">
                <a:solidFill>
                  <a:schemeClr val="accent2">
                    <a:lumMod val="50000"/>
                  </a:schemeClr>
                </a:solidFill>
                <a:latin typeface="Calibri" panose="020F0502020204030204" pitchFamily="34" charset="0"/>
                <a:cs typeface="Calibri" panose="020F0502020204030204" pitchFamily="34" charset="0"/>
              </a:rPr>
              <a:t>If you need to get in touch, please email the </a:t>
            </a:r>
            <a:r>
              <a:rPr lang="en-GB" sz="2800" b="1" dirty="0">
                <a:solidFill>
                  <a:schemeClr val="accent2">
                    <a:lumMod val="50000"/>
                  </a:schemeClr>
                </a:solidFill>
                <a:latin typeface="Calibri" panose="020F0502020204030204" pitchFamily="34" charset="0"/>
                <a:cs typeface="Calibri" panose="020F0502020204030204" pitchFamily="34" charset="0"/>
              </a:rPr>
              <a:t>school office</a:t>
            </a:r>
            <a:r>
              <a:rPr lang="en-GB" sz="2800" dirty="0">
                <a:solidFill>
                  <a:schemeClr val="accent2">
                    <a:lumMod val="50000"/>
                  </a:schemeClr>
                </a:solidFill>
                <a:latin typeface="Calibri" panose="020F0502020204030204" pitchFamily="34" charset="0"/>
                <a:cs typeface="Calibri" panose="020F0502020204030204" pitchFamily="34" charset="0"/>
              </a:rPr>
              <a:t> in the first instance:</a:t>
            </a:r>
            <a:br>
              <a:rPr lang="en-GB" sz="2800" dirty="0">
                <a:solidFill>
                  <a:schemeClr val="accent2">
                    <a:lumMod val="50000"/>
                  </a:schemeClr>
                </a:solidFill>
                <a:latin typeface="Calibri" panose="020F0502020204030204" pitchFamily="34" charset="0"/>
                <a:cs typeface="Calibri" panose="020F0502020204030204" pitchFamily="34" charset="0"/>
              </a:rPr>
            </a:br>
            <a:br>
              <a:rPr lang="en-GB" sz="2800" dirty="0">
                <a:solidFill>
                  <a:schemeClr val="accent2">
                    <a:lumMod val="50000"/>
                  </a:schemeClr>
                </a:solidFill>
                <a:latin typeface="Calibri" panose="020F0502020204030204" pitchFamily="34" charset="0"/>
                <a:cs typeface="Calibri" panose="020F0502020204030204" pitchFamily="34" charset="0"/>
              </a:rPr>
            </a:br>
            <a:r>
              <a:rPr lang="en-GB" sz="2800" dirty="0">
                <a:solidFill>
                  <a:schemeClr val="accent2">
                    <a:lumMod val="50000"/>
                  </a:schemeClr>
                </a:solidFill>
                <a:latin typeface="Calibri" panose="020F0502020204030204" pitchFamily="34" charset="0"/>
                <a:cs typeface="Calibri" panose="020F0502020204030204" pitchFamily="34" charset="0"/>
              </a:rPr>
              <a:t>✉️ </a:t>
            </a:r>
            <a:r>
              <a:rPr lang="en-GB" sz="2800" b="1" dirty="0" err="1">
                <a:solidFill>
                  <a:schemeClr val="accent2">
                    <a:lumMod val="50000"/>
                  </a:schemeClr>
                </a:solidFill>
                <a:latin typeface="Calibri" panose="020F0502020204030204" pitchFamily="34" charset="0"/>
                <a:cs typeface="Calibri" panose="020F0502020204030204" pitchFamily="34" charset="0"/>
              </a:rPr>
              <a:t>office@primrosehill-euxton.lancs.sch.uk</a:t>
            </a:r>
            <a:br>
              <a:rPr lang="en-GB" sz="2800" dirty="0">
                <a:solidFill>
                  <a:schemeClr val="accent2">
                    <a:lumMod val="50000"/>
                  </a:schemeClr>
                </a:solidFill>
                <a:latin typeface="Calibri" panose="020F0502020204030204" pitchFamily="34" charset="0"/>
                <a:cs typeface="Calibri" panose="020F0502020204030204" pitchFamily="34" charset="0"/>
              </a:rPr>
            </a:br>
            <a:br>
              <a:rPr lang="en-GB" sz="2800" dirty="0">
                <a:solidFill>
                  <a:schemeClr val="accent2">
                    <a:lumMod val="50000"/>
                  </a:schemeClr>
                </a:solidFill>
                <a:latin typeface="Calibri" panose="020F0502020204030204" pitchFamily="34" charset="0"/>
                <a:cs typeface="Calibri" panose="020F0502020204030204" pitchFamily="34" charset="0"/>
              </a:rPr>
            </a:br>
            <a:r>
              <a:rPr lang="en-GB" sz="2800" dirty="0">
                <a:solidFill>
                  <a:schemeClr val="accent2">
                    <a:lumMod val="50000"/>
                  </a:schemeClr>
                </a:solidFill>
                <a:latin typeface="Calibri" panose="020F0502020204030204" pitchFamily="34" charset="0"/>
                <a:cs typeface="Calibri" panose="020F0502020204030204" pitchFamily="34" charset="0"/>
              </a:rPr>
              <a:t>Your message will be passed on to the relevant member of staff.</a:t>
            </a:r>
            <a:br>
              <a:rPr lang="en-GB" sz="2800" dirty="0">
                <a:solidFill>
                  <a:schemeClr val="accent2">
                    <a:lumMod val="50000"/>
                  </a:schemeClr>
                </a:solidFill>
                <a:latin typeface="Calibri" panose="020F0502020204030204" pitchFamily="34" charset="0"/>
                <a:cs typeface="Calibri" panose="020F0502020204030204" pitchFamily="34" charset="0"/>
              </a:rPr>
            </a:br>
            <a:br>
              <a:rPr lang="en-GB" sz="2800" dirty="0">
                <a:solidFill>
                  <a:schemeClr val="accent2">
                    <a:lumMod val="50000"/>
                  </a:schemeClr>
                </a:solidFill>
                <a:latin typeface="Calibri" panose="020F0502020204030204" pitchFamily="34" charset="0"/>
                <a:cs typeface="Calibri" panose="020F0502020204030204" pitchFamily="34" charset="0"/>
              </a:rPr>
            </a:br>
            <a:r>
              <a:rPr lang="en-GB" sz="2800" dirty="0">
                <a:solidFill>
                  <a:schemeClr val="accent2">
                    <a:lumMod val="50000"/>
                  </a:schemeClr>
                </a:solidFill>
                <a:latin typeface="Calibri" panose="020F0502020204030204" pitchFamily="34" charset="0"/>
                <a:cs typeface="Calibri" panose="020F0502020204030204" pitchFamily="34" charset="0"/>
              </a:rPr>
              <a:t>We aim to respond as soon as we can, but please allow up to 48 hours for a reply during term time.</a:t>
            </a:r>
            <a:br>
              <a:rPr lang="en-GB" sz="2800" dirty="0">
                <a:solidFill>
                  <a:schemeClr val="accent2">
                    <a:lumMod val="50000"/>
                  </a:schemeClr>
                </a:solidFill>
                <a:latin typeface="Calibri" panose="020F0502020204030204" pitchFamily="34" charset="0"/>
                <a:cs typeface="Calibri" panose="020F0502020204030204" pitchFamily="34" charset="0"/>
              </a:rPr>
            </a:br>
            <a:br>
              <a:rPr lang="en-GB" sz="2800" dirty="0">
                <a:solidFill>
                  <a:schemeClr val="accent2">
                    <a:lumMod val="50000"/>
                  </a:schemeClr>
                </a:solidFill>
                <a:latin typeface="Calibri" panose="020F0502020204030204" pitchFamily="34" charset="0"/>
                <a:cs typeface="Calibri" panose="020F0502020204030204" pitchFamily="34" charset="0"/>
              </a:rPr>
            </a:br>
            <a:r>
              <a:rPr lang="en-GB" sz="2800" i="1" dirty="0">
                <a:solidFill>
                  <a:schemeClr val="accent2">
                    <a:lumMod val="50000"/>
                  </a:schemeClr>
                </a:solidFill>
                <a:latin typeface="Calibri" panose="020F0502020204030204" pitchFamily="34" charset="0"/>
                <a:cs typeface="Calibri" panose="020F0502020204030204" pitchFamily="34" charset="0"/>
              </a:rPr>
              <a:t>For urgent matters during the school day, please phone the school office directly on: 01257 276688</a:t>
            </a:r>
            <a:endParaRPr lang="en-GB" sz="2800" dirty="0">
              <a:solidFill>
                <a:schemeClr val="accent2">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66245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E43D37-4BC5-AE48-F389-2589E50DA6C0}"/>
              </a:ext>
            </a:extLst>
          </p:cNvPr>
          <p:cNvSpPr txBox="1"/>
          <p:nvPr/>
        </p:nvSpPr>
        <p:spPr>
          <a:xfrm>
            <a:off x="1" y="328613"/>
            <a:ext cx="12192000" cy="923330"/>
          </a:xfrm>
          <a:prstGeom prst="rect">
            <a:avLst/>
          </a:prstGeom>
          <a:noFill/>
        </p:spPr>
        <p:txBody>
          <a:bodyPr wrap="square" rtlCol="0">
            <a:spAutoFit/>
          </a:bodyPr>
          <a:lstStyle/>
          <a:p>
            <a:pPr algn="ctr"/>
            <a:r>
              <a:rPr lang="en-GB" sz="5400" b="1" dirty="0">
                <a:latin typeface="Calibri" panose="020F0502020204030204" pitchFamily="34" charset="0"/>
                <a:cs typeface="Calibri" panose="020F0502020204030204" pitchFamily="34" charset="0"/>
              </a:rPr>
              <a:t>📧 Weekly Wednesday Email</a:t>
            </a:r>
            <a:endParaRPr lang="en-GB" sz="54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B9D4B757-B4C5-75AC-3520-6F23DCD3740E}"/>
              </a:ext>
            </a:extLst>
          </p:cNvPr>
          <p:cNvSpPr txBox="1"/>
          <p:nvPr/>
        </p:nvSpPr>
        <p:spPr>
          <a:xfrm>
            <a:off x="371475" y="1659285"/>
            <a:ext cx="11258550" cy="3539430"/>
          </a:xfrm>
          <a:prstGeom prst="rect">
            <a:avLst/>
          </a:prstGeom>
          <a:noFill/>
        </p:spPr>
        <p:txBody>
          <a:bodyPr wrap="square">
            <a:spAutoFit/>
          </a:bodyPr>
          <a:lstStyle/>
          <a:p>
            <a:r>
              <a:rPr lang="en-GB" sz="2800" dirty="0">
                <a:latin typeface="Calibri" panose="020F0502020204030204" pitchFamily="34" charset="0"/>
                <a:cs typeface="Calibri" panose="020F0502020204030204" pitchFamily="34" charset="0"/>
              </a:rPr>
              <a:t>To keep communication clear and consistent,</a:t>
            </a:r>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the school sends out a </a:t>
            </a:r>
            <a:r>
              <a:rPr lang="en-GB" sz="2800" b="1" dirty="0">
                <a:latin typeface="Calibri" panose="020F0502020204030204" pitchFamily="34" charset="0"/>
                <a:cs typeface="Calibri" panose="020F0502020204030204" pitchFamily="34" charset="0"/>
              </a:rPr>
              <a:t>Weekly Wednesday Email</a:t>
            </a:r>
            <a:r>
              <a:rPr lang="en-GB" sz="2800" dirty="0">
                <a:latin typeface="Calibri" panose="020F0502020204030204" pitchFamily="34" charset="0"/>
                <a:cs typeface="Calibri" panose="020F0502020204030204" pitchFamily="34" charset="0"/>
              </a:rPr>
              <a:t>.</a:t>
            </a:r>
          </a:p>
          <a:p>
            <a:endParaRPr lang="en-GB" sz="2800" dirty="0">
              <a:latin typeface="Calibri" panose="020F0502020204030204" pitchFamily="34" charset="0"/>
              <a:cs typeface="Calibri" panose="020F0502020204030204" pitchFamily="34" charset="0"/>
            </a:endParaRPr>
          </a:p>
          <a:p>
            <a:r>
              <a:rPr lang="en-GB" sz="2800" dirty="0">
                <a:latin typeface="Calibri" panose="020F0502020204030204" pitchFamily="34" charset="0"/>
                <a:cs typeface="Calibri" panose="020F0502020204030204" pitchFamily="34" charset="0"/>
              </a:rPr>
              <a:t>It includes:</a:t>
            </a:r>
          </a:p>
          <a:p>
            <a:pPr marL="285750" indent="-285750">
              <a:buFont typeface="Arial" panose="020B0604020202020204" pitchFamily="34" charset="0"/>
              <a:buChar char="•"/>
            </a:pPr>
            <a:r>
              <a:rPr lang="en-GB" sz="2800" b="1" dirty="0">
                <a:latin typeface="Calibri" panose="020F0502020204030204" pitchFamily="34" charset="0"/>
                <a:cs typeface="Calibri" panose="020F0502020204030204" pitchFamily="34" charset="0"/>
              </a:rPr>
              <a:t>Upcoming trips and events</a:t>
            </a:r>
          </a:p>
          <a:p>
            <a:pPr marL="285750" indent="-285750">
              <a:buFont typeface="Arial" panose="020B0604020202020204" pitchFamily="34" charset="0"/>
              <a:buChar char="•"/>
            </a:pPr>
            <a:r>
              <a:rPr lang="en-GB" sz="2800" b="1" dirty="0">
                <a:latin typeface="Calibri" panose="020F0502020204030204" pitchFamily="34" charset="0"/>
                <a:cs typeface="Calibri" panose="020F0502020204030204" pitchFamily="34" charset="0"/>
              </a:rPr>
              <a:t>Key dates</a:t>
            </a:r>
          </a:p>
          <a:p>
            <a:pPr marL="285750" indent="-285750">
              <a:buFont typeface="Arial" panose="020B0604020202020204" pitchFamily="34" charset="0"/>
              <a:buChar char="•"/>
            </a:pPr>
            <a:r>
              <a:rPr lang="en-GB" sz="2800" b="1" dirty="0">
                <a:latin typeface="Calibri" panose="020F0502020204030204" pitchFamily="34" charset="0"/>
                <a:cs typeface="Calibri" panose="020F0502020204030204" pitchFamily="34" charset="0"/>
              </a:rPr>
              <a:t>Celebrations and achievements</a:t>
            </a:r>
          </a:p>
          <a:p>
            <a:pPr marL="285750" indent="-285750">
              <a:buFont typeface="Arial" panose="020B0604020202020204" pitchFamily="34" charset="0"/>
              <a:buChar char="•"/>
            </a:pPr>
            <a:r>
              <a:rPr lang="en-GB" sz="2800" b="1" dirty="0">
                <a:latin typeface="Calibri" panose="020F0502020204030204" pitchFamily="34" charset="0"/>
                <a:cs typeface="Calibri" panose="020F0502020204030204" pitchFamily="34" charset="0"/>
              </a:rPr>
              <a:t> Important reminders and updates</a:t>
            </a:r>
          </a:p>
        </p:txBody>
      </p:sp>
      <p:sp>
        <p:nvSpPr>
          <p:cNvPr id="6" name="TextBox 5">
            <a:extLst>
              <a:ext uri="{FF2B5EF4-FFF2-40B4-BE49-F238E27FC236}">
                <a16:creationId xmlns:a16="http://schemas.microsoft.com/office/drawing/2014/main" id="{8ED8C803-D3F0-5DFE-02BC-035376D3026C}"/>
              </a:ext>
            </a:extLst>
          </p:cNvPr>
          <p:cNvSpPr txBox="1"/>
          <p:nvPr/>
        </p:nvSpPr>
        <p:spPr>
          <a:xfrm>
            <a:off x="114300" y="5575280"/>
            <a:ext cx="12077700" cy="954107"/>
          </a:xfrm>
          <a:prstGeom prst="rect">
            <a:avLst/>
          </a:prstGeom>
          <a:noFill/>
        </p:spPr>
        <p:txBody>
          <a:bodyPr wrap="square">
            <a:spAutoFit/>
          </a:bodyPr>
          <a:lstStyle/>
          <a:p>
            <a:r>
              <a:rPr lang="en-GB" sz="2800" dirty="0">
                <a:latin typeface="Calibri" panose="020F0502020204030204" pitchFamily="34" charset="0"/>
                <a:cs typeface="Calibri" panose="020F0502020204030204" pitchFamily="34" charset="0"/>
              </a:rPr>
              <a:t>✅ Please check it each week — it’s the </a:t>
            </a:r>
            <a:r>
              <a:rPr lang="en-GB" sz="2800" b="1" dirty="0">
                <a:latin typeface="Calibri" panose="020F0502020204030204" pitchFamily="34" charset="0"/>
                <a:cs typeface="Calibri" panose="020F0502020204030204" pitchFamily="34" charset="0"/>
              </a:rPr>
              <a:t>main way</a:t>
            </a:r>
            <a:r>
              <a:rPr lang="en-GB" sz="2800" dirty="0">
                <a:latin typeface="Calibri" panose="020F0502020204030204" pitchFamily="34" charset="0"/>
                <a:cs typeface="Calibri" panose="020F0502020204030204" pitchFamily="34" charset="0"/>
              </a:rPr>
              <a:t> we share information.</a:t>
            </a:r>
            <a:br>
              <a:rPr lang="en-GB" sz="2800" dirty="0">
                <a:latin typeface="Calibri" panose="020F0502020204030204" pitchFamily="34" charset="0"/>
                <a:cs typeface="Calibri" panose="020F0502020204030204" pitchFamily="34" charset="0"/>
              </a:rPr>
            </a:br>
            <a:r>
              <a:rPr lang="en-GB" sz="2800" dirty="0">
                <a:latin typeface="Calibri" panose="020F0502020204030204" pitchFamily="34" charset="0"/>
                <a:cs typeface="Calibri" panose="020F0502020204030204" pitchFamily="34" charset="0"/>
              </a:rPr>
              <a:t>📍 A copy is also uploaded to the </a:t>
            </a:r>
            <a:r>
              <a:rPr lang="en-GB" sz="2800" b="1" dirty="0">
                <a:latin typeface="Calibri" panose="020F0502020204030204" pitchFamily="34" charset="0"/>
                <a:cs typeface="Calibri" panose="020F0502020204030204" pitchFamily="34" charset="0"/>
              </a:rPr>
              <a:t>school website</a:t>
            </a:r>
            <a:r>
              <a:rPr lang="en-GB" sz="2800" dirty="0">
                <a:latin typeface="Calibri" panose="020F0502020204030204" pitchFamily="34" charset="0"/>
                <a:cs typeface="Calibri" panose="020F0502020204030204" pitchFamily="34" charset="0"/>
              </a:rPr>
              <a:t> for easy access.</a:t>
            </a:r>
          </a:p>
        </p:txBody>
      </p:sp>
      <p:pic>
        <p:nvPicPr>
          <p:cNvPr id="8" name="Picture 7" descr="A group of children sitting at a table&#10;&#10;AI-generated content may be incorrect.">
            <a:extLst>
              <a:ext uri="{FF2B5EF4-FFF2-40B4-BE49-F238E27FC236}">
                <a16:creationId xmlns:a16="http://schemas.microsoft.com/office/drawing/2014/main" id="{168EF44F-74AF-B19B-E828-AAE9C69DC6A1}"/>
              </a:ext>
            </a:extLst>
          </p:cNvPr>
          <p:cNvPicPr>
            <a:picLocks noChangeAspect="1"/>
          </p:cNvPicPr>
          <p:nvPr/>
        </p:nvPicPr>
        <p:blipFill>
          <a:blip r:embed="rId3"/>
          <a:stretch>
            <a:fillRect/>
          </a:stretch>
        </p:blipFill>
        <p:spPr>
          <a:xfrm>
            <a:off x="9127067" y="1498731"/>
            <a:ext cx="2693458" cy="3829761"/>
          </a:xfrm>
          <a:prstGeom prst="rect">
            <a:avLst/>
          </a:prstGeom>
        </p:spPr>
      </p:pic>
    </p:spTree>
    <p:extLst>
      <p:ext uri="{BB962C8B-B14F-4D97-AF65-F5344CB8AC3E}">
        <p14:creationId xmlns:p14="http://schemas.microsoft.com/office/powerpoint/2010/main" val="4116804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EB71C-8188-B838-9539-28902C91552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B7E34FD-FCB9-D026-7352-C57AE8074B00}"/>
              </a:ext>
            </a:extLst>
          </p:cNvPr>
          <p:cNvSpPr>
            <a:spLocks noGrp="1" noChangeArrowheads="1"/>
          </p:cNvSpPr>
          <p:nvPr>
            <p:ph type="ctrTitle"/>
          </p:nvPr>
        </p:nvSpPr>
        <p:spPr>
          <a:xfrm>
            <a:off x="242887" y="633016"/>
            <a:ext cx="11687175" cy="949325"/>
          </a:xfrm>
        </p:spPr>
        <p:txBody>
          <a:bodyPr>
            <a:noAutofit/>
          </a:bodyPr>
          <a:lstStyle/>
          <a:p>
            <a:pPr algn="l"/>
            <a:r>
              <a:rPr lang="en-GB" sz="5400" dirty="0">
                <a:latin typeface="Calibri" panose="020F0502020204030204" pitchFamily="34" charset="0"/>
                <a:cs typeface="Calibri" panose="020F0502020204030204" pitchFamily="34" charset="0"/>
              </a:rPr>
              <a:t>⚠️ </a:t>
            </a:r>
            <a:r>
              <a:rPr lang="en-GB" sz="5100" b="1" dirty="0">
                <a:solidFill>
                  <a:schemeClr val="accent2">
                    <a:lumMod val="50000"/>
                  </a:schemeClr>
                </a:solidFill>
                <a:latin typeface="Calibri" panose="020F0502020204030204" pitchFamily="34" charset="0"/>
                <a:cs typeface="Calibri" panose="020F0502020204030204" pitchFamily="34" charset="0"/>
              </a:rPr>
              <a:t>If You’re Concerned About Something…</a:t>
            </a:r>
            <a:endParaRPr lang="en-GB" sz="2800" dirty="0">
              <a:solidFill>
                <a:schemeClr val="accent2">
                  <a:lumMod val="50000"/>
                </a:schemeClr>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169C399F-D9D9-75AE-9EAF-A0B96121D04E}"/>
              </a:ext>
            </a:extLst>
          </p:cNvPr>
          <p:cNvSpPr txBox="1"/>
          <p:nvPr/>
        </p:nvSpPr>
        <p:spPr>
          <a:xfrm>
            <a:off x="242887" y="1892734"/>
            <a:ext cx="11544301" cy="1200329"/>
          </a:xfrm>
          <a:prstGeom prst="rect">
            <a:avLst/>
          </a:prstGeom>
          <a:noFill/>
        </p:spPr>
        <p:txBody>
          <a:bodyPr wrap="square">
            <a:spAutoFit/>
          </a:bodyPr>
          <a:lstStyle/>
          <a:p>
            <a:pPr algn="ctr"/>
            <a:r>
              <a:rPr lang="en-GB" sz="2400" dirty="0">
                <a:latin typeface="Calibri" panose="020F0502020204030204" pitchFamily="34" charset="0"/>
                <a:cs typeface="Calibri" panose="020F0502020204030204" pitchFamily="34" charset="0"/>
              </a:rPr>
              <a:t>We want to work in partnership with you.</a:t>
            </a:r>
            <a:br>
              <a:rPr lang="en-GB" sz="2400" dirty="0">
                <a:latin typeface="Calibri" panose="020F0502020204030204" pitchFamily="34" charset="0"/>
                <a:cs typeface="Calibri" panose="020F0502020204030204" pitchFamily="34" charset="0"/>
              </a:rPr>
            </a:br>
            <a:r>
              <a:rPr lang="en-GB" sz="2400" dirty="0">
                <a:latin typeface="Calibri" panose="020F0502020204030204" pitchFamily="34" charset="0"/>
                <a:cs typeface="Calibri" panose="020F0502020204030204" pitchFamily="34" charset="0"/>
              </a:rPr>
              <a:t>If you’re ever worried or unhappy about a situation, please follow this order of contact,</a:t>
            </a:r>
            <a:br>
              <a:rPr lang="en-GB" sz="2400" dirty="0">
                <a:latin typeface="Calibri" panose="020F0502020204030204" pitchFamily="34" charset="0"/>
                <a:cs typeface="Calibri" panose="020F0502020204030204" pitchFamily="34" charset="0"/>
              </a:rPr>
            </a:br>
            <a:r>
              <a:rPr lang="en-GB" sz="2400" dirty="0">
                <a:latin typeface="Calibri" panose="020F0502020204030204" pitchFamily="34" charset="0"/>
                <a:cs typeface="Calibri" panose="020F0502020204030204" pitchFamily="34" charset="0"/>
              </a:rPr>
              <a:t>via the school office:</a:t>
            </a:r>
            <a:endParaRPr lang="en-US" sz="2400"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5AC901C4-E1A0-2495-967A-DD63CEA3245F}"/>
              </a:ext>
            </a:extLst>
          </p:cNvPr>
          <p:cNvSpPr txBox="1"/>
          <p:nvPr/>
        </p:nvSpPr>
        <p:spPr>
          <a:xfrm>
            <a:off x="0" y="3660951"/>
            <a:ext cx="10939463" cy="1969770"/>
          </a:xfrm>
          <a:prstGeom prst="rect">
            <a:avLst/>
          </a:prstGeom>
          <a:noFill/>
        </p:spPr>
        <p:txBody>
          <a:bodyPr wrap="square">
            <a:spAutoFit/>
          </a:bodyPr>
          <a:lstStyle/>
          <a:p>
            <a:pPr marL="457200" indent="-457200">
              <a:buFont typeface="Arial" panose="020B0604020202020204" pitchFamily="34" charset="0"/>
              <a:buChar char="•"/>
            </a:pPr>
            <a:r>
              <a:rPr lang="en-GB" sz="2600" b="1" dirty="0">
                <a:latin typeface="Calibri" panose="020F0502020204030204" pitchFamily="34" charset="0"/>
                <a:cs typeface="Calibri" panose="020F0502020204030204" pitchFamily="34" charset="0"/>
              </a:rPr>
              <a:t>Class Teacher/Phase Leader</a:t>
            </a:r>
            <a:r>
              <a:rPr lang="en-GB" sz="2600" dirty="0">
                <a:latin typeface="Calibri" panose="020F0502020204030204" pitchFamily="34" charset="0"/>
                <a:cs typeface="Calibri" panose="020F0502020204030204" pitchFamily="34" charset="0"/>
              </a:rPr>
              <a:t> – your first point of contact – Miss Molly Burns</a:t>
            </a:r>
          </a:p>
          <a:p>
            <a:pPr marL="457200" indent="-457200">
              <a:buFont typeface="Arial" panose="020B0604020202020204" pitchFamily="34" charset="0"/>
              <a:buChar char="•"/>
            </a:pPr>
            <a:r>
              <a:rPr lang="en-GB" sz="2600" b="1" dirty="0">
                <a:latin typeface="Calibri" panose="020F0502020204030204" pitchFamily="34" charset="0"/>
                <a:cs typeface="Calibri" panose="020F0502020204030204" pitchFamily="34" charset="0"/>
              </a:rPr>
              <a:t>Assistant Headteacher - </a:t>
            </a:r>
            <a:r>
              <a:rPr lang="en-GB" sz="2600" dirty="0">
                <a:latin typeface="Calibri" panose="020F0502020204030204" pitchFamily="34" charset="0"/>
                <a:cs typeface="Calibri" panose="020F0502020204030204" pitchFamily="34" charset="0"/>
              </a:rPr>
              <a:t>Miss Amie Dobbs</a:t>
            </a:r>
          </a:p>
          <a:p>
            <a:pPr marL="457200" indent="-457200">
              <a:buFont typeface="Arial" panose="020B0604020202020204" pitchFamily="34" charset="0"/>
              <a:buChar char="•"/>
            </a:pPr>
            <a:r>
              <a:rPr lang="en-GB" sz="2600" b="1" dirty="0">
                <a:latin typeface="Calibri" panose="020F0502020204030204" pitchFamily="34" charset="0"/>
                <a:cs typeface="Calibri" panose="020F0502020204030204" pitchFamily="34" charset="0"/>
              </a:rPr>
              <a:t>Deputy Headteacher – </a:t>
            </a:r>
            <a:r>
              <a:rPr lang="en-GB" sz="2600" dirty="0">
                <a:latin typeface="Calibri" panose="020F0502020204030204" pitchFamily="34" charset="0"/>
                <a:cs typeface="Calibri" panose="020F0502020204030204" pitchFamily="34" charset="0"/>
              </a:rPr>
              <a:t>Mrs Emma Swinburn</a:t>
            </a:r>
          </a:p>
          <a:p>
            <a:pPr marL="457200" indent="-457200">
              <a:buFont typeface="Arial" panose="020B0604020202020204" pitchFamily="34" charset="0"/>
              <a:buChar char="•"/>
            </a:pPr>
            <a:r>
              <a:rPr lang="en-GB" sz="2600" b="1" dirty="0">
                <a:latin typeface="Calibri" panose="020F0502020204030204" pitchFamily="34" charset="0"/>
                <a:cs typeface="Calibri" panose="020F0502020204030204" pitchFamily="34" charset="0"/>
              </a:rPr>
              <a:t>Headteacher – </a:t>
            </a:r>
            <a:r>
              <a:rPr lang="en-GB" sz="2600" dirty="0">
                <a:latin typeface="Calibri" panose="020F0502020204030204" pitchFamily="34" charset="0"/>
                <a:cs typeface="Calibri" panose="020F0502020204030204" pitchFamily="34" charset="0"/>
              </a:rPr>
              <a:t>Mrs Claire Jones</a:t>
            </a:r>
            <a:br>
              <a:rPr lang="en-GB" sz="1800"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7682AAAF-2641-2998-E75D-7D006047F04F}"/>
              </a:ext>
            </a:extLst>
          </p:cNvPr>
          <p:cNvSpPr txBox="1"/>
          <p:nvPr/>
        </p:nvSpPr>
        <p:spPr>
          <a:xfrm>
            <a:off x="0" y="6071443"/>
            <a:ext cx="12192000" cy="461665"/>
          </a:xfrm>
          <a:prstGeom prst="rect">
            <a:avLst/>
          </a:prstGeom>
          <a:noFill/>
        </p:spPr>
        <p:txBody>
          <a:bodyPr wrap="square">
            <a:spAutoFit/>
          </a:bodyPr>
          <a:lstStyle/>
          <a:p>
            <a:pPr algn="ctr"/>
            <a:r>
              <a:rPr lang="en-GB" sz="2400" dirty="0">
                <a:latin typeface="Calibri" panose="020F0502020204030204" pitchFamily="34" charset="0"/>
                <a:cs typeface="Calibri" panose="020F0502020204030204" pitchFamily="34" charset="0"/>
              </a:rPr>
              <a:t>We’re here to help and will always do our best to resolve any concerns quickly and fairly.</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3315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yellow flower on a green square&#10;&#10;AI-generated content may be incorrect.">
            <a:extLst>
              <a:ext uri="{FF2B5EF4-FFF2-40B4-BE49-F238E27FC236}">
                <a16:creationId xmlns:a16="http://schemas.microsoft.com/office/drawing/2014/main" id="{2EEC39BD-FD01-B9C2-E0F5-2542010B9007}"/>
              </a:ext>
            </a:extLst>
          </p:cNvPr>
          <p:cNvPicPr>
            <a:picLocks noChangeAspect="1"/>
          </p:cNvPicPr>
          <p:nvPr/>
        </p:nvPicPr>
        <p:blipFill>
          <a:blip r:embed="rId2"/>
          <a:stretch>
            <a:fillRect/>
          </a:stretch>
        </p:blipFill>
        <p:spPr>
          <a:xfrm>
            <a:off x="10555705" y="51241"/>
            <a:ext cx="1428640" cy="1527851"/>
          </a:xfrm>
          <a:prstGeom prst="rect">
            <a:avLst/>
          </a:prstGeom>
        </p:spPr>
      </p:pic>
      <p:sp>
        <p:nvSpPr>
          <p:cNvPr id="2" name="TextBox 1">
            <a:extLst>
              <a:ext uri="{FF2B5EF4-FFF2-40B4-BE49-F238E27FC236}">
                <a16:creationId xmlns:a16="http://schemas.microsoft.com/office/drawing/2014/main" id="{BE859862-C05D-E3F6-0B78-D31C162DA40B}"/>
              </a:ext>
            </a:extLst>
          </p:cNvPr>
          <p:cNvSpPr txBox="1"/>
          <p:nvPr/>
        </p:nvSpPr>
        <p:spPr>
          <a:xfrm>
            <a:off x="300447" y="457200"/>
            <a:ext cx="11325496" cy="6032421"/>
          </a:xfrm>
          <a:prstGeom prst="rect">
            <a:avLst/>
          </a:prstGeom>
          <a:noFill/>
        </p:spPr>
        <p:txBody>
          <a:bodyPr wrap="square" rtlCol="0">
            <a:spAutoFit/>
          </a:bodyPr>
          <a:lstStyle/>
          <a:p>
            <a:pPr algn="ctr"/>
            <a:r>
              <a:rPr lang="en-GB" sz="4400" b="1" dirty="0">
                <a:solidFill>
                  <a:srgbClr val="00B050"/>
                </a:solidFill>
                <a:latin typeface="Calibri" panose="020F0502020204030204" pitchFamily="34" charset="0"/>
                <a:cs typeface="Calibri" panose="020F0502020204030204" pitchFamily="34" charset="0"/>
              </a:rPr>
              <a:t>PSHE &amp; Relationships Education (RSE)</a:t>
            </a:r>
          </a:p>
          <a:p>
            <a:pPr algn="ctr"/>
            <a:endParaRPr lang="en-GB" b="1" dirty="0">
              <a:latin typeface="Calibri" panose="020F0502020204030204" pitchFamily="34" charset="0"/>
              <a:cs typeface="Calibri" panose="020F0502020204030204" pitchFamily="34" charset="0"/>
            </a:endParaRPr>
          </a:p>
          <a:p>
            <a:pPr algn="ctr"/>
            <a:r>
              <a:rPr lang="en-GB" sz="3600" b="1" dirty="0">
                <a:latin typeface="Calibri" panose="020F0502020204030204" pitchFamily="34" charset="0"/>
                <a:cs typeface="Calibri" panose="020F0502020204030204" pitchFamily="34" charset="0"/>
              </a:rPr>
              <a:t>Updated Government Guidance</a:t>
            </a:r>
          </a:p>
          <a:p>
            <a:pPr algn="ctr"/>
            <a:endParaRPr lang="en-GB" sz="2400" dirty="0">
              <a:latin typeface="Calibri" panose="020F0502020204030204" pitchFamily="34" charset="0"/>
              <a:cs typeface="Calibri" panose="020F0502020204030204" pitchFamily="34" charset="0"/>
            </a:endParaRPr>
          </a:p>
          <a:p>
            <a:r>
              <a:rPr lang="en-GB" sz="2400" dirty="0">
                <a:latin typeface="Calibri" panose="020F0502020204030204" pitchFamily="34" charset="0"/>
                <a:cs typeface="Calibri" panose="020F0502020204030204" pitchFamily="34" charset="0"/>
              </a:rPr>
              <a:t>The Department for Education has published updated statutory guidance for Relationships, Sex and Health Education (RSHE), which schools are implementing from </a:t>
            </a:r>
            <a:r>
              <a:rPr lang="en-GB" sz="2400" b="1" dirty="0">
                <a:latin typeface="Calibri" panose="020F0502020204030204" pitchFamily="34" charset="0"/>
                <a:cs typeface="Calibri" panose="020F0502020204030204" pitchFamily="34" charset="0"/>
              </a:rPr>
              <a:t>September 2026</a:t>
            </a:r>
            <a:r>
              <a:rPr lang="en-GB" sz="2400" dirty="0">
                <a:latin typeface="Calibri" panose="020F0502020204030204" pitchFamily="34" charset="0"/>
                <a:cs typeface="Calibri" panose="020F0502020204030204" pitchFamily="34" charset="0"/>
              </a:rPr>
              <a:t>.  We have reviewed our curriculum to ensure it reflects the new requirements and continues to meet the needs of our pupils. </a:t>
            </a:r>
          </a:p>
          <a:p>
            <a:endParaRPr lang="en-GB" sz="2400" dirty="0">
              <a:latin typeface="Calibri" panose="020F0502020204030204" pitchFamily="34" charset="0"/>
              <a:cs typeface="Calibri" panose="020F0502020204030204" pitchFamily="34" charset="0"/>
            </a:endParaRPr>
          </a:p>
          <a:p>
            <a:r>
              <a:rPr lang="en-GB" sz="2400" dirty="0">
                <a:latin typeface="Calibri" panose="020F0502020204030204" pitchFamily="34" charset="0"/>
                <a:cs typeface="Calibri" panose="020F0502020204030204" pitchFamily="34" charset="0"/>
              </a:rPr>
              <a:t>Our updated </a:t>
            </a:r>
            <a:r>
              <a:rPr lang="en-GB" sz="2400" b="1" dirty="0">
                <a:latin typeface="Calibri" panose="020F0502020204030204" pitchFamily="34" charset="0"/>
                <a:cs typeface="Calibri" panose="020F0502020204030204" pitchFamily="34" charset="0"/>
              </a:rPr>
              <a:t>PSHE/RSE Policy</a:t>
            </a:r>
            <a:r>
              <a:rPr lang="en-GB" sz="2400" dirty="0">
                <a:latin typeface="Calibri" panose="020F0502020204030204" pitchFamily="34" charset="0"/>
                <a:cs typeface="Calibri" panose="020F0502020204030204" pitchFamily="34" charset="0"/>
              </a:rPr>
              <a:t> will be published on our school website in </a:t>
            </a:r>
            <a:r>
              <a:rPr lang="en-GB" sz="2400" b="1" dirty="0">
                <a:latin typeface="Calibri" panose="020F0502020204030204" pitchFamily="34" charset="0"/>
                <a:cs typeface="Calibri" panose="020F0502020204030204" pitchFamily="34" charset="0"/>
              </a:rPr>
              <a:t>September</a:t>
            </a:r>
            <a:r>
              <a:rPr lang="en-GB" sz="2400" dirty="0">
                <a:latin typeface="Calibri" panose="020F0502020204030204" pitchFamily="34" charset="0"/>
                <a:cs typeface="Calibri" panose="020F0502020204030204" pitchFamily="34" charset="0"/>
              </a:rPr>
              <a:t>, and a link will be shared with all parents and carers. Our curriculum is taught in an </a:t>
            </a:r>
            <a:r>
              <a:rPr lang="en-GB" sz="2400" b="1" dirty="0">
                <a:latin typeface="Calibri" panose="020F0502020204030204" pitchFamily="34" charset="0"/>
                <a:cs typeface="Calibri" panose="020F0502020204030204" pitchFamily="34" charset="0"/>
              </a:rPr>
              <a:t>age-appropriate</a:t>
            </a:r>
            <a:r>
              <a:rPr lang="en-GB" sz="2400" dirty="0">
                <a:latin typeface="Calibri" panose="020F0502020204030204" pitchFamily="34" charset="0"/>
                <a:cs typeface="Calibri" panose="020F0502020204030204" pitchFamily="34" charset="0"/>
              </a:rPr>
              <a:t> way and supports children's wellbeing, safety, healthy relationships and respect for others. </a:t>
            </a:r>
          </a:p>
          <a:p>
            <a:endParaRPr lang="en-GB" sz="2400" dirty="0">
              <a:latin typeface="Calibri" panose="020F0502020204030204" pitchFamily="34" charset="0"/>
              <a:cs typeface="Calibri" panose="020F0502020204030204" pitchFamily="34" charset="0"/>
            </a:endParaRPr>
          </a:p>
          <a:p>
            <a:pPr algn="ctr"/>
            <a:r>
              <a:rPr lang="en-GB" sz="2400" i="1" dirty="0">
                <a:latin typeface="Calibri" panose="020F0502020204030204" pitchFamily="34" charset="0"/>
                <a:cs typeface="Calibri" panose="020F0502020204030204" pitchFamily="34" charset="0"/>
              </a:rPr>
              <a:t>If you have any questions, please don't hesitate to speak to us.</a:t>
            </a:r>
            <a:endParaRPr lang="en-GB" i="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376784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7088894-A297-4732-A2CB-358340FC1E4B}"/>
              </a:ext>
            </a:extLst>
          </p:cNvPr>
          <p:cNvSpPr txBox="1"/>
          <p:nvPr/>
        </p:nvSpPr>
        <p:spPr>
          <a:xfrm>
            <a:off x="-360398" y="-1854199"/>
            <a:ext cx="2938571" cy="192701"/>
          </a:xfrm>
          <a:prstGeom prst="rect">
            <a:avLst/>
          </a:prstGeom>
          <a:noFill/>
        </p:spPr>
        <p:txBody>
          <a:bodyPr wrap="square" rtlCol="0">
            <a:spAutoFit/>
          </a:bodyPr>
          <a:lstStyle/>
          <a:p>
            <a:endParaRPr lang="en-GB" dirty="0"/>
          </a:p>
        </p:txBody>
      </p:sp>
      <p:pic>
        <p:nvPicPr>
          <p:cNvPr id="1026" name="Picture 2" descr="Euxton Primrose Hill Primary School">
            <a:extLst>
              <a:ext uri="{FF2B5EF4-FFF2-40B4-BE49-F238E27FC236}">
                <a16:creationId xmlns:a16="http://schemas.microsoft.com/office/drawing/2014/main" id="{8849F83D-29D7-425D-87DC-5F42128DD8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669" y="112715"/>
            <a:ext cx="2731064" cy="65013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9326239-C9F2-4871-8728-0C3B3D987479}"/>
              </a:ext>
            </a:extLst>
          </p:cNvPr>
          <p:cNvSpPr txBox="1"/>
          <p:nvPr/>
        </p:nvSpPr>
        <p:spPr>
          <a:xfrm>
            <a:off x="3870645" y="611206"/>
            <a:ext cx="8160737" cy="646331"/>
          </a:xfrm>
          <a:prstGeom prst="rect">
            <a:avLst/>
          </a:prstGeom>
          <a:noFill/>
        </p:spPr>
        <p:txBody>
          <a:bodyPr wrap="square" rtlCol="0">
            <a:spAutoFit/>
          </a:bodyPr>
          <a:lstStyle/>
          <a:p>
            <a:r>
              <a:rPr lang="en-US" sz="1800" b="1" dirty="0">
                <a:effectLst/>
                <a:ea typeface="Times New Roman" panose="02020603050405020304" pitchFamily="18" charset="0"/>
              </a:rPr>
              <a:t>PSHE</a:t>
            </a:r>
            <a:r>
              <a:rPr lang="en-US" sz="1800" dirty="0">
                <a:effectLst/>
                <a:ea typeface="Times New Roman" panose="02020603050405020304" pitchFamily="18" charset="0"/>
              </a:rPr>
              <a:t> stands for </a:t>
            </a:r>
            <a:r>
              <a:rPr lang="en-US" sz="1800" b="1" dirty="0">
                <a:effectLst/>
                <a:ea typeface="Times New Roman" panose="02020603050405020304" pitchFamily="18" charset="0"/>
              </a:rPr>
              <a:t>Personal, Social, Health and Economic Education</a:t>
            </a:r>
            <a:r>
              <a:rPr lang="en-US" sz="1800" dirty="0">
                <a:effectLst/>
                <a:ea typeface="Times New Roman" panose="02020603050405020304" pitchFamily="18" charset="0"/>
              </a:rPr>
              <a:t>.</a:t>
            </a:r>
          </a:p>
          <a:p>
            <a:r>
              <a:rPr lang="en-US" sz="1800" b="1" dirty="0">
                <a:effectLst/>
                <a:ea typeface="Times New Roman" panose="02020603050405020304" pitchFamily="18" charset="0"/>
              </a:rPr>
              <a:t>RSHE</a:t>
            </a:r>
            <a:r>
              <a:rPr lang="en-US" sz="1800" dirty="0">
                <a:effectLst/>
                <a:ea typeface="Times New Roman" panose="02020603050405020304" pitchFamily="18" charset="0"/>
              </a:rPr>
              <a:t> stands for </a:t>
            </a:r>
            <a:r>
              <a:rPr lang="en-US" sz="1800" b="1" dirty="0">
                <a:effectLst/>
                <a:ea typeface="Times New Roman" panose="02020603050405020304" pitchFamily="18" charset="0"/>
              </a:rPr>
              <a:t>Relationships, Sex and Health Education</a:t>
            </a:r>
            <a:r>
              <a:rPr lang="en-US" sz="1800" dirty="0">
                <a:effectLst/>
                <a:ea typeface="Times New Roman" panose="02020603050405020304" pitchFamily="18" charset="0"/>
              </a:rPr>
              <a:t>.</a:t>
            </a:r>
            <a:endParaRPr lang="en-GB" dirty="0"/>
          </a:p>
        </p:txBody>
      </p:sp>
      <p:sp>
        <p:nvSpPr>
          <p:cNvPr id="8" name="TextBox 7">
            <a:extLst>
              <a:ext uri="{FF2B5EF4-FFF2-40B4-BE49-F238E27FC236}">
                <a16:creationId xmlns:a16="http://schemas.microsoft.com/office/drawing/2014/main" id="{6A05744C-5D79-423F-93C4-3D4A088BFEB5}"/>
              </a:ext>
            </a:extLst>
          </p:cNvPr>
          <p:cNvSpPr txBox="1"/>
          <p:nvPr/>
        </p:nvSpPr>
        <p:spPr>
          <a:xfrm>
            <a:off x="5427133" y="172201"/>
            <a:ext cx="7552267" cy="369332"/>
          </a:xfrm>
          <a:prstGeom prst="rect">
            <a:avLst/>
          </a:prstGeom>
          <a:noFill/>
        </p:spPr>
        <p:txBody>
          <a:bodyPr wrap="square" rtlCol="0">
            <a:spAutoFit/>
          </a:bodyPr>
          <a:lstStyle/>
          <a:p>
            <a:r>
              <a:rPr lang="en-GB" b="1" u="sng" dirty="0"/>
              <a:t>PSHE / RSHE Curriculum</a:t>
            </a:r>
          </a:p>
        </p:txBody>
      </p:sp>
      <p:sp>
        <p:nvSpPr>
          <p:cNvPr id="9" name="TextBox 8">
            <a:extLst>
              <a:ext uri="{FF2B5EF4-FFF2-40B4-BE49-F238E27FC236}">
                <a16:creationId xmlns:a16="http://schemas.microsoft.com/office/drawing/2014/main" id="{E4457A7C-608E-41B8-8CEC-8351FF47A118}"/>
              </a:ext>
            </a:extLst>
          </p:cNvPr>
          <p:cNvSpPr txBox="1"/>
          <p:nvPr/>
        </p:nvSpPr>
        <p:spPr>
          <a:xfrm>
            <a:off x="323024" y="721180"/>
            <a:ext cx="3010464" cy="1815882"/>
          </a:xfrm>
          <a:prstGeom prst="rect">
            <a:avLst/>
          </a:prstGeom>
          <a:noFill/>
        </p:spPr>
        <p:txBody>
          <a:bodyPr wrap="square" rtlCol="0">
            <a:spAutoFit/>
          </a:bodyPr>
          <a:lstStyle/>
          <a:p>
            <a:r>
              <a:rPr lang="en-US" sz="1400" u="none" strike="noStrike" dirty="0">
                <a:effectLst/>
              </a:rPr>
              <a:t>We </a:t>
            </a:r>
            <a:r>
              <a:rPr lang="en-US" sz="1400" dirty="0"/>
              <a:t>implement </a:t>
            </a:r>
            <a:r>
              <a:rPr lang="en-US" sz="1400" u="none" strike="noStrike" dirty="0">
                <a:effectLst/>
              </a:rPr>
              <a:t>the 1decision scheme which is </a:t>
            </a:r>
            <a:r>
              <a:rPr lang="en-US" sz="1400" u="none" strike="noStrike" dirty="0">
                <a:solidFill>
                  <a:srgbClr val="222222"/>
                </a:solidFill>
              </a:rPr>
              <a:t>m</a:t>
            </a:r>
            <a:r>
              <a:rPr lang="en-US" sz="1400" b="0" i="0" dirty="0">
                <a:solidFill>
                  <a:srgbClr val="222222"/>
                </a:solidFill>
                <a:effectLst/>
              </a:rPr>
              <a:t>apped to the PSHE Association’s </a:t>
            </a:r>
            <a:r>
              <a:rPr lang="en-US" sz="1400" b="0" i="0" dirty="0" err="1">
                <a:solidFill>
                  <a:srgbClr val="222222"/>
                </a:solidFill>
                <a:effectLst/>
              </a:rPr>
              <a:t>Programme</a:t>
            </a:r>
            <a:r>
              <a:rPr lang="en-US" sz="1400" b="0" i="0" dirty="0">
                <a:solidFill>
                  <a:srgbClr val="222222"/>
                </a:solidFill>
                <a:effectLst/>
              </a:rPr>
              <a:t> of Study and </a:t>
            </a:r>
            <a:r>
              <a:rPr lang="en-US" sz="1400" dirty="0"/>
              <a:t>meets statutory Department for Education (DfE) requirements. This includes the very best practice as part of a whole-school approach to keeping children safe, happy and healthy. </a:t>
            </a:r>
            <a:endParaRPr lang="en-GB" sz="1400" dirty="0"/>
          </a:p>
        </p:txBody>
      </p:sp>
      <p:pic>
        <p:nvPicPr>
          <p:cNvPr id="1028" name="Picture 4" descr="1decision">
            <a:extLst>
              <a:ext uri="{FF2B5EF4-FFF2-40B4-BE49-F238E27FC236}">
                <a16:creationId xmlns:a16="http://schemas.microsoft.com/office/drawing/2014/main" id="{F6A95B18-72F5-41AB-B9CB-D6DEDCDDCC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1108" y="71117"/>
            <a:ext cx="2476500" cy="571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1decision Catalogue">
            <a:extLst>
              <a:ext uri="{FF2B5EF4-FFF2-40B4-BE49-F238E27FC236}">
                <a16:creationId xmlns:a16="http://schemas.microsoft.com/office/drawing/2014/main" id="{1A793D21-73A4-45EF-80A0-C264ECD283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85" y="4032071"/>
            <a:ext cx="1259945" cy="146416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8FE188F-9D8F-4BEC-B957-C3D4BE49D871}"/>
              </a:ext>
            </a:extLst>
          </p:cNvPr>
          <p:cNvSpPr txBox="1"/>
          <p:nvPr/>
        </p:nvSpPr>
        <p:spPr>
          <a:xfrm>
            <a:off x="1164268" y="4115588"/>
            <a:ext cx="1225832" cy="646331"/>
          </a:xfrm>
          <a:prstGeom prst="rect">
            <a:avLst/>
          </a:prstGeom>
          <a:noFill/>
        </p:spPr>
        <p:txBody>
          <a:bodyPr wrap="square" rtlCol="0">
            <a:spAutoFit/>
          </a:bodyPr>
          <a:lstStyle/>
          <a:p>
            <a:r>
              <a:rPr lang="en-GB" dirty="0"/>
              <a:t>Deedee – KS1</a:t>
            </a:r>
          </a:p>
        </p:txBody>
      </p:sp>
      <p:pic>
        <p:nvPicPr>
          <p:cNvPr id="1032" name="Picture 8" descr="RSE - Welbourn C of E Primary School">
            <a:extLst>
              <a:ext uri="{FF2B5EF4-FFF2-40B4-BE49-F238E27FC236}">
                <a16:creationId xmlns:a16="http://schemas.microsoft.com/office/drawing/2014/main" id="{3B4B06F8-9A46-40EC-89D8-DF8001C3AB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79634" y="3592258"/>
            <a:ext cx="1352550" cy="17526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4E4D066E-5D73-4F68-AC2C-47C42C3D2E99}"/>
              </a:ext>
            </a:extLst>
          </p:cNvPr>
          <p:cNvSpPr txBox="1"/>
          <p:nvPr/>
        </p:nvSpPr>
        <p:spPr>
          <a:xfrm>
            <a:off x="1965691" y="4498941"/>
            <a:ext cx="1225832" cy="646331"/>
          </a:xfrm>
          <a:prstGeom prst="rect">
            <a:avLst/>
          </a:prstGeom>
          <a:noFill/>
        </p:spPr>
        <p:txBody>
          <a:bodyPr wrap="square" rtlCol="0">
            <a:spAutoFit/>
          </a:bodyPr>
          <a:lstStyle/>
          <a:p>
            <a:r>
              <a:rPr lang="en-GB" dirty="0" err="1"/>
              <a:t>Darlee</a:t>
            </a:r>
            <a:r>
              <a:rPr lang="en-GB" dirty="0"/>
              <a:t> – </a:t>
            </a:r>
          </a:p>
          <a:p>
            <a:r>
              <a:rPr lang="en-GB" dirty="0"/>
              <a:t>KS2 </a:t>
            </a:r>
          </a:p>
        </p:txBody>
      </p:sp>
      <p:sp>
        <p:nvSpPr>
          <p:cNvPr id="12" name="TextBox 11">
            <a:extLst>
              <a:ext uri="{FF2B5EF4-FFF2-40B4-BE49-F238E27FC236}">
                <a16:creationId xmlns:a16="http://schemas.microsoft.com/office/drawing/2014/main" id="{D0DF538C-AC35-4A56-BBF7-124F3EBD5E97}"/>
              </a:ext>
            </a:extLst>
          </p:cNvPr>
          <p:cNvSpPr txBox="1"/>
          <p:nvPr/>
        </p:nvSpPr>
        <p:spPr>
          <a:xfrm>
            <a:off x="673145" y="2436364"/>
            <a:ext cx="3536053" cy="1569660"/>
          </a:xfrm>
          <a:prstGeom prst="rect">
            <a:avLst/>
          </a:prstGeom>
          <a:noFill/>
        </p:spPr>
        <p:txBody>
          <a:bodyPr wrap="square" rtlCol="0">
            <a:spAutoFit/>
          </a:bodyPr>
          <a:lstStyle/>
          <a:p>
            <a:pPr algn="just"/>
            <a:r>
              <a:rPr lang="en-US" sz="1600" b="1" u="sng" strike="noStrike" baseline="0" dirty="0">
                <a:solidFill>
                  <a:srgbClr val="FF0000"/>
                </a:solidFill>
                <a:latin typeface="Calibri" panose="020F0502020204030204" pitchFamily="34" charset="0"/>
                <a:ea typeface="Calibri" panose="020F0502020204030204" pitchFamily="34" charset="0"/>
                <a:cs typeface="Calibri" panose="020F0502020204030204" pitchFamily="34" charset="0"/>
              </a:rPr>
              <a:t>Core theme 1:</a:t>
            </a:r>
          </a:p>
          <a:p>
            <a:pPr algn="just"/>
            <a:r>
              <a:rPr lang="en-US" sz="1600" i="0" u="none" strike="noStrike" baseline="0" dirty="0">
                <a:solidFill>
                  <a:srgbClr val="FF0000"/>
                </a:solidFill>
                <a:latin typeface="Calibri" panose="020F0502020204030204" pitchFamily="34" charset="0"/>
                <a:ea typeface="Calibri" panose="020F0502020204030204" pitchFamily="34" charset="0"/>
                <a:cs typeface="Calibri" panose="020F0502020204030204" pitchFamily="34" charset="0"/>
              </a:rPr>
              <a:t>Health and Wellbeing</a:t>
            </a:r>
            <a:endParaRPr lang="en-US" sz="1600" i="0" u="none" strike="noStrike" baseline="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US" sz="1600" b="1" i="0" u="sng" strike="noStrike" baseline="0" dirty="0">
                <a:solidFill>
                  <a:srgbClr val="FFC000"/>
                </a:solidFill>
                <a:latin typeface="Calibri" panose="020F0502020204030204" pitchFamily="34" charset="0"/>
                <a:ea typeface="Calibri" panose="020F0502020204030204" pitchFamily="34" charset="0"/>
                <a:cs typeface="Calibri" panose="020F0502020204030204" pitchFamily="34" charset="0"/>
              </a:rPr>
              <a:t>Core theme 2: </a:t>
            </a:r>
          </a:p>
          <a:p>
            <a:pPr algn="just"/>
            <a:r>
              <a:rPr lang="en-US" sz="1600" i="0" u="none" strike="noStrike" baseline="0" dirty="0">
                <a:solidFill>
                  <a:srgbClr val="FFC000"/>
                </a:solidFill>
                <a:latin typeface="Calibri" panose="020F0502020204030204" pitchFamily="34" charset="0"/>
                <a:ea typeface="Calibri" panose="020F0502020204030204" pitchFamily="34" charset="0"/>
                <a:cs typeface="Calibri" panose="020F0502020204030204" pitchFamily="34" charset="0"/>
              </a:rPr>
              <a:t>Relationships </a:t>
            </a:r>
            <a:endParaRPr lang="en-US" sz="1600" i="0" u="none" strike="noStrike" baseline="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US" sz="1600" b="1" i="0" u="sng"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Core theme 3: </a:t>
            </a:r>
          </a:p>
          <a:p>
            <a:pPr algn="just"/>
            <a:r>
              <a:rPr lang="en-US" sz="1600" i="0" u="none" strike="noStrike" baseline="0" dirty="0">
                <a:solidFill>
                  <a:srgbClr val="00B050"/>
                </a:solidFill>
                <a:latin typeface="Calibri" panose="020F0502020204030204" pitchFamily="34" charset="0"/>
                <a:ea typeface="Calibri" panose="020F0502020204030204" pitchFamily="34" charset="0"/>
                <a:cs typeface="Calibri" panose="020F0502020204030204" pitchFamily="34" charset="0"/>
              </a:rPr>
              <a:t>Living in the Wider World</a:t>
            </a:r>
            <a:endParaRPr lang="en-GB" sz="1600" dirty="0">
              <a:solidFill>
                <a:srgbClr val="00B050"/>
              </a:solidFill>
              <a:latin typeface="Calibri" panose="020F0502020204030204" pitchFamily="34" charset="0"/>
              <a:ea typeface="Calibri" panose="020F0502020204030204" pitchFamily="34" charset="0"/>
              <a:cs typeface="Calibri" panose="020F0502020204030204" pitchFamily="34" charset="0"/>
            </a:endParaRPr>
          </a:p>
        </p:txBody>
      </p:sp>
      <p:pic>
        <p:nvPicPr>
          <p:cNvPr id="1034" name="Picture 10" descr="Children's Mental Health &amp; Safeguarding Training for Schools | KidSafe UK">
            <a:extLst>
              <a:ext uri="{FF2B5EF4-FFF2-40B4-BE49-F238E27FC236}">
                <a16:creationId xmlns:a16="http://schemas.microsoft.com/office/drawing/2014/main" id="{148E451C-C3B0-4485-9342-BFF706A00FB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0219" y="5522285"/>
            <a:ext cx="1833598" cy="49556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Kidsafe | St Gregory &amp; St Patrick's Catholic Infant School">
            <a:extLst>
              <a:ext uri="{FF2B5EF4-FFF2-40B4-BE49-F238E27FC236}">
                <a16:creationId xmlns:a16="http://schemas.microsoft.com/office/drawing/2014/main" id="{54C7C288-0373-437B-AEC5-A7916881619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70762" y="5475613"/>
            <a:ext cx="1084477" cy="1084477"/>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8FF91603-3ED1-4B19-9DF9-A9491C23AC5C}"/>
              </a:ext>
            </a:extLst>
          </p:cNvPr>
          <p:cNvSpPr txBox="1"/>
          <p:nvPr/>
        </p:nvSpPr>
        <p:spPr>
          <a:xfrm>
            <a:off x="182106" y="6058403"/>
            <a:ext cx="2396067" cy="523220"/>
          </a:xfrm>
          <a:prstGeom prst="rect">
            <a:avLst/>
          </a:prstGeom>
          <a:noFill/>
        </p:spPr>
        <p:txBody>
          <a:bodyPr wrap="square" rtlCol="0">
            <a:spAutoFit/>
          </a:bodyPr>
          <a:lstStyle/>
          <a:p>
            <a:r>
              <a:rPr lang="en-GB" sz="1400" dirty="0" err="1">
                <a:latin typeface="Calibri" panose="020F0502020204030204" pitchFamily="34" charset="0"/>
                <a:ea typeface="Calibri" panose="020F0502020204030204" pitchFamily="34" charset="0"/>
                <a:cs typeface="Calibri" panose="020F0502020204030204" pitchFamily="34" charset="0"/>
              </a:rPr>
              <a:t>KidSafe</a:t>
            </a:r>
            <a:r>
              <a:rPr lang="en-GB" sz="1400" dirty="0">
                <a:latin typeface="Calibri" panose="020F0502020204030204" pitchFamily="34" charset="0"/>
                <a:ea typeface="Calibri" panose="020F0502020204030204" pitchFamily="34" charset="0"/>
                <a:cs typeface="Calibri" panose="020F0502020204030204" pitchFamily="34" charset="0"/>
              </a:rPr>
              <a:t> sessions are taught throughout the year. </a:t>
            </a:r>
          </a:p>
        </p:txBody>
      </p:sp>
      <p:pic>
        <p:nvPicPr>
          <p:cNvPr id="20" name="Picture 19">
            <a:extLst>
              <a:ext uri="{FF2B5EF4-FFF2-40B4-BE49-F238E27FC236}">
                <a16:creationId xmlns:a16="http://schemas.microsoft.com/office/drawing/2014/main" id="{73D4A448-2A22-8DAB-FCF3-4D27EE73B515}"/>
              </a:ext>
            </a:extLst>
          </p:cNvPr>
          <p:cNvPicPr>
            <a:picLocks noChangeAspect="1"/>
          </p:cNvPicPr>
          <p:nvPr/>
        </p:nvPicPr>
        <p:blipFill>
          <a:blip r:embed="rId8"/>
          <a:stretch>
            <a:fillRect/>
          </a:stretch>
        </p:blipFill>
        <p:spPr>
          <a:xfrm>
            <a:off x="3971671" y="1214420"/>
            <a:ext cx="7806924" cy="5345670"/>
          </a:xfrm>
          <a:prstGeom prst="rect">
            <a:avLst/>
          </a:prstGeom>
        </p:spPr>
      </p:pic>
    </p:spTree>
    <p:extLst>
      <p:ext uri="{BB962C8B-B14F-4D97-AF65-F5344CB8AC3E}">
        <p14:creationId xmlns:p14="http://schemas.microsoft.com/office/powerpoint/2010/main" val="3692022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yellow flower on a green square&#10;&#10;AI-generated content may be incorrect.">
            <a:extLst>
              <a:ext uri="{FF2B5EF4-FFF2-40B4-BE49-F238E27FC236}">
                <a16:creationId xmlns:a16="http://schemas.microsoft.com/office/drawing/2014/main" id="{B3607F53-0E9A-4DFD-B4B2-0CB23B2B2874}"/>
              </a:ext>
            </a:extLst>
          </p:cNvPr>
          <p:cNvPicPr>
            <a:picLocks noChangeAspect="1"/>
          </p:cNvPicPr>
          <p:nvPr/>
        </p:nvPicPr>
        <p:blipFill>
          <a:blip r:embed="rId2"/>
          <a:stretch>
            <a:fillRect/>
          </a:stretch>
        </p:blipFill>
        <p:spPr>
          <a:xfrm>
            <a:off x="10555705" y="51241"/>
            <a:ext cx="1428640" cy="1527851"/>
          </a:xfrm>
          <a:prstGeom prst="rect">
            <a:avLst/>
          </a:prstGeom>
        </p:spPr>
      </p:pic>
      <p:pic>
        <p:nvPicPr>
          <p:cNvPr id="3" name="Picture 2" descr="A logo with colorful silhouettes of kids&#10;&#10;AI-generated content may be incorrect.">
            <a:extLst>
              <a:ext uri="{FF2B5EF4-FFF2-40B4-BE49-F238E27FC236}">
                <a16:creationId xmlns:a16="http://schemas.microsoft.com/office/drawing/2014/main" id="{217A2E23-3C57-BE9E-E7D7-B7FEACF0FA44}"/>
              </a:ext>
            </a:extLst>
          </p:cNvPr>
          <p:cNvPicPr>
            <a:picLocks noChangeAspect="1"/>
          </p:cNvPicPr>
          <p:nvPr/>
        </p:nvPicPr>
        <p:blipFill>
          <a:blip r:embed="rId3"/>
          <a:stretch>
            <a:fillRect/>
          </a:stretch>
        </p:blipFill>
        <p:spPr>
          <a:xfrm>
            <a:off x="23586" y="0"/>
            <a:ext cx="3568700" cy="3606800"/>
          </a:xfrm>
          <a:prstGeom prst="rect">
            <a:avLst/>
          </a:prstGeom>
        </p:spPr>
      </p:pic>
      <p:sp>
        <p:nvSpPr>
          <p:cNvPr id="4" name="TextBox 3">
            <a:extLst>
              <a:ext uri="{FF2B5EF4-FFF2-40B4-BE49-F238E27FC236}">
                <a16:creationId xmlns:a16="http://schemas.microsoft.com/office/drawing/2014/main" id="{373A81A0-00B8-4A69-F265-A55E9FE33E0B}"/>
              </a:ext>
            </a:extLst>
          </p:cNvPr>
          <p:cNvSpPr txBox="1"/>
          <p:nvPr/>
        </p:nvSpPr>
        <p:spPr>
          <a:xfrm>
            <a:off x="3486206" y="311018"/>
            <a:ext cx="8311424" cy="5755422"/>
          </a:xfrm>
          <a:prstGeom prst="rect">
            <a:avLst/>
          </a:prstGeom>
          <a:noFill/>
        </p:spPr>
        <p:txBody>
          <a:bodyPr wrap="square" rtlCol="0">
            <a:spAutoFit/>
          </a:bodyPr>
          <a:lstStyle/>
          <a:p>
            <a:r>
              <a:rPr lang="en-GB" sz="2800" b="1" dirty="0">
                <a:solidFill>
                  <a:srgbClr val="00B050"/>
                </a:solidFill>
              </a:rPr>
              <a:t>Children in British primary</a:t>
            </a:r>
          </a:p>
          <a:p>
            <a:r>
              <a:rPr lang="en-GB" sz="2800" b="1" dirty="0">
                <a:solidFill>
                  <a:srgbClr val="00B050"/>
                </a:solidFill>
              </a:rPr>
              <a:t>schools spend 20% or 1.4 years</a:t>
            </a:r>
          </a:p>
          <a:p>
            <a:r>
              <a:rPr lang="en-GB" sz="2800" b="1" dirty="0">
                <a:solidFill>
                  <a:srgbClr val="00B050"/>
                </a:solidFill>
              </a:rPr>
              <a:t>of their school attendance in play</a:t>
            </a:r>
          </a:p>
          <a:p>
            <a:endParaRPr lang="en-GB" sz="3200" b="1" dirty="0"/>
          </a:p>
          <a:p>
            <a:r>
              <a:rPr lang="en-GB" dirty="0"/>
              <a:t>Play is the process through which children learn everything that they need to know that cannot be taught. Play wires the brain, builds capable bodies, and is the foundation of building relationships.</a:t>
            </a:r>
          </a:p>
          <a:p>
            <a:endParaRPr lang="en-GB" dirty="0"/>
          </a:p>
          <a:p>
            <a:r>
              <a:rPr lang="en-GB" dirty="0"/>
              <a:t>OPAL's programme enables schools to provide every child with rich opportunities to be creative, collaborative and active in their outdoor play, in environments that are safe enough for 'health and safety' but challenging enough for children's ongoing development.</a:t>
            </a:r>
          </a:p>
          <a:p>
            <a:endParaRPr lang="en-GB" dirty="0"/>
          </a:p>
          <a:p>
            <a:endParaRPr lang="en-GB" b="1" dirty="0"/>
          </a:p>
          <a:p>
            <a:endParaRPr lang="en-GB" b="1" dirty="0"/>
          </a:p>
          <a:p>
            <a:r>
              <a:rPr lang="en-GB" b="1" dirty="0"/>
              <a:t>We will be beginning our whole school OPAL journey in September and are excited to share this journey - with your help and support.</a:t>
            </a:r>
          </a:p>
          <a:p>
            <a:endParaRPr lang="en-GB" dirty="0"/>
          </a:p>
        </p:txBody>
      </p:sp>
      <p:pic>
        <p:nvPicPr>
          <p:cNvPr id="6" name="Picture 5" descr="A group of kids playing in a playground&#10;&#10;AI-generated content may be incorrect.">
            <a:extLst>
              <a:ext uri="{FF2B5EF4-FFF2-40B4-BE49-F238E27FC236}">
                <a16:creationId xmlns:a16="http://schemas.microsoft.com/office/drawing/2014/main" id="{729B3014-8C60-AFF7-A488-816DA4CB64B4}"/>
              </a:ext>
            </a:extLst>
          </p:cNvPr>
          <p:cNvPicPr>
            <a:picLocks noChangeAspect="1"/>
          </p:cNvPicPr>
          <p:nvPr/>
        </p:nvPicPr>
        <p:blipFill>
          <a:blip r:embed="rId4"/>
          <a:stretch>
            <a:fillRect/>
          </a:stretch>
        </p:blipFill>
        <p:spPr>
          <a:xfrm>
            <a:off x="129666" y="3730368"/>
            <a:ext cx="3356540" cy="2816614"/>
          </a:xfrm>
          <a:prstGeom prst="rect">
            <a:avLst/>
          </a:prstGeom>
        </p:spPr>
      </p:pic>
    </p:spTree>
    <p:extLst>
      <p:ext uri="{BB962C8B-B14F-4D97-AF65-F5344CB8AC3E}">
        <p14:creationId xmlns:p14="http://schemas.microsoft.com/office/powerpoint/2010/main" val="2218039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4277A-A614-423C-BDF8-1A7D005541C4}"/>
              </a:ext>
            </a:extLst>
          </p:cNvPr>
          <p:cNvSpPr>
            <a:spLocks noGrp="1"/>
          </p:cNvSpPr>
          <p:nvPr>
            <p:ph type="title"/>
          </p:nvPr>
        </p:nvSpPr>
        <p:spPr/>
        <p:txBody>
          <a:bodyPr>
            <a:noAutofit/>
          </a:bodyPr>
          <a:lstStyle/>
          <a:p>
            <a:pPr algn="ctr"/>
            <a:r>
              <a:rPr lang="en-GB" sz="5400" b="1" dirty="0">
                <a:solidFill>
                  <a:srgbClr val="00B050"/>
                </a:solidFill>
                <a:latin typeface="+mn-lt"/>
              </a:rPr>
              <a:t>PTA- Parents and Teachers Association </a:t>
            </a:r>
          </a:p>
        </p:txBody>
      </p:sp>
      <p:sp>
        <p:nvSpPr>
          <p:cNvPr id="3" name="Content Placeholder 2">
            <a:extLst>
              <a:ext uri="{FF2B5EF4-FFF2-40B4-BE49-F238E27FC236}">
                <a16:creationId xmlns:a16="http://schemas.microsoft.com/office/drawing/2014/main" id="{0B5FAD4D-05CA-4D1C-9009-76E1D7D92641}"/>
              </a:ext>
            </a:extLst>
          </p:cNvPr>
          <p:cNvSpPr>
            <a:spLocks noGrp="1"/>
          </p:cNvSpPr>
          <p:nvPr>
            <p:ph idx="1"/>
          </p:nvPr>
        </p:nvSpPr>
        <p:spPr>
          <a:xfrm>
            <a:off x="40105" y="2582421"/>
            <a:ext cx="10515600" cy="4351338"/>
          </a:xfrm>
        </p:spPr>
        <p:txBody>
          <a:bodyPr>
            <a:noAutofit/>
          </a:bodyPr>
          <a:lstStyle/>
          <a:p>
            <a:pPr marL="0" indent="0" algn="ctr">
              <a:buNone/>
            </a:pPr>
            <a:r>
              <a:rPr lang="en-GB" dirty="0"/>
              <a:t>When combining the power of our Parents &amp;Teachers we are creating a stronger school community- just like in our mission statement- </a:t>
            </a:r>
            <a:r>
              <a:rPr lang="en-GB" b="1" i="1" dirty="0">
                <a:solidFill>
                  <a:srgbClr val="00B050"/>
                </a:solidFill>
              </a:rPr>
              <a:t>“Together we will make a difference”</a:t>
            </a:r>
          </a:p>
          <a:p>
            <a:endParaRPr lang="en-GB" dirty="0"/>
          </a:p>
          <a:p>
            <a:pPr marL="0" indent="0" algn="ctr">
              <a:buNone/>
            </a:pPr>
            <a:r>
              <a:rPr lang="en-GB" dirty="0"/>
              <a:t>Are you passionate about your child’s education and school experience?</a:t>
            </a:r>
          </a:p>
          <a:p>
            <a:pPr marL="0" indent="0" algn="ctr">
              <a:buNone/>
            </a:pPr>
            <a:r>
              <a:rPr lang="en-GB" dirty="0"/>
              <a:t>Do you want to help shape school events, support teachers, and build a vibrant community? </a:t>
            </a:r>
          </a:p>
          <a:p>
            <a:endParaRPr lang="en-GB" dirty="0"/>
          </a:p>
          <a:p>
            <a:pPr marL="0" indent="0" algn="ctr">
              <a:buNone/>
            </a:pPr>
            <a:r>
              <a:rPr lang="en-GB" b="1" dirty="0"/>
              <a:t>Then join our PTA – we need YOU!</a:t>
            </a:r>
          </a:p>
        </p:txBody>
      </p:sp>
      <p:pic>
        <p:nvPicPr>
          <p:cNvPr id="5" name="Picture 4">
            <a:extLst>
              <a:ext uri="{FF2B5EF4-FFF2-40B4-BE49-F238E27FC236}">
                <a16:creationId xmlns:a16="http://schemas.microsoft.com/office/drawing/2014/main" id="{2DE5459A-B0C7-4BBF-ABBD-AC51688A12C9}"/>
              </a:ext>
            </a:extLst>
          </p:cNvPr>
          <p:cNvPicPr>
            <a:picLocks noChangeAspect="1"/>
          </p:cNvPicPr>
          <p:nvPr/>
        </p:nvPicPr>
        <p:blipFill>
          <a:blip r:embed="rId2"/>
          <a:stretch>
            <a:fillRect/>
          </a:stretch>
        </p:blipFill>
        <p:spPr>
          <a:xfrm>
            <a:off x="9801225" y="4631585"/>
            <a:ext cx="2069145" cy="2069145"/>
          </a:xfrm>
          <a:prstGeom prst="rect">
            <a:avLst/>
          </a:prstGeom>
        </p:spPr>
      </p:pic>
      <p:pic>
        <p:nvPicPr>
          <p:cNvPr id="6" name="Picture 5" descr="A yellow flower on a green square&#10;&#10;AI-generated content may be incorrect.">
            <a:extLst>
              <a:ext uri="{FF2B5EF4-FFF2-40B4-BE49-F238E27FC236}">
                <a16:creationId xmlns:a16="http://schemas.microsoft.com/office/drawing/2014/main" id="{69AA05F4-4BA7-AE32-0B08-F953272AAE0C}"/>
              </a:ext>
            </a:extLst>
          </p:cNvPr>
          <p:cNvPicPr>
            <a:picLocks noChangeAspect="1"/>
          </p:cNvPicPr>
          <p:nvPr/>
        </p:nvPicPr>
        <p:blipFill>
          <a:blip r:embed="rId3"/>
          <a:stretch>
            <a:fillRect/>
          </a:stretch>
        </p:blipFill>
        <p:spPr>
          <a:xfrm>
            <a:off x="10555705" y="51241"/>
            <a:ext cx="1428640" cy="1527851"/>
          </a:xfrm>
          <a:prstGeom prst="rect">
            <a:avLst/>
          </a:prstGeom>
        </p:spPr>
      </p:pic>
    </p:spTree>
    <p:extLst>
      <p:ext uri="{BB962C8B-B14F-4D97-AF65-F5344CB8AC3E}">
        <p14:creationId xmlns:p14="http://schemas.microsoft.com/office/powerpoint/2010/main" val="27705151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09316A9-990D-4EC3-A671-70EE5C1493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9B0C6109-9159-49CA-AD7A-F9035539DB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86F14F5-308C-4EB6-87AB-05DE9501B1A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BA032363-A188-47C5-9D59-9B788809DC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2C4077DF-6BB9-4069-AD28-6B1664EBB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1D2B8B50-3419-41ED-9A9F-3CF9EEB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7">
              <a:extLst>
                <a:ext uri="{FF2B5EF4-FFF2-40B4-BE49-F238E27FC236}">
                  <a16:creationId xmlns:a16="http://schemas.microsoft.com/office/drawing/2014/main" id="{5C640498-2E73-4FA2-BEB6-C3596A458C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8">
              <a:extLst>
                <a:ext uri="{FF2B5EF4-FFF2-40B4-BE49-F238E27FC236}">
                  <a16:creationId xmlns:a16="http://schemas.microsoft.com/office/drawing/2014/main" id="{3240EEFC-4112-4C39-A816-C815774F6D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9">
              <a:extLst>
                <a:ext uri="{FF2B5EF4-FFF2-40B4-BE49-F238E27FC236}">
                  <a16:creationId xmlns:a16="http://schemas.microsoft.com/office/drawing/2014/main" id="{ADF362B0-03EA-4800-9FAA-9F128587E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17">
              <a:extLst>
                <a:ext uri="{FF2B5EF4-FFF2-40B4-BE49-F238E27FC236}">
                  <a16:creationId xmlns:a16="http://schemas.microsoft.com/office/drawing/2014/main" id="{0BA84559-2F4C-4795-9246-4C563F942D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FA77A1AA-CA47-4A91-A0A1-0A8CE31A9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1" name="Rectangle 20">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 name="Straight Connector 23">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Isosceles Triangle 31">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34" name="Rectangle 33">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8301227"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E8BA4E7-0CC7-4B3C-A40F-FAA71A451A08}"/>
              </a:ext>
            </a:extLst>
          </p:cNvPr>
          <p:cNvPicPr>
            <a:picLocks noGrp="1" noChangeAspect="1"/>
          </p:cNvPicPr>
          <p:nvPr>
            <p:ph idx="1"/>
          </p:nvPr>
        </p:nvPicPr>
        <p:blipFill>
          <a:blip r:embed="rId2"/>
          <a:stretch>
            <a:fillRect/>
          </a:stretch>
        </p:blipFill>
        <p:spPr>
          <a:xfrm>
            <a:off x="1731947" y="1131994"/>
            <a:ext cx="5792287" cy="4590386"/>
          </a:xfrm>
          <a:prstGeom prst="rect">
            <a:avLst/>
          </a:prstGeom>
        </p:spPr>
      </p:pic>
    </p:spTree>
    <p:extLst>
      <p:ext uri="{BB962C8B-B14F-4D97-AF65-F5344CB8AC3E}">
        <p14:creationId xmlns:p14="http://schemas.microsoft.com/office/powerpoint/2010/main" val="245899255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802F6347BC3174582C1EEF4A7F53074" ma:contentTypeVersion="11" ma:contentTypeDescription="Create a new document." ma:contentTypeScope="" ma:versionID="a629c807711806ca885787aef362683a">
  <xsd:schema xmlns:xsd="http://www.w3.org/2001/XMLSchema" xmlns:xs="http://www.w3.org/2001/XMLSchema" xmlns:p="http://schemas.microsoft.com/office/2006/metadata/properties" xmlns:ns3="a369348d-7535-4af9-a883-6fac6fbde863" xmlns:ns4="eb731618-6f70-4d31-b796-7e157ad958f5" targetNamespace="http://schemas.microsoft.com/office/2006/metadata/properties" ma:root="true" ma:fieldsID="852575ef6c1287cb8dadf30dddf72037" ns3:_="" ns4:_="">
    <xsd:import namespace="a369348d-7535-4af9-a883-6fac6fbde863"/>
    <xsd:import namespace="eb731618-6f70-4d31-b796-7e157ad958f5"/>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69348d-7535-4af9-a883-6fac6fbde8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b731618-6f70-4d31-b796-7e157ad958f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85E6E2-634E-4D96-A320-21E4DCAC55A6}">
  <ds:schemaRefs>
    <ds:schemaRef ds:uri="http://schemas.microsoft.com/sharepoint/v3/contenttype/forms"/>
  </ds:schemaRefs>
</ds:datastoreItem>
</file>

<file path=customXml/itemProps2.xml><?xml version="1.0" encoding="utf-8"?>
<ds:datastoreItem xmlns:ds="http://schemas.openxmlformats.org/officeDocument/2006/customXml" ds:itemID="{B8C3A8A8-9F74-4AC4-8A26-8530248FAC31}">
  <ds:schemaRefs>
    <ds:schemaRef ds:uri="http://purl.org/dc/terms/"/>
    <ds:schemaRef ds:uri="eb731618-6f70-4d31-b796-7e157ad958f5"/>
    <ds:schemaRef ds:uri="http://schemas.microsoft.com/office/2006/metadata/properties"/>
    <ds:schemaRef ds:uri="http://schemas.openxmlformats.org/package/2006/metadata/core-properties"/>
    <ds:schemaRef ds:uri="http://www.w3.org/XML/1998/namespace"/>
    <ds:schemaRef ds:uri="http://purl.org/dc/dcmitype/"/>
    <ds:schemaRef ds:uri="http://schemas.microsoft.com/office/2006/documentManagement/types"/>
    <ds:schemaRef ds:uri="http://purl.org/dc/elements/1.1/"/>
    <ds:schemaRef ds:uri="a369348d-7535-4af9-a883-6fac6fbde863"/>
    <ds:schemaRef ds:uri="http://schemas.microsoft.com/office/infopath/2007/PartnerControls"/>
  </ds:schemaRefs>
</ds:datastoreItem>
</file>

<file path=customXml/itemProps3.xml><?xml version="1.0" encoding="utf-8"?>
<ds:datastoreItem xmlns:ds="http://schemas.openxmlformats.org/officeDocument/2006/customXml" ds:itemID="{CCBA97F6-4A59-4580-93BE-232E767449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69348d-7535-4af9-a883-6fac6fbde863"/>
    <ds:schemaRef ds:uri="eb731618-6f70-4d31-b796-7e157ad958f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67</TotalTime>
  <Words>1542</Words>
  <Application>Microsoft Office PowerPoint</Application>
  <PresentationFormat>Widescreen</PresentationFormat>
  <Paragraphs>134</Paragraphs>
  <Slides>24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Comic Sans MS</vt:lpstr>
      <vt:lpstr>Trebuchet MS</vt:lpstr>
      <vt:lpstr>Wingdings</vt:lpstr>
      <vt:lpstr>Wingdings 3</vt:lpstr>
      <vt:lpstr>Facet</vt:lpstr>
      <vt:lpstr>Welcome to Year 6.</vt:lpstr>
      <vt:lpstr>Meet the team</vt:lpstr>
      <vt:lpstr>Our aims and expectations</vt:lpstr>
      <vt:lpstr>An example of our week in school …</vt:lpstr>
      <vt:lpstr>PowerPoint Presentation</vt:lpstr>
      <vt:lpstr>P.E. lessons</vt:lpstr>
      <vt:lpstr> To keep everyone safe and focused on learning:  🔹 No jewellery – including earrings (studs/spacers), rings, bracelets, necklaces, loom bands, or wristbands.  🔹 No earrings or spacers – these are a safety risk, especially during play and PE.  🔹 No nail varnish or make-up – children should come to school with natural nails and faces. </vt:lpstr>
      <vt:lpstr>Showbie</vt:lpstr>
      <vt:lpstr>Homework expectations…</vt:lpstr>
      <vt:lpstr>Spellings and Reads</vt:lpstr>
      <vt:lpstr>Reading</vt:lpstr>
      <vt:lpstr>Important dates this year…</vt:lpstr>
      <vt:lpstr>End of Key stage assessments. Monday 10th May – Thursday 13th May 2027.</vt:lpstr>
      <vt:lpstr>Other events this year…</vt:lpstr>
      <vt:lpstr>What can you do to help?</vt:lpstr>
      <vt:lpstr> 🔹 If your child is unwell, please contact the school office by 9:00am on each day of absence. 📞 01257 276688 ✉️ office@primrosehill-euxton.lancs.sch.uk 🔹 Be specific: It’s important to give a clear reason – for example: ✅ “Tonsillitis” or “Sickness and temperature” ❌ Not just “unwell” or “poorly”. </vt:lpstr>
      <vt:lpstr>📬 Communicating with Us  If you need to get in touch, please email the school office in the first instance:  ✉️ office@primrosehill-euxton.lancs.sch.uk  Your message will be passed on to the relevant member of staff.  We aim to respond as soon as we can, but please allow up to 48 hours for a reply during term time.  For urgent matters during the school day, please phone the school office directly on: 01257 276688</vt:lpstr>
      <vt:lpstr>PowerPoint Presentation</vt:lpstr>
      <vt:lpstr>⚠️ If You’re Concerned About Something…</vt:lpstr>
      <vt:lpstr>PowerPoint Presentation</vt:lpstr>
      <vt:lpstr>PowerPoint Presentation</vt:lpstr>
      <vt:lpstr>PowerPoint Presentation</vt:lpstr>
      <vt:lpstr>PTA- Parents and Teachers Association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6 Everest</dc:title>
  <dc:creator>Samantha Goodyear</dc:creator>
  <cp:lastModifiedBy>Molly Burns</cp:lastModifiedBy>
  <cp:revision>35</cp:revision>
  <dcterms:created xsi:type="dcterms:W3CDTF">2020-09-17T19:15:51Z</dcterms:created>
  <dcterms:modified xsi:type="dcterms:W3CDTF">2026-07-09T08:11:28Z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0x010100A802F6347BC3174582C1EEF4A7F53074</vt:lpwstr>
  </property>
</Properties>
</file>