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12192000" cy="6858000"/>
  <p:notesSz cx="6858000" cy="9144000"/>
  <p:embeddedFontLst>
    <p:embeddedFont>
      <p:font typeface="Calibri" panose="020F0502020204030204" pitchFamily="34" charset="0"/>
      <p:regular r:id="rId31"/>
      <p:bold r:id="rId32"/>
      <p:italic r:id="rId33"/>
      <p:boldItalic r:id="rId34"/>
    </p:embeddedFont>
    <p:embeddedFont>
      <p:font typeface="Comic Sans MS" panose="030F0702030302020204" pitchFamily="66" charset="0"/>
      <p:regular r:id="rId35"/>
      <p:bold r:id="rId36"/>
      <p:italic r:id="rId37"/>
      <p:boldItalic r:id="rId38"/>
    </p:embeddedFont>
    <p:embeddedFont>
      <p:font typeface="Nunito" pitchFamily="2" charset="0"/>
      <p:regular r:id="rId39"/>
      <p:bold r:id="rId40"/>
      <p:italic r:id="rId41"/>
      <p:boldItalic r:id="rId4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3" roundtripDataSignature="AMtx7mgqihwKoGInaCoBTnybazK7VY+eG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7" d="100"/>
          <a:sy n="107" d="100"/>
        </p:scale>
        <p:origin x="71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9.fntdata"/><Relationship Id="rId21" Type="http://schemas.openxmlformats.org/officeDocument/2006/relationships/slide" Target="slides/slide20.xml"/><Relationship Id="rId34" Type="http://schemas.openxmlformats.org/officeDocument/2006/relationships/font" Target="fonts/font4.fntdata"/><Relationship Id="rId42" Type="http://schemas.openxmlformats.org/officeDocument/2006/relationships/font" Target="fonts/font12.fntdata"/><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font" Target="fonts/font5.fntdata"/><Relationship Id="rId43" Type="http://customschemas.google.com/relationships/presentationmetadata" Target="meta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font" Target="fonts/font8.fntdata"/><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font" Target="fonts/font1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4" name="Google Shape;94;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2" name="Google Shape;102;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3" name="Google Shape;11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6" name="Google Shape;126;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4" name="Google Shape;144;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0" name="Google Shape;150;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7" name="Google Shape;157;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4" name="Google Shape;164;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2" name="Google Shape;172;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9" name="Google Shape;179;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7" name="Google Shape;187;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4" name="Google Shape;194;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2" name="Google Shape;202;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9" name="Google Shape;209;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8" name="Google Shape;218;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6" name="Google Shape;226;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7" name="Google Shape;237;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3" name="Google Shape;243;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1" name="Google Shape;251;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9" name="Google Shape;259;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8" name="Google Shape;268;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4" name="Google Shape;274;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4" name="Google Shape;284;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5" name="Google Shape;285;p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4" name="Google Shape;294;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p2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1" name="Google Shape;301;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9" name="Google Shape;309;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p2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6" name="Google Shape;316;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
        <p:cNvGrpSpPr/>
        <p:nvPr/>
      </p:nvGrpSpPr>
      <p:grpSpPr>
        <a:xfrm>
          <a:off x="0" y="0"/>
          <a:ext cx="0" cy="0"/>
          <a:chOff x="0" y="0"/>
          <a:chExt cx="0" cy="0"/>
        </a:xfrm>
      </p:grpSpPr>
      <p:sp>
        <p:nvSpPr>
          <p:cNvPr id="16" name="Google Shape;16;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3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 name="Google Shape;18;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
        <p:cNvGrpSpPr/>
        <p:nvPr/>
      </p:nvGrpSpPr>
      <p:grpSpPr>
        <a:xfrm>
          <a:off x="0" y="0"/>
          <a:ext cx="0" cy="0"/>
          <a:chOff x="0" y="0"/>
          <a:chExt cx="0" cy="0"/>
        </a:xfrm>
      </p:grpSpPr>
      <p:sp>
        <p:nvSpPr>
          <p:cNvPr id="22" name="Google Shape;22;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5"/>
        <p:cNvGrpSpPr/>
        <p:nvPr/>
      </p:nvGrpSpPr>
      <p:grpSpPr>
        <a:xfrm>
          <a:off x="0" y="0"/>
          <a:ext cx="0" cy="0"/>
          <a:chOff x="0" y="0"/>
          <a:chExt cx="0" cy="0"/>
        </a:xfrm>
      </p:grpSpPr>
      <p:sp>
        <p:nvSpPr>
          <p:cNvPr id="26" name="Google Shape;26;p3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3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8" name="Google Shape;28;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3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3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4" name="Google Shape;34;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3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3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3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3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3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3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3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3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3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3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3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3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3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38"/>
          <p:cNvSpPr>
            <a:spLocks noGrp="1"/>
          </p:cNvSpPr>
          <p:nvPr>
            <p:ph type="pic" idx="2"/>
          </p:nvPr>
        </p:nvSpPr>
        <p:spPr>
          <a:xfrm>
            <a:off x="5183188" y="987425"/>
            <a:ext cx="6172200" cy="4873625"/>
          </a:xfrm>
          <a:prstGeom prst="rect">
            <a:avLst/>
          </a:prstGeom>
          <a:noFill/>
          <a:ln>
            <a:noFill/>
          </a:ln>
        </p:spPr>
      </p:sp>
      <p:sp>
        <p:nvSpPr>
          <p:cNvPr id="68" name="Google Shape;68;p3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3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3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4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4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5.jpg"/><Relationship Id="rId4" Type="http://schemas.openxmlformats.org/officeDocument/2006/relationships/image" Target="../media/image7.jpg"/></Relationships>
</file>

<file path=ppt/slides/_rels/slide5.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image" Target="../media/image2.png"/><Relationship Id="rId7"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7.jpg"/><Relationship Id="rId10" Type="http://schemas.openxmlformats.org/officeDocument/2006/relationships/image" Target="../media/image10.jpg"/><Relationship Id="rId4" Type="http://schemas.openxmlformats.org/officeDocument/2006/relationships/image" Target="../media/image4.jpg"/><Relationship Id="rId9" Type="http://schemas.openxmlformats.org/officeDocument/2006/relationships/image" Target="../media/image6.jp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4.jpg"/><Relationship Id="rId5" Type="http://schemas.openxmlformats.org/officeDocument/2006/relationships/image" Target="../media/image1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png"/><Relationship Id="rId7"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accent6"/>
              </a:buClr>
              <a:buSzPts val="4800"/>
              <a:buFont typeface="Calibri"/>
              <a:buNone/>
            </a:pPr>
            <a:r>
              <a:rPr lang="en-US" sz="4800" b="1">
                <a:solidFill>
                  <a:schemeClr val="accent6"/>
                </a:solidFill>
                <a:latin typeface="Calibri"/>
                <a:ea typeface="Calibri"/>
                <a:cs typeface="Calibri"/>
                <a:sym typeface="Calibri"/>
              </a:rPr>
              <a:t>Welcome to Year 1 Transition Meeting </a:t>
            </a:r>
            <a:endParaRPr/>
          </a:p>
        </p:txBody>
      </p:sp>
      <p:pic>
        <p:nvPicPr>
          <p:cNvPr id="89" name="Google Shape;89;p1" descr="Kids on Desk Looking at Notebook"/>
          <p:cNvPicPr preferRelativeResize="0">
            <a:picLocks noGrp="1"/>
          </p:cNvPicPr>
          <p:nvPr>
            <p:ph type="body" idx="1"/>
          </p:nvPr>
        </p:nvPicPr>
        <p:blipFill rotWithShape="1">
          <a:blip r:embed="rId3">
            <a:alphaModFix/>
          </a:blip>
          <a:srcRect l="26" r="26"/>
          <a:stretch/>
        </p:blipFill>
        <p:spPr>
          <a:xfrm>
            <a:off x="1564179" y="1690688"/>
            <a:ext cx="5101243" cy="4351338"/>
          </a:xfrm>
          <a:prstGeom prst="rect">
            <a:avLst/>
          </a:prstGeom>
          <a:noFill/>
          <a:ln>
            <a:noFill/>
          </a:ln>
        </p:spPr>
      </p:pic>
      <p:pic>
        <p:nvPicPr>
          <p:cNvPr id="90" name="Google Shape;90;p1" descr="A yellow flower on a green square&#10;&#10;AI-generated content may be incorrect."/>
          <p:cNvPicPr preferRelativeResize="0"/>
          <p:nvPr/>
        </p:nvPicPr>
        <p:blipFill rotWithShape="1">
          <a:blip r:embed="rId4">
            <a:alphaModFix/>
          </a:blip>
          <a:srcRect/>
          <a:stretch/>
        </p:blipFill>
        <p:spPr>
          <a:xfrm>
            <a:off x="7500340" y="1207027"/>
            <a:ext cx="3346954" cy="3579381"/>
          </a:xfrm>
          <a:prstGeom prst="rect">
            <a:avLst/>
          </a:prstGeom>
          <a:noFill/>
          <a:ln>
            <a:noFill/>
          </a:ln>
        </p:spPr>
      </p:pic>
      <p:sp>
        <p:nvSpPr>
          <p:cNvPr id="91" name="Google Shape;91;p1"/>
          <p:cNvSpPr txBox="1"/>
          <p:nvPr/>
        </p:nvSpPr>
        <p:spPr>
          <a:xfrm>
            <a:off x="7975469" y="4776698"/>
            <a:ext cx="2988366"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800" b="1" i="0" u="none" strike="noStrike" cap="none">
                <a:solidFill>
                  <a:schemeClr val="accent6"/>
                </a:solidFill>
                <a:latin typeface="Calibri"/>
                <a:ea typeface="Calibri"/>
                <a:cs typeface="Calibri"/>
                <a:sym typeface="Calibri"/>
              </a:rPr>
              <a:t>July 2026</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6"/>
              </a:buClr>
              <a:buSzPts val="4400"/>
              <a:buFont typeface="Calibri"/>
              <a:buNone/>
            </a:pPr>
            <a:r>
              <a:rPr lang="en-US" b="1">
                <a:solidFill>
                  <a:schemeClr val="accent6"/>
                </a:solidFill>
                <a:latin typeface="Calibri"/>
                <a:ea typeface="Calibri"/>
                <a:cs typeface="Calibri"/>
                <a:sym typeface="Calibri"/>
              </a:rPr>
              <a:t>Aims of this transition meeting </a:t>
            </a:r>
            <a:endParaRPr/>
          </a:p>
        </p:txBody>
      </p:sp>
      <p:sp>
        <p:nvSpPr>
          <p:cNvPr id="97" name="Google Shape;97;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90000"/>
              </a:lnSpc>
              <a:spcBef>
                <a:spcPts val="0"/>
              </a:spcBef>
              <a:spcAft>
                <a:spcPts val="0"/>
              </a:spcAft>
              <a:buClr>
                <a:srgbClr val="002060"/>
              </a:buClr>
              <a:buSzPts val="2800"/>
              <a:buNone/>
            </a:pPr>
            <a:r>
              <a:rPr lang="en-US" sz="2800"/>
              <a:t>Transition to Year 1 is really important!</a:t>
            </a:r>
            <a:endParaRPr/>
          </a:p>
          <a:p>
            <a:pPr marL="228600" lvl="0" indent="-228600" algn="l" rtl="0">
              <a:lnSpc>
                <a:spcPct val="90000"/>
              </a:lnSpc>
              <a:spcBef>
                <a:spcPts val="1000"/>
              </a:spcBef>
              <a:spcAft>
                <a:spcPts val="0"/>
              </a:spcAft>
              <a:buClr>
                <a:srgbClr val="002060"/>
              </a:buClr>
              <a:buSzPts val="2600"/>
              <a:buChar char="•"/>
            </a:pPr>
            <a:r>
              <a:rPr lang="en-US" sz="2600"/>
              <a:t>For all the children to experience a smooth transition from Reception to Year 1 in a happy, safe and secure environment</a:t>
            </a:r>
            <a:endParaRPr sz="2600"/>
          </a:p>
          <a:p>
            <a:pPr marL="228600" lvl="0" indent="-63500" algn="l" rtl="0">
              <a:lnSpc>
                <a:spcPct val="90000"/>
              </a:lnSpc>
              <a:spcBef>
                <a:spcPts val="1000"/>
              </a:spcBef>
              <a:spcAft>
                <a:spcPts val="0"/>
              </a:spcAft>
              <a:buClr>
                <a:schemeClr val="accent4"/>
              </a:buClr>
              <a:buSzPts val="2600"/>
              <a:buNone/>
            </a:pPr>
            <a:endParaRPr sz="2600"/>
          </a:p>
          <a:p>
            <a:pPr marL="228600" lvl="0" indent="-228600" algn="l" rtl="0">
              <a:lnSpc>
                <a:spcPct val="90000"/>
              </a:lnSpc>
              <a:spcBef>
                <a:spcPts val="1000"/>
              </a:spcBef>
              <a:spcAft>
                <a:spcPts val="0"/>
              </a:spcAft>
              <a:buClr>
                <a:srgbClr val="002060"/>
              </a:buClr>
              <a:buSzPts val="2600"/>
              <a:buChar char="•"/>
            </a:pPr>
            <a:r>
              <a:rPr lang="en-US" sz="2600"/>
              <a:t>  For the children to enjoy the new challenges and approaches to learning in a new year group and class </a:t>
            </a:r>
            <a:endParaRPr sz="2600"/>
          </a:p>
          <a:p>
            <a:pPr marL="228600" lvl="0" indent="-63500" algn="l" rtl="0">
              <a:lnSpc>
                <a:spcPct val="90000"/>
              </a:lnSpc>
              <a:spcBef>
                <a:spcPts val="1000"/>
              </a:spcBef>
              <a:spcAft>
                <a:spcPts val="0"/>
              </a:spcAft>
              <a:buClr>
                <a:schemeClr val="accent4"/>
              </a:buClr>
              <a:buSzPts val="2600"/>
              <a:buNone/>
            </a:pPr>
            <a:endParaRPr sz="2600"/>
          </a:p>
          <a:p>
            <a:pPr marL="228600" lvl="0" indent="-228600" algn="l" rtl="0">
              <a:lnSpc>
                <a:spcPct val="90000"/>
              </a:lnSpc>
              <a:spcBef>
                <a:spcPts val="1000"/>
              </a:spcBef>
              <a:spcAft>
                <a:spcPts val="0"/>
              </a:spcAft>
              <a:buClr>
                <a:srgbClr val="002060"/>
              </a:buClr>
              <a:buSzPts val="2600"/>
              <a:buChar char="•"/>
            </a:pPr>
            <a:r>
              <a:rPr lang="en-US" sz="2600"/>
              <a:t>A gradual implementation of a more formal curriculum and setting</a:t>
            </a:r>
            <a:endParaRPr sz="2600"/>
          </a:p>
          <a:p>
            <a:pPr marL="228600" lvl="0" indent="-63500" algn="l" rtl="0">
              <a:lnSpc>
                <a:spcPct val="90000"/>
              </a:lnSpc>
              <a:spcBef>
                <a:spcPts val="1000"/>
              </a:spcBef>
              <a:spcAft>
                <a:spcPts val="0"/>
              </a:spcAft>
              <a:buClr>
                <a:schemeClr val="accent4"/>
              </a:buClr>
              <a:buSzPts val="2600"/>
              <a:buNone/>
            </a:pPr>
            <a:endParaRPr sz="2600"/>
          </a:p>
          <a:p>
            <a:pPr marL="228600" lvl="0" indent="-228600" algn="l" rtl="0">
              <a:lnSpc>
                <a:spcPct val="90000"/>
              </a:lnSpc>
              <a:spcBef>
                <a:spcPts val="1000"/>
              </a:spcBef>
              <a:spcAft>
                <a:spcPts val="0"/>
              </a:spcAft>
              <a:buClr>
                <a:srgbClr val="002060"/>
              </a:buClr>
              <a:buSzPts val="2600"/>
              <a:buChar char="•"/>
            </a:pPr>
            <a:r>
              <a:rPr lang="en-US" sz="2600"/>
              <a:t> Parents to feel informed about the transition process </a:t>
            </a:r>
            <a:endParaRPr sz="2600"/>
          </a:p>
          <a:p>
            <a:pPr marL="228600" lvl="0" indent="-50800" algn="l" rtl="0">
              <a:lnSpc>
                <a:spcPct val="90000"/>
              </a:lnSpc>
              <a:spcBef>
                <a:spcPts val="1000"/>
              </a:spcBef>
              <a:spcAft>
                <a:spcPts val="0"/>
              </a:spcAft>
              <a:buClr>
                <a:schemeClr val="dk1"/>
              </a:buClr>
              <a:buSzPts val="2800"/>
              <a:buNone/>
            </a:pPr>
            <a:endParaRPr/>
          </a:p>
        </p:txBody>
      </p:sp>
      <p:pic>
        <p:nvPicPr>
          <p:cNvPr id="98" name="Google Shape;98;p2" descr="A yellow flower on a green square&#10;&#10;AI-generated content may be incorrect."/>
          <p:cNvPicPr preferRelativeResize="0"/>
          <p:nvPr/>
        </p:nvPicPr>
        <p:blipFill rotWithShape="1">
          <a:blip r:embed="rId3">
            <a:alphaModFix/>
          </a:blip>
          <a:srcRect/>
          <a:stretch/>
        </p:blipFill>
        <p:spPr>
          <a:xfrm>
            <a:off x="9925160" y="230305"/>
            <a:ext cx="1428640" cy="1527851"/>
          </a:xfrm>
          <a:prstGeom prst="rect">
            <a:avLst/>
          </a:prstGeom>
          <a:noFill/>
          <a:ln>
            <a:noFill/>
          </a:ln>
        </p:spPr>
      </p:pic>
      <p:pic>
        <p:nvPicPr>
          <p:cNvPr id="99" name="Google Shape;99;p2"/>
          <p:cNvPicPr preferRelativeResize="0"/>
          <p:nvPr/>
        </p:nvPicPr>
        <p:blipFill rotWithShape="1">
          <a:blip r:embed="rId4">
            <a:alphaModFix/>
          </a:blip>
          <a:srcRect t="8422" b="8421"/>
          <a:stretch/>
        </p:blipFill>
        <p:spPr>
          <a:xfrm rot="720000">
            <a:off x="10164472" y="4871823"/>
            <a:ext cx="1674067" cy="147700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3"/>
          <p:cNvSpPr txBox="1"/>
          <p:nvPr/>
        </p:nvSpPr>
        <p:spPr>
          <a:xfrm>
            <a:off x="0" y="247132"/>
            <a:ext cx="12191999"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5400" b="1">
                <a:solidFill>
                  <a:srgbClr val="00B050"/>
                </a:solidFill>
                <a:latin typeface="Calibri"/>
                <a:ea typeface="Calibri"/>
                <a:cs typeface="Calibri"/>
                <a:sym typeface="Calibri"/>
              </a:rPr>
              <a:t>Welcome to Cedar Class</a:t>
            </a:r>
            <a:endParaRPr sz="5400">
              <a:solidFill>
                <a:srgbClr val="00B050"/>
              </a:solidFill>
              <a:latin typeface="Calibri"/>
              <a:ea typeface="Calibri"/>
              <a:cs typeface="Calibri"/>
              <a:sym typeface="Calibri"/>
            </a:endParaRPr>
          </a:p>
        </p:txBody>
      </p:sp>
      <p:pic>
        <p:nvPicPr>
          <p:cNvPr id="105" name="Google Shape;105;p3" descr="A yellow flower on a green square&#10;&#10;AI-generated content may be incorrect."/>
          <p:cNvPicPr preferRelativeResize="0"/>
          <p:nvPr/>
        </p:nvPicPr>
        <p:blipFill rotWithShape="1">
          <a:blip r:embed="rId3">
            <a:alphaModFix/>
          </a:blip>
          <a:srcRect/>
          <a:stretch/>
        </p:blipFill>
        <p:spPr>
          <a:xfrm>
            <a:off x="10709705" y="-108164"/>
            <a:ext cx="1428640" cy="1527851"/>
          </a:xfrm>
          <a:prstGeom prst="rect">
            <a:avLst/>
          </a:prstGeom>
          <a:noFill/>
          <a:ln>
            <a:noFill/>
          </a:ln>
        </p:spPr>
      </p:pic>
      <p:pic>
        <p:nvPicPr>
          <p:cNvPr id="106" name="Google Shape;106;p3" descr="A person wearing glasses and a red blazer&#10;&#10;AI-generated content may be incorrect."/>
          <p:cNvPicPr preferRelativeResize="0"/>
          <p:nvPr/>
        </p:nvPicPr>
        <p:blipFill rotWithShape="1">
          <a:blip r:embed="rId4">
            <a:alphaModFix/>
          </a:blip>
          <a:srcRect/>
          <a:stretch/>
        </p:blipFill>
        <p:spPr>
          <a:xfrm>
            <a:off x="2358238" y="1327912"/>
            <a:ext cx="2164522" cy="3246783"/>
          </a:xfrm>
          <a:prstGeom prst="rect">
            <a:avLst/>
          </a:prstGeom>
          <a:noFill/>
          <a:ln w="38100" cap="flat" cmpd="sng">
            <a:solidFill>
              <a:srgbClr val="00B050"/>
            </a:solidFill>
            <a:prstDash val="solid"/>
            <a:round/>
            <a:headEnd type="none" w="sm" len="sm"/>
            <a:tailEnd type="none" w="sm" len="sm"/>
          </a:ln>
        </p:spPr>
      </p:pic>
      <p:pic>
        <p:nvPicPr>
          <p:cNvPr id="107" name="Google Shape;107;p3" descr="A person in a grey sweater&#10;&#10;AI-generated content may be incorrect."/>
          <p:cNvPicPr preferRelativeResize="0"/>
          <p:nvPr/>
        </p:nvPicPr>
        <p:blipFill rotWithShape="1">
          <a:blip r:embed="rId5">
            <a:alphaModFix/>
          </a:blip>
          <a:srcRect/>
          <a:stretch/>
        </p:blipFill>
        <p:spPr>
          <a:xfrm>
            <a:off x="6226661" y="1306913"/>
            <a:ext cx="2164522" cy="3246783"/>
          </a:xfrm>
          <a:prstGeom prst="rect">
            <a:avLst/>
          </a:prstGeom>
          <a:noFill/>
          <a:ln w="38100" cap="flat" cmpd="sng">
            <a:solidFill>
              <a:srgbClr val="00B050"/>
            </a:solidFill>
            <a:prstDash val="solid"/>
            <a:round/>
            <a:headEnd type="none" w="sm" len="sm"/>
            <a:tailEnd type="none" w="sm" len="sm"/>
          </a:ln>
        </p:spPr>
      </p:pic>
      <p:sp>
        <p:nvSpPr>
          <p:cNvPr id="108" name="Google Shape;108;p3"/>
          <p:cNvSpPr txBox="1"/>
          <p:nvPr/>
        </p:nvSpPr>
        <p:spPr>
          <a:xfrm>
            <a:off x="2143085" y="4775749"/>
            <a:ext cx="2164522"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dk1"/>
                </a:solidFill>
                <a:latin typeface="Calibri"/>
                <a:ea typeface="Calibri"/>
                <a:cs typeface="Calibri"/>
                <a:sym typeface="Calibri"/>
              </a:rPr>
              <a:t>Mrs Sam Hacking</a:t>
            </a:r>
            <a:endParaRPr/>
          </a:p>
          <a:p>
            <a:pPr marL="0" marR="0" lvl="0" indent="0" algn="ctr" rtl="0">
              <a:spcBef>
                <a:spcPts val="0"/>
              </a:spcBef>
              <a:spcAft>
                <a:spcPts val="0"/>
              </a:spcAft>
              <a:buNone/>
            </a:pPr>
            <a:r>
              <a:rPr lang="en-US" sz="1800">
                <a:solidFill>
                  <a:schemeClr val="dk1"/>
                </a:solidFill>
                <a:latin typeface="Calibri"/>
                <a:ea typeface="Calibri"/>
                <a:cs typeface="Calibri"/>
                <a:sym typeface="Calibri"/>
              </a:rPr>
              <a:t>Teacher</a:t>
            </a:r>
            <a:endParaRPr/>
          </a:p>
        </p:txBody>
      </p:sp>
      <p:sp>
        <p:nvSpPr>
          <p:cNvPr id="109" name="Google Shape;109;p3"/>
          <p:cNvSpPr txBox="1"/>
          <p:nvPr/>
        </p:nvSpPr>
        <p:spPr>
          <a:xfrm>
            <a:off x="6226661" y="4775749"/>
            <a:ext cx="2164522"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dk1"/>
                </a:solidFill>
                <a:latin typeface="Calibri"/>
                <a:ea typeface="Calibri"/>
                <a:cs typeface="Calibri"/>
                <a:sym typeface="Calibri"/>
              </a:rPr>
              <a:t>Mrs Moss</a:t>
            </a:r>
            <a:endParaRPr/>
          </a:p>
          <a:p>
            <a:pPr marL="0" marR="0" lvl="0" indent="0" algn="ctr" rtl="0">
              <a:spcBef>
                <a:spcPts val="0"/>
              </a:spcBef>
              <a:spcAft>
                <a:spcPts val="0"/>
              </a:spcAft>
              <a:buNone/>
            </a:pPr>
            <a:r>
              <a:rPr lang="en-US" sz="1800">
                <a:solidFill>
                  <a:schemeClr val="dk1"/>
                </a:solidFill>
                <a:latin typeface="Calibri"/>
                <a:ea typeface="Calibri"/>
                <a:cs typeface="Calibri"/>
                <a:sym typeface="Calibri"/>
              </a:rPr>
              <a:t>Teacher PPA cover </a:t>
            </a:r>
            <a:endParaRPr/>
          </a:p>
        </p:txBody>
      </p:sp>
      <p:pic>
        <p:nvPicPr>
          <p:cNvPr id="110" name="Google Shape;110;p3"/>
          <p:cNvPicPr preferRelativeResize="0"/>
          <p:nvPr/>
        </p:nvPicPr>
        <p:blipFill rotWithShape="1">
          <a:blip r:embed="rId6">
            <a:alphaModFix/>
          </a:blip>
          <a:srcRect/>
          <a:stretch/>
        </p:blipFill>
        <p:spPr>
          <a:xfrm>
            <a:off x="6226662" y="1306913"/>
            <a:ext cx="2164521" cy="324678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4"/>
          <p:cNvSpPr txBox="1"/>
          <p:nvPr/>
        </p:nvSpPr>
        <p:spPr>
          <a:xfrm>
            <a:off x="0" y="247132"/>
            <a:ext cx="12191999"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5400" b="1">
                <a:solidFill>
                  <a:srgbClr val="00B050"/>
                </a:solidFill>
                <a:latin typeface="Calibri"/>
                <a:ea typeface="Calibri"/>
                <a:cs typeface="Calibri"/>
                <a:sym typeface="Calibri"/>
              </a:rPr>
              <a:t>Welcome to Cedar Class</a:t>
            </a:r>
            <a:endParaRPr sz="5400">
              <a:solidFill>
                <a:srgbClr val="00B050"/>
              </a:solidFill>
              <a:latin typeface="Calibri"/>
              <a:ea typeface="Calibri"/>
              <a:cs typeface="Calibri"/>
              <a:sym typeface="Calibri"/>
            </a:endParaRPr>
          </a:p>
        </p:txBody>
      </p:sp>
      <p:pic>
        <p:nvPicPr>
          <p:cNvPr id="116" name="Google Shape;116;p4" descr="A yellow flower on a green square&#10;&#10;AI-generated content may be incorrect."/>
          <p:cNvPicPr preferRelativeResize="0"/>
          <p:nvPr/>
        </p:nvPicPr>
        <p:blipFill rotWithShape="1">
          <a:blip r:embed="rId3">
            <a:alphaModFix/>
          </a:blip>
          <a:srcRect/>
          <a:stretch/>
        </p:blipFill>
        <p:spPr>
          <a:xfrm>
            <a:off x="10709705" y="-108164"/>
            <a:ext cx="1428640" cy="1527851"/>
          </a:xfrm>
          <a:prstGeom prst="rect">
            <a:avLst/>
          </a:prstGeom>
          <a:noFill/>
          <a:ln>
            <a:noFill/>
          </a:ln>
        </p:spPr>
      </p:pic>
      <p:pic>
        <p:nvPicPr>
          <p:cNvPr id="117" name="Google Shape;117;p4" descr="A person in a green jacket&#10;&#10;AI-generated content may be incorrect."/>
          <p:cNvPicPr preferRelativeResize="0"/>
          <p:nvPr/>
        </p:nvPicPr>
        <p:blipFill rotWithShape="1">
          <a:blip r:embed="rId4">
            <a:alphaModFix/>
          </a:blip>
          <a:srcRect/>
          <a:stretch/>
        </p:blipFill>
        <p:spPr>
          <a:xfrm>
            <a:off x="1925767" y="1416833"/>
            <a:ext cx="2164522" cy="3246783"/>
          </a:xfrm>
          <a:prstGeom prst="rect">
            <a:avLst/>
          </a:prstGeom>
          <a:noFill/>
          <a:ln w="38100" cap="flat" cmpd="sng">
            <a:solidFill>
              <a:srgbClr val="00B050"/>
            </a:solidFill>
            <a:prstDash val="solid"/>
            <a:round/>
            <a:headEnd type="none" w="sm" len="sm"/>
            <a:tailEnd type="none" w="sm" len="sm"/>
          </a:ln>
        </p:spPr>
      </p:pic>
      <p:pic>
        <p:nvPicPr>
          <p:cNvPr id="118" name="Google Shape;118;p4" descr="A person in a grey sweater&#10;&#10;AI-generated content may be incorrect."/>
          <p:cNvPicPr preferRelativeResize="0"/>
          <p:nvPr/>
        </p:nvPicPr>
        <p:blipFill rotWithShape="1">
          <a:blip r:embed="rId5">
            <a:alphaModFix/>
          </a:blip>
          <a:srcRect/>
          <a:stretch/>
        </p:blipFill>
        <p:spPr>
          <a:xfrm>
            <a:off x="4882251" y="1416832"/>
            <a:ext cx="2164522" cy="3246783"/>
          </a:xfrm>
          <a:prstGeom prst="rect">
            <a:avLst/>
          </a:prstGeom>
          <a:noFill/>
          <a:ln w="38100" cap="flat" cmpd="sng">
            <a:solidFill>
              <a:srgbClr val="00B050"/>
            </a:solidFill>
            <a:prstDash val="solid"/>
            <a:round/>
            <a:headEnd type="none" w="sm" len="sm"/>
            <a:tailEnd type="none" w="sm" len="sm"/>
          </a:ln>
        </p:spPr>
      </p:pic>
      <p:sp>
        <p:nvSpPr>
          <p:cNvPr id="119" name="Google Shape;119;p4"/>
          <p:cNvSpPr txBox="1"/>
          <p:nvPr/>
        </p:nvSpPr>
        <p:spPr>
          <a:xfrm>
            <a:off x="1925767" y="4794836"/>
            <a:ext cx="2164522"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dk1"/>
                </a:solidFill>
                <a:latin typeface="Calibri"/>
                <a:ea typeface="Calibri"/>
                <a:cs typeface="Calibri"/>
                <a:sym typeface="Calibri"/>
              </a:rPr>
              <a:t>Miss Sandi Kingston</a:t>
            </a:r>
            <a:endParaRPr/>
          </a:p>
          <a:p>
            <a:pPr marL="0" marR="0" lvl="0" indent="0" algn="ctr" rtl="0">
              <a:spcBef>
                <a:spcPts val="0"/>
              </a:spcBef>
              <a:spcAft>
                <a:spcPts val="0"/>
              </a:spcAft>
              <a:buNone/>
            </a:pPr>
            <a:r>
              <a:rPr lang="en-US" sz="1800">
                <a:solidFill>
                  <a:schemeClr val="dk1"/>
                </a:solidFill>
                <a:latin typeface="Calibri"/>
                <a:ea typeface="Calibri"/>
                <a:cs typeface="Calibri"/>
                <a:sym typeface="Calibri"/>
              </a:rPr>
              <a:t>Teaching Assistant</a:t>
            </a:r>
            <a:endParaRPr/>
          </a:p>
        </p:txBody>
      </p:sp>
      <p:sp>
        <p:nvSpPr>
          <p:cNvPr id="120" name="Google Shape;120;p4"/>
          <p:cNvSpPr txBox="1"/>
          <p:nvPr/>
        </p:nvSpPr>
        <p:spPr>
          <a:xfrm>
            <a:off x="4882251" y="4794835"/>
            <a:ext cx="2164522"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dk1"/>
                </a:solidFill>
                <a:latin typeface="Calibri"/>
                <a:ea typeface="Calibri"/>
                <a:cs typeface="Calibri"/>
                <a:sym typeface="Calibri"/>
              </a:rPr>
              <a:t>Mrs Janet Mansley</a:t>
            </a:r>
            <a:endParaRPr sz="1800" b="1">
              <a:solidFill>
                <a:schemeClr val="dk1"/>
              </a:solidFill>
              <a:latin typeface="Calibri"/>
              <a:ea typeface="Calibri"/>
              <a:cs typeface="Calibri"/>
              <a:sym typeface="Calibri"/>
            </a:endParaRPr>
          </a:p>
          <a:p>
            <a:pPr marL="0" marR="0" lvl="0" indent="0" algn="ctr" rtl="0">
              <a:spcBef>
                <a:spcPts val="0"/>
              </a:spcBef>
              <a:spcAft>
                <a:spcPts val="0"/>
              </a:spcAft>
              <a:buNone/>
            </a:pPr>
            <a:r>
              <a:rPr lang="en-US" sz="1800">
                <a:solidFill>
                  <a:schemeClr val="dk1"/>
                </a:solidFill>
                <a:latin typeface="Calibri"/>
                <a:ea typeface="Calibri"/>
                <a:cs typeface="Calibri"/>
                <a:sym typeface="Calibri"/>
              </a:rPr>
              <a:t>Teaching Assistant</a:t>
            </a:r>
            <a:endParaRPr/>
          </a:p>
        </p:txBody>
      </p:sp>
      <p:pic>
        <p:nvPicPr>
          <p:cNvPr id="121" name="Google Shape;121;p4" descr="A person wearing glasses and a red blazer&#10;&#10;AI-generated content may be incorrect."/>
          <p:cNvPicPr preferRelativeResize="0"/>
          <p:nvPr/>
        </p:nvPicPr>
        <p:blipFill rotWithShape="1">
          <a:blip r:embed="rId6">
            <a:alphaModFix/>
          </a:blip>
          <a:srcRect/>
          <a:stretch/>
        </p:blipFill>
        <p:spPr>
          <a:xfrm>
            <a:off x="7807639" y="1420187"/>
            <a:ext cx="2164522" cy="3246783"/>
          </a:xfrm>
          <a:prstGeom prst="rect">
            <a:avLst/>
          </a:prstGeom>
          <a:noFill/>
          <a:ln w="38100" cap="flat" cmpd="sng">
            <a:solidFill>
              <a:srgbClr val="00B050"/>
            </a:solidFill>
            <a:prstDash val="solid"/>
            <a:round/>
            <a:headEnd type="none" w="sm" len="sm"/>
            <a:tailEnd type="none" w="sm" len="sm"/>
          </a:ln>
        </p:spPr>
      </p:pic>
      <p:pic>
        <p:nvPicPr>
          <p:cNvPr id="122" name="Google Shape;122;p4"/>
          <p:cNvPicPr preferRelativeResize="0"/>
          <p:nvPr/>
        </p:nvPicPr>
        <p:blipFill rotWithShape="1">
          <a:blip r:embed="rId7">
            <a:alphaModFix/>
          </a:blip>
          <a:srcRect/>
          <a:stretch/>
        </p:blipFill>
        <p:spPr>
          <a:xfrm>
            <a:off x="7807639" y="1455829"/>
            <a:ext cx="2132431" cy="3198646"/>
          </a:xfrm>
          <a:prstGeom prst="rect">
            <a:avLst/>
          </a:prstGeom>
          <a:noFill/>
          <a:ln>
            <a:noFill/>
          </a:ln>
        </p:spPr>
      </p:pic>
      <p:sp>
        <p:nvSpPr>
          <p:cNvPr id="123" name="Google Shape;123;p4"/>
          <p:cNvSpPr txBox="1"/>
          <p:nvPr/>
        </p:nvSpPr>
        <p:spPr>
          <a:xfrm>
            <a:off x="7713619" y="4681187"/>
            <a:ext cx="2352562"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dk1"/>
                </a:solidFill>
                <a:latin typeface="Calibri"/>
                <a:ea typeface="Calibri"/>
                <a:cs typeface="Calibri"/>
                <a:sym typeface="Calibri"/>
              </a:rPr>
              <a:t>Mrs Jotejko</a:t>
            </a:r>
            <a:endParaRPr sz="1800" b="1">
              <a:solidFill>
                <a:schemeClr val="dk1"/>
              </a:solidFill>
              <a:latin typeface="Calibri"/>
              <a:ea typeface="Calibri"/>
              <a:cs typeface="Calibri"/>
              <a:sym typeface="Calibri"/>
            </a:endParaRPr>
          </a:p>
          <a:p>
            <a:pPr marL="0" marR="0" lvl="0" indent="0" algn="ctr" rtl="0">
              <a:spcBef>
                <a:spcPts val="0"/>
              </a:spcBef>
              <a:spcAft>
                <a:spcPts val="0"/>
              </a:spcAft>
              <a:buNone/>
            </a:pPr>
            <a:r>
              <a:rPr lang="en-US" sz="1800">
                <a:solidFill>
                  <a:schemeClr val="dk1"/>
                </a:solidFill>
                <a:latin typeface="Calibri"/>
                <a:ea typeface="Calibri"/>
                <a:cs typeface="Calibri"/>
                <a:sym typeface="Calibri"/>
              </a:rPr>
              <a:t>Forest School/Nurture Teacher</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5"/>
          <p:cNvSpPr txBox="1"/>
          <p:nvPr/>
        </p:nvSpPr>
        <p:spPr>
          <a:xfrm>
            <a:off x="0" y="247132"/>
            <a:ext cx="12191999"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5400" b="1">
                <a:solidFill>
                  <a:srgbClr val="00B050"/>
                </a:solidFill>
                <a:latin typeface="Calibri"/>
                <a:ea typeface="Calibri"/>
                <a:cs typeface="Calibri"/>
                <a:sym typeface="Calibri"/>
              </a:rPr>
              <a:t>Welcome to Ash Class</a:t>
            </a:r>
            <a:endParaRPr sz="5400">
              <a:solidFill>
                <a:srgbClr val="00B050"/>
              </a:solidFill>
              <a:latin typeface="Calibri"/>
              <a:ea typeface="Calibri"/>
              <a:cs typeface="Calibri"/>
              <a:sym typeface="Calibri"/>
            </a:endParaRPr>
          </a:p>
        </p:txBody>
      </p:sp>
      <p:pic>
        <p:nvPicPr>
          <p:cNvPr id="129" name="Google Shape;129;p5" descr="A yellow flower on a green square&#10;&#10;AI-generated content may be incorrect."/>
          <p:cNvPicPr preferRelativeResize="0"/>
          <p:nvPr/>
        </p:nvPicPr>
        <p:blipFill rotWithShape="1">
          <a:blip r:embed="rId3">
            <a:alphaModFix/>
          </a:blip>
          <a:srcRect/>
          <a:stretch/>
        </p:blipFill>
        <p:spPr>
          <a:xfrm>
            <a:off x="10709705" y="-108164"/>
            <a:ext cx="1428640" cy="1527851"/>
          </a:xfrm>
          <a:prstGeom prst="rect">
            <a:avLst/>
          </a:prstGeom>
          <a:noFill/>
          <a:ln>
            <a:noFill/>
          </a:ln>
        </p:spPr>
      </p:pic>
      <p:pic>
        <p:nvPicPr>
          <p:cNvPr id="130" name="Google Shape;130;p5" descr="A person wearing glasses and a red blazer&#10;&#10;AI-generated content may be incorrect."/>
          <p:cNvPicPr preferRelativeResize="0"/>
          <p:nvPr/>
        </p:nvPicPr>
        <p:blipFill rotWithShape="1">
          <a:blip r:embed="rId4">
            <a:alphaModFix/>
          </a:blip>
          <a:srcRect/>
          <a:stretch/>
        </p:blipFill>
        <p:spPr>
          <a:xfrm>
            <a:off x="726661" y="1258776"/>
            <a:ext cx="2164522" cy="3246783"/>
          </a:xfrm>
          <a:prstGeom prst="rect">
            <a:avLst/>
          </a:prstGeom>
          <a:noFill/>
          <a:ln w="38100" cap="flat" cmpd="sng">
            <a:solidFill>
              <a:srgbClr val="00B050"/>
            </a:solidFill>
            <a:prstDash val="solid"/>
            <a:round/>
            <a:headEnd type="none" w="sm" len="sm"/>
            <a:tailEnd type="none" w="sm" len="sm"/>
          </a:ln>
        </p:spPr>
      </p:pic>
      <p:pic>
        <p:nvPicPr>
          <p:cNvPr id="131" name="Google Shape;131;p5" descr="A person in a green jacket&#10;&#10;AI-generated content may be incorrect."/>
          <p:cNvPicPr preferRelativeResize="0"/>
          <p:nvPr/>
        </p:nvPicPr>
        <p:blipFill rotWithShape="1">
          <a:blip r:embed="rId5">
            <a:alphaModFix/>
          </a:blip>
          <a:srcRect/>
          <a:stretch/>
        </p:blipFill>
        <p:spPr>
          <a:xfrm>
            <a:off x="3476661" y="1258776"/>
            <a:ext cx="2164522" cy="3246783"/>
          </a:xfrm>
          <a:prstGeom prst="rect">
            <a:avLst/>
          </a:prstGeom>
          <a:noFill/>
          <a:ln w="38100" cap="flat" cmpd="sng">
            <a:solidFill>
              <a:srgbClr val="00B050"/>
            </a:solidFill>
            <a:prstDash val="solid"/>
            <a:round/>
            <a:headEnd type="none" w="sm" len="sm"/>
            <a:tailEnd type="none" w="sm" len="sm"/>
          </a:ln>
        </p:spPr>
      </p:pic>
      <p:pic>
        <p:nvPicPr>
          <p:cNvPr id="132" name="Google Shape;132;p5" descr="A person in a grey sweater&#10;&#10;AI-generated content may be incorrect."/>
          <p:cNvPicPr preferRelativeResize="0"/>
          <p:nvPr/>
        </p:nvPicPr>
        <p:blipFill rotWithShape="1">
          <a:blip r:embed="rId6">
            <a:alphaModFix/>
          </a:blip>
          <a:srcRect/>
          <a:stretch/>
        </p:blipFill>
        <p:spPr>
          <a:xfrm>
            <a:off x="6226661" y="1306913"/>
            <a:ext cx="2164522" cy="3246783"/>
          </a:xfrm>
          <a:prstGeom prst="rect">
            <a:avLst/>
          </a:prstGeom>
          <a:noFill/>
          <a:ln w="38100" cap="flat" cmpd="sng">
            <a:solidFill>
              <a:srgbClr val="00B050"/>
            </a:solidFill>
            <a:prstDash val="solid"/>
            <a:round/>
            <a:headEnd type="none" w="sm" len="sm"/>
            <a:tailEnd type="none" w="sm" len="sm"/>
          </a:ln>
        </p:spPr>
      </p:pic>
      <p:sp>
        <p:nvSpPr>
          <p:cNvPr id="133" name="Google Shape;133;p5"/>
          <p:cNvSpPr txBox="1"/>
          <p:nvPr/>
        </p:nvSpPr>
        <p:spPr>
          <a:xfrm>
            <a:off x="726661" y="4690148"/>
            <a:ext cx="2164522"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dk1"/>
                </a:solidFill>
                <a:latin typeface="Calibri"/>
                <a:ea typeface="Calibri"/>
                <a:cs typeface="Calibri"/>
                <a:sym typeface="Calibri"/>
              </a:rPr>
              <a:t>Miss Blackwell</a:t>
            </a:r>
            <a:endParaRPr/>
          </a:p>
          <a:p>
            <a:pPr marL="0" marR="0" lvl="0" indent="0" algn="ctr" rtl="0">
              <a:spcBef>
                <a:spcPts val="0"/>
              </a:spcBef>
              <a:spcAft>
                <a:spcPts val="0"/>
              </a:spcAft>
              <a:buNone/>
            </a:pPr>
            <a:r>
              <a:rPr lang="en-US" sz="1800">
                <a:solidFill>
                  <a:schemeClr val="dk1"/>
                </a:solidFill>
                <a:latin typeface="Calibri"/>
                <a:ea typeface="Calibri"/>
                <a:cs typeface="Calibri"/>
                <a:sym typeface="Calibri"/>
              </a:rPr>
              <a:t>Teacher</a:t>
            </a:r>
            <a:endParaRPr/>
          </a:p>
        </p:txBody>
      </p:sp>
      <p:sp>
        <p:nvSpPr>
          <p:cNvPr id="134" name="Google Shape;134;p5"/>
          <p:cNvSpPr txBox="1"/>
          <p:nvPr/>
        </p:nvSpPr>
        <p:spPr>
          <a:xfrm>
            <a:off x="6095999" y="4746108"/>
            <a:ext cx="2164522"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dk1"/>
                </a:solidFill>
                <a:latin typeface="Calibri"/>
                <a:ea typeface="Calibri"/>
                <a:cs typeface="Calibri"/>
                <a:sym typeface="Calibri"/>
              </a:rPr>
              <a:t>Mrs Martindale</a:t>
            </a:r>
            <a:endParaRPr/>
          </a:p>
          <a:p>
            <a:pPr marL="0" marR="0" lvl="0" indent="0" algn="ctr" rtl="0">
              <a:spcBef>
                <a:spcPts val="0"/>
              </a:spcBef>
              <a:spcAft>
                <a:spcPts val="0"/>
              </a:spcAft>
              <a:buNone/>
            </a:pPr>
            <a:r>
              <a:rPr lang="en-US" sz="1800">
                <a:solidFill>
                  <a:schemeClr val="dk1"/>
                </a:solidFill>
                <a:latin typeface="Calibri"/>
                <a:ea typeface="Calibri"/>
                <a:cs typeface="Calibri"/>
                <a:sym typeface="Calibri"/>
              </a:rPr>
              <a:t>Teaching Assistant</a:t>
            </a:r>
            <a:endParaRPr/>
          </a:p>
        </p:txBody>
      </p:sp>
      <p:sp>
        <p:nvSpPr>
          <p:cNvPr id="135" name="Google Shape;135;p5"/>
          <p:cNvSpPr txBox="1"/>
          <p:nvPr/>
        </p:nvSpPr>
        <p:spPr>
          <a:xfrm>
            <a:off x="8621257" y="4719408"/>
            <a:ext cx="2352562"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dk1"/>
                </a:solidFill>
                <a:latin typeface="Calibri"/>
                <a:ea typeface="Calibri"/>
                <a:cs typeface="Calibri"/>
                <a:sym typeface="Calibri"/>
              </a:rPr>
              <a:t>Mrs Jotejko</a:t>
            </a:r>
            <a:endParaRPr sz="1800" b="1">
              <a:solidFill>
                <a:schemeClr val="dk1"/>
              </a:solidFill>
              <a:latin typeface="Calibri"/>
              <a:ea typeface="Calibri"/>
              <a:cs typeface="Calibri"/>
              <a:sym typeface="Calibri"/>
            </a:endParaRPr>
          </a:p>
          <a:p>
            <a:pPr marL="0" marR="0" lvl="0" indent="0" algn="ctr" rtl="0">
              <a:spcBef>
                <a:spcPts val="0"/>
              </a:spcBef>
              <a:spcAft>
                <a:spcPts val="0"/>
              </a:spcAft>
              <a:buNone/>
            </a:pPr>
            <a:r>
              <a:rPr lang="en-US" sz="1800">
                <a:solidFill>
                  <a:schemeClr val="dk1"/>
                </a:solidFill>
                <a:latin typeface="Calibri"/>
                <a:ea typeface="Calibri"/>
                <a:cs typeface="Calibri"/>
                <a:sym typeface="Calibri"/>
              </a:rPr>
              <a:t>Forest School/Nurture Teacher</a:t>
            </a:r>
            <a:endParaRPr/>
          </a:p>
        </p:txBody>
      </p:sp>
      <p:pic>
        <p:nvPicPr>
          <p:cNvPr id="136" name="Google Shape;136;p5" descr="A person wearing glasses and a red blazer&#10;&#10;AI-generated content may be incorrect."/>
          <p:cNvPicPr preferRelativeResize="0"/>
          <p:nvPr/>
        </p:nvPicPr>
        <p:blipFill rotWithShape="1">
          <a:blip r:embed="rId4">
            <a:alphaModFix/>
          </a:blip>
          <a:srcRect/>
          <a:stretch/>
        </p:blipFill>
        <p:spPr>
          <a:xfrm>
            <a:off x="8841389" y="1273691"/>
            <a:ext cx="2164522" cy="3246783"/>
          </a:xfrm>
          <a:prstGeom prst="rect">
            <a:avLst/>
          </a:prstGeom>
          <a:noFill/>
          <a:ln w="38100" cap="flat" cmpd="sng">
            <a:solidFill>
              <a:srgbClr val="00B050"/>
            </a:solidFill>
            <a:prstDash val="solid"/>
            <a:round/>
            <a:headEnd type="none" w="sm" len="sm"/>
            <a:tailEnd type="none" w="sm" len="sm"/>
          </a:ln>
        </p:spPr>
      </p:pic>
      <p:pic>
        <p:nvPicPr>
          <p:cNvPr id="137" name="Google Shape;137;p5"/>
          <p:cNvPicPr preferRelativeResize="0"/>
          <p:nvPr/>
        </p:nvPicPr>
        <p:blipFill rotWithShape="1">
          <a:blip r:embed="rId7">
            <a:alphaModFix/>
          </a:blip>
          <a:srcRect/>
          <a:stretch/>
        </p:blipFill>
        <p:spPr>
          <a:xfrm>
            <a:off x="8841388" y="1306913"/>
            <a:ext cx="2132431" cy="3198646"/>
          </a:xfrm>
          <a:prstGeom prst="rect">
            <a:avLst/>
          </a:prstGeom>
          <a:noFill/>
          <a:ln>
            <a:noFill/>
          </a:ln>
        </p:spPr>
      </p:pic>
      <p:pic>
        <p:nvPicPr>
          <p:cNvPr id="138" name="Google Shape;138;p5"/>
          <p:cNvPicPr preferRelativeResize="0"/>
          <p:nvPr/>
        </p:nvPicPr>
        <p:blipFill rotWithShape="1">
          <a:blip r:embed="rId8">
            <a:alphaModFix/>
          </a:blip>
          <a:srcRect/>
          <a:stretch/>
        </p:blipFill>
        <p:spPr>
          <a:xfrm>
            <a:off x="727593" y="1273691"/>
            <a:ext cx="2154579" cy="3231868"/>
          </a:xfrm>
          <a:prstGeom prst="rect">
            <a:avLst/>
          </a:prstGeom>
          <a:noFill/>
          <a:ln>
            <a:noFill/>
          </a:ln>
        </p:spPr>
      </p:pic>
      <p:pic>
        <p:nvPicPr>
          <p:cNvPr id="139" name="Google Shape;139;p5"/>
          <p:cNvPicPr preferRelativeResize="0"/>
          <p:nvPr/>
        </p:nvPicPr>
        <p:blipFill rotWithShape="1">
          <a:blip r:embed="rId9">
            <a:alphaModFix/>
          </a:blip>
          <a:srcRect/>
          <a:stretch/>
        </p:blipFill>
        <p:spPr>
          <a:xfrm>
            <a:off x="3462650" y="1253713"/>
            <a:ext cx="2164521" cy="3246782"/>
          </a:xfrm>
          <a:prstGeom prst="rect">
            <a:avLst/>
          </a:prstGeom>
          <a:noFill/>
          <a:ln>
            <a:noFill/>
          </a:ln>
        </p:spPr>
      </p:pic>
      <p:pic>
        <p:nvPicPr>
          <p:cNvPr id="140" name="Google Shape;140;p5"/>
          <p:cNvPicPr preferRelativeResize="0"/>
          <p:nvPr/>
        </p:nvPicPr>
        <p:blipFill rotWithShape="1">
          <a:blip r:embed="rId10">
            <a:alphaModFix/>
          </a:blip>
          <a:srcRect/>
          <a:stretch/>
        </p:blipFill>
        <p:spPr>
          <a:xfrm>
            <a:off x="6256322" y="1306912"/>
            <a:ext cx="2129055" cy="3246783"/>
          </a:xfrm>
          <a:prstGeom prst="rect">
            <a:avLst/>
          </a:prstGeom>
          <a:noFill/>
          <a:ln>
            <a:noFill/>
          </a:ln>
        </p:spPr>
      </p:pic>
      <p:sp>
        <p:nvSpPr>
          <p:cNvPr id="141" name="Google Shape;141;p5"/>
          <p:cNvSpPr txBox="1"/>
          <p:nvPr/>
        </p:nvSpPr>
        <p:spPr>
          <a:xfrm>
            <a:off x="3344355" y="4719408"/>
            <a:ext cx="2164522"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b="1">
                <a:solidFill>
                  <a:schemeClr val="dk1"/>
                </a:solidFill>
                <a:latin typeface="Calibri"/>
                <a:ea typeface="Calibri"/>
                <a:cs typeface="Calibri"/>
                <a:sym typeface="Calibri"/>
              </a:rPr>
              <a:t>Mrs Moss</a:t>
            </a:r>
            <a:endParaRPr/>
          </a:p>
          <a:p>
            <a:pPr marL="0" marR="0" lvl="0" indent="0" algn="ctr" rtl="0">
              <a:spcBef>
                <a:spcPts val="0"/>
              </a:spcBef>
              <a:spcAft>
                <a:spcPts val="0"/>
              </a:spcAft>
              <a:buNone/>
            </a:pPr>
            <a:r>
              <a:rPr lang="en-US" sz="1800">
                <a:solidFill>
                  <a:schemeClr val="dk1"/>
                </a:solidFill>
                <a:latin typeface="Calibri"/>
                <a:ea typeface="Calibri"/>
                <a:cs typeface="Calibri"/>
                <a:sym typeface="Calibri"/>
              </a:rPr>
              <a:t>Teacher (Friday)</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6"/>
          <p:cNvSpPr txBox="1"/>
          <p:nvPr/>
        </p:nvSpPr>
        <p:spPr>
          <a:xfrm>
            <a:off x="341603" y="221463"/>
            <a:ext cx="9464842" cy="586827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400" b="1">
                <a:solidFill>
                  <a:srgbClr val="00B050"/>
                </a:solidFill>
                <a:latin typeface="Calibri"/>
                <a:ea typeface="Calibri"/>
                <a:cs typeface="Calibri"/>
                <a:sym typeface="Calibri"/>
              </a:rPr>
              <a:t>Class Routines:</a:t>
            </a:r>
            <a:endParaRPr/>
          </a:p>
          <a:p>
            <a:pPr marL="0" marR="0" lvl="0" indent="0" algn="l" rtl="0">
              <a:spcBef>
                <a:spcPts val="0"/>
              </a:spcBef>
              <a:spcAft>
                <a:spcPts val="0"/>
              </a:spcAft>
              <a:buNone/>
            </a:pPr>
            <a:endParaRPr sz="3200" b="1">
              <a:solidFill>
                <a:schemeClr val="dk1"/>
              </a:solidFill>
              <a:latin typeface="Calibri"/>
              <a:ea typeface="Calibri"/>
              <a:cs typeface="Calibri"/>
              <a:sym typeface="Calibri"/>
            </a:endParaRPr>
          </a:p>
          <a:p>
            <a:pPr marL="285750" marR="0" lvl="0" indent="-285750" algn="l" rtl="0">
              <a:lnSpc>
                <a:spcPct val="90000"/>
              </a:lnSpc>
              <a:spcBef>
                <a:spcPts val="0"/>
              </a:spcBef>
              <a:spcAft>
                <a:spcPts val="0"/>
              </a:spcAft>
              <a:buClr>
                <a:srgbClr val="262626"/>
              </a:buClr>
              <a:buSzPts val="2800"/>
              <a:buFont typeface="Arial"/>
              <a:buChar char="•"/>
            </a:pPr>
            <a:r>
              <a:rPr lang="en-US" sz="2000">
                <a:solidFill>
                  <a:srgbClr val="262626"/>
                </a:solidFill>
                <a:latin typeface="Calibri"/>
                <a:ea typeface="Calibri"/>
                <a:cs typeface="Calibri"/>
                <a:sym typeface="Calibri"/>
              </a:rPr>
              <a:t>Classroom door opens at 8.40 am with registers closing at 8.50am</a:t>
            </a:r>
            <a:endParaRPr sz="2000">
              <a:solidFill>
                <a:schemeClr val="dk1"/>
              </a:solidFill>
              <a:latin typeface="Calibri"/>
              <a:ea typeface="Calibri"/>
              <a:cs typeface="Calibri"/>
              <a:sym typeface="Calibri"/>
            </a:endParaRPr>
          </a:p>
          <a:p>
            <a:pPr marL="285750" marR="0" lvl="0" indent="-285750" algn="l" rtl="0">
              <a:lnSpc>
                <a:spcPct val="90000"/>
              </a:lnSpc>
              <a:spcBef>
                <a:spcPts val="1000"/>
              </a:spcBef>
              <a:spcAft>
                <a:spcPts val="0"/>
              </a:spcAft>
              <a:buClr>
                <a:srgbClr val="262626"/>
              </a:buClr>
              <a:buSzPts val="2800"/>
              <a:buFont typeface="Arial"/>
              <a:buChar char="•"/>
            </a:pPr>
            <a:r>
              <a:rPr lang="en-US" sz="2000">
                <a:solidFill>
                  <a:srgbClr val="262626"/>
                </a:solidFill>
                <a:latin typeface="Calibri"/>
                <a:ea typeface="Calibri"/>
                <a:cs typeface="Calibri"/>
                <a:sym typeface="Calibri"/>
              </a:rPr>
              <a:t>Finish time : 3.10pm</a:t>
            </a:r>
            <a:endParaRPr/>
          </a:p>
          <a:p>
            <a:pPr marL="285750" marR="0" lvl="0" indent="-285750" algn="l" rtl="0">
              <a:lnSpc>
                <a:spcPct val="90000"/>
              </a:lnSpc>
              <a:spcBef>
                <a:spcPts val="1000"/>
              </a:spcBef>
              <a:spcAft>
                <a:spcPts val="0"/>
              </a:spcAft>
              <a:buClr>
                <a:srgbClr val="262626"/>
              </a:buClr>
              <a:buSzPts val="2800"/>
              <a:buFont typeface="Arial"/>
              <a:buChar char="•"/>
            </a:pPr>
            <a:r>
              <a:rPr lang="en-US" sz="2000">
                <a:solidFill>
                  <a:schemeClr val="dk1"/>
                </a:solidFill>
                <a:latin typeface="Calibri"/>
                <a:ea typeface="Calibri"/>
                <a:cs typeface="Calibri"/>
                <a:sym typeface="Calibri"/>
              </a:rPr>
              <a:t>Morning – Toast &amp; Milk  if you wish to purchase or a healthy snack</a:t>
            </a:r>
            <a:endParaRPr/>
          </a:p>
          <a:p>
            <a:pPr marL="285750" marR="0" lvl="0" indent="-285750" algn="l" rtl="0">
              <a:lnSpc>
                <a:spcPct val="90000"/>
              </a:lnSpc>
              <a:spcBef>
                <a:spcPts val="1000"/>
              </a:spcBef>
              <a:spcAft>
                <a:spcPts val="0"/>
              </a:spcAft>
              <a:buClr>
                <a:srgbClr val="262626"/>
              </a:buClr>
              <a:buSzPts val="2800"/>
              <a:buFont typeface="Arial"/>
              <a:buChar char="•"/>
            </a:pPr>
            <a:r>
              <a:rPr lang="en-US" sz="2000">
                <a:solidFill>
                  <a:schemeClr val="dk1"/>
                </a:solidFill>
                <a:latin typeface="Calibri"/>
                <a:ea typeface="Calibri"/>
                <a:cs typeface="Calibri"/>
                <a:sym typeface="Calibri"/>
              </a:rPr>
              <a:t>Afternoon – School fruit </a:t>
            </a:r>
            <a:endParaRPr/>
          </a:p>
          <a:p>
            <a:pPr marL="285750" marR="0" lvl="0" indent="-285750" algn="l" rtl="0">
              <a:lnSpc>
                <a:spcPct val="90000"/>
              </a:lnSpc>
              <a:spcBef>
                <a:spcPts val="1000"/>
              </a:spcBef>
              <a:spcAft>
                <a:spcPts val="0"/>
              </a:spcAft>
              <a:buClr>
                <a:srgbClr val="262626"/>
              </a:buClr>
              <a:buSzPts val="2800"/>
              <a:buFont typeface="Arial"/>
              <a:buChar char="•"/>
            </a:pPr>
            <a:r>
              <a:rPr lang="en-US" sz="2000">
                <a:solidFill>
                  <a:srgbClr val="262626"/>
                </a:solidFill>
                <a:latin typeface="Calibri"/>
                <a:ea typeface="Calibri"/>
                <a:cs typeface="Calibri"/>
                <a:sym typeface="Calibri"/>
              </a:rPr>
              <a:t>Daily Maths, English, handwriting and Phonics.</a:t>
            </a:r>
            <a:endParaRPr/>
          </a:p>
          <a:p>
            <a:pPr marL="285750" marR="0" lvl="0" indent="-285750" algn="l" rtl="0">
              <a:lnSpc>
                <a:spcPct val="90000"/>
              </a:lnSpc>
              <a:spcBef>
                <a:spcPts val="1000"/>
              </a:spcBef>
              <a:spcAft>
                <a:spcPts val="0"/>
              </a:spcAft>
              <a:buClr>
                <a:srgbClr val="262626"/>
              </a:buClr>
              <a:buSzPts val="2800"/>
              <a:buFont typeface="Arial"/>
              <a:buChar char="•"/>
            </a:pPr>
            <a:r>
              <a:rPr lang="en-US" sz="2000">
                <a:solidFill>
                  <a:srgbClr val="262626"/>
                </a:solidFill>
                <a:latin typeface="Calibri"/>
                <a:ea typeface="Calibri"/>
                <a:cs typeface="Calibri"/>
                <a:sym typeface="Calibri"/>
              </a:rPr>
              <a:t>Mastering Number to build fluency</a:t>
            </a:r>
            <a:endParaRPr/>
          </a:p>
          <a:p>
            <a:pPr marL="285750" marR="0" lvl="0" indent="-285750" algn="l" rtl="0">
              <a:lnSpc>
                <a:spcPct val="90000"/>
              </a:lnSpc>
              <a:spcBef>
                <a:spcPts val="1000"/>
              </a:spcBef>
              <a:spcAft>
                <a:spcPts val="0"/>
              </a:spcAft>
              <a:buClr>
                <a:srgbClr val="262626"/>
              </a:buClr>
              <a:buSzPts val="2800"/>
              <a:buFont typeface="Arial"/>
              <a:buChar char="•"/>
            </a:pPr>
            <a:r>
              <a:rPr lang="en-US" sz="2000">
                <a:solidFill>
                  <a:srgbClr val="262626"/>
                </a:solidFill>
                <a:latin typeface="Calibri"/>
                <a:ea typeface="Calibri"/>
                <a:cs typeface="Calibri"/>
                <a:sym typeface="Calibri"/>
              </a:rPr>
              <a:t>Foundation subjects, PE &amp; PSHE</a:t>
            </a:r>
            <a:endParaRPr/>
          </a:p>
          <a:p>
            <a:pPr marL="285750" marR="0" lvl="0" indent="-285750" algn="l" rtl="0">
              <a:lnSpc>
                <a:spcPct val="90000"/>
              </a:lnSpc>
              <a:spcBef>
                <a:spcPts val="1000"/>
              </a:spcBef>
              <a:spcAft>
                <a:spcPts val="0"/>
              </a:spcAft>
              <a:buClr>
                <a:srgbClr val="262626"/>
              </a:buClr>
              <a:buSzPts val="2800"/>
              <a:buFont typeface="Arial"/>
              <a:buChar char="•"/>
            </a:pPr>
            <a:r>
              <a:rPr lang="en-US" sz="2000">
                <a:solidFill>
                  <a:srgbClr val="262626"/>
                </a:solidFill>
                <a:latin typeface="Calibri"/>
                <a:ea typeface="Calibri"/>
                <a:cs typeface="Calibri"/>
                <a:sym typeface="Calibri"/>
              </a:rPr>
              <a:t>Enhanced provision  </a:t>
            </a:r>
            <a:endParaRPr/>
          </a:p>
          <a:p>
            <a:pPr marL="285750" marR="0" lvl="0" indent="-285750" algn="l" rtl="0">
              <a:lnSpc>
                <a:spcPct val="90000"/>
              </a:lnSpc>
              <a:spcBef>
                <a:spcPts val="1000"/>
              </a:spcBef>
              <a:spcAft>
                <a:spcPts val="0"/>
              </a:spcAft>
              <a:buClr>
                <a:srgbClr val="262626"/>
              </a:buClr>
              <a:buSzPts val="2800"/>
              <a:buFont typeface="Arial"/>
              <a:buChar char="•"/>
            </a:pPr>
            <a:r>
              <a:rPr lang="en-US" sz="2000">
                <a:solidFill>
                  <a:srgbClr val="262626"/>
                </a:solidFill>
                <a:latin typeface="Calibri"/>
                <a:ea typeface="Calibri"/>
                <a:cs typeface="Calibri"/>
                <a:sym typeface="Calibri"/>
              </a:rPr>
              <a:t>Library – every week</a:t>
            </a:r>
            <a:endParaRPr/>
          </a:p>
          <a:p>
            <a:pPr marL="285750" marR="0" lvl="0" indent="-285750" algn="l" rtl="0">
              <a:lnSpc>
                <a:spcPct val="90000"/>
              </a:lnSpc>
              <a:spcBef>
                <a:spcPts val="1000"/>
              </a:spcBef>
              <a:spcAft>
                <a:spcPts val="0"/>
              </a:spcAft>
              <a:buClr>
                <a:srgbClr val="262626"/>
              </a:buClr>
              <a:buSzPts val="2800"/>
              <a:buFont typeface="Arial"/>
              <a:buChar char="•"/>
            </a:pPr>
            <a:r>
              <a:rPr lang="en-US" sz="2000">
                <a:solidFill>
                  <a:srgbClr val="262626"/>
                </a:solidFill>
                <a:latin typeface="Calibri"/>
                <a:ea typeface="Calibri"/>
                <a:cs typeface="Calibri"/>
                <a:sym typeface="Calibri"/>
              </a:rPr>
              <a:t>Forest School – every 2 weeks</a:t>
            </a:r>
            <a:endParaRPr/>
          </a:p>
          <a:p>
            <a:pPr marL="285750" marR="0" lvl="0" indent="-285750" algn="l" rtl="0">
              <a:lnSpc>
                <a:spcPct val="90000"/>
              </a:lnSpc>
              <a:spcBef>
                <a:spcPts val="1000"/>
              </a:spcBef>
              <a:spcAft>
                <a:spcPts val="0"/>
              </a:spcAft>
              <a:buClr>
                <a:srgbClr val="262626"/>
              </a:buClr>
              <a:buSzPts val="2800"/>
              <a:buFont typeface="Arial"/>
              <a:buChar char="•"/>
            </a:pPr>
            <a:r>
              <a:rPr lang="en-US" sz="2000">
                <a:solidFill>
                  <a:srgbClr val="262626"/>
                </a:solidFill>
                <a:latin typeface="Calibri"/>
                <a:ea typeface="Calibri"/>
                <a:cs typeface="Calibri"/>
                <a:sym typeface="Calibri"/>
              </a:rPr>
              <a:t>Assemblies – Whole School, Singing and Celebration</a:t>
            </a:r>
            <a:endParaRPr sz="2000">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47" name="Google Shape;147;p6" descr="A yellow flower on a green square&#10;&#10;AI-generated content may be incorrect."/>
          <p:cNvPicPr preferRelativeResize="0"/>
          <p:nvPr/>
        </p:nvPicPr>
        <p:blipFill rotWithShape="1">
          <a:blip r:embed="rId3">
            <a:alphaModFix/>
          </a:blip>
          <a:srcRect/>
          <a:stretch/>
        </p:blipFill>
        <p:spPr>
          <a:xfrm>
            <a:off x="10232975" y="105029"/>
            <a:ext cx="1428640" cy="152785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pic>
        <p:nvPicPr>
          <p:cNvPr id="152" name="Google Shape;152;p7" descr="A yellow flower on a green square&#10;&#10;AI-generated content may be incorrect."/>
          <p:cNvPicPr preferRelativeResize="0"/>
          <p:nvPr/>
        </p:nvPicPr>
        <p:blipFill rotWithShape="1">
          <a:blip r:embed="rId3">
            <a:alphaModFix/>
          </a:blip>
          <a:srcRect/>
          <a:stretch/>
        </p:blipFill>
        <p:spPr>
          <a:xfrm>
            <a:off x="10232975" y="105029"/>
            <a:ext cx="1428640" cy="1527851"/>
          </a:xfrm>
          <a:prstGeom prst="rect">
            <a:avLst/>
          </a:prstGeom>
          <a:noFill/>
          <a:ln>
            <a:noFill/>
          </a:ln>
        </p:spPr>
      </p:pic>
      <p:sp>
        <p:nvSpPr>
          <p:cNvPr id="153" name="Google Shape;153;p7"/>
          <p:cNvSpPr txBox="1"/>
          <p:nvPr/>
        </p:nvSpPr>
        <p:spPr>
          <a:xfrm>
            <a:off x="323673" y="248357"/>
            <a:ext cx="9464842" cy="153888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400" b="1">
                <a:solidFill>
                  <a:srgbClr val="00B050"/>
                </a:solidFill>
                <a:latin typeface="Calibri"/>
                <a:ea typeface="Calibri"/>
                <a:cs typeface="Calibri"/>
                <a:sym typeface="Calibri"/>
              </a:rPr>
              <a:t>What children need in school each day:</a:t>
            </a:r>
            <a:endParaRPr/>
          </a:p>
          <a:p>
            <a:pPr marL="0" marR="0" lvl="0" indent="0" algn="l" rtl="0">
              <a:spcBef>
                <a:spcPts val="0"/>
              </a:spcBef>
              <a:spcAft>
                <a:spcPts val="0"/>
              </a:spcAft>
              <a:buNone/>
            </a:pPr>
            <a:endParaRPr sz="3200" b="1">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4" name="Google Shape;154;p7"/>
          <p:cNvSpPr txBox="1"/>
          <p:nvPr/>
        </p:nvSpPr>
        <p:spPr>
          <a:xfrm>
            <a:off x="555812" y="1802257"/>
            <a:ext cx="8713800" cy="5548145"/>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1800"/>
              <a:buFont typeface="Arial"/>
              <a:buChar char="•"/>
            </a:pPr>
            <a:r>
              <a:rPr lang="en-US" sz="1800" dirty="0">
                <a:solidFill>
                  <a:schemeClr val="dk1"/>
                </a:solidFill>
                <a:latin typeface="Calibri"/>
                <a:ea typeface="Calibri"/>
                <a:cs typeface="Calibri"/>
                <a:sym typeface="Calibri"/>
              </a:rPr>
              <a:t> </a:t>
            </a:r>
            <a:r>
              <a:rPr lang="en-US" sz="3200" dirty="0">
                <a:solidFill>
                  <a:schemeClr val="dk1"/>
                </a:solidFill>
                <a:latin typeface="Calibri"/>
                <a:ea typeface="Calibri"/>
                <a:cs typeface="Calibri"/>
                <a:sym typeface="Calibri"/>
              </a:rPr>
              <a:t>Sock – for Kinetic letters (handwriting)</a:t>
            </a:r>
            <a:endParaRPr dirty="0"/>
          </a:p>
          <a:p>
            <a:pPr marL="285750" marR="0" lvl="0" indent="-285750" algn="l" rtl="0">
              <a:spcBef>
                <a:spcPts val="0"/>
              </a:spcBef>
              <a:spcAft>
                <a:spcPts val="0"/>
              </a:spcAft>
              <a:buClr>
                <a:schemeClr val="dk1"/>
              </a:buClr>
              <a:buSzPts val="3200"/>
              <a:buFont typeface="Arial"/>
              <a:buChar char="•"/>
            </a:pPr>
            <a:r>
              <a:rPr lang="en-US" sz="3200" dirty="0">
                <a:solidFill>
                  <a:schemeClr val="dk1"/>
                </a:solidFill>
                <a:latin typeface="Calibri"/>
                <a:ea typeface="Calibri"/>
                <a:cs typeface="Calibri"/>
                <a:sym typeface="Calibri"/>
              </a:rPr>
              <a:t>Simple water bottles with a spout (no special features)</a:t>
            </a:r>
            <a:endParaRPr dirty="0"/>
          </a:p>
          <a:p>
            <a:pPr marL="285750" marR="0" lvl="0" indent="-285750" algn="l" rtl="0">
              <a:spcBef>
                <a:spcPts val="0"/>
              </a:spcBef>
              <a:spcAft>
                <a:spcPts val="0"/>
              </a:spcAft>
              <a:buClr>
                <a:schemeClr val="dk1"/>
              </a:buClr>
              <a:buSzPts val="3200"/>
              <a:buFont typeface="Arial"/>
              <a:buChar char="•"/>
            </a:pPr>
            <a:r>
              <a:rPr lang="en-US" sz="3200" dirty="0">
                <a:solidFill>
                  <a:schemeClr val="dk1"/>
                </a:solidFill>
                <a:latin typeface="Calibri"/>
                <a:ea typeface="Calibri"/>
                <a:cs typeface="Calibri"/>
                <a:sym typeface="Calibri"/>
              </a:rPr>
              <a:t>Green reading bag and Phonics pack with reading record </a:t>
            </a:r>
            <a:endParaRPr dirty="0"/>
          </a:p>
          <a:p>
            <a:pPr marL="285750" marR="0" lvl="0" indent="-285750" algn="l" rtl="0">
              <a:spcBef>
                <a:spcPts val="0"/>
              </a:spcBef>
              <a:spcAft>
                <a:spcPts val="0"/>
              </a:spcAft>
              <a:buClr>
                <a:schemeClr val="dk1"/>
              </a:buClr>
              <a:buSzPts val="3200"/>
              <a:buFont typeface="Arial"/>
              <a:buChar char="•"/>
            </a:pPr>
            <a:r>
              <a:rPr lang="en-US" sz="3200" dirty="0">
                <a:solidFill>
                  <a:schemeClr val="dk1"/>
                </a:solidFill>
                <a:latin typeface="Calibri"/>
                <a:ea typeface="Calibri"/>
                <a:cs typeface="Calibri"/>
                <a:sym typeface="Calibri"/>
              </a:rPr>
              <a:t>Waterproof coat/ hats (weather dependent) </a:t>
            </a:r>
            <a:endParaRPr dirty="0"/>
          </a:p>
          <a:p>
            <a:pPr marL="285750" marR="0" lvl="0" indent="-285750" algn="l" rtl="0">
              <a:spcBef>
                <a:spcPts val="0"/>
              </a:spcBef>
              <a:spcAft>
                <a:spcPts val="0"/>
              </a:spcAft>
              <a:buClr>
                <a:schemeClr val="dk1"/>
              </a:buClr>
              <a:buSzPts val="3200"/>
              <a:buFont typeface="Arial"/>
              <a:buChar char="•"/>
            </a:pPr>
            <a:r>
              <a:rPr lang="en-US" sz="3200" dirty="0">
                <a:solidFill>
                  <a:schemeClr val="dk1"/>
                </a:solidFill>
                <a:latin typeface="Calibri"/>
                <a:ea typeface="Calibri"/>
                <a:cs typeface="Calibri"/>
                <a:sym typeface="Calibri"/>
              </a:rPr>
              <a:t>Forest School waterproofs and wellies </a:t>
            </a:r>
            <a:endParaRPr dirty="0"/>
          </a:p>
          <a:p>
            <a:pPr marL="285750" marR="0" lvl="0" indent="-285750" algn="l" rtl="0">
              <a:spcBef>
                <a:spcPts val="0"/>
              </a:spcBef>
              <a:spcAft>
                <a:spcPts val="0"/>
              </a:spcAft>
              <a:buClr>
                <a:schemeClr val="dk1"/>
              </a:buClr>
              <a:buSzPts val="3200"/>
              <a:buFont typeface="Arial"/>
              <a:buChar char="•"/>
            </a:pPr>
            <a:r>
              <a:rPr lang="en-US" sz="3200" dirty="0">
                <a:solidFill>
                  <a:schemeClr val="dk1"/>
                </a:solidFill>
                <a:latin typeface="Calibri"/>
                <a:ea typeface="Calibri"/>
                <a:cs typeface="Calibri"/>
                <a:sym typeface="Calibri"/>
              </a:rPr>
              <a:t>Wear P.E Kits on P.E, days </a:t>
            </a:r>
            <a:r>
              <a:rPr lang="en-GB" sz="3200" dirty="0">
                <a:solidFill>
                  <a:schemeClr val="dk1"/>
                </a:solidFill>
                <a:latin typeface="Calibri"/>
                <a:ea typeface="Calibri"/>
                <a:cs typeface="Calibri"/>
                <a:sym typeface="Calibri"/>
              </a:rPr>
              <a:t>ASH – Monday and Thursday. CEDAR – Monday and Wednesday.</a:t>
            </a:r>
            <a:endParaRPr dirty="0"/>
          </a:p>
          <a:p>
            <a:pPr marL="285750" marR="0" lvl="0" indent="-285750" algn="l" rtl="0">
              <a:spcBef>
                <a:spcPts val="0"/>
              </a:spcBef>
              <a:spcAft>
                <a:spcPts val="0"/>
              </a:spcAft>
              <a:buClr>
                <a:schemeClr val="dk1"/>
              </a:buClr>
              <a:buSzPts val="3200"/>
              <a:buFont typeface="Arial"/>
              <a:buChar char="•"/>
            </a:pPr>
            <a:r>
              <a:rPr lang="en-US" sz="3200" dirty="0">
                <a:solidFill>
                  <a:schemeClr val="dk1"/>
                </a:solidFill>
                <a:latin typeface="Calibri"/>
                <a:ea typeface="Calibri"/>
                <a:cs typeface="Calibri"/>
                <a:sym typeface="Calibri"/>
              </a:rPr>
              <a:t>All items of uniform to be named</a:t>
            </a:r>
            <a:endParaRPr dirty="0"/>
          </a:p>
          <a:p>
            <a:pPr marL="0" marR="0" lvl="0" indent="0" algn="l" rtl="0">
              <a:lnSpc>
                <a:spcPct val="90000"/>
              </a:lnSpc>
              <a:spcBef>
                <a:spcPts val="2200"/>
              </a:spcBef>
              <a:spcAft>
                <a:spcPts val="0"/>
              </a:spcAft>
              <a:buNone/>
            </a:pPr>
            <a:endParaRPr sz="1800" dirty="0">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8"/>
          <p:cNvSpPr txBox="1"/>
          <p:nvPr/>
        </p:nvSpPr>
        <p:spPr>
          <a:xfrm>
            <a:off x="790016" y="411107"/>
            <a:ext cx="9464842" cy="60324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400" b="1">
                <a:solidFill>
                  <a:srgbClr val="00B050"/>
                </a:solidFill>
                <a:latin typeface="Calibri"/>
                <a:ea typeface="Calibri"/>
                <a:cs typeface="Calibri"/>
                <a:sym typeface="Calibri"/>
              </a:rPr>
              <a:t>Rewards:</a:t>
            </a:r>
            <a:endParaRPr/>
          </a:p>
          <a:p>
            <a:pPr marL="0" marR="0" lvl="0" indent="0" algn="l" rtl="0">
              <a:spcBef>
                <a:spcPts val="0"/>
              </a:spcBef>
              <a:spcAft>
                <a:spcPts val="0"/>
              </a:spcAft>
              <a:buNone/>
            </a:pPr>
            <a:endParaRPr sz="4400" b="1">
              <a:solidFill>
                <a:srgbClr val="00B050"/>
              </a:solidFill>
              <a:latin typeface="Calibri"/>
              <a:ea typeface="Calibri"/>
              <a:cs typeface="Calibri"/>
              <a:sym typeface="Calibri"/>
            </a:endParaRPr>
          </a:p>
          <a:p>
            <a:pPr marL="571500" marR="0" lvl="0" indent="-571500" algn="l" rtl="0">
              <a:spcBef>
                <a:spcPts val="0"/>
              </a:spcBef>
              <a:spcAft>
                <a:spcPts val="0"/>
              </a:spcAft>
              <a:buClr>
                <a:schemeClr val="dk1"/>
              </a:buClr>
              <a:buSzPts val="3200"/>
              <a:buFont typeface="Arial"/>
              <a:buChar char="•"/>
            </a:pPr>
            <a:r>
              <a:rPr lang="en-US" sz="3200">
                <a:solidFill>
                  <a:schemeClr val="dk1"/>
                </a:solidFill>
                <a:latin typeface="Calibri"/>
                <a:ea typeface="Calibri"/>
                <a:cs typeface="Calibri"/>
                <a:sym typeface="Calibri"/>
              </a:rPr>
              <a:t>House points </a:t>
            </a:r>
            <a:endParaRPr sz="3200">
              <a:solidFill>
                <a:schemeClr val="dk1"/>
              </a:solidFill>
              <a:latin typeface="Calibri"/>
              <a:ea typeface="Calibri"/>
              <a:cs typeface="Calibri"/>
              <a:sym typeface="Calibri"/>
            </a:endParaRPr>
          </a:p>
          <a:p>
            <a:pPr marL="571500" marR="0" lvl="0" indent="-571500" algn="l" rtl="0">
              <a:spcBef>
                <a:spcPts val="0"/>
              </a:spcBef>
              <a:spcAft>
                <a:spcPts val="0"/>
              </a:spcAft>
              <a:buClr>
                <a:schemeClr val="dk1"/>
              </a:buClr>
              <a:buSzPts val="3200"/>
              <a:buFont typeface="Arial"/>
              <a:buChar char="•"/>
            </a:pPr>
            <a:r>
              <a:rPr lang="en-US" sz="3200">
                <a:solidFill>
                  <a:schemeClr val="dk1"/>
                </a:solidFill>
                <a:latin typeface="Calibri"/>
                <a:ea typeface="Calibri"/>
                <a:cs typeface="Calibri"/>
                <a:sym typeface="Calibri"/>
              </a:rPr>
              <a:t>Certificates in Friday assembly</a:t>
            </a:r>
            <a:endParaRPr/>
          </a:p>
          <a:p>
            <a:pPr marL="571500" marR="0" lvl="0" indent="-571500" algn="l" rtl="0">
              <a:spcBef>
                <a:spcPts val="0"/>
              </a:spcBef>
              <a:spcAft>
                <a:spcPts val="0"/>
              </a:spcAft>
              <a:buClr>
                <a:schemeClr val="dk1"/>
              </a:buClr>
              <a:buSzPts val="3200"/>
              <a:buFont typeface="Arial"/>
              <a:buChar char="•"/>
            </a:pPr>
            <a:r>
              <a:rPr lang="en-US" sz="3200">
                <a:solidFill>
                  <a:schemeClr val="dk1"/>
                </a:solidFill>
                <a:latin typeface="Calibri"/>
                <a:ea typeface="Calibri"/>
                <a:cs typeface="Calibri"/>
                <a:sym typeface="Calibri"/>
              </a:rPr>
              <a:t>Super Pupil – school dog Jessie reward time</a:t>
            </a:r>
            <a:endParaRPr/>
          </a:p>
          <a:p>
            <a:pPr marL="571500" marR="0" lvl="0" indent="-571500" algn="l" rtl="0">
              <a:spcBef>
                <a:spcPts val="0"/>
              </a:spcBef>
              <a:spcAft>
                <a:spcPts val="0"/>
              </a:spcAft>
              <a:buClr>
                <a:schemeClr val="dk1"/>
              </a:buClr>
              <a:buSzPts val="3200"/>
              <a:buFont typeface="Arial"/>
              <a:buChar char="•"/>
            </a:pPr>
            <a:r>
              <a:rPr lang="en-US" sz="3200">
                <a:solidFill>
                  <a:schemeClr val="dk1"/>
                </a:solidFill>
                <a:latin typeface="Calibri"/>
                <a:ea typeface="Calibri"/>
                <a:cs typeface="Calibri"/>
                <a:sym typeface="Calibri"/>
              </a:rPr>
              <a:t>Class bear </a:t>
            </a:r>
            <a:endParaRPr/>
          </a:p>
          <a:p>
            <a:pPr marL="571500" marR="0" lvl="0" indent="-571500" algn="l" rtl="0">
              <a:spcBef>
                <a:spcPts val="0"/>
              </a:spcBef>
              <a:spcAft>
                <a:spcPts val="0"/>
              </a:spcAft>
              <a:buClr>
                <a:schemeClr val="dk1"/>
              </a:buClr>
              <a:buSzPts val="3200"/>
              <a:buFont typeface="Arial"/>
              <a:buChar char="•"/>
            </a:pPr>
            <a:r>
              <a:rPr lang="en-US" sz="3200">
                <a:solidFill>
                  <a:schemeClr val="dk1"/>
                </a:solidFill>
                <a:latin typeface="Calibri"/>
                <a:ea typeface="Calibri"/>
                <a:cs typeface="Calibri"/>
                <a:sym typeface="Calibri"/>
              </a:rPr>
              <a:t>CARE value reward each term</a:t>
            </a:r>
            <a:endParaRPr/>
          </a:p>
          <a:p>
            <a:pPr marL="571500" marR="0" lvl="0" indent="-571500" algn="l" rtl="0">
              <a:spcBef>
                <a:spcPts val="0"/>
              </a:spcBef>
              <a:spcAft>
                <a:spcPts val="0"/>
              </a:spcAft>
              <a:buClr>
                <a:schemeClr val="dk1"/>
              </a:buClr>
              <a:buSzPts val="3200"/>
              <a:buFont typeface="Arial"/>
              <a:buChar char="•"/>
            </a:pPr>
            <a:r>
              <a:rPr lang="en-US" sz="3200">
                <a:solidFill>
                  <a:schemeClr val="dk1"/>
                </a:solidFill>
                <a:latin typeface="Calibri"/>
                <a:ea typeface="Calibri"/>
                <a:cs typeface="Calibri"/>
                <a:sym typeface="Calibri"/>
              </a:rPr>
              <a:t>Behaviour system – stages </a:t>
            </a:r>
            <a:endParaRPr/>
          </a:p>
          <a:p>
            <a:pPr marL="571500" marR="0" lvl="0" indent="-292100" algn="l" rtl="0">
              <a:spcBef>
                <a:spcPts val="0"/>
              </a:spcBef>
              <a:spcAft>
                <a:spcPts val="0"/>
              </a:spcAft>
              <a:buClr>
                <a:schemeClr val="dk1"/>
              </a:buClr>
              <a:buSzPts val="4400"/>
              <a:buFont typeface="Arial"/>
              <a:buNone/>
            </a:pPr>
            <a:endParaRPr sz="4400">
              <a:solidFill>
                <a:schemeClr val="dk1"/>
              </a:solidFill>
              <a:latin typeface="Calibri"/>
              <a:ea typeface="Calibri"/>
              <a:cs typeface="Calibri"/>
              <a:sym typeface="Calibri"/>
            </a:endParaRPr>
          </a:p>
          <a:p>
            <a:pPr marL="571500" marR="0" lvl="0" indent="-292100" algn="l" rtl="0">
              <a:spcBef>
                <a:spcPts val="0"/>
              </a:spcBef>
              <a:spcAft>
                <a:spcPts val="0"/>
              </a:spcAft>
              <a:buClr>
                <a:schemeClr val="dk1"/>
              </a:buClr>
              <a:buSzPts val="4400"/>
              <a:buFont typeface="Arial"/>
              <a:buNone/>
            </a:pPr>
            <a:endParaRPr sz="4400">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60" name="Google Shape;160;p8"/>
          <p:cNvPicPr preferRelativeResize="0"/>
          <p:nvPr/>
        </p:nvPicPr>
        <p:blipFill rotWithShape="1">
          <a:blip r:embed="rId3">
            <a:alphaModFix/>
          </a:blip>
          <a:srcRect/>
          <a:stretch/>
        </p:blipFill>
        <p:spPr>
          <a:xfrm>
            <a:off x="8749698" y="2292452"/>
            <a:ext cx="3010320" cy="3886742"/>
          </a:xfrm>
          <a:prstGeom prst="rect">
            <a:avLst/>
          </a:prstGeom>
          <a:noFill/>
          <a:ln>
            <a:noFill/>
          </a:ln>
        </p:spPr>
      </p:pic>
      <p:pic>
        <p:nvPicPr>
          <p:cNvPr id="161" name="Google Shape;161;p8" descr="A yellow flower on a green square&#10;&#10;AI-generated content may be incorrect."/>
          <p:cNvPicPr preferRelativeResize="0"/>
          <p:nvPr/>
        </p:nvPicPr>
        <p:blipFill rotWithShape="1">
          <a:blip r:embed="rId4">
            <a:alphaModFix/>
          </a:blip>
          <a:srcRect/>
          <a:stretch/>
        </p:blipFill>
        <p:spPr>
          <a:xfrm>
            <a:off x="10555705" y="51241"/>
            <a:ext cx="1428640" cy="152785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pic>
        <p:nvPicPr>
          <p:cNvPr id="166" name="Google Shape;166;p9"/>
          <p:cNvPicPr preferRelativeResize="0"/>
          <p:nvPr/>
        </p:nvPicPr>
        <p:blipFill rotWithShape="1">
          <a:blip r:embed="rId3">
            <a:alphaModFix/>
          </a:blip>
          <a:srcRect/>
          <a:stretch/>
        </p:blipFill>
        <p:spPr>
          <a:xfrm>
            <a:off x="7265085" y="401824"/>
            <a:ext cx="4478680" cy="3104963"/>
          </a:xfrm>
          <a:prstGeom prst="rect">
            <a:avLst/>
          </a:prstGeom>
          <a:noFill/>
          <a:ln>
            <a:noFill/>
          </a:ln>
        </p:spPr>
      </p:pic>
      <p:sp>
        <p:nvSpPr>
          <p:cNvPr id="167" name="Google Shape;167;p9"/>
          <p:cNvSpPr txBox="1"/>
          <p:nvPr/>
        </p:nvSpPr>
        <p:spPr>
          <a:xfrm>
            <a:off x="448235" y="284811"/>
            <a:ext cx="6320118" cy="120032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7200">
                <a:solidFill>
                  <a:schemeClr val="accent6"/>
                </a:solidFill>
                <a:latin typeface="Calibri"/>
                <a:ea typeface="Calibri"/>
                <a:cs typeface="Calibri"/>
                <a:sym typeface="Calibri"/>
              </a:rPr>
              <a:t>The POD</a:t>
            </a:r>
            <a:endParaRPr/>
          </a:p>
        </p:txBody>
      </p:sp>
      <p:sp>
        <p:nvSpPr>
          <p:cNvPr id="168" name="Google Shape;168;p9"/>
          <p:cNvSpPr txBox="1"/>
          <p:nvPr/>
        </p:nvSpPr>
        <p:spPr>
          <a:xfrm>
            <a:off x="179293" y="1954306"/>
            <a:ext cx="6849037" cy="3801041"/>
          </a:xfrm>
          <a:prstGeom prst="rect">
            <a:avLst/>
          </a:prstGeom>
          <a:noFill/>
          <a:ln>
            <a:noFill/>
          </a:ln>
        </p:spPr>
        <p:txBody>
          <a:bodyPr spcFirstLastPara="1" wrap="square" lIns="91425" tIns="45700" rIns="91425" bIns="45700" anchor="t" anchorCtr="0">
            <a:spAutoFit/>
          </a:bodyPr>
          <a:lstStyle/>
          <a:p>
            <a:pPr marL="228600" marR="0" lvl="0" indent="-228600" algn="l" rtl="0">
              <a:lnSpc>
                <a:spcPct val="90000"/>
              </a:lnSpc>
              <a:spcBef>
                <a:spcPts val="0"/>
              </a:spcBef>
              <a:spcAft>
                <a:spcPts val="0"/>
              </a:spcAft>
              <a:buClr>
                <a:srgbClr val="262626"/>
              </a:buClr>
              <a:buSzPts val="2800"/>
              <a:buFont typeface="Calibri"/>
              <a:buChar char="•"/>
            </a:pPr>
            <a:r>
              <a:rPr lang="en-US" sz="2400">
                <a:solidFill>
                  <a:srgbClr val="262626"/>
                </a:solidFill>
                <a:latin typeface="Calibri"/>
                <a:ea typeface="Calibri"/>
                <a:cs typeface="Calibri"/>
                <a:sym typeface="Calibri"/>
              </a:rPr>
              <a:t>The Primrose Pod provides a multi – purpose safe space for all pupils and families. </a:t>
            </a:r>
            <a:endParaRPr sz="2400">
              <a:solidFill>
                <a:schemeClr val="dk1"/>
              </a:solidFill>
              <a:latin typeface="Calibri"/>
              <a:ea typeface="Calibri"/>
              <a:cs typeface="Calibri"/>
              <a:sym typeface="Calibri"/>
            </a:endParaRPr>
          </a:p>
          <a:p>
            <a:pPr marL="228600" marR="0" lvl="0" indent="-228600" algn="l" rtl="0">
              <a:lnSpc>
                <a:spcPct val="90000"/>
              </a:lnSpc>
              <a:spcBef>
                <a:spcPts val="1000"/>
              </a:spcBef>
              <a:spcAft>
                <a:spcPts val="0"/>
              </a:spcAft>
              <a:buClr>
                <a:srgbClr val="262626"/>
              </a:buClr>
              <a:buSzPts val="2800"/>
              <a:buFont typeface="Calibri"/>
              <a:buChar char="•"/>
            </a:pPr>
            <a:r>
              <a:rPr lang="en-US" sz="2400">
                <a:solidFill>
                  <a:srgbClr val="262626"/>
                </a:solidFill>
                <a:latin typeface="Calibri"/>
                <a:ea typeface="Calibri"/>
                <a:cs typeface="Calibri"/>
                <a:sym typeface="Calibri"/>
              </a:rPr>
              <a:t>Nurture – we provide social, emotional and mental health support and strategies for pupils within school at any point in their school life. </a:t>
            </a:r>
            <a:endParaRPr sz="2400">
              <a:solidFill>
                <a:schemeClr val="dk1"/>
              </a:solidFill>
              <a:latin typeface="Calibri"/>
              <a:ea typeface="Calibri"/>
              <a:cs typeface="Calibri"/>
              <a:sym typeface="Calibri"/>
            </a:endParaRPr>
          </a:p>
          <a:p>
            <a:pPr marL="228600" marR="0" lvl="0" indent="-228600" algn="l" rtl="0">
              <a:lnSpc>
                <a:spcPct val="90000"/>
              </a:lnSpc>
              <a:spcBef>
                <a:spcPts val="1000"/>
              </a:spcBef>
              <a:spcAft>
                <a:spcPts val="0"/>
              </a:spcAft>
              <a:buClr>
                <a:srgbClr val="262626"/>
              </a:buClr>
              <a:buSzPts val="2800"/>
              <a:buFont typeface="Calibri"/>
              <a:buChar char="•"/>
            </a:pPr>
            <a:r>
              <a:rPr lang="en-US" sz="2400">
                <a:solidFill>
                  <a:srgbClr val="262626"/>
                </a:solidFill>
                <a:latin typeface="Calibri"/>
                <a:ea typeface="Calibri"/>
                <a:cs typeface="Calibri"/>
                <a:sym typeface="Calibri"/>
              </a:rPr>
              <a:t>We also have outstanding links with many local external support agencies which we can signpost families to where appropriate. </a:t>
            </a:r>
            <a:endParaRPr sz="2400">
              <a:solidFill>
                <a:schemeClr val="dk1"/>
              </a:solidFill>
              <a:latin typeface="Calibri"/>
              <a:ea typeface="Calibri"/>
              <a:cs typeface="Calibri"/>
              <a:sym typeface="Calibri"/>
            </a:endParaRPr>
          </a:p>
          <a:p>
            <a:pPr marL="228600" marR="0" lvl="0" indent="-228600" algn="l" rtl="0">
              <a:lnSpc>
                <a:spcPct val="90000"/>
              </a:lnSpc>
              <a:spcBef>
                <a:spcPts val="1000"/>
              </a:spcBef>
              <a:spcAft>
                <a:spcPts val="0"/>
              </a:spcAft>
              <a:buClr>
                <a:srgbClr val="262626"/>
              </a:buClr>
              <a:buSzPts val="2800"/>
              <a:buFont typeface="Calibri"/>
              <a:buChar char="•"/>
            </a:pPr>
            <a:r>
              <a:rPr lang="en-US" sz="2400">
                <a:solidFill>
                  <a:srgbClr val="262626"/>
                </a:solidFill>
                <a:latin typeface="Calibri"/>
                <a:ea typeface="Calibri"/>
                <a:cs typeface="Calibri"/>
                <a:sym typeface="Calibri"/>
              </a:rPr>
              <a:t>This includes : parental workshops, Local Foodbanks and charities, Debt Help etc</a:t>
            </a:r>
            <a:endParaRPr sz="2400">
              <a:solidFill>
                <a:srgbClr val="262626"/>
              </a:solidFill>
              <a:latin typeface="Calibri"/>
              <a:ea typeface="Calibri"/>
              <a:cs typeface="Calibri"/>
              <a:sym typeface="Calibri"/>
            </a:endParaRPr>
          </a:p>
        </p:txBody>
      </p:sp>
      <p:pic>
        <p:nvPicPr>
          <p:cNvPr id="169" name="Google Shape;169;p9" descr="A yellow flower on a green square&#10;&#10;AI-generated content may be incorrect."/>
          <p:cNvPicPr preferRelativeResize="0"/>
          <p:nvPr/>
        </p:nvPicPr>
        <p:blipFill rotWithShape="1">
          <a:blip r:embed="rId4">
            <a:alphaModFix/>
          </a:blip>
          <a:srcRect/>
          <a:stretch/>
        </p:blipFill>
        <p:spPr>
          <a:xfrm>
            <a:off x="4504529" y="191872"/>
            <a:ext cx="1428640" cy="1527851"/>
          </a:xfrm>
          <a:prstGeom prst="rect">
            <a:avLst/>
          </a:prstGeom>
          <a:noFill/>
          <a:ln>
            <a:noFill/>
          </a:ln>
        </p:spPr>
      </p:pic>
      <p:pic>
        <p:nvPicPr>
          <p:cNvPr id="3" name="Picture 2">
            <a:extLst>
              <a:ext uri="{FF2B5EF4-FFF2-40B4-BE49-F238E27FC236}">
                <a16:creationId xmlns:a16="http://schemas.microsoft.com/office/drawing/2014/main" id="{E9221289-4608-4E93-9154-F9BAC6E2895D}"/>
              </a:ext>
            </a:extLst>
          </p:cNvPr>
          <p:cNvPicPr>
            <a:picLocks noChangeAspect="1"/>
          </p:cNvPicPr>
          <p:nvPr/>
        </p:nvPicPr>
        <p:blipFill>
          <a:blip r:embed="rId5"/>
          <a:stretch>
            <a:fillRect/>
          </a:stretch>
        </p:blipFill>
        <p:spPr>
          <a:xfrm>
            <a:off x="10013576" y="3728019"/>
            <a:ext cx="1898051" cy="2835734"/>
          </a:xfrm>
          <a:prstGeom prst="rect">
            <a:avLst/>
          </a:prstGeom>
        </p:spPr>
      </p:pic>
      <p:pic>
        <p:nvPicPr>
          <p:cNvPr id="8" name="Picture 7">
            <a:extLst>
              <a:ext uri="{FF2B5EF4-FFF2-40B4-BE49-F238E27FC236}">
                <a16:creationId xmlns:a16="http://schemas.microsoft.com/office/drawing/2014/main" id="{5446DC1A-2C3D-49F4-802B-E54A5D1EC278}"/>
              </a:ext>
            </a:extLst>
          </p:cNvPr>
          <p:cNvPicPr>
            <a:picLocks noChangeAspect="1"/>
          </p:cNvPicPr>
          <p:nvPr/>
        </p:nvPicPr>
        <p:blipFill>
          <a:blip r:embed="rId5"/>
          <a:stretch>
            <a:fillRect/>
          </a:stretch>
        </p:blipFill>
        <p:spPr>
          <a:xfrm>
            <a:off x="7682752" y="3728019"/>
            <a:ext cx="1898051" cy="2835734"/>
          </a:xfrm>
          <a:prstGeom prst="rect">
            <a:avLst/>
          </a:prstGeom>
        </p:spPr>
      </p:pic>
      <p:pic>
        <p:nvPicPr>
          <p:cNvPr id="5" name="Picture 4">
            <a:extLst>
              <a:ext uri="{FF2B5EF4-FFF2-40B4-BE49-F238E27FC236}">
                <a16:creationId xmlns:a16="http://schemas.microsoft.com/office/drawing/2014/main" id="{C30E631A-C27D-43B8-86C9-A977E61A6A8F}"/>
              </a:ext>
            </a:extLst>
          </p:cNvPr>
          <p:cNvPicPr>
            <a:picLocks noChangeAspect="1"/>
          </p:cNvPicPr>
          <p:nvPr/>
        </p:nvPicPr>
        <p:blipFill>
          <a:blip r:embed="rId6"/>
          <a:stretch>
            <a:fillRect/>
          </a:stretch>
        </p:blipFill>
        <p:spPr>
          <a:xfrm>
            <a:off x="7732775" y="3854826"/>
            <a:ext cx="1798004" cy="2664753"/>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pic>
        <p:nvPicPr>
          <p:cNvPr id="174" name="Google Shape;174;p10"/>
          <p:cNvPicPr preferRelativeResize="0"/>
          <p:nvPr/>
        </p:nvPicPr>
        <p:blipFill rotWithShape="1">
          <a:blip r:embed="rId3">
            <a:alphaModFix/>
          </a:blip>
          <a:srcRect/>
          <a:stretch/>
        </p:blipFill>
        <p:spPr>
          <a:xfrm>
            <a:off x="6965033" y="397360"/>
            <a:ext cx="4088450" cy="5718115"/>
          </a:xfrm>
          <a:prstGeom prst="rect">
            <a:avLst/>
          </a:prstGeom>
          <a:noFill/>
          <a:ln>
            <a:noFill/>
          </a:ln>
        </p:spPr>
      </p:pic>
      <p:sp>
        <p:nvSpPr>
          <p:cNvPr id="175" name="Google Shape;175;p10"/>
          <p:cNvSpPr txBox="1"/>
          <p:nvPr/>
        </p:nvSpPr>
        <p:spPr>
          <a:xfrm>
            <a:off x="537882" y="1736229"/>
            <a:ext cx="5764306" cy="338554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a:solidFill>
                  <a:srgbClr val="262626"/>
                </a:solidFill>
                <a:latin typeface="Calibri"/>
                <a:ea typeface="Calibri"/>
                <a:cs typeface="Calibri"/>
                <a:sym typeface="Calibri"/>
              </a:rPr>
              <a:t>At Primrose Hill, we have a holistic approach to behaviour. We identify, reflect and repair the child’s behaviour and then put pro- active support measures in place to ensure they can manage a similar situation in the future. </a:t>
            </a:r>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6" name="Google Shape;176;p10"/>
          <p:cNvSpPr txBox="1"/>
          <p:nvPr/>
        </p:nvSpPr>
        <p:spPr>
          <a:xfrm>
            <a:off x="448235" y="284811"/>
            <a:ext cx="6320118" cy="101566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6000">
                <a:solidFill>
                  <a:schemeClr val="accent6"/>
                </a:solidFill>
                <a:latin typeface="Calibri"/>
                <a:ea typeface="Calibri"/>
                <a:cs typeface="Calibri"/>
                <a:sym typeface="Calibri"/>
              </a:rPr>
              <a:t>Behaviour system</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pic>
        <p:nvPicPr>
          <p:cNvPr id="181" name="Google Shape;181;p11"/>
          <p:cNvPicPr preferRelativeResize="0"/>
          <p:nvPr/>
        </p:nvPicPr>
        <p:blipFill rotWithShape="1">
          <a:blip r:embed="rId3">
            <a:alphaModFix/>
          </a:blip>
          <a:srcRect r="13277" b="-1"/>
          <a:stretch/>
        </p:blipFill>
        <p:spPr>
          <a:xfrm>
            <a:off x="452120" y="1942690"/>
            <a:ext cx="3843861" cy="2949575"/>
          </a:xfrm>
          <a:prstGeom prst="rect">
            <a:avLst/>
          </a:prstGeom>
          <a:noFill/>
          <a:ln>
            <a:noFill/>
          </a:ln>
        </p:spPr>
      </p:pic>
      <p:sp>
        <p:nvSpPr>
          <p:cNvPr id="182" name="Google Shape;182;p11"/>
          <p:cNvSpPr txBox="1"/>
          <p:nvPr/>
        </p:nvSpPr>
        <p:spPr>
          <a:xfrm>
            <a:off x="452120" y="477414"/>
            <a:ext cx="10359315" cy="98488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b="1">
                <a:solidFill>
                  <a:srgbClr val="00B050"/>
                </a:solidFill>
                <a:latin typeface="Calibri"/>
                <a:ea typeface="Calibri"/>
                <a:cs typeface="Calibri"/>
                <a:sym typeface="Calibri"/>
              </a:rPr>
              <a:t>The importance of Reading… </a:t>
            </a:r>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83" name="Google Shape;183;p11"/>
          <p:cNvSpPr txBox="1"/>
          <p:nvPr/>
        </p:nvSpPr>
        <p:spPr>
          <a:xfrm>
            <a:off x="4831976" y="1595718"/>
            <a:ext cx="6320118" cy="4483279"/>
          </a:xfrm>
          <a:prstGeom prst="rect">
            <a:avLst/>
          </a:prstGeom>
          <a:noFill/>
          <a:ln>
            <a:noFill/>
          </a:ln>
        </p:spPr>
        <p:txBody>
          <a:bodyPr spcFirstLastPara="1" wrap="square" lIns="91425" tIns="45700" rIns="91425" bIns="45700" anchor="t" anchorCtr="0">
            <a:spAutoFit/>
          </a:bodyPr>
          <a:lstStyle/>
          <a:p>
            <a:pPr marL="228600" marR="0" lvl="0" indent="-228600" algn="l" rtl="0">
              <a:lnSpc>
                <a:spcPct val="90000"/>
              </a:lnSpc>
              <a:spcBef>
                <a:spcPts val="0"/>
              </a:spcBef>
              <a:spcAft>
                <a:spcPts val="0"/>
              </a:spcAft>
              <a:buClr>
                <a:srgbClr val="262626"/>
              </a:buClr>
              <a:buSzPts val="2000"/>
              <a:buFont typeface="Calibri"/>
              <a:buChar char="•"/>
            </a:pPr>
            <a:r>
              <a:rPr lang="en-US" sz="2000" dirty="0">
                <a:solidFill>
                  <a:srgbClr val="262626"/>
                </a:solidFill>
                <a:latin typeface="Calibri"/>
                <a:ea typeface="Calibri"/>
                <a:cs typeface="Calibri"/>
                <a:sym typeface="Calibri"/>
              </a:rPr>
              <a:t>Each child will be given a reading record and a reading book. We suggest that children read everyday at home either with a grown up to develop confidence and fluency. Their reading book is closely matched to their phonics ability. Children are assessed every 6 weeks and groups will change according to progress.</a:t>
            </a:r>
            <a:endParaRPr sz="2000" dirty="0">
              <a:solidFill>
                <a:schemeClr val="dk1"/>
              </a:solidFill>
              <a:latin typeface="Calibri"/>
              <a:ea typeface="Calibri"/>
              <a:cs typeface="Calibri"/>
              <a:sym typeface="Calibri"/>
            </a:endParaRPr>
          </a:p>
          <a:p>
            <a:pPr marL="228600" marR="0" lvl="0" indent="-101600" algn="l" rtl="0">
              <a:lnSpc>
                <a:spcPct val="90000"/>
              </a:lnSpc>
              <a:spcBef>
                <a:spcPts val="1000"/>
              </a:spcBef>
              <a:spcAft>
                <a:spcPts val="0"/>
              </a:spcAft>
              <a:buClr>
                <a:schemeClr val="accent4"/>
              </a:buClr>
              <a:buSzPts val="2000"/>
              <a:buFont typeface="Calibri"/>
              <a:buNone/>
            </a:pPr>
            <a:endParaRPr sz="2000" dirty="0">
              <a:solidFill>
                <a:srgbClr val="262626"/>
              </a:solidFill>
              <a:latin typeface="Calibri"/>
              <a:ea typeface="Calibri"/>
              <a:cs typeface="Calibri"/>
              <a:sym typeface="Calibri"/>
            </a:endParaRPr>
          </a:p>
          <a:p>
            <a:pPr marL="228600" marR="0" lvl="0" indent="-228600" algn="l" rtl="0">
              <a:lnSpc>
                <a:spcPct val="90000"/>
              </a:lnSpc>
              <a:spcBef>
                <a:spcPts val="1000"/>
              </a:spcBef>
              <a:spcAft>
                <a:spcPts val="0"/>
              </a:spcAft>
              <a:buClr>
                <a:srgbClr val="262626"/>
              </a:buClr>
              <a:buSzPts val="2000"/>
              <a:buFont typeface="Calibri"/>
              <a:buChar char="•"/>
            </a:pPr>
            <a:r>
              <a:rPr lang="en-US" sz="2000" dirty="0">
                <a:solidFill>
                  <a:srgbClr val="262626"/>
                </a:solidFill>
                <a:latin typeface="Calibri"/>
                <a:ea typeface="Calibri"/>
                <a:cs typeface="Calibri"/>
                <a:sym typeface="Calibri"/>
              </a:rPr>
              <a:t>Reading is so important for a child’s development in all subjects.</a:t>
            </a:r>
            <a:endParaRPr sz="2000" dirty="0">
              <a:solidFill>
                <a:schemeClr val="dk1"/>
              </a:solidFill>
              <a:latin typeface="Calibri"/>
              <a:ea typeface="Calibri"/>
              <a:cs typeface="Calibri"/>
              <a:sym typeface="Calibri"/>
            </a:endParaRPr>
          </a:p>
          <a:p>
            <a:pPr marL="228600" marR="0" lvl="0" indent="-101600" algn="l" rtl="0">
              <a:lnSpc>
                <a:spcPct val="90000"/>
              </a:lnSpc>
              <a:spcBef>
                <a:spcPts val="1000"/>
              </a:spcBef>
              <a:spcAft>
                <a:spcPts val="0"/>
              </a:spcAft>
              <a:buClr>
                <a:schemeClr val="accent4"/>
              </a:buClr>
              <a:buSzPts val="2000"/>
              <a:buFont typeface="Calibri"/>
              <a:buNone/>
            </a:pPr>
            <a:endParaRPr sz="2000" dirty="0">
              <a:solidFill>
                <a:srgbClr val="262626"/>
              </a:solidFill>
              <a:latin typeface="Calibri"/>
              <a:ea typeface="Calibri"/>
              <a:cs typeface="Calibri"/>
              <a:sym typeface="Calibri"/>
            </a:endParaRPr>
          </a:p>
          <a:p>
            <a:pPr marL="228600" marR="0" lvl="0" indent="-228600" algn="l" rtl="0">
              <a:lnSpc>
                <a:spcPct val="90000"/>
              </a:lnSpc>
              <a:spcBef>
                <a:spcPts val="1000"/>
              </a:spcBef>
              <a:spcAft>
                <a:spcPts val="0"/>
              </a:spcAft>
              <a:buClr>
                <a:srgbClr val="262626"/>
              </a:buClr>
              <a:buSzPts val="2000"/>
              <a:buFont typeface="Calibri"/>
              <a:buChar char="•"/>
            </a:pPr>
            <a:r>
              <a:rPr lang="en-US" sz="2000" dirty="0">
                <a:solidFill>
                  <a:srgbClr val="262626"/>
                </a:solidFill>
                <a:latin typeface="Calibri"/>
                <a:ea typeface="Calibri"/>
                <a:cs typeface="Calibri"/>
                <a:sym typeface="Calibri"/>
              </a:rPr>
              <a:t>Children who reach the correct number of reads to earn a reward in class. The total needed will be within the curriculum letter at the start of each term.</a:t>
            </a:r>
            <a:endParaRPr dirty="0"/>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pic>
        <p:nvPicPr>
          <p:cNvPr id="184" name="Google Shape;184;p11" descr="A yellow flower on a green square&#10;&#10;AI-generated content may be incorrect."/>
          <p:cNvPicPr preferRelativeResize="0"/>
          <p:nvPr/>
        </p:nvPicPr>
        <p:blipFill rotWithShape="1">
          <a:blip r:embed="rId4">
            <a:alphaModFix/>
          </a:blip>
          <a:srcRect/>
          <a:stretch/>
        </p:blipFill>
        <p:spPr>
          <a:xfrm>
            <a:off x="10259449" y="15077"/>
            <a:ext cx="1428640" cy="152785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2"/>
          <p:cNvSpPr txBox="1"/>
          <p:nvPr/>
        </p:nvSpPr>
        <p:spPr>
          <a:xfrm>
            <a:off x="905435" y="1730206"/>
            <a:ext cx="10058400" cy="406265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0" i="0">
                <a:solidFill>
                  <a:schemeClr val="dk1"/>
                </a:solidFill>
                <a:latin typeface="Calibri"/>
                <a:ea typeface="Calibri"/>
                <a:cs typeface="Calibri"/>
                <a:sym typeface="Calibri"/>
              </a:rPr>
              <a:t>Our phonics scheme is Lancashire's 'Red Rose Letters and Sounds'. Our reading books are in line with the phonics scheme that we use and are fully decodable. You may hear your child talk about different rhymes and terminology.</a:t>
            </a:r>
            <a:endParaRPr/>
          </a:p>
          <a:p>
            <a:pPr marL="0" marR="0" lvl="0" indent="0" algn="l" rtl="0">
              <a:spcBef>
                <a:spcPts val="0"/>
              </a:spcBef>
              <a:spcAft>
                <a:spcPts val="0"/>
              </a:spcAft>
              <a:buNone/>
            </a:pPr>
            <a:endParaRPr sz="1800">
              <a:solidFill>
                <a:srgbClr val="444444"/>
              </a:solidFill>
              <a:latin typeface="Nunito"/>
              <a:ea typeface="Nunito"/>
              <a:cs typeface="Nunito"/>
              <a:sym typeface="Nunito"/>
            </a:endParaRPr>
          </a:p>
          <a:p>
            <a:pPr marL="0" marR="0" lvl="0" indent="0" algn="l" rtl="0">
              <a:spcBef>
                <a:spcPts val="0"/>
              </a:spcBef>
              <a:spcAft>
                <a:spcPts val="0"/>
              </a:spcAft>
              <a:buNone/>
            </a:pPr>
            <a:r>
              <a:rPr lang="en-US" sz="2400">
                <a:solidFill>
                  <a:schemeClr val="dk1"/>
                </a:solidFill>
                <a:latin typeface="Calibri"/>
                <a:ea typeface="Calibri"/>
                <a:cs typeface="Calibri"/>
                <a:sym typeface="Calibri"/>
              </a:rPr>
              <a:t>Terminology </a:t>
            </a:r>
            <a:endParaRPr/>
          </a:p>
          <a:p>
            <a:pPr marL="0" marR="0" lvl="0" indent="0" algn="l" rtl="0">
              <a:spcBef>
                <a:spcPts val="0"/>
              </a:spcBef>
              <a:spcAft>
                <a:spcPts val="0"/>
              </a:spcAft>
              <a:buNone/>
            </a:pPr>
            <a:r>
              <a:rPr lang="en-US" sz="2400">
                <a:solidFill>
                  <a:schemeClr val="dk1"/>
                </a:solidFill>
                <a:latin typeface="Calibri"/>
                <a:ea typeface="Calibri"/>
                <a:cs typeface="Calibri"/>
                <a:sym typeface="Calibri"/>
              </a:rPr>
              <a:t>• Phoneme- smallest unit of sound in a word. </a:t>
            </a:r>
            <a:endParaRPr/>
          </a:p>
          <a:p>
            <a:pPr marL="0" marR="0" lvl="0" indent="0" algn="l" rtl="0">
              <a:spcBef>
                <a:spcPts val="0"/>
              </a:spcBef>
              <a:spcAft>
                <a:spcPts val="0"/>
              </a:spcAft>
              <a:buNone/>
            </a:pPr>
            <a:r>
              <a:rPr lang="en-US" sz="2400">
                <a:solidFill>
                  <a:schemeClr val="dk1"/>
                </a:solidFill>
                <a:latin typeface="Calibri"/>
                <a:ea typeface="Calibri"/>
                <a:cs typeface="Calibri"/>
                <a:sym typeface="Calibri"/>
              </a:rPr>
              <a:t>• Grapheme- a sound written down. </a:t>
            </a:r>
            <a:endParaRPr/>
          </a:p>
          <a:p>
            <a:pPr marL="0" marR="0" lvl="0" indent="0" algn="l" rtl="0">
              <a:spcBef>
                <a:spcPts val="0"/>
              </a:spcBef>
              <a:spcAft>
                <a:spcPts val="0"/>
              </a:spcAft>
              <a:buNone/>
            </a:pPr>
            <a:r>
              <a:rPr lang="en-US" sz="2400">
                <a:solidFill>
                  <a:schemeClr val="dk1"/>
                </a:solidFill>
                <a:latin typeface="Calibri"/>
                <a:ea typeface="Calibri"/>
                <a:cs typeface="Calibri"/>
                <a:sym typeface="Calibri"/>
              </a:rPr>
              <a:t>• Digraph- two letters that make one sound, e.g. ‘sh’.</a:t>
            </a:r>
            <a:endParaRPr/>
          </a:p>
          <a:p>
            <a:pPr marL="0" marR="0" lvl="0" indent="0" algn="l" rtl="0">
              <a:spcBef>
                <a:spcPts val="0"/>
              </a:spcBef>
              <a:spcAft>
                <a:spcPts val="0"/>
              </a:spcAft>
              <a:buNone/>
            </a:pPr>
            <a:r>
              <a:rPr lang="en-US" sz="2400">
                <a:solidFill>
                  <a:schemeClr val="dk1"/>
                </a:solidFill>
                <a:latin typeface="Calibri"/>
                <a:ea typeface="Calibri"/>
                <a:cs typeface="Calibri"/>
                <a:sym typeface="Calibri"/>
              </a:rPr>
              <a:t> • Consonant diagraph- contains two consonants ‘ch’, ‘ck’. </a:t>
            </a:r>
            <a:endParaRPr/>
          </a:p>
          <a:p>
            <a:pPr marL="0" marR="0" lvl="0" indent="0" algn="l" rtl="0">
              <a:spcBef>
                <a:spcPts val="0"/>
              </a:spcBef>
              <a:spcAft>
                <a:spcPts val="0"/>
              </a:spcAft>
              <a:buNone/>
            </a:pPr>
            <a:r>
              <a:rPr lang="en-US" sz="2400">
                <a:solidFill>
                  <a:schemeClr val="dk1"/>
                </a:solidFill>
                <a:latin typeface="Calibri"/>
                <a:ea typeface="Calibri"/>
                <a:cs typeface="Calibri"/>
                <a:sym typeface="Calibri"/>
              </a:rPr>
              <a:t>• Vowel digraph- contains at least one vowel, e.g. ‘ai’, ‘or’. </a:t>
            </a:r>
            <a:endParaRPr/>
          </a:p>
          <a:p>
            <a:pPr marL="0" marR="0" lvl="0" indent="0" algn="l" rtl="0">
              <a:spcBef>
                <a:spcPts val="0"/>
              </a:spcBef>
              <a:spcAft>
                <a:spcPts val="0"/>
              </a:spcAft>
              <a:buNone/>
            </a:pPr>
            <a:r>
              <a:rPr lang="en-US" sz="2400">
                <a:solidFill>
                  <a:schemeClr val="dk1"/>
                </a:solidFill>
                <a:latin typeface="Calibri"/>
                <a:ea typeface="Calibri"/>
                <a:cs typeface="Calibri"/>
                <a:sym typeface="Calibri"/>
              </a:rPr>
              <a:t>• Trigraph- three letters that make one sound, e.g. ‘igh’</a:t>
            </a:r>
            <a:endParaRPr/>
          </a:p>
        </p:txBody>
      </p:sp>
      <p:pic>
        <p:nvPicPr>
          <p:cNvPr id="190" name="Google Shape;190;p12"/>
          <p:cNvPicPr preferRelativeResize="0"/>
          <p:nvPr/>
        </p:nvPicPr>
        <p:blipFill rotWithShape="1">
          <a:blip r:embed="rId3">
            <a:alphaModFix/>
          </a:blip>
          <a:srcRect/>
          <a:stretch/>
        </p:blipFill>
        <p:spPr>
          <a:xfrm>
            <a:off x="733997" y="122850"/>
            <a:ext cx="3022215" cy="1507358"/>
          </a:xfrm>
          <a:prstGeom prst="rect">
            <a:avLst/>
          </a:prstGeom>
          <a:noFill/>
          <a:ln>
            <a:noFill/>
          </a:ln>
        </p:spPr>
      </p:pic>
      <p:pic>
        <p:nvPicPr>
          <p:cNvPr id="191" name="Google Shape;191;p12" descr="A yellow flower on a green square&#10;&#10;AI-generated content may be incorrect."/>
          <p:cNvPicPr preferRelativeResize="0"/>
          <p:nvPr/>
        </p:nvPicPr>
        <p:blipFill rotWithShape="1">
          <a:blip r:embed="rId4">
            <a:alphaModFix/>
          </a:blip>
          <a:srcRect/>
          <a:stretch/>
        </p:blipFill>
        <p:spPr>
          <a:xfrm>
            <a:off x="10102280" y="122850"/>
            <a:ext cx="1428640" cy="152785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13"/>
          <p:cNvSpPr txBox="1"/>
          <p:nvPr/>
        </p:nvSpPr>
        <p:spPr>
          <a:xfrm>
            <a:off x="519952" y="1342107"/>
            <a:ext cx="8399930" cy="480131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en-US" sz="1800">
                <a:solidFill>
                  <a:schemeClr val="dk1"/>
                </a:solidFill>
                <a:latin typeface="Calibri"/>
                <a:ea typeface="Calibri"/>
                <a:cs typeface="Calibri"/>
                <a:sym typeface="Calibri"/>
              </a:rPr>
              <a:t>• Children in Year 1will be take part in a Phonics Screening Check Week Commencing </a:t>
            </a:r>
            <a:r>
              <a:rPr lang="en-US" sz="1800" b="1" u="sng">
                <a:solidFill>
                  <a:schemeClr val="dk1"/>
                </a:solidFill>
                <a:latin typeface="Calibri"/>
                <a:ea typeface="Calibri"/>
                <a:cs typeface="Calibri"/>
                <a:sym typeface="Calibri"/>
              </a:rPr>
              <a:t>Monday 14</a:t>
            </a:r>
            <a:r>
              <a:rPr lang="en-US" sz="1800" b="1" u="sng" baseline="30000">
                <a:solidFill>
                  <a:schemeClr val="dk1"/>
                </a:solidFill>
                <a:latin typeface="Calibri"/>
                <a:ea typeface="Calibri"/>
                <a:cs typeface="Calibri"/>
                <a:sym typeface="Calibri"/>
              </a:rPr>
              <a:t>th</a:t>
            </a:r>
            <a:r>
              <a:rPr lang="en-US" sz="1800" b="1" u="sng">
                <a:solidFill>
                  <a:schemeClr val="dk1"/>
                </a:solidFill>
                <a:latin typeface="Calibri"/>
                <a:ea typeface="Calibri"/>
                <a:cs typeface="Calibri"/>
                <a:sym typeface="Calibri"/>
              </a:rPr>
              <a:t> June  2027</a:t>
            </a:r>
            <a:endParaRPr/>
          </a:p>
          <a:p>
            <a:pPr marL="0" marR="0" lvl="0" indent="0" algn="l" rtl="0">
              <a:spcBef>
                <a:spcPts val="0"/>
              </a:spcBef>
              <a:spcAft>
                <a:spcPts val="0"/>
              </a:spcAft>
              <a:buNone/>
            </a:pPr>
            <a:r>
              <a:rPr lang="en-US" sz="1800">
                <a:solidFill>
                  <a:schemeClr val="dk1"/>
                </a:solidFill>
                <a:latin typeface="Calibri"/>
                <a:ea typeface="Calibri"/>
                <a:cs typeface="Calibri"/>
                <a:sym typeface="Calibri"/>
              </a:rPr>
              <a:t> • The check is designed to confirm whether individual children can decode and blend to a standard set by the government. </a:t>
            </a:r>
            <a:endParaRPr/>
          </a:p>
          <a:p>
            <a:pPr marL="0" marR="0" lvl="0" indent="0" algn="l" rtl="0">
              <a:spcBef>
                <a:spcPts val="0"/>
              </a:spcBef>
              <a:spcAft>
                <a:spcPts val="0"/>
              </a:spcAft>
              <a:buNone/>
            </a:pPr>
            <a:r>
              <a:rPr lang="en-US" sz="1800">
                <a:solidFill>
                  <a:schemeClr val="dk1"/>
                </a:solidFill>
                <a:latin typeface="Calibri"/>
                <a:ea typeface="Calibri"/>
                <a:cs typeface="Calibri"/>
                <a:sym typeface="Calibri"/>
              </a:rPr>
              <a:t>• It is mainly used for us as a school to ensure we have a clear understanding of what the children need to learn moving forward. </a:t>
            </a:r>
            <a:endParaRPr/>
          </a:p>
          <a:p>
            <a:pPr marL="0" marR="0" lvl="0" indent="0" algn="l" rtl="0">
              <a:spcBef>
                <a:spcPts val="0"/>
              </a:spcBef>
              <a:spcAft>
                <a:spcPts val="0"/>
              </a:spcAft>
              <a:buNone/>
            </a:pPr>
            <a:r>
              <a:rPr lang="en-US" sz="1800">
                <a:solidFill>
                  <a:schemeClr val="dk1"/>
                </a:solidFill>
                <a:latin typeface="Calibri"/>
                <a:ea typeface="Calibri"/>
                <a:cs typeface="Calibri"/>
                <a:sym typeface="Calibri"/>
              </a:rPr>
              <a:t>• The check will be conducted 1:1 with each child and a familiar adult. </a:t>
            </a:r>
            <a:endParaRPr/>
          </a:p>
          <a:p>
            <a:pPr marL="0" marR="0" lvl="0" indent="0" algn="l" rtl="0">
              <a:spcBef>
                <a:spcPts val="0"/>
              </a:spcBef>
              <a:spcAft>
                <a:spcPts val="0"/>
              </a:spcAft>
              <a:buNone/>
            </a:pPr>
            <a:r>
              <a:rPr lang="en-US" sz="1800">
                <a:solidFill>
                  <a:schemeClr val="dk1"/>
                </a:solidFill>
                <a:latin typeface="Calibri"/>
                <a:ea typeface="Calibri"/>
                <a:cs typeface="Calibri"/>
                <a:sym typeface="Calibri"/>
              </a:rPr>
              <a:t>• It contains 20 real words and 20 pseudo (nonsense words).</a:t>
            </a:r>
            <a:endParaRPr/>
          </a:p>
          <a:p>
            <a:pPr marL="0" marR="0" lvl="0" indent="0" algn="l" rtl="0">
              <a:spcBef>
                <a:spcPts val="0"/>
              </a:spcBef>
              <a:spcAft>
                <a:spcPts val="0"/>
              </a:spcAft>
              <a:buNone/>
            </a:pPr>
            <a:r>
              <a:rPr lang="en-US" sz="1800">
                <a:solidFill>
                  <a:schemeClr val="dk1"/>
                </a:solidFill>
                <a:latin typeface="Calibri"/>
                <a:ea typeface="Calibri"/>
                <a:cs typeface="Calibri"/>
                <a:sym typeface="Calibri"/>
              </a:rPr>
              <a:t> • The assessment will take approximately 10 minutes per child, but this is only a guideline.</a:t>
            </a:r>
            <a:endParaRPr/>
          </a:p>
          <a:p>
            <a:pPr marL="0" marR="0" lvl="0" indent="0" algn="l" rtl="0">
              <a:spcBef>
                <a:spcPts val="0"/>
              </a:spcBef>
              <a:spcAft>
                <a:spcPts val="0"/>
              </a:spcAft>
              <a:buNone/>
            </a:pPr>
            <a:r>
              <a:rPr lang="en-US" sz="1800">
                <a:solidFill>
                  <a:schemeClr val="dk1"/>
                </a:solidFill>
                <a:latin typeface="Calibri"/>
                <a:ea typeface="Calibri"/>
                <a:cs typeface="Calibri"/>
                <a:sym typeface="Calibri"/>
              </a:rPr>
              <a:t> • The nonsense words in the check have an alien next to them so we often call them alien words. </a:t>
            </a:r>
            <a:endParaRPr/>
          </a:p>
          <a:p>
            <a:pPr marL="0" marR="0" lvl="0" indent="0" algn="l" rtl="0">
              <a:spcBef>
                <a:spcPts val="0"/>
              </a:spcBef>
              <a:spcAft>
                <a:spcPts val="0"/>
              </a:spcAft>
              <a:buNone/>
            </a:pPr>
            <a:r>
              <a:rPr lang="en-US" sz="1800">
                <a:solidFill>
                  <a:schemeClr val="dk1"/>
                </a:solidFill>
                <a:latin typeface="Calibri"/>
                <a:ea typeface="Calibri"/>
                <a:cs typeface="Calibri"/>
                <a:sym typeface="Calibri"/>
              </a:rPr>
              <a:t>• The reason they are included is because they are new to all pupils; they do not favour children with a good vocabulary or visual memory.</a:t>
            </a:r>
            <a:endParaRPr/>
          </a:p>
          <a:p>
            <a:pPr marL="0" marR="0" lvl="0" indent="0" algn="l" rtl="0">
              <a:spcBef>
                <a:spcPts val="0"/>
              </a:spcBef>
              <a:spcAft>
                <a:spcPts val="0"/>
              </a:spcAft>
              <a:buNone/>
            </a:pPr>
            <a:r>
              <a:rPr lang="en-US" sz="1800">
                <a:solidFill>
                  <a:schemeClr val="dk1"/>
                </a:solidFill>
                <a:latin typeface="Calibri"/>
                <a:ea typeface="Calibri"/>
                <a:cs typeface="Calibri"/>
                <a:sym typeface="Calibri"/>
              </a:rPr>
              <a:t> • It is important to remember that this text is literally just to assess the children’s ability to segment and blend sounds. It does not assess their understanding</a:t>
            </a:r>
            <a:endParaRPr sz="1800">
              <a:solidFill>
                <a:schemeClr val="dk1"/>
              </a:solidFill>
              <a:latin typeface="Calibri"/>
              <a:ea typeface="Calibri"/>
              <a:cs typeface="Calibri"/>
              <a:sym typeface="Calibri"/>
            </a:endParaRPr>
          </a:p>
        </p:txBody>
      </p:sp>
      <p:sp>
        <p:nvSpPr>
          <p:cNvPr id="197" name="Google Shape;197;p13"/>
          <p:cNvSpPr txBox="1"/>
          <p:nvPr/>
        </p:nvSpPr>
        <p:spPr>
          <a:xfrm>
            <a:off x="672352" y="475129"/>
            <a:ext cx="9672919" cy="104644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400">
                <a:solidFill>
                  <a:srgbClr val="00B050"/>
                </a:solidFill>
                <a:latin typeface="Calibri"/>
                <a:ea typeface="Calibri"/>
                <a:cs typeface="Calibri"/>
                <a:sym typeface="Calibri"/>
              </a:rPr>
              <a:t>Phonics Screening Check- What is it?</a:t>
            </a:r>
            <a:endParaRPr/>
          </a:p>
          <a:p>
            <a:pPr marL="0" marR="0" lvl="0" indent="0" algn="l" rtl="0">
              <a:spcBef>
                <a:spcPts val="0"/>
              </a:spcBef>
              <a:spcAft>
                <a:spcPts val="0"/>
              </a:spcAft>
              <a:buNone/>
            </a:pPr>
            <a:r>
              <a:rPr lang="en-US" sz="1800">
                <a:solidFill>
                  <a:schemeClr val="dk1"/>
                </a:solidFill>
                <a:latin typeface="Calibri"/>
                <a:ea typeface="Calibri"/>
                <a:cs typeface="Calibri"/>
                <a:sym typeface="Calibri"/>
              </a:rPr>
              <a:t> </a:t>
            </a:r>
            <a:endParaRPr sz="1800">
              <a:solidFill>
                <a:schemeClr val="dk1"/>
              </a:solidFill>
              <a:latin typeface="Calibri"/>
              <a:ea typeface="Calibri"/>
              <a:cs typeface="Calibri"/>
              <a:sym typeface="Calibri"/>
            </a:endParaRPr>
          </a:p>
        </p:txBody>
      </p:sp>
      <p:pic>
        <p:nvPicPr>
          <p:cNvPr id="198" name="Google Shape;198;p13"/>
          <p:cNvPicPr preferRelativeResize="0"/>
          <p:nvPr/>
        </p:nvPicPr>
        <p:blipFill rotWithShape="1">
          <a:blip r:embed="rId3">
            <a:alphaModFix/>
          </a:blip>
          <a:srcRect/>
          <a:stretch/>
        </p:blipFill>
        <p:spPr>
          <a:xfrm>
            <a:off x="9473604" y="2220649"/>
            <a:ext cx="2126727" cy="2806511"/>
          </a:xfrm>
          <a:prstGeom prst="rect">
            <a:avLst/>
          </a:prstGeom>
          <a:noFill/>
          <a:ln>
            <a:noFill/>
          </a:ln>
        </p:spPr>
      </p:pic>
      <p:pic>
        <p:nvPicPr>
          <p:cNvPr id="199" name="Google Shape;199;p13" descr="A yellow flower on a green square&#10;&#10;AI-generated content may be incorrect."/>
          <p:cNvPicPr preferRelativeResize="0"/>
          <p:nvPr/>
        </p:nvPicPr>
        <p:blipFill rotWithShape="1">
          <a:blip r:embed="rId4">
            <a:alphaModFix/>
          </a:blip>
          <a:srcRect/>
          <a:stretch/>
        </p:blipFill>
        <p:spPr>
          <a:xfrm>
            <a:off x="10091008" y="143549"/>
            <a:ext cx="1428640" cy="152785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14"/>
          <p:cNvSpPr txBox="1"/>
          <p:nvPr/>
        </p:nvSpPr>
        <p:spPr>
          <a:xfrm>
            <a:off x="941293" y="383051"/>
            <a:ext cx="9672919"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5400">
                <a:solidFill>
                  <a:schemeClr val="accent6"/>
                </a:solidFill>
                <a:latin typeface="Calibri"/>
                <a:ea typeface="Calibri"/>
                <a:cs typeface="Calibri"/>
                <a:sym typeface="Calibri"/>
              </a:rPr>
              <a:t>Writing in Year 1  </a:t>
            </a:r>
            <a:endParaRPr sz="5400">
              <a:solidFill>
                <a:schemeClr val="accent6"/>
              </a:solidFill>
              <a:latin typeface="Calibri"/>
              <a:ea typeface="Calibri"/>
              <a:cs typeface="Calibri"/>
              <a:sym typeface="Calibri"/>
            </a:endParaRPr>
          </a:p>
        </p:txBody>
      </p:sp>
      <p:sp>
        <p:nvSpPr>
          <p:cNvPr id="205" name="Google Shape;205;p14"/>
          <p:cNvSpPr txBox="1"/>
          <p:nvPr/>
        </p:nvSpPr>
        <p:spPr>
          <a:xfrm>
            <a:off x="753035" y="1613647"/>
            <a:ext cx="9448800" cy="369331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chemeClr val="dk1"/>
                </a:solidFill>
                <a:latin typeface="Calibri"/>
                <a:ea typeface="Calibri"/>
                <a:cs typeface="Calibri"/>
                <a:sym typeface="Calibri"/>
              </a:rPr>
              <a:t>National Curriculum Objectives for Handwriting Year 1</a:t>
            </a:r>
            <a:endParaRPr/>
          </a:p>
          <a:p>
            <a:pPr marL="0" marR="0" lvl="0" indent="0" algn="l" rtl="0">
              <a:spcBef>
                <a:spcPts val="0"/>
              </a:spcBef>
              <a:spcAft>
                <a:spcPts val="0"/>
              </a:spcAft>
              <a:buNone/>
            </a:pPr>
            <a:endParaRPr sz="2400">
              <a:solidFill>
                <a:schemeClr val="dk1"/>
              </a:solidFill>
              <a:latin typeface="Calibri"/>
              <a:ea typeface="Calibri"/>
              <a:cs typeface="Calibri"/>
              <a:sym typeface="Calibri"/>
            </a:endParaRPr>
          </a:p>
          <a:p>
            <a:pPr marL="0" marR="0" lvl="0" indent="0" algn="l" rtl="0">
              <a:spcBef>
                <a:spcPts val="0"/>
              </a:spcBef>
              <a:spcAft>
                <a:spcPts val="0"/>
              </a:spcAft>
              <a:buNone/>
            </a:pPr>
            <a:r>
              <a:rPr lang="en-US" sz="2400">
                <a:solidFill>
                  <a:schemeClr val="dk1"/>
                </a:solidFill>
                <a:latin typeface="Calibri"/>
                <a:ea typeface="Calibri"/>
                <a:cs typeface="Calibri"/>
                <a:sym typeface="Calibri"/>
              </a:rPr>
              <a:t>Pupils should be taught to:</a:t>
            </a:r>
            <a:endParaRPr/>
          </a:p>
          <a:p>
            <a:pPr marL="0" marR="0" lvl="0" indent="0" algn="l" rtl="0">
              <a:spcBef>
                <a:spcPts val="0"/>
              </a:spcBef>
              <a:spcAft>
                <a:spcPts val="0"/>
              </a:spcAft>
              <a:buNone/>
            </a:pPr>
            <a:endParaRPr sz="2400">
              <a:solidFill>
                <a:schemeClr val="dk1"/>
              </a:solidFill>
              <a:latin typeface="Calibri"/>
              <a:ea typeface="Calibri"/>
              <a:cs typeface="Calibri"/>
              <a:sym typeface="Calibri"/>
            </a:endParaRPr>
          </a:p>
          <a:p>
            <a:pPr marL="285750" marR="0" lvl="0" indent="-285750" algn="l" rtl="0">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 Sit correctly at a table, holding a pencil comfortably and correctly</a:t>
            </a:r>
            <a:endParaRPr/>
          </a:p>
          <a:p>
            <a:pPr marL="285750" marR="0" lvl="0" indent="-285750" algn="l" rtl="0">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 Begin to form lower-case letters in the correct direction, starting and finishing in the right place Form capital letters</a:t>
            </a:r>
            <a:endParaRPr/>
          </a:p>
          <a:p>
            <a:pPr marL="285750" marR="0" lvl="0" indent="-285750" algn="l" rtl="0">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 Form digits 0-9 </a:t>
            </a:r>
            <a:endParaRPr/>
          </a:p>
          <a:p>
            <a:pPr marL="285750" marR="0" lvl="0" indent="-285750" algn="l" rtl="0">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Understand which letters belong to which handwriting ‘families’ (ie letters that are formed in similar ways) and to practise these.</a:t>
            </a:r>
            <a:endParaRPr sz="2400">
              <a:solidFill>
                <a:schemeClr val="dk1"/>
              </a:solidFill>
              <a:latin typeface="Calibri"/>
              <a:ea typeface="Calibri"/>
              <a:cs typeface="Calibri"/>
              <a:sym typeface="Calibri"/>
            </a:endParaRPr>
          </a:p>
        </p:txBody>
      </p:sp>
      <p:pic>
        <p:nvPicPr>
          <p:cNvPr id="206" name="Google Shape;206;p14" descr="A yellow flower on a green square&#10;&#10;AI-generated content may be incorrect."/>
          <p:cNvPicPr preferRelativeResize="0"/>
          <p:nvPr/>
        </p:nvPicPr>
        <p:blipFill rotWithShape="1">
          <a:blip r:embed="rId3">
            <a:alphaModFix/>
          </a:blip>
          <a:srcRect/>
          <a:stretch/>
        </p:blipFill>
        <p:spPr>
          <a:xfrm>
            <a:off x="10091008" y="143549"/>
            <a:ext cx="1428640" cy="152785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15"/>
          <p:cNvSpPr txBox="1"/>
          <p:nvPr/>
        </p:nvSpPr>
        <p:spPr>
          <a:xfrm>
            <a:off x="762000" y="590781"/>
            <a:ext cx="7037294" cy="76944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400">
                <a:solidFill>
                  <a:srgbClr val="00B050"/>
                </a:solidFill>
                <a:latin typeface="Calibri"/>
                <a:ea typeface="Calibri"/>
                <a:cs typeface="Calibri"/>
                <a:sym typeface="Calibri"/>
              </a:rPr>
              <a:t>Kinetic Letters -What is it?</a:t>
            </a:r>
            <a:endParaRPr/>
          </a:p>
        </p:txBody>
      </p:sp>
      <p:sp>
        <p:nvSpPr>
          <p:cNvPr id="212" name="Google Shape;212;p15"/>
          <p:cNvSpPr txBox="1"/>
          <p:nvPr/>
        </p:nvSpPr>
        <p:spPr>
          <a:xfrm>
            <a:off x="681318" y="1452282"/>
            <a:ext cx="9574306" cy="452431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The Four Threads of Kinetic Letters: </a:t>
            </a:r>
            <a:endParaRPr/>
          </a:p>
          <a:p>
            <a:pPr marL="285750" marR="0" lvl="0" indent="-285750" algn="l" rtl="0">
              <a:spcBef>
                <a:spcPts val="0"/>
              </a:spcBef>
              <a:spcAft>
                <a:spcPts val="0"/>
              </a:spcAft>
              <a:buClr>
                <a:schemeClr val="dk1"/>
              </a:buClr>
              <a:buSzPts val="1800"/>
              <a:buFont typeface="Arial"/>
              <a:buChar char="•"/>
            </a:pPr>
            <a:r>
              <a:rPr lang="en-US" sz="1800">
                <a:solidFill>
                  <a:schemeClr val="dk1"/>
                </a:solidFill>
                <a:latin typeface="Calibri"/>
                <a:ea typeface="Calibri"/>
                <a:cs typeface="Calibri"/>
                <a:sym typeface="Calibri"/>
              </a:rPr>
              <a:t>Making Bodies Stronger </a:t>
            </a:r>
            <a:endParaRPr/>
          </a:p>
          <a:p>
            <a:pPr marL="285750" marR="0" lvl="0" indent="-285750" algn="l" rtl="0">
              <a:spcBef>
                <a:spcPts val="0"/>
              </a:spcBef>
              <a:spcAft>
                <a:spcPts val="0"/>
              </a:spcAft>
              <a:buClr>
                <a:schemeClr val="dk1"/>
              </a:buClr>
              <a:buSzPts val="1800"/>
              <a:buFont typeface="Arial"/>
              <a:buChar char="•"/>
            </a:pPr>
            <a:r>
              <a:rPr lang="en-US" sz="1800">
                <a:solidFill>
                  <a:schemeClr val="dk1"/>
                </a:solidFill>
                <a:latin typeface="Calibri"/>
                <a:ea typeface="Calibri"/>
                <a:cs typeface="Calibri"/>
                <a:sym typeface="Calibri"/>
              </a:rPr>
              <a:t>Holding the Pencil </a:t>
            </a:r>
            <a:endParaRPr/>
          </a:p>
          <a:p>
            <a:pPr marL="285750" marR="0" lvl="0" indent="-285750" algn="l" rtl="0">
              <a:spcBef>
                <a:spcPts val="0"/>
              </a:spcBef>
              <a:spcAft>
                <a:spcPts val="0"/>
              </a:spcAft>
              <a:buClr>
                <a:schemeClr val="dk1"/>
              </a:buClr>
              <a:buSzPts val="1800"/>
              <a:buFont typeface="Arial"/>
              <a:buChar char="•"/>
            </a:pPr>
            <a:r>
              <a:rPr lang="en-US" sz="1800">
                <a:solidFill>
                  <a:schemeClr val="dk1"/>
                </a:solidFill>
                <a:latin typeface="Calibri"/>
                <a:ea typeface="Calibri"/>
                <a:cs typeface="Calibri"/>
                <a:sym typeface="Calibri"/>
              </a:rPr>
              <a:t>Learning the Letters </a:t>
            </a:r>
            <a:endParaRPr/>
          </a:p>
          <a:p>
            <a:pPr marL="285750" marR="0" lvl="0" indent="-285750" algn="l" rtl="0">
              <a:spcBef>
                <a:spcPts val="0"/>
              </a:spcBef>
              <a:spcAft>
                <a:spcPts val="0"/>
              </a:spcAft>
              <a:buClr>
                <a:schemeClr val="dk1"/>
              </a:buClr>
              <a:buSzPts val="1800"/>
              <a:buFont typeface="Arial"/>
              <a:buChar char="•"/>
            </a:pPr>
            <a:r>
              <a:rPr lang="en-US" sz="1800">
                <a:solidFill>
                  <a:schemeClr val="dk1"/>
                </a:solidFill>
                <a:latin typeface="Calibri"/>
                <a:ea typeface="Calibri"/>
                <a:cs typeface="Calibri"/>
                <a:sym typeface="Calibri"/>
              </a:rPr>
              <a:t>Flow and Fluency </a:t>
            </a:r>
            <a:endParaRPr/>
          </a:p>
          <a:p>
            <a:pPr marL="285750" marR="0" lvl="0" indent="-171450" algn="l" rtl="0">
              <a:spcBef>
                <a:spcPts val="0"/>
              </a:spcBef>
              <a:spcAft>
                <a:spcPts val="0"/>
              </a:spcAft>
              <a:buClr>
                <a:schemeClr val="dk1"/>
              </a:buClr>
              <a:buSzPts val="1800"/>
              <a:buFont typeface="Arial"/>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en-US" sz="1800">
                <a:solidFill>
                  <a:schemeClr val="dk1"/>
                </a:solidFill>
                <a:latin typeface="Calibri"/>
                <a:ea typeface="Calibri"/>
                <a:cs typeface="Calibri"/>
                <a:sym typeface="Calibri"/>
              </a:rPr>
              <a:t>Children can’t hold a pencil effectively or comfortably for very long, unless they have developed physical strength. </a:t>
            </a:r>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en-US" sz="1800">
                <a:solidFill>
                  <a:schemeClr val="dk1"/>
                </a:solidFill>
                <a:latin typeface="Calibri"/>
                <a:ea typeface="Calibri"/>
                <a:cs typeface="Calibri"/>
                <a:sym typeface="Calibri"/>
              </a:rPr>
              <a:t> </a:t>
            </a:r>
            <a:r>
              <a:rPr lang="en-US" sz="1800" u="sng">
                <a:solidFill>
                  <a:schemeClr val="dk1"/>
                </a:solidFill>
                <a:latin typeface="Calibri"/>
                <a:ea typeface="Calibri"/>
                <a:cs typeface="Calibri"/>
                <a:sym typeface="Calibri"/>
              </a:rPr>
              <a:t>Kinetic Letters programme </a:t>
            </a:r>
            <a:endParaRPr/>
          </a:p>
          <a:p>
            <a:pPr marL="0" marR="0" lvl="0" indent="0" algn="l" rtl="0">
              <a:spcBef>
                <a:spcPts val="0"/>
              </a:spcBef>
              <a:spcAft>
                <a:spcPts val="0"/>
              </a:spcAft>
              <a:buNone/>
            </a:pPr>
            <a:r>
              <a:rPr lang="en-US" sz="1800">
                <a:solidFill>
                  <a:schemeClr val="dk1"/>
                </a:solidFill>
                <a:latin typeface="Calibri"/>
                <a:ea typeface="Calibri"/>
                <a:cs typeface="Calibri"/>
                <a:sym typeface="Calibri"/>
              </a:rPr>
              <a:t>Essential physical strength is developed by specific activities and working positions.</a:t>
            </a:r>
            <a:endParaRPr/>
          </a:p>
          <a:p>
            <a:pPr marL="0" marR="0" lvl="0" indent="0" algn="l" rtl="0">
              <a:spcBef>
                <a:spcPts val="0"/>
              </a:spcBef>
              <a:spcAft>
                <a:spcPts val="0"/>
              </a:spcAft>
              <a:buNone/>
            </a:pPr>
            <a:r>
              <a:rPr lang="en-US" sz="1800">
                <a:solidFill>
                  <a:schemeClr val="dk1"/>
                </a:solidFill>
                <a:latin typeface="Calibri"/>
                <a:ea typeface="Calibri"/>
                <a:cs typeface="Calibri"/>
                <a:sym typeface="Calibri"/>
              </a:rPr>
              <a:t>Children work lying on the floor on their tummies – the optimal position for developing body strength.</a:t>
            </a:r>
            <a:endParaRPr/>
          </a:p>
          <a:p>
            <a:pPr marL="0" marR="0" lvl="0" indent="0" algn="l" rtl="0">
              <a:spcBef>
                <a:spcPts val="0"/>
              </a:spcBef>
              <a:spcAft>
                <a:spcPts val="0"/>
              </a:spcAft>
              <a:buNone/>
            </a:pPr>
            <a:r>
              <a:rPr lang="en-US" sz="1800">
                <a:solidFill>
                  <a:schemeClr val="dk1"/>
                </a:solidFill>
                <a:latin typeface="Calibri"/>
                <a:ea typeface="Calibri"/>
                <a:cs typeface="Calibri"/>
                <a:sym typeface="Calibri"/>
              </a:rPr>
              <a:t> Working whilst lying on the floor, holds the hand and arm in the correct positions.</a:t>
            </a:r>
            <a:endParaRPr/>
          </a:p>
          <a:p>
            <a:pPr marL="0" marR="0" lvl="0" indent="0" algn="l" rtl="0">
              <a:spcBef>
                <a:spcPts val="0"/>
              </a:spcBef>
              <a:spcAft>
                <a:spcPts val="0"/>
              </a:spcAft>
              <a:buNone/>
            </a:pPr>
            <a:r>
              <a:rPr lang="en-US" sz="1800">
                <a:solidFill>
                  <a:schemeClr val="dk1"/>
                </a:solidFill>
                <a:latin typeface="Calibri"/>
                <a:ea typeface="Calibri"/>
                <a:cs typeface="Calibri"/>
                <a:sym typeface="Calibri"/>
              </a:rPr>
              <a:t>The physical strength required to hold a pencil is developed by specific activities and working positions.</a:t>
            </a:r>
            <a:endParaRPr sz="1800">
              <a:solidFill>
                <a:schemeClr val="dk1"/>
              </a:solidFill>
              <a:latin typeface="Calibri"/>
              <a:ea typeface="Calibri"/>
              <a:cs typeface="Calibri"/>
              <a:sym typeface="Calibri"/>
            </a:endParaRPr>
          </a:p>
        </p:txBody>
      </p:sp>
      <p:pic>
        <p:nvPicPr>
          <p:cNvPr id="213" name="Google Shape;213;p15"/>
          <p:cNvPicPr preferRelativeResize="0"/>
          <p:nvPr/>
        </p:nvPicPr>
        <p:blipFill rotWithShape="1">
          <a:blip r:embed="rId3">
            <a:alphaModFix/>
          </a:blip>
          <a:srcRect/>
          <a:stretch/>
        </p:blipFill>
        <p:spPr>
          <a:xfrm>
            <a:off x="7218040" y="766334"/>
            <a:ext cx="3296110" cy="2133898"/>
          </a:xfrm>
          <a:prstGeom prst="rect">
            <a:avLst/>
          </a:prstGeom>
          <a:noFill/>
          <a:ln>
            <a:noFill/>
          </a:ln>
        </p:spPr>
      </p:pic>
      <p:pic>
        <p:nvPicPr>
          <p:cNvPr id="214" name="Google Shape;214;p15" descr="A yellow flower on a green square&#10;&#10;AI-generated content may be incorrect."/>
          <p:cNvPicPr preferRelativeResize="0"/>
          <p:nvPr/>
        </p:nvPicPr>
        <p:blipFill rotWithShape="1">
          <a:blip r:embed="rId4">
            <a:alphaModFix/>
          </a:blip>
          <a:srcRect/>
          <a:stretch/>
        </p:blipFill>
        <p:spPr>
          <a:xfrm>
            <a:off x="10601996" y="116655"/>
            <a:ext cx="1428640" cy="1527851"/>
          </a:xfrm>
          <a:prstGeom prst="rect">
            <a:avLst/>
          </a:prstGeom>
          <a:noFill/>
          <a:ln>
            <a:noFill/>
          </a:ln>
        </p:spPr>
      </p:pic>
      <p:sp>
        <p:nvSpPr>
          <p:cNvPr id="215" name="Google Shape;215;p15"/>
          <p:cNvSpPr txBox="1"/>
          <p:nvPr/>
        </p:nvSpPr>
        <p:spPr>
          <a:xfrm>
            <a:off x="8050306" y="406115"/>
            <a:ext cx="1631577"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Lizard Position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16"/>
          <p:cNvSpPr txBox="1"/>
          <p:nvPr/>
        </p:nvSpPr>
        <p:spPr>
          <a:xfrm>
            <a:off x="699247" y="385482"/>
            <a:ext cx="8202705" cy="101566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6000">
                <a:solidFill>
                  <a:schemeClr val="accent6"/>
                </a:solidFill>
                <a:latin typeface="Calibri"/>
                <a:ea typeface="Calibri"/>
                <a:cs typeface="Calibri"/>
                <a:sym typeface="Calibri"/>
              </a:rPr>
              <a:t>Mathematics </a:t>
            </a:r>
            <a:endParaRPr/>
          </a:p>
        </p:txBody>
      </p:sp>
      <p:sp>
        <p:nvSpPr>
          <p:cNvPr id="221" name="Google Shape;221;p16"/>
          <p:cNvSpPr txBox="1"/>
          <p:nvPr/>
        </p:nvSpPr>
        <p:spPr>
          <a:xfrm>
            <a:off x="699247" y="1401145"/>
            <a:ext cx="11089341" cy="2585323"/>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a:solidFill>
                  <a:schemeClr val="dk1"/>
                </a:solidFill>
                <a:latin typeface="Calibri"/>
                <a:ea typeface="Calibri"/>
                <a:cs typeface="Calibri"/>
                <a:sym typeface="Calibri"/>
              </a:rPr>
              <a:t>The White Rose Maths curriculum is designed to provide children with a solid foundation in mathematics. Children gain a deep understanding of maths and enjoy solving mathematical problems in different contexts and be able to explain their methods and thinking processes. Below is an overview of all the maths areas we will cover in year 1. </a:t>
            </a:r>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en-US" sz="1800">
                <a:solidFill>
                  <a:schemeClr val="dk1"/>
                </a:solidFill>
                <a:latin typeface="Calibri"/>
                <a:ea typeface="Calibri"/>
                <a:cs typeface="Calibri"/>
                <a:sym typeface="Calibri"/>
              </a:rPr>
              <a:t> </a:t>
            </a:r>
            <a:endParaRPr sz="1800">
              <a:solidFill>
                <a:schemeClr val="dk1"/>
              </a:solidFill>
              <a:latin typeface="Calibri"/>
              <a:ea typeface="Calibri"/>
              <a:cs typeface="Calibri"/>
              <a:sym typeface="Calibri"/>
            </a:endParaRPr>
          </a:p>
        </p:txBody>
      </p:sp>
      <p:pic>
        <p:nvPicPr>
          <p:cNvPr id="222" name="Google Shape;222;p16"/>
          <p:cNvPicPr preferRelativeResize="0"/>
          <p:nvPr/>
        </p:nvPicPr>
        <p:blipFill rotWithShape="1">
          <a:blip r:embed="rId3">
            <a:alphaModFix/>
          </a:blip>
          <a:srcRect/>
          <a:stretch/>
        </p:blipFill>
        <p:spPr>
          <a:xfrm>
            <a:off x="2224152" y="2519091"/>
            <a:ext cx="7116168" cy="3953427"/>
          </a:xfrm>
          <a:prstGeom prst="rect">
            <a:avLst/>
          </a:prstGeom>
          <a:noFill/>
          <a:ln>
            <a:noFill/>
          </a:ln>
        </p:spPr>
      </p:pic>
      <p:pic>
        <p:nvPicPr>
          <p:cNvPr id="223" name="Google Shape;223;p16" descr="A yellow flower on a green square&#10;&#10;AI-generated content may be incorrect."/>
          <p:cNvPicPr preferRelativeResize="0"/>
          <p:nvPr/>
        </p:nvPicPr>
        <p:blipFill rotWithShape="1">
          <a:blip r:embed="rId4">
            <a:alphaModFix/>
          </a:blip>
          <a:srcRect/>
          <a:stretch/>
        </p:blipFill>
        <p:spPr>
          <a:xfrm>
            <a:off x="9732420" y="0"/>
            <a:ext cx="1428640" cy="152785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17"/>
          <p:cNvSpPr txBox="1"/>
          <p:nvPr/>
        </p:nvSpPr>
        <p:spPr>
          <a:xfrm>
            <a:off x="974845" y="267850"/>
            <a:ext cx="9464842" cy="652486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400" b="1" dirty="0">
                <a:solidFill>
                  <a:srgbClr val="00B050"/>
                </a:solidFill>
                <a:latin typeface="Calibri"/>
                <a:ea typeface="Calibri"/>
                <a:cs typeface="Calibri"/>
                <a:sym typeface="Calibri"/>
              </a:rPr>
              <a:t>How to support your child:</a:t>
            </a:r>
            <a:endParaRPr dirty="0"/>
          </a:p>
          <a:p>
            <a:pPr marL="0" marR="0" lvl="0" indent="0" algn="l" rtl="0">
              <a:spcBef>
                <a:spcPts val="0"/>
              </a:spcBef>
              <a:spcAft>
                <a:spcPts val="0"/>
              </a:spcAft>
              <a:buNone/>
            </a:pPr>
            <a:endParaRPr sz="4400" b="1" dirty="0">
              <a:solidFill>
                <a:srgbClr val="00B050"/>
              </a:solidFill>
              <a:latin typeface="Calibri"/>
              <a:ea typeface="Calibri"/>
              <a:cs typeface="Calibri"/>
              <a:sym typeface="Calibri"/>
            </a:endParaRPr>
          </a:p>
          <a:p>
            <a:pPr marL="342900" marR="0" lvl="0" indent="-342900" algn="l" rtl="0">
              <a:spcBef>
                <a:spcPts val="0"/>
              </a:spcBef>
              <a:spcAft>
                <a:spcPts val="0"/>
              </a:spcAft>
              <a:buClr>
                <a:srgbClr val="262626"/>
              </a:buClr>
              <a:buSzPts val="1800"/>
              <a:buFont typeface="Arial"/>
              <a:buChar char="•"/>
            </a:pPr>
            <a:r>
              <a:rPr lang="en-US" sz="1800" dirty="0">
                <a:solidFill>
                  <a:srgbClr val="262626"/>
                </a:solidFill>
                <a:latin typeface="Calibri"/>
                <a:ea typeface="Calibri"/>
                <a:cs typeface="Calibri"/>
                <a:sym typeface="Calibri"/>
              </a:rPr>
              <a:t>Showbie – </a:t>
            </a:r>
            <a:r>
              <a:rPr lang="en-US" sz="2400" b="1" dirty="0">
                <a:solidFill>
                  <a:srgbClr val="262626"/>
                </a:solidFill>
                <a:highlight>
                  <a:srgbClr val="FFFF00"/>
                </a:highlight>
                <a:latin typeface="Calibri"/>
                <a:ea typeface="Calibri"/>
                <a:cs typeface="Calibri"/>
                <a:sym typeface="Calibri"/>
              </a:rPr>
              <a:t>Year1 2026/2027 </a:t>
            </a:r>
            <a:endParaRPr dirty="0"/>
          </a:p>
          <a:p>
            <a:pPr marL="342900" marR="0" lvl="0" indent="-342900" algn="l" rtl="0">
              <a:spcBef>
                <a:spcPts val="0"/>
              </a:spcBef>
              <a:spcAft>
                <a:spcPts val="0"/>
              </a:spcAft>
              <a:buClr>
                <a:srgbClr val="262626"/>
              </a:buClr>
              <a:buSzPts val="1800"/>
              <a:buFont typeface="Arial"/>
              <a:buChar char="•"/>
            </a:pPr>
            <a:r>
              <a:rPr lang="en-US" sz="1800" dirty="0" err="1">
                <a:solidFill>
                  <a:srgbClr val="262626"/>
                </a:solidFill>
                <a:latin typeface="Calibri"/>
                <a:ea typeface="Calibri"/>
                <a:cs typeface="Calibri"/>
                <a:sym typeface="Calibri"/>
              </a:rPr>
              <a:t>Maths</a:t>
            </a:r>
            <a:r>
              <a:rPr lang="en-US" sz="1800" dirty="0">
                <a:solidFill>
                  <a:srgbClr val="262626"/>
                </a:solidFill>
                <a:latin typeface="Calibri"/>
                <a:ea typeface="Calibri"/>
                <a:cs typeface="Calibri"/>
                <a:sym typeface="Calibri"/>
              </a:rPr>
              <a:t> – Doodle </a:t>
            </a:r>
            <a:r>
              <a:rPr lang="en-US" sz="1800" dirty="0" err="1">
                <a:solidFill>
                  <a:srgbClr val="262626"/>
                </a:solidFill>
                <a:latin typeface="Calibri"/>
                <a:ea typeface="Calibri"/>
                <a:cs typeface="Calibri"/>
                <a:sym typeface="Calibri"/>
              </a:rPr>
              <a:t>Maths</a:t>
            </a:r>
            <a:r>
              <a:rPr lang="en-US" sz="1800" dirty="0">
                <a:solidFill>
                  <a:srgbClr val="262626"/>
                </a:solidFill>
                <a:latin typeface="Calibri"/>
                <a:ea typeface="Calibri"/>
                <a:cs typeface="Calibri"/>
                <a:sym typeface="Calibri"/>
              </a:rPr>
              <a:t> and </a:t>
            </a:r>
            <a:r>
              <a:rPr lang="en-US" sz="1800" dirty="0" err="1">
                <a:solidFill>
                  <a:srgbClr val="262626"/>
                </a:solidFill>
                <a:latin typeface="Calibri"/>
                <a:ea typeface="Calibri"/>
                <a:cs typeface="Calibri"/>
                <a:sym typeface="Calibri"/>
              </a:rPr>
              <a:t>Numbots</a:t>
            </a:r>
            <a:r>
              <a:rPr lang="en-US" sz="1800" dirty="0">
                <a:solidFill>
                  <a:srgbClr val="262626"/>
                </a:solidFill>
                <a:latin typeface="Calibri"/>
                <a:ea typeface="Calibri"/>
                <a:cs typeface="Calibri"/>
                <a:sym typeface="Calibri"/>
              </a:rPr>
              <a:t> log in details to follow and White Rose </a:t>
            </a:r>
            <a:r>
              <a:rPr lang="en-US" sz="1800" dirty="0" err="1">
                <a:solidFill>
                  <a:srgbClr val="262626"/>
                </a:solidFill>
                <a:latin typeface="Calibri"/>
                <a:ea typeface="Calibri"/>
                <a:cs typeface="Calibri"/>
                <a:sym typeface="Calibri"/>
              </a:rPr>
              <a:t>Maths</a:t>
            </a:r>
            <a:r>
              <a:rPr lang="en-US" sz="1800" dirty="0">
                <a:solidFill>
                  <a:srgbClr val="262626"/>
                </a:solidFill>
                <a:latin typeface="Calibri"/>
                <a:ea typeface="Calibri"/>
                <a:cs typeface="Calibri"/>
                <a:sym typeface="Calibri"/>
              </a:rPr>
              <a:t> via an app. These apps all help to consolidate children’s learning in class and build up confidence, stamina and fluency. </a:t>
            </a:r>
            <a:endParaRPr dirty="0"/>
          </a:p>
          <a:p>
            <a:pPr marL="342900" marR="0" lvl="0" indent="-342900" algn="l" rtl="0">
              <a:spcBef>
                <a:spcPts val="0"/>
              </a:spcBef>
              <a:spcAft>
                <a:spcPts val="0"/>
              </a:spcAft>
              <a:buClr>
                <a:srgbClr val="262626"/>
              </a:buClr>
              <a:buSzPts val="1800"/>
              <a:buFont typeface="Arial"/>
              <a:buChar char="•"/>
            </a:pPr>
            <a:r>
              <a:rPr lang="en-US" sz="1800" dirty="0">
                <a:solidFill>
                  <a:srgbClr val="262626"/>
                </a:solidFill>
                <a:latin typeface="Calibri"/>
                <a:ea typeface="Calibri"/>
                <a:cs typeface="Calibri"/>
                <a:sym typeface="Calibri"/>
              </a:rPr>
              <a:t>Reading daily with comment to count towards the end of term target usually averaging at 3 home reads per week. This can include any type of reading that your child engages with during the week. Reads are counted on a Friday but yellow reading records need to be in every day. </a:t>
            </a:r>
            <a:endParaRPr dirty="0"/>
          </a:p>
          <a:p>
            <a:pPr marL="342900" marR="0" lvl="0" indent="-342900" algn="l" rtl="0">
              <a:spcBef>
                <a:spcPts val="0"/>
              </a:spcBef>
              <a:spcAft>
                <a:spcPts val="0"/>
              </a:spcAft>
              <a:buClr>
                <a:srgbClr val="262626"/>
              </a:buClr>
              <a:buSzPts val="1800"/>
              <a:buFont typeface="Arial"/>
              <a:buChar char="•"/>
            </a:pPr>
            <a:r>
              <a:rPr lang="en-US" sz="1800" dirty="0">
                <a:solidFill>
                  <a:srgbClr val="262626"/>
                </a:solidFill>
                <a:latin typeface="Calibri"/>
                <a:ea typeface="Calibri"/>
                <a:cs typeface="Calibri"/>
                <a:sym typeface="Calibri"/>
              </a:rPr>
              <a:t>Emilie – Spelling app that engages pupils to complete puzzles and game based activities and look after a virtual character. It enables children to practice their spelling knowledge through games.</a:t>
            </a:r>
            <a:endParaRPr dirty="0"/>
          </a:p>
          <a:p>
            <a:pPr marL="342900" marR="0" lvl="0" indent="-342900" algn="l" rtl="0">
              <a:spcBef>
                <a:spcPts val="0"/>
              </a:spcBef>
              <a:spcAft>
                <a:spcPts val="0"/>
              </a:spcAft>
              <a:buClr>
                <a:srgbClr val="262626"/>
              </a:buClr>
              <a:buSzPts val="1800"/>
              <a:buFont typeface="Arial"/>
              <a:buChar char="•"/>
            </a:pPr>
            <a:r>
              <a:rPr lang="en-US" sz="1800" dirty="0">
                <a:solidFill>
                  <a:srgbClr val="262626"/>
                </a:solidFill>
                <a:latin typeface="Calibri"/>
                <a:ea typeface="Calibri"/>
                <a:cs typeface="Calibri"/>
                <a:sym typeface="Calibri"/>
              </a:rPr>
              <a:t>Kinetic Letter handwriting techniques will be shared in the Autumn term. </a:t>
            </a:r>
            <a:endParaRPr sz="1800" dirty="0">
              <a:solidFill>
                <a:schemeClr val="dk1"/>
              </a:solidFill>
              <a:latin typeface="Calibri"/>
              <a:ea typeface="Calibri"/>
              <a:cs typeface="Calibri"/>
              <a:sym typeface="Calibri"/>
            </a:endParaRPr>
          </a:p>
          <a:p>
            <a:pPr marL="342900" marR="0" lvl="0" indent="-342900" algn="l" rtl="0">
              <a:spcBef>
                <a:spcPts val="0"/>
              </a:spcBef>
              <a:spcAft>
                <a:spcPts val="0"/>
              </a:spcAft>
              <a:buClr>
                <a:srgbClr val="262626"/>
              </a:buClr>
              <a:buSzPts val="1800"/>
              <a:buFont typeface="Arial"/>
              <a:buChar char="•"/>
            </a:pPr>
            <a:r>
              <a:rPr lang="en-US" sz="1800" dirty="0">
                <a:solidFill>
                  <a:srgbClr val="262626"/>
                </a:solidFill>
                <a:latin typeface="Calibri"/>
                <a:ea typeface="Calibri"/>
                <a:cs typeface="Calibri"/>
                <a:sym typeface="Calibri"/>
              </a:rPr>
              <a:t>Additional activities occasionally</a:t>
            </a:r>
            <a:endParaRPr sz="1800" dirty="0">
              <a:solidFill>
                <a:schemeClr val="dk1"/>
              </a:solidFill>
              <a:latin typeface="Calibri"/>
              <a:ea typeface="Calibri"/>
              <a:cs typeface="Calibri"/>
              <a:sym typeface="Calibri"/>
            </a:endParaRPr>
          </a:p>
          <a:p>
            <a:pPr marL="342900" marR="0" lvl="0" indent="-342900" algn="l" rtl="0">
              <a:spcBef>
                <a:spcPts val="0"/>
              </a:spcBef>
              <a:spcAft>
                <a:spcPts val="0"/>
              </a:spcAft>
              <a:buClr>
                <a:srgbClr val="262626"/>
              </a:buClr>
              <a:buSzPts val="1800"/>
              <a:buFont typeface="Arial"/>
              <a:buChar char="•"/>
            </a:pPr>
            <a:r>
              <a:rPr lang="en-US" sz="1800" dirty="0">
                <a:solidFill>
                  <a:srgbClr val="262626"/>
                </a:solidFill>
                <a:latin typeface="Calibri"/>
                <a:ea typeface="Calibri"/>
                <a:cs typeface="Calibri"/>
                <a:sym typeface="Calibri"/>
              </a:rPr>
              <a:t>Summer challenges on Showbie</a:t>
            </a:r>
            <a:endParaRPr sz="1800" dirty="0">
              <a:solidFill>
                <a:schemeClr val="dk1"/>
              </a:solidFill>
              <a:latin typeface="Calibri"/>
              <a:ea typeface="Calibri"/>
              <a:cs typeface="Calibri"/>
              <a:sym typeface="Calibri"/>
            </a:endParaRPr>
          </a:p>
          <a:p>
            <a:pPr marL="0" marR="0" lvl="0" indent="0" algn="ctr" rtl="0">
              <a:spcBef>
                <a:spcPts val="0"/>
              </a:spcBef>
              <a:spcAft>
                <a:spcPts val="0"/>
              </a:spcAft>
              <a:buNone/>
            </a:pPr>
            <a:br>
              <a:rPr lang="en-US" sz="2000" dirty="0">
                <a:solidFill>
                  <a:srgbClr val="262626"/>
                </a:solidFill>
                <a:latin typeface="Calibri"/>
                <a:ea typeface="Calibri"/>
                <a:cs typeface="Calibri"/>
                <a:sym typeface="Calibri"/>
              </a:rPr>
            </a:br>
            <a:r>
              <a:rPr lang="en-US" sz="2000" dirty="0">
                <a:solidFill>
                  <a:srgbClr val="262626"/>
                </a:solidFill>
                <a:latin typeface="Calibri"/>
                <a:ea typeface="Calibri"/>
                <a:cs typeface="Calibri"/>
                <a:sym typeface="Calibri"/>
              </a:rPr>
              <a:t>All these activities support your child’s learning and development. </a:t>
            </a:r>
            <a:endParaRPr sz="2000" dirty="0">
              <a:solidFill>
                <a:schemeClr val="dk1"/>
              </a:solidFill>
              <a:latin typeface="Calibri"/>
              <a:ea typeface="Calibri"/>
              <a:cs typeface="Calibri"/>
              <a:sym typeface="Calibri"/>
            </a:endParaRPr>
          </a:p>
          <a:p>
            <a:pPr marL="0" marR="0" lvl="0" indent="0" algn="l" rtl="0">
              <a:spcBef>
                <a:spcPts val="0"/>
              </a:spcBef>
              <a:spcAft>
                <a:spcPts val="0"/>
              </a:spcAft>
              <a:buNone/>
            </a:pPr>
            <a:endParaRPr sz="3200" b="1" dirty="0">
              <a:solidFill>
                <a:schemeClr val="dk1"/>
              </a:solidFill>
              <a:latin typeface="Calibri"/>
              <a:ea typeface="Calibri"/>
              <a:cs typeface="Calibri"/>
              <a:sym typeface="Calibri"/>
            </a:endParaRPr>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pic>
        <p:nvPicPr>
          <p:cNvPr id="229" name="Google Shape;229;p17" descr="A yellow flower on a green square&#10;&#10;AI-generated content may be incorrect."/>
          <p:cNvPicPr preferRelativeResize="0"/>
          <p:nvPr/>
        </p:nvPicPr>
        <p:blipFill rotWithShape="1">
          <a:blip r:embed="rId3">
            <a:alphaModFix/>
          </a:blip>
          <a:srcRect/>
          <a:stretch/>
        </p:blipFill>
        <p:spPr>
          <a:xfrm>
            <a:off x="9788515" y="51242"/>
            <a:ext cx="1428640" cy="1527851"/>
          </a:xfrm>
          <a:prstGeom prst="rect">
            <a:avLst/>
          </a:prstGeom>
          <a:noFill/>
          <a:ln>
            <a:noFill/>
          </a:ln>
        </p:spPr>
      </p:pic>
      <p:pic>
        <p:nvPicPr>
          <p:cNvPr id="230" name="Google Shape;230;p17"/>
          <p:cNvPicPr preferRelativeResize="0"/>
          <p:nvPr/>
        </p:nvPicPr>
        <p:blipFill rotWithShape="1">
          <a:blip r:embed="rId4">
            <a:alphaModFix/>
          </a:blip>
          <a:srcRect/>
          <a:stretch/>
        </p:blipFill>
        <p:spPr>
          <a:xfrm>
            <a:off x="10685010" y="2204395"/>
            <a:ext cx="953480" cy="1109278"/>
          </a:xfrm>
          <a:prstGeom prst="rect">
            <a:avLst/>
          </a:prstGeom>
          <a:noFill/>
          <a:ln>
            <a:noFill/>
          </a:ln>
        </p:spPr>
      </p:pic>
      <p:pic>
        <p:nvPicPr>
          <p:cNvPr id="231" name="Google Shape;231;p17" descr="A screenshot of a computer&#10;&#10;Description automatically generated"/>
          <p:cNvPicPr preferRelativeResize="0"/>
          <p:nvPr/>
        </p:nvPicPr>
        <p:blipFill rotWithShape="1">
          <a:blip r:embed="rId5">
            <a:alphaModFix/>
          </a:blip>
          <a:srcRect l="32890" t="32857" r="60029" b="55963"/>
          <a:stretch/>
        </p:blipFill>
        <p:spPr>
          <a:xfrm>
            <a:off x="9366905" y="5632385"/>
            <a:ext cx="1135930" cy="1008814"/>
          </a:xfrm>
          <a:prstGeom prst="rect">
            <a:avLst/>
          </a:prstGeom>
          <a:noFill/>
          <a:ln>
            <a:noFill/>
          </a:ln>
        </p:spPr>
      </p:pic>
      <p:pic>
        <p:nvPicPr>
          <p:cNvPr id="232" name="Google Shape;232;p17" descr="A screenshot of a computer&#10;&#10;Description automatically generated"/>
          <p:cNvPicPr preferRelativeResize="0"/>
          <p:nvPr/>
        </p:nvPicPr>
        <p:blipFill rotWithShape="1">
          <a:blip r:embed="rId6">
            <a:alphaModFix/>
          </a:blip>
          <a:srcRect l="998" t="29969" r="89416" b="53395"/>
          <a:stretch/>
        </p:blipFill>
        <p:spPr>
          <a:xfrm>
            <a:off x="9410863" y="4476551"/>
            <a:ext cx="1028824" cy="1004321"/>
          </a:xfrm>
          <a:prstGeom prst="rect">
            <a:avLst/>
          </a:prstGeom>
          <a:noFill/>
          <a:ln>
            <a:noFill/>
          </a:ln>
        </p:spPr>
      </p:pic>
      <p:pic>
        <p:nvPicPr>
          <p:cNvPr id="233" name="Google Shape;233;p17"/>
          <p:cNvPicPr preferRelativeResize="0"/>
          <p:nvPr/>
        </p:nvPicPr>
        <p:blipFill rotWithShape="1">
          <a:blip r:embed="rId7">
            <a:alphaModFix/>
          </a:blip>
          <a:srcRect/>
          <a:stretch/>
        </p:blipFill>
        <p:spPr>
          <a:xfrm>
            <a:off x="10535752" y="4831700"/>
            <a:ext cx="1102738" cy="1024591"/>
          </a:xfrm>
          <a:prstGeom prst="rect">
            <a:avLst/>
          </a:prstGeom>
          <a:noFill/>
          <a:ln>
            <a:noFill/>
          </a:ln>
        </p:spPr>
      </p:pic>
      <p:pic>
        <p:nvPicPr>
          <p:cNvPr id="234" name="Google Shape;234;p17"/>
          <p:cNvPicPr preferRelativeResize="0"/>
          <p:nvPr/>
        </p:nvPicPr>
        <p:blipFill rotWithShape="1">
          <a:blip r:embed="rId8">
            <a:alphaModFix/>
          </a:blip>
          <a:srcRect/>
          <a:stretch/>
        </p:blipFill>
        <p:spPr>
          <a:xfrm>
            <a:off x="10502835" y="3530281"/>
            <a:ext cx="1095605" cy="1084811"/>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pic>
        <p:nvPicPr>
          <p:cNvPr id="239" name="Google Shape;239;p18" descr="A yellow flower on a green square&#10;&#10;AI-generated content may be incorrect."/>
          <p:cNvPicPr preferRelativeResize="0"/>
          <p:nvPr/>
        </p:nvPicPr>
        <p:blipFill rotWithShape="1">
          <a:blip r:embed="rId3">
            <a:alphaModFix/>
          </a:blip>
          <a:srcRect/>
          <a:stretch/>
        </p:blipFill>
        <p:spPr>
          <a:xfrm>
            <a:off x="10555705" y="51241"/>
            <a:ext cx="1428640" cy="1527851"/>
          </a:xfrm>
          <a:prstGeom prst="rect">
            <a:avLst/>
          </a:prstGeom>
          <a:noFill/>
          <a:ln>
            <a:noFill/>
          </a:ln>
        </p:spPr>
      </p:pic>
      <p:sp>
        <p:nvSpPr>
          <p:cNvPr id="240" name="Google Shape;240;p18"/>
          <p:cNvSpPr txBox="1"/>
          <p:nvPr/>
        </p:nvSpPr>
        <p:spPr>
          <a:xfrm>
            <a:off x="300447" y="457200"/>
            <a:ext cx="11325496" cy="60324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400" b="1">
                <a:solidFill>
                  <a:srgbClr val="00B050"/>
                </a:solidFill>
                <a:latin typeface="Calibri"/>
                <a:ea typeface="Calibri"/>
                <a:cs typeface="Calibri"/>
                <a:sym typeface="Calibri"/>
              </a:rPr>
              <a:t>PSHE &amp; Relationships Education (RSE)</a:t>
            </a:r>
            <a:endParaRPr/>
          </a:p>
          <a:p>
            <a:pPr marL="0" marR="0" lvl="0" indent="0" algn="ctr" rtl="0">
              <a:spcBef>
                <a:spcPts val="0"/>
              </a:spcBef>
              <a:spcAft>
                <a:spcPts val="0"/>
              </a:spcAft>
              <a:buNone/>
            </a:pPr>
            <a:endParaRPr sz="1800" b="1">
              <a:solidFill>
                <a:schemeClr val="dk1"/>
              </a:solidFill>
              <a:latin typeface="Calibri"/>
              <a:ea typeface="Calibri"/>
              <a:cs typeface="Calibri"/>
              <a:sym typeface="Calibri"/>
            </a:endParaRPr>
          </a:p>
          <a:p>
            <a:pPr marL="0" marR="0" lvl="0" indent="0" algn="ctr" rtl="0">
              <a:spcBef>
                <a:spcPts val="0"/>
              </a:spcBef>
              <a:spcAft>
                <a:spcPts val="0"/>
              </a:spcAft>
              <a:buNone/>
            </a:pPr>
            <a:r>
              <a:rPr lang="en-US" sz="3600" b="1">
                <a:solidFill>
                  <a:schemeClr val="dk1"/>
                </a:solidFill>
                <a:latin typeface="Calibri"/>
                <a:ea typeface="Calibri"/>
                <a:cs typeface="Calibri"/>
                <a:sym typeface="Calibri"/>
              </a:rPr>
              <a:t>Updated Government Guidance</a:t>
            </a:r>
            <a:endParaRPr/>
          </a:p>
          <a:p>
            <a:pPr marL="0" marR="0" lvl="0" indent="0" algn="ctr" rtl="0">
              <a:spcBef>
                <a:spcPts val="0"/>
              </a:spcBef>
              <a:spcAft>
                <a:spcPts val="0"/>
              </a:spcAft>
              <a:buNone/>
            </a:pPr>
            <a:endParaRPr sz="2400">
              <a:solidFill>
                <a:schemeClr val="dk1"/>
              </a:solidFill>
              <a:latin typeface="Calibri"/>
              <a:ea typeface="Calibri"/>
              <a:cs typeface="Calibri"/>
              <a:sym typeface="Calibri"/>
            </a:endParaRPr>
          </a:p>
          <a:p>
            <a:pPr marL="0" marR="0" lvl="0" indent="0" algn="l" rtl="0">
              <a:spcBef>
                <a:spcPts val="0"/>
              </a:spcBef>
              <a:spcAft>
                <a:spcPts val="0"/>
              </a:spcAft>
              <a:buNone/>
            </a:pPr>
            <a:r>
              <a:rPr lang="en-US" sz="2400">
                <a:solidFill>
                  <a:schemeClr val="dk1"/>
                </a:solidFill>
                <a:latin typeface="Calibri"/>
                <a:ea typeface="Calibri"/>
                <a:cs typeface="Calibri"/>
                <a:sym typeface="Calibri"/>
              </a:rPr>
              <a:t>The Department for Education has published updated statutory guidance for Relationships, Sex and Health Education (RSHE), which schools are implementing from </a:t>
            </a:r>
            <a:r>
              <a:rPr lang="en-US" sz="2400" b="1">
                <a:solidFill>
                  <a:schemeClr val="dk1"/>
                </a:solidFill>
                <a:latin typeface="Calibri"/>
                <a:ea typeface="Calibri"/>
                <a:cs typeface="Calibri"/>
                <a:sym typeface="Calibri"/>
              </a:rPr>
              <a:t>September 2026</a:t>
            </a:r>
            <a:r>
              <a:rPr lang="en-US" sz="2400">
                <a:solidFill>
                  <a:schemeClr val="dk1"/>
                </a:solidFill>
                <a:latin typeface="Calibri"/>
                <a:ea typeface="Calibri"/>
                <a:cs typeface="Calibri"/>
                <a:sym typeface="Calibri"/>
              </a:rPr>
              <a:t>.  We have reviewed our curriculum to ensure it reflects the new requirements and continues to meet the needs of our pupils. </a:t>
            </a:r>
            <a:endParaRPr/>
          </a:p>
          <a:p>
            <a:pPr marL="0" marR="0" lvl="0" indent="0" algn="l" rtl="0">
              <a:spcBef>
                <a:spcPts val="0"/>
              </a:spcBef>
              <a:spcAft>
                <a:spcPts val="0"/>
              </a:spcAft>
              <a:buNone/>
            </a:pPr>
            <a:endParaRPr sz="2400">
              <a:solidFill>
                <a:schemeClr val="dk1"/>
              </a:solidFill>
              <a:latin typeface="Calibri"/>
              <a:ea typeface="Calibri"/>
              <a:cs typeface="Calibri"/>
              <a:sym typeface="Calibri"/>
            </a:endParaRPr>
          </a:p>
          <a:p>
            <a:pPr marL="0" marR="0" lvl="0" indent="0" algn="l" rtl="0">
              <a:spcBef>
                <a:spcPts val="0"/>
              </a:spcBef>
              <a:spcAft>
                <a:spcPts val="0"/>
              </a:spcAft>
              <a:buNone/>
            </a:pPr>
            <a:r>
              <a:rPr lang="en-US" sz="2400">
                <a:solidFill>
                  <a:schemeClr val="dk1"/>
                </a:solidFill>
                <a:latin typeface="Calibri"/>
                <a:ea typeface="Calibri"/>
                <a:cs typeface="Calibri"/>
                <a:sym typeface="Calibri"/>
              </a:rPr>
              <a:t>Our updated </a:t>
            </a:r>
            <a:r>
              <a:rPr lang="en-US" sz="2400" b="1">
                <a:solidFill>
                  <a:schemeClr val="dk1"/>
                </a:solidFill>
                <a:latin typeface="Calibri"/>
                <a:ea typeface="Calibri"/>
                <a:cs typeface="Calibri"/>
                <a:sym typeface="Calibri"/>
              </a:rPr>
              <a:t>PSHE/RSE Policy</a:t>
            </a:r>
            <a:r>
              <a:rPr lang="en-US" sz="2400">
                <a:solidFill>
                  <a:schemeClr val="dk1"/>
                </a:solidFill>
                <a:latin typeface="Calibri"/>
                <a:ea typeface="Calibri"/>
                <a:cs typeface="Calibri"/>
                <a:sym typeface="Calibri"/>
              </a:rPr>
              <a:t> will be published on our school website in </a:t>
            </a:r>
            <a:r>
              <a:rPr lang="en-US" sz="2400" b="1">
                <a:solidFill>
                  <a:schemeClr val="dk1"/>
                </a:solidFill>
                <a:latin typeface="Calibri"/>
                <a:ea typeface="Calibri"/>
                <a:cs typeface="Calibri"/>
                <a:sym typeface="Calibri"/>
              </a:rPr>
              <a:t>September</a:t>
            </a:r>
            <a:r>
              <a:rPr lang="en-US" sz="2400">
                <a:solidFill>
                  <a:schemeClr val="dk1"/>
                </a:solidFill>
                <a:latin typeface="Calibri"/>
                <a:ea typeface="Calibri"/>
                <a:cs typeface="Calibri"/>
                <a:sym typeface="Calibri"/>
              </a:rPr>
              <a:t>, and a link will be shared with all parents and carers. Our curriculum is taught in an </a:t>
            </a:r>
            <a:r>
              <a:rPr lang="en-US" sz="2400" b="1">
                <a:solidFill>
                  <a:schemeClr val="dk1"/>
                </a:solidFill>
                <a:latin typeface="Calibri"/>
                <a:ea typeface="Calibri"/>
                <a:cs typeface="Calibri"/>
                <a:sym typeface="Calibri"/>
              </a:rPr>
              <a:t>age-appropriate</a:t>
            </a:r>
            <a:r>
              <a:rPr lang="en-US" sz="2400">
                <a:solidFill>
                  <a:schemeClr val="dk1"/>
                </a:solidFill>
                <a:latin typeface="Calibri"/>
                <a:ea typeface="Calibri"/>
                <a:cs typeface="Calibri"/>
                <a:sym typeface="Calibri"/>
              </a:rPr>
              <a:t> way and supports children's wellbeing, safety, healthy relationships and respect for others. </a:t>
            </a:r>
            <a:endParaRPr/>
          </a:p>
          <a:p>
            <a:pPr marL="0" marR="0" lvl="0" indent="0" algn="l" rtl="0">
              <a:spcBef>
                <a:spcPts val="0"/>
              </a:spcBef>
              <a:spcAft>
                <a:spcPts val="0"/>
              </a:spcAft>
              <a:buNone/>
            </a:pPr>
            <a:endParaRPr sz="2400">
              <a:solidFill>
                <a:schemeClr val="dk1"/>
              </a:solidFill>
              <a:latin typeface="Calibri"/>
              <a:ea typeface="Calibri"/>
              <a:cs typeface="Calibri"/>
              <a:sym typeface="Calibri"/>
            </a:endParaRPr>
          </a:p>
          <a:p>
            <a:pPr marL="0" marR="0" lvl="0" indent="0" algn="ctr" rtl="0">
              <a:spcBef>
                <a:spcPts val="0"/>
              </a:spcBef>
              <a:spcAft>
                <a:spcPts val="0"/>
              </a:spcAft>
              <a:buNone/>
            </a:pPr>
            <a:r>
              <a:rPr lang="en-US" sz="2400" i="1">
                <a:solidFill>
                  <a:schemeClr val="dk1"/>
                </a:solidFill>
                <a:latin typeface="Calibri"/>
                <a:ea typeface="Calibri"/>
                <a:cs typeface="Calibri"/>
                <a:sym typeface="Calibri"/>
              </a:rPr>
              <a:t>If you have any questions, please don't hesitate to speak to us.</a:t>
            </a:r>
            <a:endParaRPr sz="1800" i="1">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pic>
        <p:nvPicPr>
          <p:cNvPr id="245" name="Google Shape;245;p19" descr="A yellow flower on a green square&#10;&#10;AI-generated content may be incorrect."/>
          <p:cNvPicPr preferRelativeResize="0"/>
          <p:nvPr/>
        </p:nvPicPr>
        <p:blipFill rotWithShape="1">
          <a:blip r:embed="rId3">
            <a:alphaModFix/>
          </a:blip>
          <a:srcRect/>
          <a:stretch/>
        </p:blipFill>
        <p:spPr>
          <a:xfrm>
            <a:off x="10555705" y="51241"/>
            <a:ext cx="1428640" cy="1527851"/>
          </a:xfrm>
          <a:prstGeom prst="rect">
            <a:avLst/>
          </a:prstGeom>
          <a:noFill/>
          <a:ln>
            <a:noFill/>
          </a:ln>
        </p:spPr>
      </p:pic>
      <p:pic>
        <p:nvPicPr>
          <p:cNvPr id="246" name="Google Shape;246;p19" descr="A logo with colorful silhouettes of kids&#10;&#10;AI-generated content may be incorrect."/>
          <p:cNvPicPr preferRelativeResize="0"/>
          <p:nvPr/>
        </p:nvPicPr>
        <p:blipFill rotWithShape="1">
          <a:blip r:embed="rId4">
            <a:alphaModFix/>
          </a:blip>
          <a:srcRect/>
          <a:stretch/>
        </p:blipFill>
        <p:spPr>
          <a:xfrm>
            <a:off x="23586" y="0"/>
            <a:ext cx="3568700" cy="3606800"/>
          </a:xfrm>
          <a:prstGeom prst="rect">
            <a:avLst/>
          </a:prstGeom>
          <a:noFill/>
          <a:ln>
            <a:noFill/>
          </a:ln>
        </p:spPr>
      </p:pic>
      <p:sp>
        <p:nvSpPr>
          <p:cNvPr id="247" name="Google Shape;247;p19"/>
          <p:cNvSpPr txBox="1"/>
          <p:nvPr/>
        </p:nvSpPr>
        <p:spPr>
          <a:xfrm>
            <a:off x="3592286" y="483326"/>
            <a:ext cx="8311424" cy="649408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400" b="1">
                <a:solidFill>
                  <a:srgbClr val="00B050"/>
                </a:solidFill>
                <a:latin typeface="Calibri"/>
                <a:ea typeface="Calibri"/>
                <a:cs typeface="Calibri"/>
                <a:sym typeface="Calibri"/>
              </a:rPr>
              <a:t>Children in British primary</a:t>
            </a:r>
            <a:endParaRPr/>
          </a:p>
          <a:p>
            <a:pPr marL="0" marR="0" lvl="0" indent="0" algn="l" rtl="0">
              <a:spcBef>
                <a:spcPts val="0"/>
              </a:spcBef>
              <a:spcAft>
                <a:spcPts val="0"/>
              </a:spcAft>
              <a:buNone/>
            </a:pPr>
            <a:r>
              <a:rPr lang="en-US" sz="4400" b="1">
                <a:solidFill>
                  <a:srgbClr val="00B050"/>
                </a:solidFill>
                <a:latin typeface="Calibri"/>
                <a:ea typeface="Calibri"/>
                <a:cs typeface="Calibri"/>
                <a:sym typeface="Calibri"/>
              </a:rPr>
              <a:t>schools spend 20% or 1.4 years</a:t>
            </a:r>
            <a:endParaRPr/>
          </a:p>
          <a:p>
            <a:pPr marL="0" marR="0" lvl="0" indent="0" algn="l" rtl="0">
              <a:spcBef>
                <a:spcPts val="0"/>
              </a:spcBef>
              <a:spcAft>
                <a:spcPts val="0"/>
              </a:spcAft>
              <a:buNone/>
            </a:pPr>
            <a:r>
              <a:rPr lang="en-US" sz="4400" b="1">
                <a:solidFill>
                  <a:srgbClr val="00B050"/>
                </a:solidFill>
                <a:latin typeface="Calibri"/>
                <a:ea typeface="Calibri"/>
                <a:cs typeface="Calibri"/>
                <a:sym typeface="Calibri"/>
              </a:rPr>
              <a:t>of their school attendance in play</a:t>
            </a:r>
            <a:endParaRPr/>
          </a:p>
          <a:p>
            <a:pPr marL="0" marR="0" lvl="0" indent="0" algn="l" rtl="0">
              <a:spcBef>
                <a:spcPts val="0"/>
              </a:spcBef>
              <a:spcAft>
                <a:spcPts val="0"/>
              </a:spcAft>
              <a:buNone/>
            </a:pPr>
            <a:endParaRPr sz="3200" b="1">
              <a:solidFill>
                <a:schemeClr val="dk1"/>
              </a:solidFill>
              <a:latin typeface="Calibri"/>
              <a:ea typeface="Calibri"/>
              <a:cs typeface="Calibri"/>
              <a:sym typeface="Calibri"/>
            </a:endParaRPr>
          </a:p>
          <a:p>
            <a:pPr marL="0" marR="0" lvl="0" indent="0" algn="l" rtl="0">
              <a:spcBef>
                <a:spcPts val="0"/>
              </a:spcBef>
              <a:spcAft>
                <a:spcPts val="0"/>
              </a:spcAft>
              <a:buNone/>
            </a:pPr>
            <a:r>
              <a:rPr lang="en-US" sz="1800">
                <a:solidFill>
                  <a:schemeClr val="dk1"/>
                </a:solidFill>
                <a:latin typeface="Calibri"/>
                <a:ea typeface="Calibri"/>
                <a:cs typeface="Calibri"/>
                <a:sym typeface="Calibri"/>
              </a:rPr>
              <a:t>Play is the process through which children learn everything that they need to know that cannot be taught. Play wires the brain, builds capable bodies, and is the foundation of building relationships.</a:t>
            </a:r>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r>
              <a:rPr lang="en-US" sz="1800">
                <a:solidFill>
                  <a:schemeClr val="dk1"/>
                </a:solidFill>
                <a:latin typeface="Calibri"/>
                <a:ea typeface="Calibri"/>
                <a:cs typeface="Calibri"/>
                <a:sym typeface="Calibri"/>
              </a:rPr>
              <a:t>OPAL's programme enables schools to provide every child with rich opportunities to be creative, collaborative and active in their outdoor play, in environments that are safe enough for 'health and safety' but challenging enough for children's ongoing development.</a:t>
            </a:r>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0" marR="0" lvl="0" indent="0" algn="l" rtl="0">
              <a:spcBef>
                <a:spcPts val="0"/>
              </a:spcBef>
              <a:spcAft>
                <a:spcPts val="0"/>
              </a:spcAft>
              <a:buNone/>
            </a:pPr>
            <a:endParaRPr sz="1800" b="1">
              <a:solidFill>
                <a:schemeClr val="dk1"/>
              </a:solidFill>
              <a:latin typeface="Calibri"/>
              <a:ea typeface="Calibri"/>
              <a:cs typeface="Calibri"/>
              <a:sym typeface="Calibri"/>
            </a:endParaRPr>
          </a:p>
          <a:p>
            <a:pPr marL="0" marR="0" lvl="0" indent="0" algn="l" rtl="0">
              <a:spcBef>
                <a:spcPts val="0"/>
              </a:spcBef>
              <a:spcAft>
                <a:spcPts val="0"/>
              </a:spcAft>
              <a:buNone/>
            </a:pPr>
            <a:endParaRPr sz="1800" b="1">
              <a:solidFill>
                <a:schemeClr val="dk1"/>
              </a:solidFill>
              <a:latin typeface="Calibri"/>
              <a:ea typeface="Calibri"/>
              <a:cs typeface="Calibri"/>
              <a:sym typeface="Calibri"/>
            </a:endParaRPr>
          </a:p>
          <a:p>
            <a:pPr marL="0" marR="0" lvl="0" indent="0" algn="l" rtl="0">
              <a:spcBef>
                <a:spcPts val="0"/>
              </a:spcBef>
              <a:spcAft>
                <a:spcPts val="0"/>
              </a:spcAft>
              <a:buNone/>
            </a:pPr>
            <a:r>
              <a:rPr lang="en-US" sz="1800" b="1">
                <a:solidFill>
                  <a:schemeClr val="dk1"/>
                </a:solidFill>
                <a:latin typeface="Calibri"/>
                <a:ea typeface="Calibri"/>
                <a:cs typeface="Calibri"/>
                <a:sym typeface="Calibri"/>
              </a:rPr>
              <a:t>We will be beginning our whole school OPAL journey in September and are excited to share this journey - with your help and support.</a:t>
            </a:r>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248" name="Google Shape;248;p19" descr="A group of kids playing in a playground&#10;&#10;AI-generated content may be incorrect."/>
          <p:cNvPicPr preferRelativeResize="0"/>
          <p:nvPr/>
        </p:nvPicPr>
        <p:blipFill rotWithShape="1">
          <a:blip r:embed="rId5">
            <a:alphaModFix/>
          </a:blip>
          <a:srcRect/>
          <a:stretch/>
        </p:blipFill>
        <p:spPr>
          <a:xfrm>
            <a:off x="129666" y="3730368"/>
            <a:ext cx="3356540" cy="2816614"/>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pic>
        <p:nvPicPr>
          <p:cNvPr id="253" name="Google Shape;253;p20"/>
          <p:cNvPicPr preferRelativeResize="0"/>
          <p:nvPr/>
        </p:nvPicPr>
        <p:blipFill rotWithShape="1">
          <a:blip r:embed="rId3">
            <a:alphaModFix/>
          </a:blip>
          <a:srcRect/>
          <a:stretch/>
        </p:blipFill>
        <p:spPr>
          <a:xfrm>
            <a:off x="517703" y="1319948"/>
            <a:ext cx="10546994" cy="4999153"/>
          </a:xfrm>
          <a:prstGeom prst="rect">
            <a:avLst/>
          </a:prstGeom>
          <a:noFill/>
          <a:ln>
            <a:noFill/>
          </a:ln>
        </p:spPr>
      </p:pic>
      <p:sp>
        <p:nvSpPr>
          <p:cNvPr id="254" name="Google Shape;254;p20"/>
          <p:cNvSpPr txBox="1"/>
          <p:nvPr/>
        </p:nvSpPr>
        <p:spPr>
          <a:xfrm>
            <a:off x="681318" y="268941"/>
            <a:ext cx="7431741" cy="76944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400">
                <a:solidFill>
                  <a:schemeClr val="accent6"/>
                </a:solidFill>
                <a:latin typeface="Calibri"/>
                <a:ea typeface="Calibri"/>
                <a:cs typeface="Calibri"/>
                <a:sym typeface="Calibri"/>
              </a:rPr>
              <a:t>School website and Class Page </a:t>
            </a:r>
            <a:endParaRPr/>
          </a:p>
        </p:txBody>
      </p:sp>
      <p:sp>
        <p:nvSpPr>
          <p:cNvPr id="255" name="Google Shape;255;p20"/>
          <p:cNvSpPr txBox="1"/>
          <p:nvPr/>
        </p:nvSpPr>
        <p:spPr>
          <a:xfrm>
            <a:off x="4681387" y="1089115"/>
            <a:ext cx="4748874"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3D2B"/>
              </a:buClr>
              <a:buSzPts val="2400"/>
              <a:buFont typeface="Comic Sans MS"/>
              <a:buNone/>
            </a:pPr>
            <a:r>
              <a:rPr lang="en-US" sz="2400">
                <a:solidFill>
                  <a:srgbClr val="FF3D2B"/>
                </a:solidFill>
                <a:latin typeface="Comic Sans MS"/>
                <a:ea typeface="Comic Sans MS"/>
                <a:cs typeface="Comic Sans MS"/>
                <a:sym typeface="Comic Sans MS"/>
              </a:rPr>
              <a:t>www.primrosehillschool.org.uk</a:t>
            </a:r>
            <a:endParaRPr sz="1800">
              <a:solidFill>
                <a:schemeClr val="dk1"/>
              </a:solidFill>
              <a:latin typeface="Calibri"/>
              <a:ea typeface="Calibri"/>
              <a:cs typeface="Calibri"/>
              <a:sym typeface="Calibri"/>
            </a:endParaRPr>
          </a:p>
        </p:txBody>
      </p:sp>
      <p:pic>
        <p:nvPicPr>
          <p:cNvPr id="256" name="Google Shape;256;p20" descr="A yellow flower on a green square&#10;&#10;AI-generated content may be incorrect."/>
          <p:cNvPicPr preferRelativeResize="0"/>
          <p:nvPr/>
        </p:nvPicPr>
        <p:blipFill rotWithShape="1">
          <a:blip r:embed="rId4">
            <a:alphaModFix/>
          </a:blip>
          <a:srcRect/>
          <a:stretch/>
        </p:blipFill>
        <p:spPr>
          <a:xfrm>
            <a:off x="10100792" y="157915"/>
            <a:ext cx="1428640" cy="1527851"/>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pic>
        <p:nvPicPr>
          <p:cNvPr id="261" name="Google Shape;261;p21" descr="A yellow flower on a green square&#10;&#10;AI-generated content may be incorrect."/>
          <p:cNvPicPr preferRelativeResize="0"/>
          <p:nvPr/>
        </p:nvPicPr>
        <p:blipFill rotWithShape="1">
          <a:blip r:embed="rId3">
            <a:alphaModFix/>
          </a:blip>
          <a:srcRect/>
          <a:stretch/>
        </p:blipFill>
        <p:spPr>
          <a:xfrm>
            <a:off x="10555705" y="51241"/>
            <a:ext cx="1428640" cy="1527851"/>
          </a:xfrm>
          <a:prstGeom prst="rect">
            <a:avLst/>
          </a:prstGeom>
          <a:noFill/>
          <a:ln>
            <a:noFill/>
          </a:ln>
        </p:spPr>
      </p:pic>
      <p:sp>
        <p:nvSpPr>
          <p:cNvPr id="262" name="Google Shape;262;p21"/>
          <p:cNvSpPr txBox="1">
            <a:spLocks noGrp="1"/>
          </p:cNvSpPr>
          <p:nvPr>
            <p:ph type="ctrTitle"/>
          </p:nvPr>
        </p:nvSpPr>
        <p:spPr>
          <a:xfrm>
            <a:off x="242887" y="250825"/>
            <a:ext cx="11687175" cy="949325"/>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4400"/>
              <a:buFont typeface="Calibri"/>
              <a:buNone/>
            </a:pPr>
            <a:r>
              <a:rPr lang="en-US" sz="4400">
                <a:latin typeface="Calibri"/>
                <a:ea typeface="Calibri"/>
                <a:cs typeface="Calibri"/>
                <a:sym typeface="Calibri"/>
              </a:rPr>
              <a:t>⚠️ </a:t>
            </a:r>
            <a:r>
              <a:rPr lang="en-US" sz="4400" b="1">
                <a:solidFill>
                  <a:srgbClr val="00B050"/>
                </a:solidFill>
                <a:latin typeface="Calibri"/>
                <a:ea typeface="Calibri"/>
                <a:cs typeface="Calibri"/>
                <a:sym typeface="Calibri"/>
              </a:rPr>
              <a:t>If You’re Concerned About Something…</a:t>
            </a:r>
            <a:endParaRPr sz="4400">
              <a:solidFill>
                <a:srgbClr val="00B050"/>
              </a:solidFill>
              <a:latin typeface="Calibri"/>
              <a:ea typeface="Calibri"/>
              <a:cs typeface="Calibri"/>
              <a:sym typeface="Calibri"/>
            </a:endParaRPr>
          </a:p>
        </p:txBody>
      </p:sp>
      <p:sp>
        <p:nvSpPr>
          <p:cNvPr id="263" name="Google Shape;263;p21"/>
          <p:cNvSpPr txBox="1"/>
          <p:nvPr/>
        </p:nvSpPr>
        <p:spPr>
          <a:xfrm>
            <a:off x="242887" y="1582341"/>
            <a:ext cx="11544301"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chemeClr val="dk1"/>
                </a:solidFill>
                <a:latin typeface="Calibri"/>
                <a:ea typeface="Calibri"/>
                <a:cs typeface="Calibri"/>
                <a:sym typeface="Calibri"/>
              </a:rPr>
              <a:t>We want to work in partnership with you.</a:t>
            </a:r>
            <a:br>
              <a:rPr lang="en-US" sz="2400">
                <a:solidFill>
                  <a:schemeClr val="dk1"/>
                </a:solidFill>
                <a:latin typeface="Calibri"/>
                <a:ea typeface="Calibri"/>
                <a:cs typeface="Calibri"/>
                <a:sym typeface="Calibri"/>
              </a:rPr>
            </a:br>
            <a:r>
              <a:rPr lang="en-US" sz="2400">
                <a:solidFill>
                  <a:schemeClr val="dk1"/>
                </a:solidFill>
                <a:latin typeface="Calibri"/>
                <a:ea typeface="Calibri"/>
                <a:cs typeface="Calibri"/>
                <a:sym typeface="Calibri"/>
              </a:rPr>
              <a:t>If you’re ever worried or unhappy about a situation, please follow this order of contact,</a:t>
            </a:r>
            <a:br>
              <a:rPr lang="en-US" sz="2400">
                <a:solidFill>
                  <a:schemeClr val="dk1"/>
                </a:solidFill>
                <a:latin typeface="Calibri"/>
                <a:ea typeface="Calibri"/>
                <a:cs typeface="Calibri"/>
                <a:sym typeface="Calibri"/>
              </a:rPr>
            </a:br>
            <a:r>
              <a:rPr lang="en-US" sz="2400">
                <a:solidFill>
                  <a:schemeClr val="dk1"/>
                </a:solidFill>
                <a:latin typeface="Calibri"/>
                <a:ea typeface="Calibri"/>
                <a:cs typeface="Calibri"/>
                <a:sym typeface="Calibri"/>
              </a:rPr>
              <a:t>via the school office:</a:t>
            </a:r>
            <a:endParaRPr sz="2400">
              <a:solidFill>
                <a:schemeClr val="dk1"/>
              </a:solidFill>
              <a:latin typeface="Calibri"/>
              <a:ea typeface="Calibri"/>
              <a:cs typeface="Calibri"/>
              <a:sym typeface="Calibri"/>
            </a:endParaRPr>
          </a:p>
        </p:txBody>
      </p:sp>
      <p:sp>
        <p:nvSpPr>
          <p:cNvPr id="264" name="Google Shape;264;p21"/>
          <p:cNvSpPr txBox="1"/>
          <p:nvPr/>
        </p:nvSpPr>
        <p:spPr>
          <a:xfrm>
            <a:off x="404811" y="3198168"/>
            <a:ext cx="10939463" cy="2523768"/>
          </a:xfrm>
          <a:prstGeom prst="rect">
            <a:avLst/>
          </a:prstGeom>
          <a:noFill/>
          <a:ln>
            <a:noFill/>
          </a:ln>
        </p:spPr>
        <p:txBody>
          <a:bodyPr spcFirstLastPara="1" wrap="square" lIns="91425" tIns="45700" rIns="91425" bIns="45700" anchor="t" anchorCtr="0">
            <a:spAutoFit/>
          </a:bodyPr>
          <a:lstStyle/>
          <a:p>
            <a:pPr marL="457200" marR="0" lvl="0" indent="-457200" algn="l" rtl="0">
              <a:spcBef>
                <a:spcPts val="0"/>
              </a:spcBef>
              <a:spcAft>
                <a:spcPts val="0"/>
              </a:spcAft>
              <a:buClr>
                <a:schemeClr val="dk1"/>
              </a:buClr>
              <a:buSzPts val="2800"/>
              <a:buFont typeface="Arial"/>
              <a:buChar char="•"/>
            </a:pPr>
            <a:r>
              <a:rPr lang="en-US" sz="2800" b="1">
                <a:solidFill>
                  <a:schemeClr val="dk1"/>
                </a:solidFill>
                <a:latin typeface="Calibri"/>
                <a:ea typeface="Calibri"/>
                <a:cs typeface="Calibri"/>
                <a:sym typeface="Calibri"/>
              </a:rPr>
              <a:t>Class Teacher</a:t>
            </a:r>
            <a:r>
              <a:rPr lang="en-US" sz="2800">
                <a:solidFill>
                  <a:schemeClr val="dk1"/>
                </a:solidFill>
                <a:latin typeface="Calibri"/>
                <a:ea typeface="Calibri"/>
                <a:cs typeface="Calibri"/>
                <a:sym typeface="Calibri"/>
              </a:rPr>
              <a:t> – your first point of contact – </a:t>
            </a:r>
            <a:r>
              <a:rPr lang="en-US" sz="2400">
                <a:solidFill>
                  <a:schemeClr val="dk1"/>
                </a:solidFill>
                <a:latin typeface="Calibri"/>
                <a:ea typeface="Calibri"/>
                <a:cs typeface="Calibri"/>
                <a:sym typeface="Calibri"/>
              </a:rPr>
              <a:t>Mrs Hacking/ Miss Blackwell</a:t>
            </a:r>
            <a:endParaRPr/>
          </a:p>
          <a:p>
            <a:pPr marL="457200" marR="0" lvl="0" indent="-457200" algn="l" rtl="0">
              <a:spcBef>
                <a:spcPts val="0"/>
              </a:spcBef>
              <a:spcAft>
                <a:spcPts val="0"/>
              </a:spcAft>
              <a:buClr>
                <a:schemeClr val="dk1"/>
              </a:buClr>
              <a:buSzPts val="2800"/>
              <a:buFont typeface="Arial"/>
              <a:buChar char="•"/>
            </a:pPr>
            <a:r>
              <a:rPr lang="en-US" sz="2800" b="1">
                <a:solidFill>
                  <a:schemeClr val="dk1"/>
                </a:solidFill>
                <a:latin typeface="Calibri"/>
                <a:ea typeface="Calibri"/>
                <a:cs typeface="Calibri"/>
                <a:sym typeface="Calibri"/>
              </a:rPr>
              <a:t>Phase Leader</a:t>
            </a:r>
            <a:r>
              <a:rPr lang="en-US" sz="2800">
                <a:solidFill>
                  <a:schemeClr val="dk1"/>
                </a:solidFill>
                <a:latin typeface="Calibri"/>
                <a:ea typeface="Calibri"/>
                <a:cs typeface="Calibri"/>
                <a:sym typeface="Calibri"/>
              </a:rPr>
              <a:t> – if further support is needed </a:t>
            </a:r>
            <a:r>
              <a:rPr lang="en-US" sz="2400">
                <a:solidFill>
                  <a:schemeClr val="dk1"/>
                </a:solidFill>
                <a:latin typeface="Calibri"/>
                <a:ea typeface="Calibri"/>
                <a:cs typeface="Calibri"/>
                <a:sym typeface="Calibri"/>
              </a:rPr>
              <a:t>Mr Tooby</a:t>
            </a:r>
            <a:endParaRPr sz="2400">
              <a:solidFill>
                <a:schemeClr val="dk1"/>
              </a:solidFill>
              <a:latin typeface="Calibri"/>
              <a:ea typeface="Calibri"/>
              <a:cs typeface="Calibri"/>
              <a:sym typeface="Calibri"/>
            </a:endParaRPr>
          </a:p>
          <a:p>
            <a:pPr marL="457200" marR="0" lvl="0" indent="-457200" algn="l" rtl="0">
              <a:spcBef>
                <a:spcPts val="0"/>
              </a:spcBef>
              <a:spcAft>
                <a:spcPts val="0"/>
              </a:spcAft>
              <a:buClr>
                <a:schemeClr val="dk1"/>
              </a:buClr>
              <a:buSzPts val="2800"/>
              <a:buFont typeface="Arial"/>
              <a:buChar char="•"/>
            </a:pPr>
            <a:r>
              <a:rPr lang="en-US" sz="2800" b="1">
                <a:solidFill>
                  <a:schemeClr val="dk1"/>
                </a:solidFill>
                <a:latin typeface="Calibri"/>
                <a:ea typeface="Calibri"/>
                <a:cs typeface="Calibri"/>
                <a:sym typeface="Calibri"/>
              </a:rPr>
              <a:t>Assistant Headteacher - </a:t>
            </a:r>
            <a:r>
              <a:rPr lang="en-US" sz="2800">
                <a:solidFill>
                  <a:schemeClr val="dk1"/>
                </a:solidFill>
                <a:latin typeface="Calibri"/>
                <a:ea typeface="Calibri"/>
                <a:cs typeface="Calibri"/>
                <a:sym typeface="Calibri"/>
              </a:rPr>
              <a:t>Miss Amie Dobbs</a:t>
            </a:r>
            <a:endParaRPr/>
          </a:p>
          <a:p>
            <a:pPr marL="457200" marR="0" lvl="0" indent="-457200" algn="l" rtl="0">
              <a:spcBef>
                <a:spcPts val="0"/>
              </a:spcBef>
              <a:spcAft>
                <a:spcPts val="0"/>
              </a:spcAft>
              <a:buClr>
                <a:schemeClr val="dk1"/>
              </a:buClr>
              <a:buSzPts val="2800"/>
              <a:buFont typeface="Arial"/>
              <a:buChar char="•"/>
            </a:pPr>
            <a:r>
              <a:rPr lang="en-US" sz="2800" b="1">
                <a:solidFill>
                  <a:schemeClr val="dk1"/>
                </a:solidFill>
                <a:latin typeface="Calibri"/>
                <a:ea typeface="Calibri"/>
                <a:cs typeface="Calibri"/>
                <a:sym typeface="Calibri"/>
              </a:rPr>
              <a:t>Deputy Headteacher – </a:t>
            </a:r>
            <a:r>
              <a:rPr lang="en-US" sz="2800">
                <a:solidFill>
                  <a:schemeClr val="dk1"/>
                </a:solidFill>
                <a:latin typeface="Calibri"/>
                <a:ea typeface="Calibri"/>
                <a:cs typeface="Calibri"/>
                <a:sym typeface="Calibri"/>
              </a:rPr>
              <a:t>Mrs Emma Swinburn</a:t>
            </a:r>
            <a:endParaRPr/>
          </a:p>
          <a:p>
            <a:pPr marL="457200" marR="0" lvl="0" indent="-457200" algn="l" rtl="0">
              <a:spcBef>
                <a:spcPts val="0"/>
              </a:spcBef>
              <a:spcAft>
                <a:spcPts val="0"/>
              </a:spcAft>
              <a:buClr>
                <a:schemeClr val="dk1"/>
              </a:buClr>
              <a:buSzPts val="2800"/>
              <a:buFont typeface="Arial"/>
              <a:buChar char="•"/>
            </a:pPr>
            <a:r>
              <a:rPr lang="en-US" sz="2800" b="1">
                <a:solidFill>
                  <a:schemeClr val="dk1"/>
                </a:solidFill>
                <a:latin typeface="Calibri"/>
                <a:ea typeface="Calibri"/>
                <a:cs typeface="Calibri"/>
                <a:sym typeface="Calibri"/>
              </a:rPr>
              <a:t>Headteacher – </a:t>
            </a:r>
            <a:r>
              <a:rPr lang="en-US" sz="2800">
                <a:solidFill>
                  <a:schemeClr val="dk1"/>
                </a:solidFill>
                <a:latin typeface="Calibri"/>
                <a:ea typeface="Calibri"/>
                <a:cs typeface="Calibri"/>
                <a:sym typeface="Calibri"/>
              </a:rPr>
              <a:t>Mrs Claire Jones</a:t>
            </a:r>
            <a:br>
              <a:rPr lang="en-US" sz="1800">
                <a:solidFill>
                  <a:schemeClr val="dk1"/>
                </a:solidFill>
                <a:latin typeface="Calibri"/>
                <a:ea typeface="Calibri"/>
                <a:cs typeface="Calibri"/>
                <a:sym typeface="Calibri"/>
              </a:rPr>
            </a:br>
            <a:endParaRPr sz="1800">
              <a:solidFill>
                <a:schemeClr val="dk1"/>
              </a:solidFill>
              <a:latin typeface="Calibri"/>
              <a:ea typeface="Calibri"/>
              <a:cs typeface="Calibri"/>
              <a:sym typeface="Calibri"/>
            </a:endParaRPr>
          </a:p>
        </p:txBody>
      </p:sp>
      <p:sp>
        <p:nvSpPr>
          <p:cNvPr id="265" name="Google Shape;265;p21"/>
          <p:cNvSpPr txBox="1"/>
          <p:nvPr/>
        </p:nvSpPr>
        <p:spPr>
          <a:xfrm>
            <a:off x="0" y="6071443"/>
            <a:ext cx="1219200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chemeClr val="dk1"/>
                </a:solidFill>
                <a:latin typeface="Calibri"/>
                <a:ea typeface="Calibri"/>
                <a:cs typeface="Calibri"/>
                <a:sym typeface="Calibri"/>
              </a:rPr>
              <a:t>We’re here to help and will always do our best to resolve any concerns.</a:t>
            </a:r>
            <a:endParaRPr sz="2400">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p22"/>
          <p:cNvSpPr txBox="1">
            <a:spLocks noGrp="1"/>
          </p:cNvSpPr>
          <p:nvPr>
            <p:ph type="ctrTitle"/>
          </p:nvPr>
        </p:nvSpPr>
        <p:spPr>
          <a:xfrm>
            <a:off x="242887" y="250825"/>
            <a:ext cx="11687175" cy="57785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dk1"/>
              </a:buClr>
              <a:buSzPts val="5400"/>
              <a:buFont typeface="Calibri"/>
              <a:buNone/>
            </a:pPr>
            <a:r>
              <a:rPr lang="en-US" sz="5400" b="1"/>
              <a:t>📬 </a:t>
            </a:r>
            <a:r>
              <a:rPr lang="en-US" sz="5400" b="1">
                <a:solidFill>
                  <a:srgbClr val="00B050"/>
                </a:solidFill>
                <a:latin typeface="Calibri"/>
                <a:ea typeface="Calibri"/>
                <a:cs typeface="Calibri"/>
                <a:sym typeface="Calibri"/>
              </a:rPr>
              <a:t>Communicating with Us</a:t>
            </a:r>
            <a:br>
              <a:rPr lang="en-US" sz="2800" b="1"/>
            </a:br>
            <a:br>
              <a:rPr lang="en-US" sz="2800"/>
            </a:br>
            <a:r>
              <a:rPr lang="en-US" sz="2800">
                <a:latin typeface="Calibri"/>
                <a:ea typeface="Calibri"/>
                <a:cs typeface="Calibri"/>
                <a:sym typeface="Calibri"/>
              </a:rPr>
              <a:t>If you need to get in touch, please email the </a:t>
            </a:r>
            <a:r>
              <a:rPr lang="en-US" sz="2800" b="1">
                <a:latin typeface="Calibri"/>
                <a:ea typeface="Calibri"/>
                <a:cs typeface="Calibri"/>
                <a:sym typeface="Calibri"/>
              </a:rPr>
              <a:t>school office</a:t>
            </a:r>
            <a:r>
              <a:rPr lang="en-US" sz="2800">
                <a:latin typeface="Calibri"/>
                <a:ea typeface="Calibri"/>
                <a:cs typeface="Calibri"/>
                <a:sym typeface="Calibri"/>
              </a:rPr>
              <a:t> in the first instance:</a:t>
            </a:r>
            <a:br>
              <a:rPr lang="en-US" sz="2800">
                <a:latin typeface="Calibri"/>
                <a:ea typeface="Calibri"/>
                <a:cs typeface="Calibri"/>
                <a:sym typeface="Calibri"/>
              </a:rPr>
            </a:br>
            <a:br>
              <a:rPr lang="en-US" sz="2800">
                <a:latin typeface="Calibri"/>
                <a:ea typeface="Calibri"/>
                <a:cs typeface="Calibri"/>
                <a:sym typeface="Calibri"/>
              </a:rPr>
            </a:br>
            <a:r>
              <a:rPr lang="en-US" sz="2800">
                <a:latin typeface="Calibri"/>
                <a:ea typeface="Calibri"/>
                <a:cs typeface="Calibri"/>
                <a:sym typeface="Calibri"/>
              </a:rPr>
              <a:t>✉️ </a:t>
            </a:r>
            <a:r>
              <a:rPr lang="en-US" sz="2800" b="1">
                <a:latin typeface="Calibri"/>
                <a:ea typeface="Calibri"/>
                <a:cs typeface="Calibri"/>
                <a:sym typeface="Calibri"/>
              </a:rPr>
              <a:t>office@primrosehill-euxton.lancs.sch.uk</a:t>
            </a:r>
            <a:br>
              <a:rPr lang="en-US" sz="2800">
                <a:latin typeface="Calibri"/>
                <a:ea typeface="Calibri"/>
                <a:cs typeface="Calibri"/>
                <a:sym typeface="Calibri"/>
              </a:rPr>
            </a:br>
            <a:br>
              <a:rPr lang="en-US" sz="2800">
                <a:latin typeface="Calibri"/>
                <a:ea typeface="Calibri"/>
                <a:cs typeface="Calibri"/>
                <a:sym typeface="Calibri"/>
              </a:rPr>
            </a:br>
            <a:r>
              <a:rPr lang="en-US" sz="2800">
                <a:latin typeface="Calibri"/>
                <a:ea typeface="Calibri"/>
                <a:cs typeface="Calibri"/>
                <a:sym typeface="Calibri"/>
              </a:rPr>
              <a:t>Your message will be passed on to the relevant member of staff.</a:t>
            </a:r>
            <a:br>
              <a:rPr lang="en-US" sz="2800">
                <a:latin typeface="Calibri"/>
                <a:ea typeface="Calibri"/>
                <a:cs typeface="Calibri"/>
                <a:sym typeface="Calibri"/>
              </a:rPr>
            </a:br>
            <a:br>
              <a:rPr lang="en-US" sz="2800">
                <a:latin typeface="Calibri"/>
                <a:ea typeface="Calibri"/>
                <a:cs typeface="Calibri"/>
                <a:sym typeface="Calibri"/>
              </a:rPr>
            </a:br>
            <a:r>
              <a:rPr lang="en-US" sz="2800">
                <a:latin typeface="Calibri"/>
                <a:ea typeface="Calibri"/>
                <a:cs typeface="Calibri"/>
                <a:sym typeface="Calibri"/>
              </a:rPr>
              <a:t>We aim to respond as soon as we can, but please allow up to 48 hours for a reply during term time.</a:t>
            </a:r>
            <a:br>
              <a:rPr lang="en-US" sz="2800">
                <a:latin typeface="Calibri"/>
                <a:ea typeface="Calibri"/>
                <a:cs typeface="Calibri"/>
                <a:sym typeface="Calibri"/>
              </a:rPr>
            </a:br>
            <a:br>
              <a:rPr lang="en-US" sz="2800">
                <a:latin typeface="Calibri"/>
                <a:ea typeface="Calibri"/>
                <a:cs typeface="Calibri"/>
                <a:sym typeface="Calibri"/>
              </a:rPr>
            </a:br>
            <a:r>
              <a:rPr lang="en-US" sz="2800" i="1">
                <a:latin typeface="Calibri"/>
                <a:ea typeface="Calibri"/>
                <a:cs typeface="Calibri"/>
                <a:sym typeface="Calibri"/>
              </a:rPr>
              <a:t>For urgent matters during the school day, please phone the school office directly on: 01257 276688</a:t>
            </a:r>
            <a:endParaRPr sz="2800">
              <a:latin typeface="Calibri"/>
              <a:ea typeface="Calibri"/>
              <a:cs typeface="Calibri"/>
              <a:sym typeface="Calibri"/>
            </a:endParaRPr>
          </a:p>
        </p:txBody>
      </p:sp>
      <p:pic>
        <p:nvPicPr>
          <p:cNvPr id="271" name="Google Shape;271;p22" descr="A yellow flower on a green square&#10;&#10;AI-generated content may be incorrect."/>
          <p:cNvPicPr preferRelativeResize="0"/>
          <p:nvPr/>
        </p:nvPicPr>
        <p:blipFill rotWithShape="1">
          <a:blip r:embed="rId3">
            <a:alphaModFix/>
          </a:blip>
          <a:srcRect/>
          <a:stretch/>
        </p:blipFill>
        <p:spPr>
          <a:xfrm>
            <a:off x="10555705" y="51241"/>
            <a:ext cx="1428640" cy="1527851"/>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pic>
        <p:nvPicPr>
          <p:cNvPr id="276" name="Google Shape;276;p23" descr="A yellow flower on a green square&#10;&#10;AI-generated content may be incorrect."/>
          <p:cNvPicPr preferRelativeResize="0"/>
          <p:nvPr/>
        </p:nvPicPr>
        <p:blipFill rotWithShape="1">
          <a:blip r:embed="rId3">
            <a:alphaModFix/>
          </a:blip>
          <a:srcRect/>
          <a:stretch/>
        </p:blipFill>
        <p:spPr>
          <a:xfrm>
            <a:off x="10555705" y="51241"/>
            <a:ext cx="1428640" cy="1527851"/>
          </a:xfrm>
          <a:prstGeom prst="rect">
            <a:avLst/>
          </a:prstGeom>
          <a:noFill/>
          <a:ln>
            <a:noFill/>
          </a:ln>
        </p:spPr>
      </p:pic>
      <p:sp>
        <p:nvSpPr>
          <p:cNvPr id="277" name="Google Shape;277;p23"/>
          <p:cNvSpPr txBox="1">
            <a:spLocks noGrp="1"/>
          </p:cNvSpPr>
          <p:nvPr>
            <p:ph type="title"/>
          </p:nvPr>
        </p:nvSpPr>
        <p:spPr>
          <a:xfrm>
            <a:off x="1965794" y="2234029"/>
            <a:ext cx="10226206" cy="370155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2800"/>
              <a:buFont typeface="Calibri"/>
              <a:buNone/>
            </a:pPr>
            <a:br>
              <a:rPr lang="en-US" sz="2800">
                <a:latin typeface="Calibri"/>
                <a:ea typeface="Calibri"/>
                <a:cs typeface="Calibri"/>
                <a:sym typeface="Calibri"/>
              </a:rPr>
            </a:br>
            <a:r>
              <a:rPr lang="en-US" sz="2800" b="1">
                <a:latin typeface="Calibri"/>
                <a:ea typeface="Calibri"/>
                <a:cs typeface="Calibri"/>
                <a:sym typeface="Calibri"/>
              </a:rPr>
              <a:t>Just a reminder that Arbor can be used to report your child's absence.</a:t>
            </a:r>
            <a:br>
              <a:rPr lang="en-US" sz="2800">
                <a:latin typeface="Calibri"/>
                <a:ea typeface="Calibri"/>
                <a:cs typeface="Calibri"/>
                <a:sym typeface="Calibri"/>
              </a:rPr>
            </a:br>
            <a:r>
              <a:rPr lang="en-US" sz="2800">
                <a:latin typeface="Calibri"/>
                <a:ea typeface="Calibri"/>
                <a:cs typeface="Calibri"/>
                <a:sym typeface="Calibri"/>
              </a:rPr>
              <a:t>To do this, please:</a:t>
            </a:r>
            <a:br>
              <a:rPr lang="en-US" sz="2800">
                <a:latin typeface="Calibri"/>
                <a:ea typeface="Calibri"/>
                <a:cs typeface="Calibri"/>
                <a:sym typeface="Calibri"/>
              </a:rPr>
            </a:br>
            <a:r>
              <a:rPr lang="en-US" sz="2800">
                <a:latin typeface="Calibri"/>
                <a:ea typeface="Calibri"/>
                <a:cs typeface="Calibri"/>
                <a:sym typeface="Calibri"/>
              </a:rPr>
              <a:t>1.  Access the Attendance section.</a:t>
            </a:r>
            <a:br>
              <a:rPr lang="en-US" sz="2800">
                <a:latin typeface="Calibri"/>
                <a:ea typeface="Calibri"/>
                <a:cs typeface="Calibri"/>
                <a:sym typeface="Calibri"/>
              </a:rPr>
            </a:br>
            <a:r>
              <a:rPr lang="en-US" sz="2800">
                <a:latin typeface="Calibri"/>
                <a:ea typeface="Calibri"/>
                <a:cs typeface="Calibri"/>
                <a:sym typeface="Calibri"/>
              </a:rPr>
              <a:t>2.  Enter the details of the absence.</a:t>
            </a:r>
            <a:br>
              <a:rPr lang="en-US" sz="2800">
                <a:latin typeface="Calibri"/>
                <a:ea typeface="Calibri"/>
                <a:cs typeface="Calibri"/>
                <a:sym typeface="Calibri"/>
              </a:rPr>
            </a:br>
            <a:r>
              <a:rPr lang="en-US" sz="2800">
                <a:latin typeface="Calibri"/>
                <a:ea typeface="Calibri"/>
                <a:cs typeface="Calibri"/>
                <a:sym typeface="Calibri"/>
              </a:rPr>
              <a:t>3.  Submit the request.</a:t>
            </a:r>
            <a:br>
              <a:rPr lang="en-US" sz="2800">
                <a:latin typeface="Calibri"/>
                <a:ea typeface="Calibri"/>
                <a:cs typeface="Calibri"/>
                <a:sym typeface="Calibri"/>
              </a:rPr>
            </a:br>
            <a:br>
              <a:rPr lang="en-US" sz="2800">
                <a:latin typeface="Calibri"/>
                <a:ea typeface="Calibri"/>
                <a:cs typeface="Calibri"/>
                <a:sym typeface="Calibri"/>
              </a:rPr>
            </a:br>
            <a:r>
              <a:rPr lang="en-US" sz="2800">
                <a:latin typeface="Calibri"/>
                <a:ea typeface="Calibri"/>
                <a:cs typeface="Calibri"/>
                <a:sym typeface="Calibri"/>
              </a:rPr>
              <a:t>Once approved, the absence will be visible in the Attendance tab.</a:t>
            </a:r>
            <a:br>
              <a:rPr lang="en-US" sz="2800">
                <a:latin typeface="Calibri"/>
                <a:ea typeface="Calibri"/>
                <a:cs typeface="Calibri"/>
                <a:sym typeface="Calibri"/>
              </a:rPr>
            </a:br>
            <a:r>
              <a:rPr lang="en-US" sz="2800">
                <a:latin typeface="Calibri"/>
                <a:ea typeface="Calibri"/>
                <a:cs typeface="Calibri"/>
                <a:sym typeface="Calibri"/>
              </a:rPr>
              <a:t>If you have any questions or require assistance using Arbor, please contact the school office. </a:t>
            </a:r>
            <a:r>
              <a:rPr lang="en-US" sz="2800" u="sng">
                <a:latin typeface="Calibri"/>
                <a:ea typeface="Calibri"/>
                <a:cs typeface="Calibri"/>
                <a:sym typeface="Calibri"/>
              </a:rPr>
              <a:t>Please check your emails on a regular basis,</a:t>
            </a:r>
            <a:br>
              <a:rPr lang="en-US" sz="2800" u="sng">
                <a:latin typeface="Calibri"/>
                <a:ea typeface="Calibri"/>
                <a:cs typeface="Calibri"/>
                <a:sym typeface="Calibri"/>
              </a:rPr>
            </a:br>
            <a:endParaRPr sz="2800" u="sng">
              <a:latin typeface="Calibri"/>
              <a:ea typeface="Calibri"/>
              <a:cs typeface="Calibri"/>
              <a:sym typeface="Calibri"/>
            </a:endParaRPr>
          </a:p>
        </p:txBody>
      </p:sp>
      <p:sp>
        <p:nvSpPr>
          <p:cNvPr id="278" name="Google Shape;278;p23"/>
          <p:cNvSpPr txBox="1"/>
          <p:nvPr/>
        </p:nvSpPr>
        <p:spPr>
          <a:xfrm>
            <a:off x="287866" y="247132"/>
            <a:ext cx="11904133"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5400" b="1">
                <a:solidFill>
                  <a:schemeClr val="dk1"/>
                </a:solidFill>
                <a:latin typeface="Calibri"/>
                <a:ea typeface="Calibri"/>
                <a:cs typeface="Calibri"/>
                <a:sym typeface="Calibri"/>
              </a:rPr>
              <a:t>📆 </a:t>
            </a:r>
            <a:r>
              <a:rPr lang="en-US" sz="5400" b="1">
                <a:solidFill>
                  <a:srgbClr val="00B050"/>
                </a:solidFill>
                <a:latin typeface="Calibri"/>
                <a:ea typeface="Calibri"/>
                <a:cs typeface="Calibri"/>
                <a:sym typeface="Calibri"/>
              </a:rPr>
              <a:t>Attendance &amp; Absence</a:t>
            </a:r>
            <a:endParaRPr sz="5400">
              <a:solidFill>
                <a:srgbClr val="00B050"/>
              </a:solidFill>
              <a:latin typeface="Calibri"/>
              <a:ea typeface="Calibri"/>
              <a:cs typeface="Calibri"/>
              <a:sym typeface="Calibri"/>
            </a:endParaRPr>
          </a:p>
        </p:txBody>
      </p:sp>
      <p:sp>
        <p:nvSpPr>
          <p:cNvPr id="279" name="Google Shape;279;p23"/>
          <p:cNvSpPr txBox="1"/>
          <p:nvPr/>
        </p:nvSpPr>
        <p:spPr>
          <a:xfrm>
            <a:off x="-1" y="1348858"/>
            <a:ext cx="12191999"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chemeClr val="dk1"/>
                </a:solidFill>
                <a:latin typeface="Calibri"/>
                <a:ea typeface="Calibri"/>
                <a:cs typeface="Calibri"/>
                <a:sym typeface="Calibri"/>
              </a:rPr>
              <a:t>We strongly encourage good attendance to support your child’s learning and progress.</a:t>
            </a:r>
            <a:endParaRPr sz="2400">
              <a:solidFill>
                <a:schemeClr val="dk1"/>
              </a:solidFill>
              <a:latin typeface="Calibri"/>
              <a:ea typeface="Calibri"/>
              <a:cs typeface="Calibri"/>
              <a:sym typeface="Calibri"/>
            </a:endParaRPr>
          </a:p>
        </p:txBody>
      </p:sp>
      <p:sp>
        <p:nvSpPr>
          <p:cNvPr id="280" name="Google Shape;280;p23"/>
          <p:cNvSpPr txBox="1"/>
          <p:nvPr/>
        </p:nvSpPr>
        <p:spPr>
          <a:xfrm>
            <a:off x="0" y="6241536"/>
            <a:ext cx="12191998"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i="1">
                <a:solidFill>
                  <a:schemeClr val="dk1"/>
                </a:solidFill>
                <a:latin typeface="Calibri"/>
                <a:ea typeface="Calibri"/>
                <a:cs typeface="Calibri"/>
                <a:sym typeface="Calibri"/>
              </a:rPr>
              <a:t>This helps us meet safeguarding and health requirements</a:t>
            </a:r>
            <a:endParaRPr sz="2400" i="1">
              <a:solidFill>
                <a:schemeClr val="dk1"/>
              </a:solidFill>
              <a:latin typeface="Calibri"/>
              <a:ea typeface="Calibri"/>
              <a:cs typeface="Calibri"/>
              <a:sym typeface="Calibri"/>
            </a:endParaRPr>
          </a:p>
        </p:txBody>
      </p:sp>
      <p:pic>
        <p:nvPicPr>
          <p:cNvPr id="281" name="Google Shape;281;p23" descr="A logo with a circle and a flower&#10;&#10;AI-generated content may be incorrect."/>
          <p:cNvPicPr preferRelativeResize="0"/>
          <p:nvPr/>
        </p:nvPicPr>
        <p:blipFill rotWithShape="1">
          <a:blip r:embed="rId4">
            <a:alphaModFix/>
          </a:blip>
          <a:srcRect/>
          <a:stretch/>
        </p:blipFill>
        <p:spPr>
          <a:xfrm>
            <a:off x="175571" y="2181423"/>
            <a:ext cx="1790223" cy="188444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p24"/>
          <p:cNvSpPr txBox="1"/>
          <p:nvPr/>
        </p:nvSpPr>
        <p:spPr>
          <a:xfrm>
            <a:off x="1" y="328613"/>
            <a:ext cx="12192000" cy="923330"/>
          </a:xfrm>
          <a:prstGeom prst="rect">
            <a:avLst/>
          </a:prstGeom>
          <a:noFill/>
          <a:ln>
            <a:noFill/>
          </a:ln>
        </p:spPr>
        <p:txBody>
          <a:bodyPr spcFirstLastPara="1" wrap="square" lIns="91425" tIns="45700" rIns="91425" bIns="45700" anchor="t" anchorCtr="0">
            <a:spAutoFit/>
          </a:bodyPr>
          <a:lstStyle/>
          <a:p>
            <a:pPr lvl="0" algn="ctr"/>
            <a:r>
              <a:rPr lang="en-US" sz="5400" b="1" dirty="0">
                <a:solidFill>
                  <a:schemeClr val="dk1"/>
                </a:solidFill>
                <a:latin typeface="Calibri"/>
                <a:ea typeface="Calibri"/>
                <a:cs typeface="Calibri"/>
                <a:sym typeface="Calibri"/>
              </a:rPr>
              <a:t>📧 </a:t>
            </a:r>
            <a:r>
              <a:rPr lang="en-US" sz="5400" b="1" dirty="0">
                <a:solidFill>
                  <a:srgbClr val="00B050"/>
                </a:solidFill>
                <a:latin typeface="Calibri"/>
                <a:ea typeface="Calibri"/>
                <a:cs typeface="Calibri"/>
                <a:sym typeface="Calibri"/>
              </a:rPr>
              <a:t>Wednesday Weekly</a:t>
            </a:r>
            <a:endParaRPr sz="5400" dirty="0">
              <a:solidFill>
                <a:srgbClr val="00B050"/>
              </a:solidFill>
              <a:latin typeface="Calibri"/>
              <a:ea typeface="Calibri"/>
              <a:cs typeface="Calibri"/>
              <a:sym typeface="Calibri"/>
            </a:endParaRPr>
          </a:p>
        </p:txBody>
      </p:sp>
      <p:sp>
        <p:nvSpPr>
          <p:cNvPr id="288" name="Google Shape;288;p24"/>
          <p:cNvSpPr txBox="1"/>
          <p:nvPr/>
        </p:nvSpPr>
        <p:spPr>
          <a:xfrm>
            <a:off x="371475" y="1659285"/>
            <a:ext cx="11258550" cy="3539430"/>
          </a:xfrm>
          <a:prstGeom prst="rect">
            <a:avLst/>
          </a:prstGeom>
          <a:noFill/>
          <a:ln>
            <a:noFill/>
          </a:ln>
        </p:spPr>
        <p:txBody>
          <a:bodyPr spcFirstLastPara="1" wrap="square" lIns="91425" tIns="45700" rIns="91425" bIns="45700" anchor="t" anchorCtr="0">
            <a:spAutoFit/>
          </a:bodyPr>
          <a:lstStyle/>
          <a:p>
            <a:pPr lvl="0"/>
            <a:r>
              <a:rPr lang="en-US" sz="2800" dirty="0">
                <a:solidFill>
                  <a:schemeClr val="dk1"/>
                </a:solidFill>
                <a:latin typeface="Calibri"/>
                <a:ea typeface="Calibri"/>
                <a:cs typeface="Calibri"/>
                <a:sym typeface="Calibri"/>
              </a:rPr>
              <a:t>To keep communication clear and consistent,</a:t>
            </a:r>
            <a:br>
              <a:rPr lang="en-US" sz="2800" dirty="0">
                <a:solidFill>
                  <a:schemeClr val="dk1"/>
                </a:solidFill>
                <a:latin typeface="Calibri"/>
                <a:ea typeface="Calibri"/>
                <a:cs typeface="Calibri"/>
                <a:sym typeface="Calibri"/>
              </a:rPr>
            </a:br>
            <a:r>
              <a:rPr lang="en-US" sz="2800" dirty="0">
                <a:solidFill>
                  <a:schemeClr val="dk1"/>
                </a:solidFill>
                <a:latin typeface="Calibri"/>
                <a:ea typeface="Calibri"/>
                <a:cs typeface="Calibri"/>
                <a:sym typeface="Calibri"/>
              </a:rPr>
              <a:t>the school sends out a </a:t>
            </a:r>
            <a:r>
              <a:rPr lang="en-US" sz="2800" b="1" dirty="0">
                <a:solidFill>
                  <a:schemeClr val="dk1"/>
                </a:solidFill>
                <a:latin typeface="Calibri"/>
                <a:ea typeface="Calibri"/>
                <a:cs typeface="Calibri"/>
                <a:sym typeface="Calibri"/>
              </a:rPr>
              <a:t>Wednesday Weekly Email</a:t>
            </a:r>
            <a:r>
              <a:rPr lang="en-US" sz="2800" dirty="0">
                <a:solidFill>
                  <a:schemeClr val="dk1"/>
                </a:solidFill>
                <a:latin typeface="Calibri"/>
                <a:ea typeface="Calibri"/>
                <a:cs typeface="Calibri"/>
                <a:sym typeface="Calibri"/>
              </a:rPr>
              <a:t>.</a:t>
            </a:r>
            <a:endParaRPr dirty="0"/>
          </a:p>
          <a:p>
            <a:pPr marL="0" marR="0" lvl="0" indent="0" algn="l" rtl="0">
              <a:spcBef>
                <a:spcPts val="0"/>
              </a:spcBef>
              <a:spcAft>
                <a:spcPts val="0"/>
              </a:spcAft>
              <a:buNone/>
            </a:pPr>
            <a:endParaRPr sz="2800"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2800" dirty="0">
                <a:solidFill>
                  <a:schemeClr val="dk1"/>
                </a:solidFill>
                <a:latin typeface="Calibri"/>
                <a:ea typeface="Calibri"/>
                <a:cs typeface="Calibri"/>
                <a:sym typeface="Calibri"/>
              </a:rPr>
              <a:t>It includes:</a:t>
            </a:r>
            <a:endParaRPr dirty="0"/>
          </a:p>
          <a:p>
            <a:pPr marL="285750" marR="0" lvl="0" indent="-285750" algn="l" rtl="0">
              <a:spcBef>
                <a:spcPts val="0"/>
              </a:spcBef>
              <a:spcAft>
                <a:spcPts val="0"/>
              </a:spcAft>
              <a:buClr>
                <a:schemeClr val="dk1"/>
              </a:buClr>
              <a:buSzPts val="2800"/>
              <a:buFont typeface="Arial"/>
              <a:buChar char="•"/>
            </a:pPr>
            <a:r>
              <a:rPr lang="en-US" sz="2800" b="1" dirty="0">
                <a:solidFill>
                  <a:schemeClr val="dk1"/>
                </a:solidFill>
                <a:latin typeface="Calibri"/>
                <a:ea typeface="Calibri"/>
                <a:cs typeface="Calibri"/>
                <a:sym typeface="Calibri"/>
              </a:rPr>
              <a:t>Upcoming trips and events</a:t>
            </a:r>
            <a:endParaRPr dirty="0"/>
          </a:p>
          <a:p>
            <a:pPr marL="285750" marR="0" lvl="0" indent="-285750" algn="l" rtl="0">
              <a:spcBef>
                <a:spcPts val="0"/>
              </a:spcBef>
              <a:spcAft>
                <a:spcPts val="0"/>
              </a:spcAft>
              <a:buClr>
                <a:schemeClr val="dk1"/>
              </a:buClr>
              <a:buSzPts val="2800"/>
              <a:buFont typeface="Arial"/>
              <a:buChar char="•"/>
            </a:pPr>
            <a:r>
              <a:rPr lang="en-US" sz="2800" b="1" dirty="0">
                <a:solidFill>
                  <a:schemeClr val="dk1"/>
                </a:solidFill>
                <a:latin typeface="Calibri"/>
                <a:ea typeface="Calibri"/>
                <a:cs typeface="Calibri"/>
                <a:sym typeface="Calibri"/>
              </a:rPr>
              <a:t>Key dates</a:t>
            </a:r>
            <a:endParaRPr dirty="0"/>
          </a:p>
          <a:p>
            <a:pPr marL="285750" marR="0" lvl="0" indent="-285750" algn="l" rtl="0">
              <a:spcBef>
                <a:spcPts val="0"/>
              </a:spcBef>
              <a:spcAft>
                <a:spcPts val="0"/>
              </a:spcAft>
              <a:buClr>
                <a:schemeClr val="dk1"/>
              </a:buClr>
              <a:buSzPts val="2800"/>
              <a:buFont typeface="Arial"/>
              <a:buChar char="•"/>
            </a:pPr>
            <a:r>
              <a:rPr lang="en-US" sz="2800" b="1" dirty="0">
                <a:solidFill>
                  <a:schemeClr val="dk1"/>
                </a:solidFill>
                <a:latin typeface="Calibri"/>
                <a:ea typeface="Calibri"/>
                <a:cs typeface="Calibri"/>
                <a:sym typeface="Calibri"/>
              </a:rPr>
              <a:t>Celebrations and achievements</a:t>
            </a:r>
            <a:endParaRPr dirty="0"/>
          </a:p>
          <a:p>
            <a:pPr marL="285750" marR="0" lvl="0" indent="-285750" algn="l" rtl="0">
              <a:spcBef>
                <a:spcPts val="0"/>
              </a:spcBef>
              <a:spcAft>
                <a:spcPts val="0"/>
              </a:spcAft>
              <a:buClr>
                <a:schemeClr val="dk1"/>
              </a:buClr>
              <a:buSzPts val="2800"/>
              <a:buFont typeface="Arial"/>
              <a:buChar char="•"/>
            </a:pPr>
            <a:r>
              <a:rPr lang="en-US" sz="2800" b="1" dirty="0">
                <a:solidFill>
                  <a:schemeClr val="dk1"/>
                </a:solidFill>
                <a:latin typeface="Calibri"/>
                <a:ea typeface="Calibri"/>
                <a:cs typeface="Calibri"/>
                <a:sym typeface="Calibri"/>
              </a:rPr>
              <a:t> Important reminders and updates</a:t>
            </a:r>
            <a:endParaRPr dirty="0"/>
          </a:p>
        </p:txBody>
      </p:sp>
      <p:sp>
        <p:nvSpPr>
          <p:cNvPr id="289" name="Google Shape;289;p24"/>
          <p:cNvSpPr txBox="1"/>
          <p:nvPr/>
        </p:nvSpPr>
        <p:spPr>
          <a:xfrm>
            <a:off x="114300" y="5575280"/>
            <a:ext cx="12077700" cy="95410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chemeClr val="dk1"/>
                </a:solidFill>
                <a:latin typeface="Calibri"/>
                <a:ea typeface="Calibri"/>
                <a:cs typeface="Calibri"/>
                <a:sym typeface="Calibri"/>
              </a:rPr>
              <a:t>✅ Please check it each week — it’s the </a:t>
            </a:r>
            <a:r>
              <a:rPr lang="en-US" sz="2800" b="1">
                <a:solidFill>
                  <a:schemeClr val="dk1"/>
                </a:solidFill>
                <a:latin typeface="Calibri"/>
                <a:ea typeface="Calibri"/>
                <a:cs typeface="Calibri"/>
                <a:sym typeface="Calibri"/>
              </a:rPr>
              <a:t>main way</a:t>
            </a:r>
            <a:r>
              <a:rPr lang="en-US" sz="2800">
                <a:solidFill>
                  <a:schemeClr val="dk1"/>
                </a:solidFill>
                <a:latin typeface="Calibri"/>
                <a:ea typeface="Calibri"/>
                <a:cs typeface="Calibri"/>
                <a:sym typeface="Calibri"/>
              </a:rPr>
              <a:t> we share information.</a:t>
            </a:r>
            <a:br>
              <a:rPr lang="en-US" sz="2800">
                <a:solidFill>
                  <a:schemeClr val="dk1"/>
                </a:solidFill>
                <a:latin typeface="Calibri"/>
                <a:ea typeface="Calibri"/>
                <a:cs typeface="Calibri"/>
                <a:sym typeface="Calibri"/>
              </a:rPr>
            </a:br>
            <a:r>
              <a:rPr lang="en-US" sz="2800">
                <a:solidFill>
                  <a:schemeClr val="dk1"/>
                </a:solidFill>
                <a:latin typeface="Calibri"/>
                <a:ea typeface="Calibri"/>
                <a:cs typeface="Calibri"/>
                <a:sym typeface="Calibri"/>
              </a:rPr>
              <a:t>📍 A copy is also uploaded to the </a:t>
            </a:r>
            <a:r>
              <a:rPr lang="en-US" sz="2800" b="1">
                <a:solidFill>
                  <a:schemeClr val="dk1"/>
                </a:solidFill>
                <a:latin typeface="Calibri"/>
                <a:ea typeface="Calibri"/>
                <a:cs typeface="Calibri"/>
                <a:sym typeface="Calibri"/>
              </a:rPr>
              <a:t>school website</a:t>
            </a:r>
            <a:r>
              <a:rPr lang="en-US" sz="2800">
                <a:solidFill>
                  <a:schemeClr val="dk1"/>
                </a:solidFill>
                <a:latin typeface="Calibri"/>
                <a:ea typeface="Calibri"/>
                <a:cs typeface="Calibri"/>
                <a:sym typeface="Calibri"/>
              </a:rPr>
              <a:t> for easy access.</a:t>
            </a:r>
            <a:endParaRPr/>
          </a:p>
        </p:txBody>
      </p:sp>
      <p:pic>
        <p:nvPicPr>
          <p:cNvPr id="290" name="Google Shape;290;p24" descr="A group of children sitting at a table&#10;&#10;AI-generated content may be incorrect."/>
          <p:cNvPicPr preferRelativeResize="0"/>
          <p:nvPr/>
        </p:nvPicPr>
        <p:blipFill rotWithShape="1">
          <a:blip r:embed="rId3">
            <a:alphaModFix/>
          </a:blip>
          <a:srcRect/>
          <a:stretch/>
        </p:blipFill>
        <p:spPr>
          <a:xfrm>
            <a:off x="9127067" y="1498731"/>
            <a:ext cx="2693458" cy="3829761"/>
          </a:xfrm>
          <a:prstGeom prst="rect">
            <a:avLst/>
          </a:prstGeom>
          <a:noFill/>
          <a:ln>
            <a:noFill/>
          </a:ln>
        </p:spPr>
      </p:pic>
      <p:pic>
        <p:nvPicPr>
          <p:cNvPr id="291" name="Google Shape;291;p24" descr="A yellow flower on a green square&#10;&#10;AI-generated content may be incorrect."/>
          <p:cNvPicPr preferRelativeResize="0"/>
          <p:nvPr/>
        </p:nvPicPr>
        <p:blipFill rotWithShape="1">
          <a:blip r:embed="rId4">
            <a:alphaModFix/>
          </a:blip>
          <a:srcRect/>
          <a:stretch/>
        </p:blipFill>
        <p:spPr>
          <a:xfrm>
            <a:off x="10555705" y="51241"/>
            <a:ext cx="1428640" cy="1527851"/>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Google Shape;296;p25"/>
          <p:cNvSpPr txBox="1">
            <a:spLocks noGrp="1"/>
          </p:cNvSpPr>
          <p:nvPr>
            <p:ph type="title"/>
          </p:nvPr>
        </p:nvSpPr>
        <p:spPr>
          <a:xfrm>
            <a:off x="838200" y="1722438"/>
            <a:ext cx="10515600" cy="400685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2800"/>
              <a:buFont typeface="Calibri"/>
              <a:buNone/>
            </a:pPr>
            <a:br>
              <a:rPr lang="en-US" sz="2800">
                <a:latin typeface="Calibri"/>
                <a:ea typeface="Calibri"/>
                <a:cs typeface="Calibri"/>
                <a:sym typeface="Calibri"/>
              </a:rPr>
            </a:br>
            <a:r>
              <a:rPr lang="en-US" sz="2800">
                <a:latin typeface="Calibri"/>
                <a:ea typeface="Calibri"/>
                <a:cs typeface="Calibri"/>
                <a:sym typeface="Calibri"/>
              </a:rPr>
              <a:t>To keep everyone safe and focused on learning:</a:t>
            </a:r>
            <a:br>
              <a:rPr lang="en-US" sz="2800">
                <a:latin typeface="Calibri"/>
                <a:ea typeface="Calibri"/>
                <a:cs typeface="Calibri"/>
                <a:sym typeface="Calibri"/>
              </a:rPr>
            </a:br>
            <a:br>
              <a:rPr lang="en-US" sz="2800">
                <a:latin typeface="Calibri"/>
                <a:ea typeface="Calibri"/>
                <a:cs typeface="Calibri"/>
                <a:sym typeface="Calibri"/>
              </a:rPr>
            </a:br>
            <a:r>
              <a:rPr lang="en-US" sz="2800">
                <a:latin typeface="Calibri"/>
                <a:ea typeface="Calibri"/>
                <a:cs typeface="Calibri"/>
                <a:sym typeface="Calibri"/>
              </a:rPr>
              <a:t>🔹 </a:t>
            </a:r>
            <a:r>
              <a:rPr lang="en-US" sz="2800" b="1">
                <a:latin typeface="Calibri"/>
                <a:ea typeface="Calibri"/>
                <a:cs typeface="Calibri"/>
                <a:sym typeface="Calibri"/>
              </a:rPr>
              <a:t>No jewellery</a:t>
            </a:r>
            <a:r>
              <a:rPr lang="en-US" sz="2800">
                <a:latin typeface="Calibri"/>
                <a:ea typeface="Calibri"/>
                <a:cs typeface="Calibri"/>
                <a:sym typeface="Calibri"/>
              </a:rPr>
              <a:t> – including earrings (studs/spacers), rings, bracelets, necklaces, loom bands, or wristbands</a:t>
            </a:r>
            <a:br>
              <a:rPr lang="en-US" sz="2800">
                <a:latin typeface="Calibri"/>
                <a:ea typeface="Calibri"/>
                <a:cs typeface="Calibri"/>
                <a:sym typeface="Calibri"/>
              </a:rPr>
            </a:br>
            <a:br>
              <a:rPr lang="en-US" sz="2800">
                <a:latin typeface="Calibri"/>
                <a:ea typeface="Calibri"/>
                <a:cs typeface="Calibri"/>
                <a:sym typeface="Calibri"/>
              </a:rPr>
            </a:br>
            <a:r>
              <a:rPr lang="en-US" sz="2800">
                <a:latin typeface="Calibri"/>
                <a:ea typeface="Calibri"/>
                <a:cs typeface="Calibri"/>
                <a:sym typeface="Calibri"/>
              </a:rPr>
              <a:t>🔹 </a:t>
            </a:r>
            <a:r>
              <a:rPr lang="en-US" sz="2800" b="1">
                <a:latin typeface="Calibri"/>
                <a:ea typeface="Calibri"/>
                <a:cs typeface="Calibri"/>
                <a:sym typeface="Calibri"/>
              </a:rPr>
              <a:t>No earrings or spacers</a:t>
            </a:r>
            <a:r>
              <a:rPr lang="en-US" sz="2800">
                <a:latin typeface="Calibri"/>
                <a:ea typeface="Calibri"/>
                <a:cs typeface="Calibri"/>
                <a:sym typeface="Calibri"/>
              </a:rPr>
              <a:t> – </a:t>
            </a:r>
            <a:r>
              <a:rPr lang="en-US" sz="2800" u="sng">
                <a:latin typeface="Calibri"/>
                <a:ea typeface="Calibri"/>
                <a:cs typeface="Calibri"/>
                <a:sym typeface="Calibri"/>
              </a:rPr>
              <a:t>If your child is going to have their ears pierced, please do this at the start of the summer holidays as they are not to be worn when we return. </a:t>
            </a:r>
            <a:r>
              <a:rPr lang="en-US" sz="2800">
                <a:latin typeface="Calibri"/>
                <a:ea typeface="Calibri"/>
                <a:cs typeface="Calibri"/>
                <a:sym typeface="Calibri"/>
              </a:rPr>
              <a:t>These are a safety risk, especially during play and PE. </a:t>
            </a:r>
            <a:br>
              <a:rPr lang="en-US" sz="2800">
                <a:latin typeface="Calibri"/>
                <a:ea typeface="Calibri"/>
                <a:cs typeface="Calibri"/>
                <a:sym typeface="Calibri"/>
              </a:rPr>
            </a:br>
            <a:br>
              <a:rPr lang="en-US" sz="2800">
                <a:latin typeface="Calibri"/>
                <a:ea typeface="Calibri"/>
                <a:cs typeface="Calibri"/>
                <a:sym typeface="Calibri"/>
              </a:rPr>
            </a:br>
            <a:r>
              <a:rPr lang="en-US" sz="2800">
                <a:latin typeface="Calibri"/>
                <a:ea typeface="Calibri"/>
                <a:cs typeface="Calibri"/>
                <a:sym typeface="Calibri"/>
              </a:rPr>
              <a:t>🔹 </a:t>
            </a:r>
            <a:r>
              <a:rPr lang="en-US" sz="2800" b="1"/>
              <a:t>No nail varnish or make-up</a:t>
            </a:r>
            <a:r>
              <a:rPr lang="en-US" sz="2800"/>
              <a:t> – children should come to school with natural nails and faces</a:t>
            </a:r>
            <a:br>
              <a:rPr lang="en-US" sz="2800">
                <a:latin typeface="Calibri"/>
                <a:ea typeface="Calibri"/>
                <a:cs typeface="Calibri"/>
                <a:sym typeface="Calibri"/>
              </a:rPr>
            </a:br>
            <a:endParaRPr sz="2800">
              <a:latin typeface="Calibri"/>
              <a:ea typeface="Calibri"/>
              <a:cs typeface="Calibri"/>
              <a:sym typeface="Calibri"/>
            </a:endParaRPr>
          </a:p>
        </p:txBody>
      </p:sp>
      <p:sp>
        <p:nvSpPr>
          <p:cNvPr id="297" name="Google Shape;297;p25"/>
          <p:cNvSpPr txBox="1"/>
          <p:nvPr/>
        </p:nvSpPr>
        <p:spPr>
          <a:xfrm>
            <a:off x="0" y="365126"/>
            <a:ext cx="12192000"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5400" b="1">
                <a:solidFill>
                  <a:schemeClr val="dk1"/>
                </a:solidFill>
                <a:latin typeface="Calibri"/>
                <a:ea typeface="Calibri"/>
                <a:cs typeface="Calibri"/>
                <a:sym typeface="Calibri"/>
              </a:rPr>
              <a:t>👕 </a:t>
            </a:r>
            <a:r>
              <a:rPr lang="en-US" sz="5400" b="1">
                <a:solidFill>
                  <a:srgbClr val="00B050"/>
                </a:solidFill>
                <a:latin typeface="Calibri"/>
                <a:ea typeface="Calibri"/>
                <a:cs typeface="Calibri"/>
                <a:sym typeface="Calibri"/>
              </a:rPr>
              <a:t>Jewellery &amp; Appearance</a:t>
            </a:r>
            <a:endParaRPr sz="5400">
              <a:solidFill>
                <a:srgbClr val="00B050"/>
              </a:solidFill>
              <a:latin typeface="Calibri"/>
              <a:ea typeface="Calibri"/>
              <a:cs typeface="Calibri"/>
              <a:sym typeface="Calibri"/>
            </a:endParaRPr>
          </a:p>
        </p:txBody>
      </p:sp>
      <p:pic>
        <p:nvPicPr>
          <p:cNvPr id="298" name="Google Shape;298;p25" descr="A yellow flower on a green square&#10;&#10;AI-generated content may be incorrect."/>
          <p:cNvPicPr preferRelativeResize="0"/>
          <p:nvPr/>
        </p:nvPicPr>
        <p:blipFill rotWithShape="1">
          <a:blip r:embed="rId3">
            <a:alphaModFix/>
          </a:blip>
          <a:srcRect/>
          <a:stretch/>
        </p:blipFill>
        <p:spPr>
          <a:xfrm>
            <a:off x="10555705" y="51241"/>
            <a:ext cx="1428640" cy="1527851"/>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00B050"/>
              </a:buClr>
              <a:buSzPts val="5400"/>
              <a:buFont typeface="Calibri"/>
              <a:buNone/>
            </a:pPr>
            <a:r>
              <a:rPr lang="en-US" sz="5400" b="1">
                <a:solidFill>
                  <a:srgbClr val="00B050"/>
                </a:solidFill>
                <a:latin typeface="Calibri"/>
                <a:ea typeface="Calibri"/>
                <a:cs typeface="Calibri"/>
                <a:sym typeface="Calibri"/>
              </a:rPr>
              <a:t>PTA- Parents and Teachers Association </a:t>
            </a:r>
            <a:endParaRPr/>
          </a:p>
        </p:txBody>
      </p:sp>
      <p:sp>
        <p:nvSpPr>
          <p:cNvPr id="304" name="Google Shape;304;p26"/>
          <p:cNvSpPr txBox="1">
            <a:spLocks noGrp="1"/>
          </p:cNvSpPr>
          <p:nvPr>
            <p:ph type="body" idx="1"/>
          </p:nvPr>
        </p:nvSpPr>
        <p:spPr>
          <a:xfrm>
            <a:off x="838200" y="1978025"/>
            <a:ext cx="10515600" cy="4351338"/>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2800"/>
              <a:buNone/>
            </a:pPr>
            <a:r>
              <a:rPr lang="en-US"/>
              <a:t>When combining the power of our Parents &amp;Teachers we are greeting a stronger school community- just like in our mission statement- </a:t>
            </a:r>
            <a:r>
              <a:rPr lang="en-US" b="1" i="1">
                <a:solidFill>
                  <a:srgbClr val="00B050"/>
                </a:solidFill>
              </a:rPr>
              <a:t>“Together we will make a difference”</a:t>
            </a:r>
            <a:endParaRPr/>
          </a:p>
          <a:p>
            <a:pPr marL="228600" lvl="0" indent="-50800" algn="l" rtl="0">
              <a:lnSpc>
                <a:spcPct val="90000"/>
              </a:lnSpc>
              <a:spcBef>
                <a:spcPts val="1000"/>
              </a:spcBef>
              <a:spcAft>
                <a:spcPts val="0"/>
              </a:spcAft>
              <a:buClr>
                <a:schemeClr val="dk1"/>
              </a:buClr>
              <a:buSzPts val="2800"/>
              <a:buNone/>
            </a:pPr>
            <a:endParaRPr/>
          </a:p>
          <a:p>
            <a:pPr marL="0" lvl="0" indent="0" algn="ctr" rtl="0">
              <a:lnSpc>
                <a:spcPct val="90000"/>
              </a:lnSpc>
              <a:spcBef>
                <a:spcPts val="1000"/>
              </a:spcBef>
              <a:spcAft>
                <a:spcPts val="0"/>
              </a:spcAft>
              <a:buClr>
                <a:schemeClr val="dk1"/>
              </a:buClr>
              <a:buSzPts val="2800"/>
              <a:buNone/>
            </a:pPr>
            <a:r>
              <a:rPr lang="en-US"/>
              <a:t>Are you passionate about your child’s education and school experience?</a:t>
            </a:r>
            <a:endParaRPr/>
          </a:p>
          <a:p>
            <a:pPr marL="0" lvl="0" indent="0" algn="ctr" rtl="0">
              <a:lnSpc>
                <a:spcPct val="90000"/>
              </a:lnSpc>
              <a:spcBef>
                <a:spcPts val="1000"/>
              </a:spcBef>
              <a:spcAft>
                <a:spcPts val="0"/>
              </a:spcAft>
              <a:buClr>
                <a:schemeClr val="dk1"/>
              </a:buClr>
              <a:buSzPts val="2800"/>
              <a:buNone/>
            </a:pPr>
            <a:r>
              <a:rPr lang="en-US"/>
              <a:t>Do you want to help shape school events, support teachers, and build a vibrant community? </a:t>
            </a:r>
            <a:endParaRPr/>
          </a:p>
          <a:p>
            <a:pPr marL="228600" lvl="0" indent="-50800" algn="l" rtl="0">
              <a:lnSpc>
                <a:spcPct val="90000"/>
              </a:lnSpc>
              <a:spcBef>
                <a:spcPts val="1000"/>
              </a:spcBef>
              <a:spcAft>
                <a:spcPts val="0"/>
              </a:spcAft>
              <a:buClr>
                <a:schemeClr val="dk1"/>
              </a:buClr>
              <a:buSzPts val="2800"/>
              <a:buNone/>
            </a:pPr>
            <a:endParaRPr/>
          </a:p>
          <a:p>
            <a:pPr marL="0" lvl="0" indent="0" algn="ctr" rtl="0">
              <a:lnSpc>
                <a:spcPct val="90000"/>
              </a:lnSpc>
              <a:spcBef>
                <a:spcPts val="1000"/>
              </a:spcBef>
              <a:spcAft>
                <a:spcPts val="0"/>
              </a:spcAft>
              <a:buClr>
                <a:schemeClr val="dk1"/>
              </a:buClr>
              <a:buSzPts val="2800"/>
              <a:buNone/>
            </a:pPr>
            <a:r>
              <a:rPr lang="en-US" b="1"/>
              <a:t>Then join our PTA – we need YOU!</a:t>
            </a:r>
            <a:endParaRPr/>
          </a:p>
        </p:txBody>
      </p:sp>
      <p:pic>
        <p:nvPicPr>
          <p:cNvPr id="305" name="Google Shape;305;p26"/>
          <p:cNvPicPr preferRelativeResize="0"/>
          <p:nvPr/>
        </p:nvPicPr>
        <p:blipFill rotWithShape="1">
          <a:blip r:embed="rId3">
            <a:alphaModFix/>
          </a:blip>
          <a:srcRect/>
          <a:stretch/>
        </p:blipFill>
        <p:spPr>
          <a:xfrm>
            <a:off x="9801225" y="4631585"/>
            <a:ext cx="2069145" cy="2069145"/>
          </a:xfrm>
          <a:prstGeom prst="rect">
            <a:avLst/>
          </a:prstGeom>
          <a:noFill/>
          <a:ln>
            <a:noFill/>
          </a:ln>
        </p:spPr>
      </p:pic>
      <p:pic>
        <p:nvPicPr>
          <p:cNvPr id="306" name="Google Shape;306;p26" descr="A yellow flower on a green square&#10;&#10;AI-generated content may be incorrect."/>
          <p:cNvPicPr preferRelativeResize="0"/>
          <p:nvPr/>
        </p:nvPicPr>
        <p:blipFill rotWithShape="1">
          <a:blip r:embed="rId4">
            <a:alphaModFix/>
          </a:blip>
          <a:srcRect/>
          <a:stretch/>
        </p:blipFill>
        <p:spPr>
          <a:xfrm>
            <a:off x="10555705" y="51241"/>
            <a:ext cx="1428640" cy="1527851"/>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6"/>
              </a:buClr>
              <a:buSzPts val="4400"/>
              <a:buFont typeface="Calibri"/>
              <a:buNone/>
            </a:pPr>
            <a:r>
              <a:rPr lang="en-US">
                <a:solidFill>
                  <a:schemeClr val="accent6"/>
                </a:solidFill>
                <a:latin typeface="Calibri"/>
                <a:ea typeface="Calibri"/>
                <a:cs typeface="Calibri"/>
                <a:sym typeface="Calibri"/>
              </a:rPr>
              <a:t>Why join the PTA…</a:t>
            </a:r>
            <a:endParaRPr/>
          </a:p>
        </p:txBody>
      </p:sp>
      <p:sp>
        <p:nvSpPr>
          <p:cNvPr id="312" name="Google Shape;312;p2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90000"/>
              </a:lnSpc>
              <a:spcBef>
                <a:spcPts val="0"/>
              </a:spcBef>
              <a:spcAft>
                <a:spcPts val="0"/>
              </a:spcAft>
              <a:buClr>
                <a:srgbClr val="000000"/>
              </a:buClr>
              <a:buSzPct val="100000"/>
              <a:buNone/>
            </a:pPr>
            <a:r>
              <a:rPr lang="en-US" b="1">
                <a:solidFill>
                  <a:srgbClr val="000000"/>
                </a:solidFill>
                <a:latin typeface="Arial"/>
                <a:ea typeface="Arial"/>
                <a:cs typeface="Arial"/>
                <a:sym typeface="Arial"/>
              </a:rPr>
              <a:t>🤝 </a:t>
            </a:r>
            <a:r>
              <a:rPr lang="en-US" b="1">
                <a:solidFill>
                  <a:srgbClr val="000000"/>
                </a:solidFill>
              </a:rPr>
              <a:t>Opportunities to connect with other parents and staff</a:t>
            </a:r>
            <a:endParaRPr/>
          </a:p>
          <a:p>
            <a:pPr marL="0" lvl="0" indent="0" algn="l" rtl="0">
              <a:lnSpc>
                <a:spcPct val="90000"/>
              </a:lnSpc>
              <a:spcBef>
                <a:spcPts val="1000"/>
              </a:spcBef>
              <a:spcAft>
                <a:spcPts val="0"/>
              </a:spcAft>
              <a:buClr>
                <a:srgbClr val="000000"/>
              </a:buClr>
              <a:buSzPct val="100000"/>
              <a:buNone/>
            </a:pPr>
            <a:r>
              <a:rPr lang="en-US" b="1">
                <a:solidFill>
                  <a:srgbClr val="000000"/>
                </a:solidFill>
              </a:rPr>
              <a:t>🎉 Help plan fun school events and fundraisers</a:t>
            </a:r>
            <a:endParaRPr/>
          </a:p>
          <a:p>
            <a:pPr marL="0" lvl="0" indent="0" algn="l" rtl="0">
              <a:lnSpc>
                <a:spcPct val="90000"/>
              </a:lnSpc>
              <a:spcBef>
                <a:spcPts val="1000"/>
              </a:spcBef>
              <a:spcAft>
                <a:spcPts val="0"/>
              </a:spcAft>
              <a:buClr>
                <a:srgbClr val="000000"/>
              </a:buClr>
              <a:buSzPct val="100000"/>
              <a:buNone/>
            </a:pPr>
            <a:r>
              <a:rPr lang="en-US" b="1">
                <a:solidFill>
                  <a:srgbClr val="000000"/>
                </a:solidFill>
              </a:rPr>
              <a:t>📚 Support educational programs and resources</a:t>
            </a:r>
            <a:endParaRPr/>
          </a:p>
          <a:p>
            <a:pPr marL="0" lvl="0" indent="0" algn="l" rtl="0">
              <a:lnSpc>
                <a:spcPct val="90000"/>
              </a:lnSpc>
              <a:spcBef>
                <a:spcPts val="1000"/>
              </a:spcBef>
              <a:spcAft>
                <a:spcPts val="0"/>
              </a:spcAft>
              <a:buClr>
                <a:srgbClr val="000000"/>
              </a:buClr>
              <a:buSzPct val="100000"/>
              <a:buNone/>
            </a:pPr>
            <a:r>
              <a:rPr lang="en-US" b="1">
                <a:solidFill>
                  <a:srgbClr val="000000"/>
                </a:solidFill>
              </a:rPr>
              <a:t>🗣️ Have a voice in school decisions</a:t>
            </a:r>
            <a:endParaRPr/>
          </a:p>
          <a:p>
            <a:pPr marL="0" lvl="0" indent="0" algn="l" rtl="0">
              <a:lnSpc>
                <a:spcPct val="90000"/>
              </a:lnSpc>
              <a:spcBef>
                <a:spcPts val="1000"/>
              </a:spcBef>
              <a:spcAft>
                <a:spcPts val="0"/>
              </a:spcAft>
              <a:buClr>
                <a:srgbClr val="000000"/>
              </a:buClr>
              <a:buSzPct val="100000"/>
              <a:buNone/>
            </a:pPr>
            <a:r>
              <a:rPr lang="en-US" b="1">
                <a:solidFill>
                  <a:srgbClr val="000000"/>
                </a:solidFill>
              </a:rPr>
              <a:t>💡 Share your ideas, talents and skills with others</a:t>
            </a:r>
            <a:endParaRPr/>
          </a:p>
          <a:p>
            <a:pPr marL="0" lvl="0" indent="0" algn="l" rtl="0">
              <a:lnSpc>
                <a:spcPct val="90000"/>
              </a:lnSpc>
              <a:spcBef>
                <a:spcPts val="1000"/>
              </a:spcBef>
              <a:spcAft>
                <a:spcPts val="0"/>
              </a:spcAft>
              <a:buClr>
                <a:srgbClr val="000000"/>
              </a:buClr>
              <a:buSzPct val="100000"/>
              <a:buNone/>
            </a:pPr>
            <a:r>
              <a:rPr lang="en-US" b="1">
                <a:solidFill>
                  <a:srgbClr val="000000"/>
                </a:solidFill>
              </a:rPr>
              <a:t>🎯Raising funds that are put straight back into the school</a:t>
            </a:r>
            <a:endParaRPr/>
          </a:p>
          <a:p>
            <a:pPr marL="0" lvl="0" indent="0" algn="l" rtl="0">
              <a:lnSpc>
                <a:spcPct val="90000"/>
              </a:lnSpc>
              <a:spcBef>
                <a:spcPts val="1000"/>
              </a:spcBef>
              <a:spcAft>
                <a:spcPts val="0"/>
              </a:spcAft>
              <a:buClr>
                <a:schemeClr val="accent4"/>
              </a:buClr>
              <a:buSzPct val="100000"/>
              <a:buNone/>
            </a:pPr>
            <a:endParaRPr>
              <a:solidFill>
                <a:srgbClr val="000000"/>
              </a:solidFill>
            </a:endParaRPr>
          </a:p>
          <a:p>
            <a:pPr marL="0" lvl="0" indent="0" algn="l" rtl="0">
              <a:lnSpc>
                <a:spcPct val="90000"/>
              </a:lnSpc>
              <a:spcBef>
                <a:spcPts val="1000"/>
              </a:spcBef>
              <a:spcAft>
                <a:spcPts val="0"/>
              </a:spcAft>
              <a:buClr>
                <a:srgbClr val="000000"/>
              </a:buClr>
              <a:buSzPct val="100000"/>
              <a:buNone/>
            </a:pPr>
            <a:r>
              <a:rPr lang="en-US">
                <a:solidFill>
                  <a:srgbClr val="000000"/>
                </a:solidFill>
              </a:rPr>
              <a:t>No experience needed – just enthusiasm and a desire to help- Whether you can give a little time or a lot, your involvement makes a big impact.</a:t>
            </a:r>
            <a:endParaRPr/>
          </a:p>
          <a:p>
            <a:pPr marL="0" lvl="0" indent="0" algn="ctr" rtl="0">
              <a:lnSpc>
                <a:spcPct val="90000"/>
              </a:lnSpc>
              <a:spcBef>
                <a:spcPts val="1000"/>
              </a:spcBef>
              <a:spcAft>
                <a:spcPts val="0"/>
              </a:spcAft>
              <a:buClr>
                <a:srgbClr val="00B050"/>
              </a:buClr>
              <a:buSzPct val="100000"/>
              <a:buNone/>
            </a:pPr>
            <a:r>
              <a:rPr lang="en-US" b="1">
                <a:solidFill>
                  <a:srgbClr val="00B050"/>
                </a:solidFill>
              </a:rPr>
              <a:t>Come along to our annual PTA General meeting in September </a:t>
            </a:r>
            <a:endParaRPr/>
          </a:p>
          <a:p>
            <a:pPr marL="228600" lvl="0" indent="-64135" algn="l" rtl="0">
              <a:lnSpc>
                <a:spcPct val="90000"/>
              </a:lnSpc>
              <a:spcBef>
                <a:spcPts val="1000"/>
              </a:spcBef>
              <a:spcAft>
                <a:spcPts val="0"/>
              </a:spcAft>
              <a:buClr>
                <a:schemeClr val="dk1"/>
              </a:buClr>
              <a:buSzPct val="100000"/>
              <a:buNone/>
            </a:pPr>
            <a:endParaRPr/>
          </a:p>
        </p:txBody>
      </p:sp>
      <p:pic>
        <p:nvPicPr>
          <p:cNvPr id="313" name="Google Shape;313;p27" descr="A yellow flower on a green square&#10;&#10;AI-generated content may be incorrect."/>
          <p:cNvPicPr preferRelativeResize="0"/>
          <p:nvPr/>
        </p:nvPicPr>
        <p:blipFill rotWithShape="1">
          <a:blip r:embed="rId3">
            <a:alphaModFix/>
          </a:blip>
          <a:srcRect/>
          <a:stretch/>
        </p:blipFill>
        <p:spPr>
          <a:xfrm>
            <a:off x="10555705" y="51241"/>
            <a:ext cx="1428640" cy="1527851"/>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Google Shape;318;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6"/>
              </a:buClr>
              <a:buSzPts val="4400"/>
              <a:buFont typeface="Calibri"/>
              <a:buNone/>
            </a:pPr>
            <a:r>
              <a:rPr lang="en-US" b="1">
                <a:solidFill>
                  <a:schemeClr val="accent6"/>
                </a:solidFill>
              </a:rPr>
              <a:t>Any Questions? </a:t>
            </a:r>
            <a:endParaRPr/>
          </a:p>
        </p:txBody>
      </p:sp>
      <p:sp>
        <p:nvSpPr>
          <p:cNvPr id="319" name="Google Shape;319;p2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90000"/>
              </a:lnSpc>
              <a:spcBef>
                <a:spcPts val="0"/>
              </a:spcBef>
              <a:spcAft>
                <a:spcPts val="0"/>
              </a:spcAft>
              <a:buClr>
                <a:schemeClr val="dk1"/>
              </a:buClr>
              <a:buSzPct val="100000"/>
              <a:buNone/>
            </a:pPr>
            <a:r>
              <a:rPr lang="en-US"/>
              <a:t>We are always on the door to answer questions or listen to your concerns. </a:t>
            </a:r>
            <a:endParaRPr/>
          </a:p>
          <a:p>
            <a:pPr marL="0" lvl="0" indent="0" algn="l" rtl="0">
              <a:lnSpc>
                <a:spcPct val="90000"/>
              </a:lnSpc>
              <a:spcBef>
                <a:spcPts val="1000"/>
              </a:spcBef>
              <a:spcAft>
                <a:spcPts val="0"/>
              </a:spcAft>
              <a:buClr>
                <a:schemeClr val="dk1"/>
              </a:buClr>
              <a:buSzPct val="100000"/>
              <a:buNone/>
            </a:pPr>
            <a:endParaRPr/>
          </a:p>
          <a:p>
            <a:pPr marL="0" lvl="0" indent="0" algn="l" rtl="0">
              <a:lnSpc>
                <a:spcPct val="90000"/>
              </a:lnSpc>
              <a:spcBef>
                <a:spcPts val="1000"/>
              </a:spcBef>
              <a:spcAft>
                <a:spcPts val="0"/>
              </a:spcAft>
              <a:buClr>
                <a:schemeClr val="dk1"/>
              </a:buClr>
              <a:buSzPct val="100000"/>
              <a:buNone/>
            </a:pPr>
            <a:r>
              <a:rPr lang="en-US"/>
              <a:t>Please c</a:t>
            </a:r>
            <a:r>
              <a:rPr lang="en-US" sz="2800"/>
              <a:t>heck book bags for letters, notes or accident slips. </a:t>
            </a:r>
            <a:endParaRPr/>
          </a:p>
          <a:p>
            <a:pPr marL="0" lvl="0" indent="0" algn="l" rtl="0">
              <a:lnSpc>
                <a:spcPct val="90000"/>
              </a:lnSpc>
              <a:spcBef>
                <a:spcPts val="1000"/>
              </a:spcBef>
              <a:spcAft>
                <a:spcPts val="0"/>
              </a:spcAft>
              <a:buClr>
                <a:schemeClr val="dk1"/>
              </a:buClr>
              <a:buSzPct val="100000"/>
              <a:buNone/>
            </a:pPr>
            <a:endParaRPr/>
          </a:p>
          <a:p>
            <a:pPr marL="0" lvl="0" indent="0" algn="l" rtl="0">
              <a:lnSpc>
                <a:spcPct val="90000"/>
              </a:lnSpc>
              <a:spcBef>
                <a:spcPts val="1000"/>
              </a:spcBef>
              <a:spcAft>
                <a:spcPts val="0"/>
              </a:spcAft>
              <a:buClr>
                <a:schemeClr val="dk1"/>
              </a:buClr>
              <a:buSzPct val="100000"/>
              <a:buNone/>
            </a:pPr>
            <a:r>
              <a:rPr lang="en-US"/>
              <a:t>We will try to communicate via Showbie and send photos information and school events but if its something urgent then please email the office so that we can address your matter efficiently. </a:t>
            </a:r>
            <a:endParaRPr/>
          </a:p>
          <a:p>
            <a:pPr marL="0" lvl="0" indent="0" algn="l" rtl="0">
              <a:lnSpc>
                <a:spcPct val="90000"/>
              </a:lnSpc>
              <a:spcBef>
                <a:spcPts val="1000"/>
              </a:spcBef>
              <a:spcAft>
                <a:spcPts val="0"/>
              </a:spcAft>
              <a:buClr>
                <a:schemeClr val="dk1"/>
              </a:buClr>
              <a:buSzPct val="100000"/>
              <a:buNone/>
            </a:pPr>
            <a:endParaRPr/>
          </a:p>
          <a:p>
            <a:pPr marL="0" lvl="0" indent="0" algn="l" rtl="0">
              <a:lnSpc>
                <a:spcPct val="90000"/>
              </a:lnSpc>
              <a:spcBef>
                <a:spcPts val="1000"/>
              </a:spcBef>
              <a:spcAft>
                <a:spcPts val="0"/>
              </a:spcAft>
              <a:buClr>
                <a:schemeClr val="dk1"/>
              </a:buClr>
              <a:buSzPct val="100000"/>
              <a:buNone/>
            </a:pPr>
            <a:r>
              <a:rPr lang="en-US"/>
              <a:t>Thank you for listening and we look forward to working together in September! </a:t>
            </a:r>
            <a:endParaRPr/>
          </a:p>
          <a:p>
            <a:pPr marL="228600" lvl="0" indent="-64135" algn="l" rtl="0">
              <a:lnSpc>
                <a:spcPct val="90000"/>
              </a:lnSpc>
              <a:spcBef>
                <a:spcPts val="1000"/>
              </a:spcBef>
              <a:spcAft>
                <a:spcPts val="0"/>
              </a:spcAft>
              <a:buClr>
                <a:schemeClr val="dk1"/>
              </a:buClr>
              <a:buSzPct val="100000"/>
              <a:buNone/>
            </a:pPr>
            <a:endParaRPr/>
          </a:p>
        </p:txBody>
      </p:sp>
      <p:pic>
        <p:nvPicPr>
          <p:cNvPr id="320" name="Google Shape;320;p28" descr="A yellow flower on a green square&#10;&#10;AI-generated content may be incorrect."/>
          <p:cNvPicPr preferRelativeResize="0"/>
          <p:nvPr/>
        </p:nvPicPr>
        <p:blipFill rotWithShape="1">
          <a:blip r:embed="rId3">
            <a:alphaModFix/>
          </a:blip>
          <a:srcRect/>
          <a:stretch/>
        </p:blipFill>
        <p:spPr>
          <a:xfrm>
            <a:off x="9925160" y="108768"/>
            <a:ext cx="1428640" cy="1527851"/>
          </a:xfrm>
          <a:prstGeom prst="rect">
            <a:avLst/>
          </a:prstGeom>
          <a:noFill/>
          <a:ln>
            <a:noFill/>
          </a:ln>
        </p:spPr>
      </p:pic>
    </p:spTree>
  </p:cSld>
  <p:clrMapOvr>
    <a:masterClrMapping/>
  </p:clrMapOvr>
</p:sld>
</file>

<file path=ppt/theme/theme1.xml><?xml version="1.0" encoding="utf-8"?>
<a:theme xmlns:a="http://schemas.openxmlformats.org/drawingml/2006/main" name="Office 2013 - 2022 Theme">
  <a:themeElements>
    <a:clrScheme name="Office 2013 - 2022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238</TotalTime>
  <Words>2284</Words>
  <Application>Microsoft Office PowerPoint</Application>
  <PresentationFormat>Widescreen</PresentationFormat>
  <Paragraphs>210</Paragraphs>
  <Slides>28</Slides>
  <Notes>28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Comic Sans MS</vt:lpstr>
      <vt:lpstr>Nunito</vt:lpstr>
      <vt:lpstr>Arial</vt:lpstr>
      <vt:lpstr>Calibri</vt:lpstr>
      <vt:lpstr>Office 2013 - 2022 Theme</vt:lpstr>
      <vt:lpstr>Welcome to Year 1 Transition Meeting </vt:lpstr>
      <vt:lpstr>Aims of this transition meeting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If You’re Concerned About Something…</vt:lpstr>
      <vt:lpstr>📬 Communicating with Us  If you need to get in touch, please email the school office in the first instance:  ✉️ office@primrosehill-euxton.lancs.sch.uk  Your message will be passed on to the relevant member of staff.  We aim to respond as soon as we can, but please allow up to 48 hours for a reply during term time.  For urgent matters during the school day, please phone the school office directly on: 01257 276688</vt:lpstr>
      <vt:lpstr> Just a reminder that Arbor can be used to report your child's absence. To do this, please: 1.  Access the Attendance section. 2.  Enter the details of the absence. 3.  Submit the request.  Once approved, the absence will be visible in the Attendance tab. If you have any questions or require assistance using Arbor, please contact the school office. Please check your emails on a regular basis, </vt:lpstr>
      <vt:lpstr>PowerPoint Presentation</vt:lpstr>
      <vt:lpstr> To keep everyone safe and focused on learning:  🔹 No jewellery – including earrings (studs/spacers), rings, bracelets, necklaces, loom bands, or wristbands  🔹 No earrings or spacers – If your child is going to have their ears pierced, please do this at the start of the summer holidays as they are not to be worn when we return. These are a safety risk, especially during play and PE.   🔹 No nail varnish or make-up – children should come to school with natural nails and faces </vt:lpstr>
      <vt:lpstr>PTA- Parents and Teachers Association </vt:lpstr>
      <vt:lpstr>Why join the PTA…</vt:lpstr>
      <vt:lpstr>Any 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Year 1 Transition Meeting </dc:title>
  <dc:creator>9045, head</dc:creator>
  <cp:lastModifiedBy>S HACKING</cp:lastModifiedBy>
  <cp:revision>6</cp:revision>
  <dcterms:created xsi:type="dcterms:W3CDTF">2025-07-09T11:40:06Z</dcterms:created>
  <dcterms:modified xsi:type="dcterms:W3CDTF">2026-07-13T16:42:45Z</dcterms:modified>
</cp:coreProperties>
</file>