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270" r:id="rId6"/>
    <p:sldId id="258" r:id="rId7"/>
    <p:sldId id="272" r:id="rId8"/>
    <p:sldId id="273" r:id="rId9"/>
    <p:sldId id="268" r:id="rId10"/>
    <p:sldId id="278" r:id="rId11"/>
    <p:sldId id="257" r:id="rId12"/>
    <p:sldId id="262" r:id="rId13"/>
    <p:sldId id="261" r:id="rId14"/>
    <p:sldId id="279" r:id="rId15"/>
    <p:sldId id="275" r:id="rId16"/>
    <p:sldId id="276" r:id="rId17"/>
    <p:sldId id="271" r:id="rId18"/>
    <p:sldId id="274" r:id="rId19"/>
    <p:sldId id="277" r:id="rId20"/>
    <p:sldId id="266" r:id="rId21"/>
    <p:sldId id="269" r:id="rId22"/>
    <p:sldId id="267" r:id="rId23"/>
    <p:sldId id="264"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12" autoAdjust="0"/>
  </p:normalViewPr>
  <p:slideViewPr>
    <p:cSldViewPr snapToGrid="0">
      <p:cViewPr varScale="1">
        <p:scale>
          <a:sx n="63" d="100"/>
          <a:sy n="63" d="100"/>
        </p:scale>
        <p:origin x="764"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7/14/2024</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7/14/2024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July</a:t>
            </a:r>
          </a:p>
          <a:p>
            <a:r>
              <a:rPr lang="en-US" dirty="0"/>
              <a:t>2024</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US" dirty="0"/>
              <a:t>Transition to Year 1</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a:xfrm rot="720000">
            <a:off x="7753004" y="5141371"/>
            <a:ext cx="4837299" cy="858767"/>
          </a:xfrm>
        </p:spPr>
        <p:txBody>
          <a:bodyPr>
            <a:normAutofit/>
          </a:bodyPr>
          <a:lstStyle/>
          <a:p>
            <a:endParaRPr lang="ru-RU" b="1" dirty="0">
              <a:latin typeface="+mj-lt"/>
            </a:endParaRPr>
          </a:p>
        </p:txBody>
      </p:sp>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lstStyle/>
          <a:p>
            <a:r>
              <a:rPr lang="en-US" dirty="0"/>
              <a:t>School Life</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5219361" y="1347788"/>
            <a:ext cx="6061413" cy="4090986"/>
          </a:xfrm>
        </p:spPr>
        <p:txBody>
          <a:bodyPr tIns="180000" bIns="108000">
            <a:normAutofit/>
          </a:bodyPr>
          <a:lstStyle/>
          <a:p>
            <a:pPr>
              <a:lnSpc>
                <a:spcPct val="120000"/>
              </a:lnSpc>
            </a:pPr>
            <a:r>
              <a:rPr lang="en-GB" altLang="en-US" dirty="0">
                <a:latin typeface="+mj-lt"/>
              </a:rPr>
              <a:t>House points </a:t>
            </a:r>
            <a:endParaRPr lang="en-US" dirty="0">
              <a:latin typeface="Franklin Gothic Book"/>
            </a:endParaRPr>
          </a:p>
          <a:p>
            <a:pPr>
              <a:lnSpc>
                <a:spcPct val="120000"/>
              </a:lnSpc>
            </a:pPr>
            <a:r>
              <a:rPr lang="en-GB" altLang="en-US" dirty="0">
                <a:latin typeface="+mj-lt"/>
              </a:rPr>
              <a:t>Certificates in Friday assembly</a:t>
            </a:r>
            <a:endParaRPr lang="en-US" dirty="0"/>
          </a:p>
          <a:p>
            <a:pPr>
              <a:lnSpc>
                <a:spcPct val="120000"/>
              </a:lnSpc>
            </a:pPr>
            <a:r>
              <a:rPr lang="en-GB" altLang="en-US" dirty="0">
                <a:latin typeface="+mj-lt"/>
              </a:rPr>
              <a:t>Super Pupil – school dog Jessie reward time</a:t>
            </a:r>
          </a:p>
          <a:p>
            <a:pPr>
              <a:lnSpc>
                <a:spcPct val="120000"/>
              </a:lnSpc>
            </a:pPr>
            <a:r>
              <a:rPr lang="en-GB" altLang="en-US" dirty="0">
                <a:latin typeface="+mj-lt"/>
              </a:rPr>
              <a:t>Class bear </a:t>
            </a:r>
          </a:p>
          <a:p>
            <a:pPr>
              <a:lnSpc>
                <a:spcPct val="120000"/>
              </a:lnSpc>
            </a:pPr>
            <a:r>
              <a:rPr lang="en-GB" altLang="en-US" dirty="0">
                <a:latin typeface="+mj-lt"/>
              </a:rPr>
              <a:t>Behaviour system – stages</a:t>
            </a:r>
            <a:r>
              <a:rPr lang="en-GB" altLang="en-US" dirty="0"/>
              <a:t> </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10</a:t>
            </a:fld>
            <a:endParaRPr lang="en-US" dirty="0"/>
          </a:p>
        </p:txBody>
      </p:sp>
      <p:pic>
        <p:nvPicPr>
          <p:cNvPr id="6" name="Picture 5">
            <a:extLst>
              <a:ext uri="{FF2B5EF4-FFF2-40B4-BE49-F238E27FC236}">
                <a16:creationId xmlns:a16="http://schemas.microsoft.com/office/drawing/2014/main" id="{A777C961-89D5-E9D0-0319-830F8C072E90}"/>
              </a:ext>
            </a:extLst>
          </p:cNvPr>
          <p:cNvPicPr>
            <a:picLocks noChangeAspect="1"/>
          </p:cNvPicPr>
          <p:nvPr/>
        </p:nvPicPr>
        <p:blipFill>
          <a:blip r:embed="rId2"/>
          <a:stretch>
            <a:fillRect/>
          </a:stretch>
        </p:blipFill>
        <p:spPr>
          <a:xfrm>
            <a:off x="1342339" y="2108311"/>
            <a:ext cx="2741981" cy="3644181"/>
          </a:xfrm>
          <a:prstGeom prst="rect">
            <a:avLst/>
          </a:prstGeom>
        </p:spPr>
      </p:pic>
    </p:spTree>
    <p:extLst>
      <p:ext uri="{BB962C8B-B14F-4D97-AF65-F5344CB8AC3E}">
        <p14:creationId xmlns:p14="http://schemas.microsoft.com/office/powerpoint/2010/main" val="2211844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E9FDC82-76B2-640A-CD14-3A4A2FB4D45E}"/>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EC6C8D37-5B6D-43DE-8F8A-DEB0DA124C5F}"/>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a:extLst>
              <a:ext uri="{FF2B5EF4-FFF2-40B4-BE49-F238E27FC236}">
                <a16:creationId xmlns:a16="http://schemas.microsoft.com/office/drawing/2014/main" id="{CF47C813-18A6-4BC9-2F36-FE3407FB6D12}"/>
              </a:ext>
            </a:extLst>
          </p:cNvPr>
          <p:cNvSpPr>
            <a:spLocks noGrp="1"/>
          </p:cNvSpPr>
          <p:nvPr>
            <p:ph type="title"/>
          </p:nvPr>
        </p:nvSpPr>
        <p:spPr>
          <a:xfrm rot="21180000">
            <a:off x="285162" y="300512"/>
            <a:ext cx="5277040" cy="1325563"/>
          </a:xfrm>
        </p:spPr>
        <p:txBody>
          <a:bodyPr/>
          <a:lstStyle/>
          <a:p>
            <a:r>
              <a:rPr lang="en-US" dirty="0"/>
              <a:t>The Primrose Pod</a:t>
            </a:r>
            <a:endParaRPr lang="en-GB" dirty="0"/>
          </a:p>
        </p:txBody>
      </p:sp>
      <p:pic>
        <p:nvPicPr>
          <p:cNvPr id="6" name="Content Placeholder 5">
            <a:extLst>
              <a:ext uri="{FF2B5EF4-FFF2-40B4-BE49-F238E27FC236}">
                <a16:creationId xmlns:a16="http://schemas.microsoft.com/office/drawing/2014/main" id="{B701544F-A8CF-AF2B-4356-C7E6FA99ACC5}"/>
              </a:ext>
            </a:extLst>
          </p:cNvPr>
          <p:cNvPicPr>
            <a:picLocks noGrp="1" noChangeAspect="1"/>
          </p:cNvPicPr>
          <p:nvPr>
            <p:ph idx="1"/>
          </p:nvPr>
        </p:nvPicPr>
        <p:blipFill>
          <a:blip r:embed="rId2"/>
          <a:stretch>
            <a:fillRect/>
          </a:stretch>
        </p:blipFill>
        <p:spPr>
          <a:xfrm>
            <a:off x="3231620" y="1825625"/>
            <a:ext cx="5801784" cy="4351338"/>
          </a:xfrm>
          <a:prstGeom prst="rect">
            <a:avLst/>
          </a:prstGeom>
        </p:spPr>
      </p:pic>
    </p:spTree>
    <p:extLst>
      <p:ext uri="{BB962C8B-B14F-4D97-AF65-F5344CB8AC3E}">
        <p14:creationId xmlns:p14="http://schemas.microsoft.com/office/powerpoint/2010/main" val="1158804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143291-2E06-ECA1-66BC-9FF975E19FF7}"/>
              </a:ext>
            </a:extLst>
          </p:cNvPr>
          <p:cNvSpPr>
            <a:spLocks noGrp="1"/>
          </p:cNvSpPr>
          <p:nvPr>
            <p:ph type="ftr" sz="quarter" idx="11"/>
          </p:nvPr>
        </p:nvSpPr>
        <p:spPr/>
        <p:txBody>
          <a:bodyPr/>
          <a:lstStyle/>
          <a:p>
            <a:r>
              <a:rPr lang="en-US" noProof="0"/>
              <a:t>ADD A FOOTER</a:t>
            </a:r>
            <a:endParaRPr lang="en-US" noProof="0" dirty="0"/>
          </a:p>
        </p:txBody>
      </p:sp>
      <p:sp>
        <p:nvSpPr>
          <p:cNvPr id="3" name="Slide Number Placeholder 2">
            <a:extLst>
              <a:ext uri="{FF2B5EF4-FFF2-40B4-BE49-F238E27FC236}">
                <a16:creationId xmlns:a16="http://schemas.microsoft.com/office/drawing/2014/main" id="{F3BB06CE-F1A2-2D61-8765-52548AB4315F}"/>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sp>
        <p:nvSpPr>
          <p:cNvPr id="4" name="Title 3">
            <a:extLst>
              <a:ext uri="{FF2B5EF4-FFF2-40B4-BE49-F238E27FC236}">
                <a16:creationId xmlns:a16="http://schemas.microsoft.com/office/drawing/2014/main" id="{2F010B72-8BF7-72B5-3618-C2BBE8358FE9}"/>
              </a:ext>
            </a:extLst>
          </p:cNvPr>
          <p:cNvSpPr>
            <a:spLocks noGrp="1"/>
          </p:cNvSpPr>
          <p:nvPr>
            <p:ph type="title"/>
          </p:nvPr>
        </p:nvSpPr>
        <p:spPr>
          <a:xfrm rot="21180000">
            <a:off x="285086" y="299283"/>
            <a:ext cx="5297209" cy="1325563"/>
          </a:xfrm>
        </p:spPr>
        <p:txBody>
          <a:bodyPr/>
          <a:lstStyle/>
          <a:p>
            <a:r>
              <a:rPr lang="en-US" dirty="0"/>
              <a:t>The Primrose Pod</a:t>
            </a:r>
            <a:endParaRPr lang="en-GB" dirty="0"/>
          </a:p>
        </p:txBody>
      </p:sp>
      <p:sp>
        <p:nvSpPr>
          <p:cNvPr id="5" name="Content Placeholder 4">
            <a:extLst>
              <a:ext uri="{FF2B5EF4-FFF2-40B4-BE49-F238E27FC236}">
                <a16:creationId xmlns:a16="http://schemas.microsoft.com/office/drawing/2014/main" id="{6B836D35-291C-AC75-0E45-12A1FF6521A6}"/>
              </a:ext>
            </a:extLst>
          </p:cNvPr>
          <p:cNvSpPr>
            <a:spLocks noGrp="1"/>
          </p:cNvSpPr>
          <p:nvPr>
            <p:ph idx="1"/>
          </p:nvPr>
        </p:nvSpPr>
        <p:spPr/>
        <p:txBody>
          <a:bodyPr/>
          <a:lstStyle/>
          <a:p>
            <a:r>
              <a:rPr lang="en-US" b="1" dirty="0">
                <a:solidFill>
                  <a:schemeClr val="accent4">
                    <a:lumMod val="50000"/>
                  </a:schemeClr>
                </a:solidFill>
                <a:latin typeface="+mj-lt"/>
              </a:rPr>
              <a:t>The Primrose Pod provides a multi – purpose safe space for all pupils and families. </a:t>
            </a:r>
          </a:p>
          <a:p>
            <a:r>
              <a:rPr lang="en-US" b="1" dirty="0">
                <a:solidFill>
                  <a:schemeClr val="accent4">
                    <a:lumMod val="50000"/>
                  </a:schemeClr>
                </a:solidFill>
                <a:latin typeface="+mj-lt"/>
              </a:rPr>
              <a:t>Nurture – we provide social, emotional and mental health support and strategies for pupils within school at any point in their school life. </a:t>
            </a:r>
          </a:p>
          <a:p>
            <a:r>
              <a:rPr lang="en-US" b="1" dirty="0">
                <a:solidFill>
                  <a:schemeClr val="accent4">
                    <a:lumMod val="50000"/>
                  </a:schemeClr>
                </a:solidFill>
                <a:latin typeface="+mj-lt"/>
              </a:rPr>
              <a:t>We also have outstanding links with many local external support agencies which we can signpost families to where appropriate. </a:t>
            </a:r>
          </a:p>
          <a:p>
            <a:r>
              <a:rPr lang="en-US" b="1" dirty="0">
                <a:solidFill>
                  <a:schemeClr val="accent4">
                    <a:lumMod val="50000"/>
                  </a:schemeClr>
                </a:solidFill>
                <a:latin typeface="+mj-lt"/>
              </a:rPr>
              <a:t>This includes : parental workshops, Local Foodbanks and charities, Debt Help </a:t>
            </a:r>
            <a:r>
              <a:rPr lang="en-US" b="1" dirty="0" err="1">
                <a:solidFill>
                  <a:schemeClr val="accent4">
                    <a:lumMod val="50000"/>
                  </a:schemeClr>
                </a:solidFill>
                <a:latin typeface="+mj-lt"/>
              </a:rPr>
              <a:t>etc</a:t>
            </a:r>
            <a:endParaRPr lang="en-GB" b="1" dirty="0">
              <a:solidFill>
                <a:schemeClr val="accent4">
                  <a:lumMod val="50000"/>
                </a:schemeClr>
              </a:solidFill>
              <a:latin typeface="+mj-lt"/>
            </a:endParaRPr>
          </a:p>
        </p:txBody>
      </p:sp>
    </p:spTree>
    <p:extLst>
      <p:ext uri="{BB962C8B-B14F-4D97-AF65-F5344CB8AC3E}">
        <p14:creationId xmlns:p14="http://schemas.microsoft.com/office/powerpoint/2010/main" val="1357325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0A7592B-73CF-2B8D-820E-8AF96E90664A}"/>
              </a:ext>
            </a:extLst>
          </p:cNvPr>
          <p:cNvSpPr>
            <a:spLocks noGrp="1"/>
          </p:cNvSpPr>
          <p:nvPr>
            <p:ph type="ftr" sz="quarter" idx="11"/>
          </p:nvPr>
        </p:nvSpPr>
        <p:spPr>
          <a:xfrm>
            <a:off x="911225" y="5945824"/>
            <a:ext cx="2639323" cy="365125"/>
          </a:xfrm>
        </p:spPr>
        <p:txBody>
          <a:bodyPr anchor="ctr">
            <a:normAutofit/>
          </a:bodyPr>
          <a:lstStyle/>
          <a:p>
            <a:pPr>
              <a:spcAft>
                <a:spcPts val="600"/>
              </a:spcAft>
            </a:pPr>
            <a:r>
              <a:rPr lang="en-US" noProof="0"/>
              <a:t>ADD A FOOTER</a:t>
            </a:r>
          </a:p>
        </p:txBody>
      </p:sp>
      <p:sp>
        <p:nvSpPr>
          <p:cNvPr id="3" name="Slide Number Placeholder 2">
            <a:extLst>
              <a:ext uri="{FF2B5EF4-FFF2-40B4-BE49-F238E27FC236}">
                <a16:creationId xmlns:a16="http://schemas.microsoft.com/office/drawing/2014/main" id="{3E6E36B1-5B01-70CB-F5F8-380C7F5D1FA6}"/>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noProof="0" smtClean="0"/>
              <a:pPr>
                <a:spcAft>
                  <a:spcPts val="600"/>
                </a:spcAft>
              </a:pPr>
              <a:t>13</a:t>
            </a:fld>
            <a:endParaRPr lang="en-US" noProof="0"/>
          </a:p>
        </p:txBody>
      </p:sp>
      <p:sp>
        <p:nvSpPr>
          <p:cNvPr id="4" name="Title 3">
            <a:extLst>
              <a:ext uri="{FF2B5EF4-FFF2-40B4-BE49-F238E27FC236}">
                <a16:creationId xmlns:a16="http://schemas.microsoft.com/office/drawing/2014/main" id="{E34FCF22-8BC2-C4AF-2DD0-F96A0B071F14}"/>
              </a:ext>
            </a:extLst>
          </p:cNvPr>
          <p:cNvSpPr>
            <a:spLocks noGrp="1"/>
          </p:cNvSpPr>
          <p:nvPr>
            <p:ph type="title"/>
          </p:nvPr>
        </p:nvSpPr>
        <p:spPr>
          <a:xfrm rot="21180000">
            <a:off x="288463" y="354491"/>
            <a:ext cx="4391191" cy="1325563"/>
          </a:xfrm>
        </p:spPr>
        <p:txBody>
          <a:bodyPr anchor="ctr">
            <a:normAutofit/>
          </a:bodyPr>
          <a:lstStyle/>
          <a:p>
            <a:r>
              <a:rPr lang="en-US" dirty="0" err="1"/>
              <a:t>Behaviour</a:t>
            </a:r>
            <a:r>
              <a:rPr lang="en-US" dirty="0"/>
              <a:t> Matters</a:t>
            </a:r>
            <a:endParaRPr lang="en-GB" dirty="0"/>
          </a:p>
        </p:txBody>
      </p:sp>
      <p:sp>
        <p:nvSpPr>
          <p:cNvPr id="5" name="Content Placeholder 4">
            <a:extLst>
              <a:ext uri="{FF2B5EF4-FFF2-40B4-BE49-F238E27FC236}">
                <a16:creationId xmlns:a16="http://schemas.microsoft.com/office/drawing/2014/main" id="{EF050013-8AA4-101B-FFFB-8CD2BBA97CAD}"/>
              </a:ext>
            </a:extLst>
          </p:cNvPr>
          <p:cNvSpPr>
            <a:spLocks noGrp="1"/>
          </p:cNvSpPr>
          <p:nvPr>
            <p:ph sz="half" idx="1"/>
          </p:nvPr>
        </p:nvSpPr>
        <p:spPr>
          <a:xfrm>
            <a:off x="1965960" y="1825625"/>
            <a:ext cx="5181600" cy="3976085"/>
          </a:xfrm>
        </p:spPr>
        <p:txBody>
          <a:bodyPr>
            <a:normAutofit/>
          </a:bodyPr>
          <a:lstStyle/>
          <a:p>
            <a:r>
              <a:rPr lang="en-US" b="1" dirty="0">
                <a:solidFill>
                  <a:schemeClr val="accent4">
                    <a:lumMod val="50000"/>
                  </a:schemeClr>
                </a:solidFill>
                <a:latin typeface="+mj-lt"/>
              </a:rPr>
              <a:t>At Primrose Hill, we have a holistic approach to </a:t>
            </a:r>
            <a:r>
              <a:rPr lang="en-US" b="1" dirty="0" err="1">
                <a:solidFill>
                  <a:schemeClr val="accent4">
                    <a:lumMod val="50000"/>
                  </a:schemeClr>
                </a:solidFill>
                <a:latin typeface="+mj-lt"/>
              </a:rPr>
              <a:t>behaviour</a:t>
            </a:r>
            <a:r>
              <a:rPr lang="en-US" b="1" dirty="0">
                <a:solidFill>
                  <a:schemeClr val="accent4">
                    <a:lumMod val="50000"/>
                  </a:schemeClr>
                </a:solidFill>
                <a:latin typeface="+mj-lt"/>
              </a:rPr>
              <a:t>. We identify, reflect and repair the child’s </a:t>
            </a:r>
            <a:r>
              <a:rPr lang="en-US" b="1" dirty="0" err="1">
                <a:solidFill>
                  <a:schemeClr val="accent4">
                    <a:lumMod val="50000"/>
                  </a:schemeClr>
                </a:solidFill>
                <a:latin typeface="+mj-lt"/>
              </a:rPr>
              <a:t>behaviour</a:t>
            </a:r>
            <a:r>
              <a:rPr lang="en-US" b="1" dirty="0">
                <a:solidFill>
                  <a:schemeClr val="accent4">
                    <a:lumMod val="50000"/>
                  </a:schemeClr>
                </a:solidFill>
                <a:latin typeface="+mj-lt"/>
              </a:rPr>
              <a:t> and then put pro- active support measures in place to ensure they can manage a similar situation in the future. </a:t>
            </a:r>
            <a:endParaRPr lang="en-GB" b="1" dirty="0">
              <a:solidFill>
                <a:schemeClr val="accent4">
                  <a:lumMod val="50000"/>
                </a:schemeClr>
              </a:solidFill>
              <a:latin typeface="+mj-lt"/>
            </a:endParaRPr>
          </a:p>
        </p:txBody>
      </p:sp>
      <p:pic>
        <p:nvPicPr>
          <p:cNvPr id="7" name="Picture 6">
            <a:extLst>
              <a:ext uri="{FF2B5EF4-FFF2-40B4-BE49-F238E27FC236}">
                <a16:creationId xmlns:a16="http://schemas.microsoft.com/office/drawing/2014/main" id="{D081E80D-2C5E-0757-2137-A8843B0CA1E9}"/>
              </a:ext>
            </a:extLst>
          </p:cNvPr>
          <p:cNvPicPr>
            <a:picLocks noChangeAspect="1"/>
          </p:cNvPicPr>
          <p:nvPr/>
        </p:nvPicPr>
        <p:blipFill>
          <a:blip r:embed="rId2"/>
          <a:stretch>
            <a:fillRect/>
          </a:stretch>
        </p:blipFill>
        <p:spPr>
          <a:xfrm>
            <a:off x="7341550" y="83595"/>
            <a:ext cx="4088450" cy="5718115"/>
          </a:xfrm>
          <a:prstGeom prst="rect">
            <a:avLst/>
          </a:prstGeom>
          <a:noFill/>
        </p:spPr>
      </p:pic>
    </p:spTree>
    <p:extLst>
      <p:ext uri="{BB962C8B-B14F-4D97-AF65-F5344CB8AC3E}">
        <p14:creationId xmlns:p14="http://schemas.microsoft.com/office/powerpoint/2010/main" val="136373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a:extLst>
              <a:ext uri="{FF2B5EF4-FFF2-40B4-BE49-F238E27FC236}">
                <a16:creationId xmlns:a16="http://schemas.microsoft.com/office/drawing/2014/main" id="{65C92D52-0986-0849-0A92-E83DEAC7CAD8}"/>
              </a:ext>
            </a:extLst>
          </p:cNvPr>
          <p:cNvSpPr>
            <a:spLocks noGrp="1"/>
          </p:cNvSpPr>
          <p:nvPr>
            <p:ph type="ftr" sz="quarter" idx="11"/>
          </p:nvPr>
        </p:nvSpPr>
        <p:spPr>
          <a:xfrm>
            <a:off x="911225" y="5945824"/>
            <a:ext cx="2639323" cy="365125"/>
          </a:xfrm>
        </p:spPr>
        <p:txBody>
          <a:bodyPr/>
          <a:lstStyle/>
          <a:p>
            <a:pPr>
              <a:spcAft>
                <a:spcPts val="600"/>
              </a:spcAft>
            </a:pPr>
            <a:r>
              <a:rPr lang="en-US" noProof="0"/>
              <a:t>ADD A FOOTER</a:t>
            </a:r>
          </a:p>
        </p:txBody>
      </p:sp>
      <p:sp>
        <p:nvSpPr>
          <p:cNvPr id="4" name="Slide Number Placeholder 3">
            <a:extLst>
              <a:ext uri="{FF2B5EF4-FFF2-40B4-BE49-F238E27FC236}">
                <a16:creationId xmlns:a16="http://schemas.microsoft.com/office/drawing/2014/main" id="{DB100847-7344-7A8C-67BF-27C452214D94}"/>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noProof="0" smtClean="0"/>
              <a:pPr>
                <a:spcAft>
                  <a:spcPts val="600"/>
                </a:spcAft>
              </a:pPr>
              <a:t>14</a:t>
            </a:fld>
            <a:endParaRPr lang="en-US" noProof="0"/>
          </a:p>
        </p:txBody>
      </p:sp>
      <p:sp>
        <p:nvSpPr>
          <p:cNvPr id="5" name="Title 4">
            <a:extLst>
              <a:ext uri="{FF2B5EF4-FFF2-40B4-BE49-F238E27FC236}">
                <a16:creationId xmlns:a16="http://schemas.microsoft.com/office/drawing/2014/main" id="{6365C711-75F1-A44C-0D60-C5EEC3276DA1}"/>
              </a:ext>
            </a:extLst>
          </p:cNvPr>
          <p:cNvSpPr>
            <a:spLocks noGrp="1"/>
          </p:cNvSpPr>
          <p:nvPr>
            <p:ph type="title"/>
          </p:nvPr>
        </p:nvSpPr>
        <p:spPr>
          <a:xfrm rot="21180000">
            <a:off x="288463" y="354491"/>
            <a:ext cx="4391191" cy="1325563"/>
          </a:xfrm>
        </p:spPr>
        <p:txBody>
          <a:bodyPr anchor="ctr">
            <a:normAutofit/>
          </a:bodyPr>
          <a:lstStyle/>
          <a:p>
            <a:r>
              <a:rPr lang="en-US" dirty="0"/>
              <a:t>Reading</a:t>
            </a:r>
            <a:endParaRPr lang="en-GB" dirty="0"/>
          </a:p>
        </p:txBody>
      </p:sp>
      <p:pic>
        <p:nvPicPr>
          <p:cNvPr id="8" name="Picture 7">
            <a:extLst>
              <a:ext uri="{FF2B5EF4-FFF2-40B4-BE49-F238E27FC236}">
                <a16:creationId xmlns:a16="http://schemas.microsoft.com/office/drawing/2014/main" id="{CF9F6FE0-188E-E970-28FE-66CC6CD7DE65}"/>
              </a:ext>
            </a:extLst>
          </p:cNvPr>
          <p:cNvPicPr>
            <a:picLocks noChangeAspect="1"/>
          </p:cNvPicPr>
          <p:nvPr/>
        </p:nvPicPr>
        <p:blipFill rotWithShape="1">
          <a:blip r:embed="rId2"/>
          <a:srcRect r="13278" b="-1"/>
          <a:stretch/>
        </p:blipFill>
        <p:spPr>
          <a:xfrm>
            <a:off x="452120" y="1942690"/>
            <a:ext cx="3843861" cy="2949575"/>
          </a:xfrm>
          <a:prstGeom prst="rect">
            <a:avLst/>
          </a:prstGeom>
          <a:noFill/>
        </p:spPr>
      </p:pic>
      <p:sp>
        <p:nvSpPr>
          <p:cNvPr id="6" name="Text Placeholder 5">
            <a:extLst>
              <a:ext uri="{FF2B5EF4-FFF2-40B4-BE49-F238E27FC236}">
                <a16:creationId xmlns:a16="http://schemas.microsoft.com/office/drawing/2014/main" id="{15444C47-59E9-5CB9-A413-08E4D1474638}"/>
              </a:ext>
            </a:extLst>
          </p:cNvPr>
          <p:cNvSpPr>
            <a:spLocks noGrp="1"/>
          </p:cNvSpPr>
          <p:nvPr>
            <p:ph sz="half" idx="2"/>
          </p:nvPr>
        </p:nvSpPr>
        <p:spPr>
          <a:xfrm>
            <a:off x="4295981" y="1412240"/>
            <a:ext cx="7774099" cy="5181600"/>
          </a:xfrm>
        </p:spPr>
        <p:txBody>
          <a:bodyPr>
            <a:noAutofit/>
          </a:bodyPr>
          <a:lstStyle/>
          <a:p>
            <a:r>
              <a:rPr lang="en-US" sz="2000" b="1" dirty="0">
                <a:solidFill>
                  <a:schemeClr val="accent4">
                    <a:lumMod val="50000"/>
                  </a:schemeClr>
                </a:solidFill>
                <a:latin typeface="+mj-lt"/>
              </a:rPr>
              <a:t>Each child will be given a reading record and a reading book. We suggest that children read everyday at home either with a grown up to develop confidence and fluency. Their reading book is closely matched to their phonics ability. Children are assessed every 6 weeks and groups will change according to progress. We use RWI phonics scheme.</a:t>
            </a:r>
          </a:p>
          <a:p>
            <a:endParaRPr lang="en-US" sz="2000" b="1" dirty="0">
              <a:solidFill>
                <a:schemeClr val="accent4">
                  <a:lumMod val="50000"/>
                </a:schemeClr>
              </a:solidFill>
              <a:latin typeface="+mj-lt"/>
            </a:endParaRPr>
          </a:p>
          <a:p>
            <a:r>
              <a:rPr lang="en-US" sz="2000" b="1" dirty="0">
                <a:solidFill>
                  <a:schemeClr val="accent4">
                    <a:lumMod val="50000"/>
                  </a:schemeClr>
                </a:solidFill>
                <a:latin typeface="+mj-lt"/>
              </a:rPr>
              <a:t>Reading is so important for a child’s development in all subjects!</a:t>
            </a:r>
          </a:p>
          <a:p>
            <a:endParaRPr lang="en-US" sz="2000" b="1" dirty="0">
              <a:solidFill>
                <a:schemeClr val="accent4">
                  <a:lumMod val="50000"/>
                </a:schemeClr>
              </a:solidFill>
              <a:latin typeface="+mj-lt"/>
            </a:endParaRPr>
          </a:p>
          <a:p>
            <a:r>
              <a:rPr lang="en-US" sz="2000" b="1" dirty="0">
                <a:solidFill>
                  <a:schemeClr val="accent4">
                    <a:lumMod val="50000"/>
                  </a:schemeClr>
                </a:solidFill>
                <a:latin typeface="+mj-lt"/>
              </a:rPr>
              <a:t>Children can reach the correct number of reads to earn a reading badge. The total needed will be within the curriculum letter at the start of each term.</a:t>
            </a:r>
            <a:endParaRPr lang="en-GB" sz="2000" b="1" dirty="0">
              <a:solidFill>
                <a:schemeClr val="accent4">
                  <a:lumMod val="50000"/>
                </a:schemeClr>
              </a:solidFill>
              <a:latin typeface="+mj-lt"/>
            </a:endParaRPr>
          </a:p>
        </p:txBody>
      </p:sp>
    </p:spTree>
    <p:extLst>
      <p:ext uri="{BB962C8B-B14F-4D97-AF65-F5344CB8AC3E}">
        <p14:creationId xmlns:p14="http://schemas.microsoft.com/office/powerpoint/2010/main" val="54958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E47A89-C90E-694E-95AE-DBAD278439D3}"/>
              </a:ext>
            </a:extLst>
          </p:cNvPr>
          <p:cNvSpPr>
            <a:spLocks noGrp="1"/>
          </p:cNvSpPr>
          <p:nvPr>
            <p:ph type="ftr" sz="quarter" idx="11"/>
          </p:nvPr>
        </p:nvSpPr>
        <p:spPr>
          <a:xfrm>
            <a:off x="911225" y="5945824"/>
            <a:ext cx="2639323" cy="365125"/>
          </a:xfrm>
        </p:spPr>
        <p:txBody>
          <a:bodyPr anchor="ctr">
            <a:normAutofit/>
          </a:bodyPr>
          <a:lstStyle/>
          <a:p>
            <a:pPr>
              <a:spcAft>
                <a:spcPts val="600"/>
              </a:spcAft>
            </a:pPr>
            <a:r>
              <a:rPr lang="en-US" noProof="0"/>
              <a:t>ADD A FOOTER</a:t>
            </a:r>
          </a:p>
        </p:txBody>
      </p:sp>
      <p:sp>
        <p:nvSpPr>
          <p:cNvPr id="3" name="Slide Number Placeholder 2">
            <a:extLst>
              <a:ext uri="{FF2B5EF4-FFF2-40B4-BE49-F238E27FC236}">
                <a16:creationId xmlns:a16="http://schemas.microsoft.com/office/drawing/2014/main" id="{C51336EF-A19A-7AAB-DCF2-090AD03DA0D5}"/>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noProof="0" smtClean="0"/>
              <a:pPr>
                <a:spcAft>
                  <a:spcPts val="600"/>
                </a:spcAft>
              </a:pPr>
              <a:t>15</a:t>
            </a:fld>
            <a:endParaRPr lang="en-US" noProof="0"/>
          </a:p>
        </p:txBody>
      </p:sp>
      <p:sp>
        <p:nvSpPr>
          <p:cNvPr id="4" name="Title 3">
            <a:extLst>
              <a:ext uri="{FF2B5EF4-FFF2-40B4-BE49-F238E27FC236}">
                <a16:creationId xmlns:a16="http://schemas.microsoft.com/office/drawing/2014/main" id="{9430E931-40D7-4A8B-0B9A-5700260F8413}"/>
              </a:ext>
            </a:extLst>
          </p:cNvPr>
          <p:cNvSpPr>
            <a:spLocks noGrp="1"/>
          </p:cNvSpPr>
          <p:nvPr>
            <p:ph type="title"/>
          </p:nvPr>
        </p:nvSpPr>
        <p:spPr>
          <a:xfrm rot="21180000">
            <a:off x="288463" y="354491"/>
            <a:ext cx="4391191" cy="1325563"/>
          </a:xfrm>
        </p:spPr>
        <p:txBody>
          <a:bodyPr anchor="ctr">
            <a:normAutofit/>
          </a:bodyPr>
          <a:lstStyle/>
          <a:p>
            <a:r>
              <a:rPr lang="en-US" dirty="0"/>
              <a:t>Phonics Screening</a:t>
            </a:r>
            <a:endParaRPr lang="en-GB" dirty="0"/>
          </a:p>
        </p:txBody>
      </p:sp>
      <p:sp>
        <p:nvSpPr>
          <p:cNvPr id="5" name="Content Placeholder 4">
            <a:extLst>
              <a:ext uri="{FF2B5EF4-FFF2-40B4-BE49-F238E27FC236}">
                <a16:creationId xmlns:a16="http://schemas.microsoft.com/office/drawing/2014/main" id="{5F4EDDB9-9E15-95B4-052F-1C20113626E5}"/>
              </a:ext>
            </a:extLst>
          </p:cNvPr>
          <p:cNvSpPr>
            <a:spLocks noGrp="1"/>
          </p:cNvSpPr>
          <p:nvPr>
            <p:ph sz="half" idx="1"/>
          </p:nvPr>
        </p:nvSpPr>
        <p:spPr>
          <a:xfrm>
            <a:off x="1820522" y="1964964"/>
            <a:ext cx="5847080" cy="4280535"/>
          </a:xfrm>
        </p:spPr>
        <p:txBody>
          <a:bodyPr>
            <a:normAutofit/>
          </a:bodyPr>
          <a:lstStyle/>
          <a:p>
            <a:r>
              <a:rPr lang="en-US" sz="2400" b="1" i="0" dirty="0">
                <a:solidFill>
                  <a:schemeClr val="accent4">
                    <a:lumMod val="50000"/>
                  </a:schemeClr>
                </a:solidFill>
                <a:effectLst/>
                <a:highlight>
                  <a:srgbClr val="FFFFFF"/>
                </a:highlight>
                <a:latin typeface="+mj-lt"/>
              </a:rPr>
              <a:t>The phonics screening check is taken individually by all children in Year 1 in England, and is taken week commencing 9</a:t>
            </a:r>
            <a:r>
              <a:rPr lang="en-US" sz="2400" b="1" i="0" baseline="30000" dirty="0">
                <a:solidFill>
                  <a:schemeClr val="accent4">
                    <a:lumMod val="50000"/>
                  </a:schemeClr>
                </a:solidFill>
                <a:effectLst/>
                <a:highlight>
                  <a:srgbClr val="FFFFFF"/>
                </a:highlight>
                <a:latin typeface="+mj-lt"/>
              </a:rPr>
              <a:t>th</a:t>
            </a:r>
            <a:r>
              <a:rPr lang="en-US" sz="2400" b="1" i="0" dirty="0">
                <a:solidFill>
                  <a:schemeClr val="accent4">
                    <a:lumMod val="50000"/>
                  </a:schemeClr>
                </a:solidFill>
                <a:effectLst/>
                <a:highlight>
                  <a:srgbClr val="FFFFFF"/>
                </a:highlight>
                <a:latin typeface="+mj-lt"/>
              </a:rPr>
              <a:t> June 2025.</a:t>
            </a:r>
          </a:p>
          <a:p>
            <a:r>
              <a:rPr lang="en-US" sz="2400" b="1" i="0" dirty="0">
                <a:solidFill>
                  <a:schemeClr val="accent4">
                    <a:lumMod val="50000"/>
                  </a:schemeClr>
                </a:solidFill>
                <a:effectLst/>
                <a:highlight>
                  <a:srgbClr val="FFFFFF"/>
                </a:highlight>
                <a:latin typeface="+mj-lt"/>
              </a:rPr>
              <a:t> It is designed to give teachers and parents information on how your child is progressing in phonics. It will help to identify whether your child needs additional support at this stage so that they do not fall behind in this vital early reading skill.</a:t>
            </a:r>
            <a:endParaRPr lang="en-GB" sz="2400" b="1" dirty="0">
              <a:solidFill>
                <a:schemeClr val="accent4">
                  <a:lumMod val="50000"/>
                </a:schemeClr>
              </a:solidFill>
              <a:latin typeface="+mj-lt"/>
            </a:endParaRPr>
          </a:p>
        </p:txBody>
      </p:sp>
      <p:pic>
        <p:nvPicPr>
          <p:cNvPr id="7" name="Picture 6">
            <a:extLst>
              <a:ext uri="{FF2B5EF4-FFF2-40B4-BE49-F238E27FC236}">
                <a16:creationId xmlns:a16="http://schemas.microsoft.com/office/drawing/2014/main" id="{554DB630-9062-E872-C373-3C8725D96893}"/>
              </a:ext>
            </a:extLst>
          </p:cNvPr>
          <p:cNvPicPr>
            <a:picLocks noChangeAspect="1"/>
          </p:cNvPicPr>
          <p:nvPr/>
        </p:nvPicPr>
        <p:blipFill>
          <a:blip r:embed="rId2"/>
          <a:stretch>
            <a:fillRect/>
          </a:stretch>
        </p:blipFill>
        <p:spPr>
          <a:xfrm>
            <a:off x="8066514" y="880745"/>
            <a:ext cx="2809766" cy="3976085"/>
          </a:xfrm>
          <a:prstGeom prst="rect">
            <a:avLst/>
          </a:prstGeom>
          <a:noFill/>
        </p:spPr>
      </p:pic>
    </p:spTree>
    <p:extLst>
      <p:ext uri="{BB962C8B-B14F-4D97-AF65-F5344CB8AC3E}">
        <p14:creationId xmlns:p14="http://schemas.microsoft.com/office/powerpoint/2010/main" val="1378003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059D4D-B80A-269F-C703-97639EE2D343}"/>
              </a:ext>
            </a:extLst>
          </p:cNvPr>
          <p:cNvSpPr>
            <a:spLocks noGrp="1"/>
          </p:cNvSpPr>
          <p:nvPr>
            <p:ph type="ftr" sz="quarter" idx="11"/>
          </p:nvPr>
        </p:nvSpPr>
        <p:spPr>
          <a:xfrm>
            <a:off x="911225" y="5945824"/>
            <a:ext cx="2639323" cy="365125"/>
          </a:xfrm>
        </p:spPr>
        <p:txBody>
          <a:bodyPr anchor="ctr">
            <a:normAutofit/>
          </a:bodyPr>
          <a:lstStyle/>
          <a:p>
            <a:pPr>
              <a:spcAft>
                <a:spcPts val="600"/>
              </a:spcAft>
            </a:pPr>
            <a:r>
              <a:rPr lang="en-US" noProof="0"/>
              <a:t>ADD A FOOTER</a:t>
            </a:r>
          </a:p>
        </p:txBody>
      </p:sp>
      <p:sp>
        <p:nvSpPr>
          <p:cNvPr id="3" name="Slide Number Placeholder 2">
            <a:extLst>
              <a:ext uri="{FF2B5EF4-FFF2-40B4-BE49-F238E27FC236}">
                <a16:creationId xmlns:a16="http://schemas.microsoft.com/office/drawing/2014/main" id="{0993B024-97ED-3429-6E02-C756584DE8CF}"/>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noProof="0" smtClean="0"/>
              <a:pPr>
                <a:spcAft>
                  <a:spcPts val="600"/>
                </a:spcAft>
              </a:pPr>
              <a:t>16</a:t>
            </a:fld>
            <a:endParaRPr lang="en-US" noProof="0"/>
          </a:p>
        </p:txBody>
      </p:sp>
      <p:sp>
        <p:nvSpPr>
          <p:cNvPr id="4" name="Title 3">
            <a:extLst>
              <a:ext uri="{FF2B5EF4-FFF2-40B4-BE49-F238E27FC236}">
                <a16:creationId xmlns:a16="http://schemas.microsoft.com/office/drawing/2014/main" id="{7D81D50C-A355-0ABF-8558-51F02BF89BD3}"/>
              </a:ext>
            </a:extLst>
          </p:cNvPr>
          <p:cNvSpPr>
            <a:spLocks noGrp="1"/>
          </p:cNvSpPr>
          <p:nvPr>
            <p:ph type="title"/>
          </p:nvPr>
        </p:nvSpPr>
        <p:spPr>
          <a:xfrm rot="21180000">
            <a:off x="288463" y="354491"/>
            <a:ext cx="4391191" cy="1325563"/>
          </a:xfrm>
        </p:spPr>
        <p:txBody>
          <a:bodyPr anchor="ctr">
            <a:normAutofit/>
          </a:bodyPr>
          <a:lstStyle/>
          <a:p>
            <a:r>
              <a:rPr lang="en-US" dirty="0"/>
              <a:t>Communication</a:t>
            </a:r>
            <a:endParaRPr lang="en-GB" dirty="0"/>
          </a:p>
        </p:txBody>
      </p:sp>
      <p:pic>
        <p:nvPicPr>
          <p:cNvPr id="6" name="Picture 5">
            <a:extLst>
              <a:ext uri="{FF2B5EF4-FFF2-40B4-BE49-F238E27FC236}">
                <a16:creationId xmlns:a16="http://schemas.microsoft.com/office/drawing/2014/main" id="{50BA520D-E87B-FF31-9751-EA0F3AFE83CB}"/>
              </a:ext>
            </a:extLst>
          </p:cNvPr>
          <p:cNvPicPr>
            <a:picLocks noChangeAspect="1"/>
          </p:cNvPicPr>
          <p:nvPr/>
        </p:nvPicPr>
        <p:blipFill>
          <a:blip r:embed="rId2"/>
          <a:stretch>
            <a:fillRect/>
          </a:stretch>
        </p:blipFill>
        <p:spPr>
          <a:xfrm>
            <a:off x="1450336" y="1825625"/>
            <a:ext cx="3957328" cy="3976085"/>
          </a:xfrm>
          <a:prstGeom prst="rect">
            <a:avLst/>
          </a:prstGeom>
          <a:noFill/>
        </p:spPr>
      </p:pic>
      <p:sp>
        <p:nvSpPr>
          <p:cNvPr id="5" name="Content Placeholder 4">
            <a:extLst>
              <a:ext uri="{FF2B5EF4-FFF2-40B4-BE49-F238E27FC236}">
                <a16:creationId xmlns:a16="http://schemas.microsoft.com/office/drawing/2014/main" id="{91061A7B-0B9D-CC2A-894C-113028C7BDA5}"/>
              </a:ext>
            </a:extLst>
          </p:cNvPr>
          <p:cNvSpPr>
            <a:spLocks noGrp="1"/>
          </p:cNvSpPr>
          <p:nvPr>
            <p:ph sz="half" idx="2"/>
          </p:nvPr>
        </p:nvSpPr>
        <p:spPr>
          <a:xfrm>
            <a:off x="5740400" y="1825625"/>
            <a:ext cx="6065600" cy="3976085"/>
          </a:xfrm>
        </p:spPr>
        <p:txBody>
          <a:bodyPr>
            <a:normAutofit/>
          </a:bodyPr>
          <a:lstStyle/>
          <a:p>
            <a:r>
              <a:rPr lang="en-GB" altLang="en-US" b="1" dirty="0">
                <a:solidFill>
                  <a:schemeClr val="accent4">
                    <a:lumMod val="50000"/>
                  </a:schemeClr>
                </a:solidFill>
                <a:latin typeface="+mj-lt"/>
              </a:rPr>
              <a:t>Showbie – Log in details in packs.</a:t>
            </a:r>
          </a:p>
          <a:p>
            <a:endParaRPr lang="en-GB" altLang="en-US" b="1" dirty="0">
              <a:solidFill>
                <a:schemeClr val="accent4">
                  <a:lumMod val="50000"/>
                </a:schemeClr>
              </a:solidFill>
              <a:latin typeface="+mj-lt"/>
            </a:endParaRPr>
          </a:p>
          <a:p>
            <a:r>
              <a:rPr lang="en-GB" altLang="en-US" b="1" dirty="0">
                <a:solidFill>
                  <a:schemeClr val="accent4">
                    <a:lumMod val="50000"/>
                  </a:schemeClr>
                </a:solidFill>
                <a:latin typeface="+mj-lt"/>
              </a:rPr>
              <a:t>Any key messages – please let us know at handover or alternatively email school office FAO class teacher.</a:t>
            </a:r>
            <a:br>
              <a:rPr lang="en-GB" altLang="en-US" b="1" dirty="0">
                <a:solidFill>
                  <a:schemeClr val="accent4">
                    <a:lumMod val="50000"/>
                  </a:schemeClr>
                </a:solidFill>
                <a:latin typeface="+mj-lt"/>
              </a:rPr>
            </a:br>
            <a:br>
              <a:rPr lang="en-GB" altLang="en-US" dirty="0"/>
            </a:br>
            <a:endParaRPr lang="en-GB" dirty="0"/>
          </a:p>
        </p:txBody>
      </p:sp>
    </p:spTree>
    <p:extLst>
      <p:ext uri="{BB962C8B-B14F-4D97-AF65-F5344CB8AC3E}">
        <p14:creationId xmlns:p14="http://schemas.microsoft.com/office/powerpoint/2010/main" val="1146309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1">
            <a:extLst>
              <a:ext uri="{FF2B5EF4-FFF2-40B4-BE49-F238E27FC236}">
                <a16:creationId xmlns:a16="http://schemas.microsoft.com/office/drawing/2014/main" id="{F02AA4F6-E75B-03D6-DE5A-C9062AD59E1F}"/>
              </a:ext>
            </a:extLst>
          </p:cNvPr>
          <p:cNvSpPr>
            <a:spLocks noGrp="1"/>
          </p:cNvSpPr>
          <p:nvPr>
            <p:ph type="ftr" sz="quarter" idx="11"/>
          </p:nvPr>
        </p:nvSpPr>
        <p:spPr>
          <a:xfrm>
            <a:off x="911225" y="5945824"/>
            <a:ext cx="2639323" cy="365125"/>
          </a:xfrm>
        </p:spPr>
        <p:txBody>
          <a:bodyPr/>
          <a:lstStyle/>
          <a:p>
            <a:pPr>
              <a:spcAft>
                <a:spcPts val="600"/>
              </a:spcAft>
            </a:pPr>
            <a:r>
              <a:rPr lang="en-US" noProof="0"/>
              <a:t>ADD A FOOTER</a:t>
            </a:r>
          </a:p>
        </p:txBody>
      </p:sp>
      <p:sp>
        <p:nvSpPr>
          <p:cNvPr id="16" name="Slide Number Placeholder 2">
            <a:extLst>
              <a:ext uri="{FF2B5EF4-FFF2-40B4-BE49-F238E27FC236}">
                <a16:creationId xmlns:a16="http://schemas.microsoft.com/office/drawing/2014/main" id="{425D4228-C96B-3496-D42C-3E46E94FC6AC}"/>
              </a:ext>
            </a:extLst>
          </p:cNvPr>
          <p:cNvSpPr>
            <a:spLocks noGrp="1"/>
          </p:cNvSpPr>
          <p:nvPr>
            <p:ph type="sldNum" sz="quarter" idx="12"/>
          </p:nvPr>
        </p:nvSpPr>
        <p:spPr>
          <a:xfrm>
            <a:off x="11163743" y="5945824"/>
            <a:ext cx="642257" cy="365125"/>
          </a:xfrm>
        </p:spPr>
        <p:txBody>
          <a:bodyPr/>
          <a:lstStyle/>
          <a:p>
            <a:pPr>
              <a:spcAft>
                <a:spcPts val="600"/>
              </a:spcAft>
            </a:pPr>
            <a:fld id="{98C0CDE5-970C-4CC4-BF43-0DA127E73E82}" type="slidenum">
              <a:rPr lang="en-US" noProof="0" smtClean="0"/>
              <a:pPr>
                <a:spcAft>
                  <a:spcPts val="600"/>
                </a:spcAft>
              </a:pPr>
              <a:t>17</a:t>
            </a:fld>
            <a:endParaRPr lang="en-US" noProof="0"/>
          </a:p>
        </p:txBody>
      </p:sp>
      <p:sp>
        <p:nvSpPr>
          <p:cNvPr id="6" name="Title 5">
            <a:extLst>
              <a:ext uri="{FF2B5EF4-FFF2-40B4-BE49-F238E27FC236}">
                <a16:creationId xmlns:a16="http://schemas.microsoft.com/office/drawing/2014/main" id="{C5F94B8E-522D-4418-8D4F-0604133B57B3}"/>
              </a:ext>
            </a:extLst>
          </p:cNvPr>
          <p:cNvSpPr>
            <a:spLocks noGrp="1"/>
          </p:cNvSpPr>
          <p:nvPr>
            <p:ph type="title"/>
          </p:nvPr>
        </p:nvSpPr>
        <p:spPr>
          <a:xfrm rot="21180000">
            <a:off x="288463" y="354491"/>
            <a:ext cx="4391191" cy="1325563"/>
          </a:xfrm>
        </p:spPr>
        <p:txBody>
          <a:bodyPr anchor="ctr">
            <a:normAutofit/>
          </a:bodyPr>
          <a:lstStyle/>
          <a:p>
            <a:r>
              <a:rPr lang="en-GB" dirty="0"/>
              <a:t>Homework</a:t>
            </a:r>
          </a:p>
        </p:txBody>
      </p:sp>
      <p:sp>
        <p:nvSpPr>
          <p:cNvPr id="4" name="Picture Placeholder 3">
            <a:extLst>
              <a:ext uri="{FF2B5EF4-FFF2-40B4-BE49-F238E27FC236}">
                <a16:creationId xmlns:a16="http://schemas.microsoft.com/office/drawing/2014/main" id="{D135B728-F2D2-49D4-911E-DFA07468A74E}"/>
              </a:ext>
            </a:extLst>
          </p:cNvPr>
          <p:cNvSpPr>
            <a:spLocks/>
          </p:cNvSpPr>
          <p:nvPr/>
        </p:nvSpPr>
        <p:spPr>
          <a:xfrm>
            <a:off x="5183188" y="1347788"/>
            <a:ext cx="6172200" cy="4330539"/>
          </a:xfrm>
          <a:prstGeom prst="rect">
            <a:avLst/>
          </a:prstGeom>
        </p:spPr>
        <p:txBody>
          <a:bodyPr/>
          <a:lstStyle/>
          <a:p>
            <a:endParaRPr lang="en-GB"/>
          </a:p>
        </p:txBody>
      </p:sp>
      <p:sp>
        <p:nvSpPr>
          <p:cNvPr id="3" name="Slide Number Placeholder 2">
            <a:extLst>
              <a:ext uri="{FF2B5EF4-FFF2-40B4-BE49-F238E27FC236}">
                <a16:creationId xmlns:a16="http://schemas.microsoft.com/office/drawing/2014/main" id="{2B6DE1E1-E324-40BF-B842-F96B585CCA7D}"/>
              </a:ext>
            </a:extLst>
          </p:cNvPr>
          <p:cNvSpPr>
            <a:spLocks/>
          </p:cNvSpPr>
          <p:nvPr/>
        </p:nvSpPr>
        <p:spPr>
          <a:xfrm>
            <a:off x="10434518" y="5855549"/>
            <a:ext cx="565369" cy="321414"/>
          </a:xfrm>
          <a:prstGeom prst="rect">
            <a:avLst/>
          </a:prstGeom>
        </p:spPr>
        <p:txBody>
          <a:bodyPr/>
          <a:lstStyle/>
          <a:p>
            <a:pPr defTabSz="804672">
              <a:spcAft>
                <a:spcPts val="600"/>
              </a:spcAft>
            </a:pPr>
            <a:fld id="{98C0CDE5-970C-4CC4-BF43-0DA127E73E82}" type="slidenum">
              <a:rPr lang="en-US" sz="1584" kern="1200">
                <a:solidFill>
                  <a:schemeClr val="tx1"/>
                </a:solidFill>
                <a:latin typeface="+mn-lt"/>
                <a:ea typeface="+mn-ea"/>
                <a:cs typeface="+mn-cs"/>
              </a:rPr>
              <a:pPr defTabSz="804672">
                <a:spcAft>
                  <a:spcPts val="600"/>
                </a:spcAft>
              </a:pPr>
              <a:t>17</a:t>
            </a:fld>
            <a:endParaRPr lang="en-US" noProof="0"/>
          </a:p>
        </p:txBody>
      </p:sp>
      <p:sp>
        <p:nvSpPr>
          <p:cNvPr id="5" name="Text Placeholder 4">
            <a:extLst>
              <a:ext uri="{FF2B5EF4-FFF2-40B4-BE49-F238E27FC236}">
                <a16:creationId xmlns:a16="http://schemas.microsoft.com/office/drawing/2014/main" id="{71FDFC44-1015-4172-9BD0-C436E9F06180}"/>
              </a:ext>
            </a:extLst>
          </p:cNvPr>
          <p:cNvSpPr>
            <a:spLocks/>
          </p:cNvSpPr>
          <p:nvPr/>
        </p:nvSpPr>
        <p:spPr>
          <a:xfrm>
            <a:off x="4666247" y="1460500"/>
            <a:ext cx="7506093" cy="4485324"/>
          </a:xfrm>
          <a:prstGeom prst="rect">
            <a:avLst/>
          </a:prstGeom>
        </p:spPr>
        <p:txBody>
          <a:bodyPr>
            <a:noAutofit/>
          </a:bodyPr>
          <a:lstStyle/>
          <a:p>
            <a:pPr defTabSz="804672">
              <a:spcAft>
                <a:spcPts val="600"/>
              </a:spcAft>
            </a:pPr>
            <a:r>
              <a:rPr lang="en-GB" altLang="en-US" sz="2800" b="1" kern="1200" dirty="0">
                <a:solidFill>
                  <a:schemeClr val="accent4">
                    <a:lumMod val="50000"/>
                  </a:schemeClr>
                </a:solidFill>
                <a:latin typeface="+mj-lt"/>
                <a:ea typeface="+mn-ea"/>
                <a:cs typeface="+mn-cs"/>
              </a:rPr>
              <a:t>Showbie – Log in details in packs</a:t>
            </a:r>
            <a:br>
              <a:rPr lang="en-GB" altLang="en-US" sz="2800" b="1" kern="1200" dirty="0">
                <a:solidFill>
                  <a:schemeClr val="accent4">
                    <a:lumMod val="50000"/>
                  </a:schemeClr>
                </a:solidFill>
                <a:latin typeface="+mj-lt"/>
                <a:ea typeface="+mn-ea"/>
                <a:cs typeface="+mn-cs"/>
              </a:rPr>
            </a:br>
            <a:br>
              <a:rPr lang="en-GB" altLang="en-US" sz="2800" b="1" kern="1200" dirty="0">
                <a:solidFill>
                  <a:schemeClr val="accent4">
                    <a:lumMod val="50000"/>
                  </a:schemeClr>
                </a:solidFill>
                <a:latin typeface="+mj-lt"/>
                <a:ea typeface="+mn-ea"/>
                <a:cs typeface="+mn-cs"/>
              </a:rPr>
            </a:br>
            <a:r>
              <a:rPr lang="en-GB" altLang="en-US" sz="2800" b="1" kern="1200" dirty="0">
                <a:solidFill>
                  <a:schemeClr val="accent4">
                    <a:lumMod val="50000"/>
                  </a:schemeClr>
                </a:solidFill>
                <a:latin typeface="+mj-lt"/>
                <a:ea typeface="+mn-ea"/>
                <a:cs typeface="+mn-cs"/>
              </a:rPr>
              <a:t>Maths – Set on Friday and to be completed by following Thursday</a:t>
            </a:r>
            <a:br>
              <a:rPr lang="en-GB" altLang="en-US" sz="2800" b="1" kern="1200" dirty="0">
                <a:solidFill>
                  <a:schemeClr val="accent4">
                    <a:lumMod val="50000"/>
                  </a:schemeClr>
                </a:solidFill>
                <a:latin typeface="+mj-lt"/>
                <a:ea typeface="+mn-ea"/>
                <a:cs typeface="+mn-cs"/>
              </a:rPr>
            </a:br>
            <a:br>
              <a:rPr lang="en-GB" altLang="en-US" sz="2800" b="1" kern="1200" dirty="0">
                <a:solidFill>
                  <a:schemeClr val="accent4">
                    <a:lumMod val="50000"/>
                  </a:schemeClr>
                </a:solidFill>
                <a:latin typeface="+mj-lt"/>
                <a:ea typeface="+mn-ea"/>
                <a:cs typeface="+mn-cs"/>
              </a:rPr>
            </a:br>
            <a:r>
              <a:rPr lang="en-GB" altLang="en-US" sz="2800" b="1" kern="1200" dirty="0">
                <a:solidFill>
                  <a:schemeClr val="accent4">
                    <a:lumMod val="50000"/>
                  </a:schemeClr>
                </a:solidFill>
                <a:latin typeface="+mj-lt"/>
                <a:ea typeface="+mn-ea"/>
                <a:cs typeface="+mn-cs"/>
              </a:rPr>
              <a:t>Reading daily with comment</a:t>
            </a:r>
            <a:br>
              <a:rPr lang="en-GB" altLang="en-US" sz="2800" b="1" kern="1200" dirty="0">
                <a:solidFill>
                  <a:schemeClr val="accent4">
                    <a:lumMod val="50000"/>
                  </a:schemeClr>
                </a:solidFill>
                <a:latin typeface="+mj-lt"/>
                <a:ea typeface="+mn-ea"/>
                <a:cs typeface="+mn-cs"/>
              </a:rPr>
            </a:br>
            <a:br>
              <a:rPr lang="en-GB" altLang="en-US" sz="2800" b="1" kern="1200" dirty="0">
                <a:solidFill>
                  <a:schemeClr val="accent4">
                    <a:lumMod val="50000"/>
                  </a:schemeClr>
                </a:solidFill>
                <a:latin typeface="+mj-lt"/>
                <a:ea typeface="+mn-ea"/>
                <a:cs typeface="+mn-cs"/>
              </a:rPr>
            </a:br>
            <a:r>
              <a:rPr lang="en-GB" altLang="en-US" sz="2800" b="1" kern="1200" dirty="0">
                <a:solidFill>
                  <a:schemeClr val="accent4">
                    <a:lumMod val="50000"/>
                  </a:schemeClr>
                </a:solidFill>
                <a:latin typeface="+mj-lt"/>
                <a:ea typeface="+mn-ea"/>
                <a:cs typeface="+mn-cs"/>
              </a:rPr>
              <a:t>Additional activities occasionally</a:t>
            </a:r>
          </a:p>
          <a:p>
            <a:pPr defTabSz="804672">
              <a:spcAft>
                <a:spcPts val="600"/>
              </a:spcAft>
            </a:pPr>
            <a:endParaRPr lang="en-GB" sz="2800" b="1" dirty="0">
              <a:solidFill>
                <a:schemeClr val="accent4">
                  <a:lumMod val="50000"/>
                </a:schemeClr>
              </a:solidFill>
              <a:latin typeface="+mj-lt"/>
            </a:endParaRPr>
          </a:p>
          <a:p>
            <a:pPr defTabSz="804672">
              <a:spcAft>
                <a:spcPts val="600"/>
              </a:spcAft>
            </a:pPr>
            <a:r>
              <a:rPr lang="en-GB" sz="2800" b="1" dirty="0">
                <a:solidFill>
                  <a:schemeClr val="accent4">
                    <a:lumMod val="50000"/>
                  </a:schemeClr>
                </a:solidFill>
                <a:latin typeface="+mj-lt"/>
              </a:rPr>
              <a:t>Summer challenges!</a:t>
            </a:r>
          </a:p>
        </p:txBody>
      </p:sp>
      <p:pic>
        <p:nvPicPr>
          <p:cNvPr id="7" name="Picture 6" descr="A screenshot of a computer&#10;&#10;Description automatically generated">
            <a:extLst>
              <a:ext uri="{FF2B5EF4-FFF2-40B4-BE49-F238E27FC236}">
                <a16:creationId xmlns:a16="http://schemas.microsoft.com/office/drawing/2014/main" id="{F11FC5DE-8B92-44D3-8EB3-468D31A3EA95}"/>
              </a:ext>
            </a:extLst>
          </p:cNvPr>
          <p:cNvPicPr>
            <a:picLocks noChangeAspect="1"/>
          </p:cNvPicPr>
          <p:nvPr/>
        </p:nvPicPr>
        <p:blipFill rotWithShape="1">
          <a:blip r:embed="rId2"/>
          <a:srcRect l="9220" t="48807" r="82179" b="35902"/>
          <a:stretch/>
        </p:blipFill>
        <p:spPr>
          <a:xfrm>
            <a:off x="2246645" y="2790127"/>
            <a:ext cx="1135930" cy="113593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919550A8-92CD-4F85-A83C-B014A8239582}"/>
              </a:ext>
            </a:extLst>
          </p:cNvPr>
          <p:cNvPicPr>
            <a:picLocks noChangeAspect="1"/>
          </p:cNvPicPr>
          <p:nvPr/>
        </p:nvPicPr>
        <p:blipFill rotWithShape="1">
          <a:blip r:embed="rId3"/>
          <a:srcRect l="998" t="29969" r="89416" b="53395"/>
          <a:stretch/>
        </p:blipFill>
        <p:spPr>
          <a:xfrm>
            <a:off x="3271083" y="4386288"/>
            <a:ext cx="1028824" cy="100432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F678649-3344-45E1-973C-F81153FE19CA}"/>
              </a:ext>
            </a:extLst>
          </p:cNvPr>
          <p:cNvPicPr>
            <a:picLocks noChangeAspect="1"/>
          </p:cNvPicPr>
          <p:nvPr/>
        </p:nvPicPr>
        <p:blipFill rotWithShape="1">
          <a:blip r:embed="rId4"/>
          <a:srcRect l="32890" t="32857" r="60029" b="55963"/>
          <a:stretch/>
        </p:blipFill>
        <p:spPr>
          <a:xfrm>
            <a:off x="1265137" y="4381795"/>
            <a:ext cx="1135930" cy="1008814"/>
          </a:xfrm>
          <a:prstGeom prst="rect">
            <a:avLst/>
          </a:prstGeom>
        </p:spPr>
      </p:pic>
    </p:spTree>
    <p:extLst>
      <p:ext uri="{BB962C8B-B14F-4D97-AF65-F5344CB8AC3E}">
        <p14:creationId xmlns:p14="http://schemas.microsoft.com/office/powerpoint/2010/main" val="4265623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B9D4D-0F51-44C8-9B03-FBBE06836DD0}"/>
              </a:ext>
            </a:extLst>
          </p:cNvPr>
          <p:cNvPicPr>
            <a:picLocks noChangeAspect="1"/>
          </p:cNvPicPr>
          <p:nvPr/>
        </p:nvPicPr>
        <p:blipFill>
          <a:blip r:embed="rId2"/>
          <a:stretch>
            <a:fillRect/>
          </a:stretch>
        </p:blipFill>
        <p:spPr>
          <a:xfrm>
            <a:off x="517703" y="1319948"/>
            <a:ext cx="10546994" cy="4999153"/>
          </a:xfrm>
          <a:prstGeom prst="rect">
            <a:avLst/>
          </a:prstGeom>
        </p:spPr>
      </p:pic>
      <p:sp>
        <p:nvSpPr>
          <p:cNvPr id="4" name="TextBox 3">
            <a:extLst>
              <a:ext uri="{FF2B5EF4-FFF2-40B4-BE49-F238E27FC236}">
                <a16:creationId xmlns:a16="http://schemas.microsoft.com/office/drawing/2014/main" id="{E8991F4F-E2D5-47B4-922E-BD8A9C00EE6C}"/>
              </a:ext>
            </a:extLst>
          </p:cNvPr>
          <p:cNvSpPr txBox="1"/>
          <p:nvPr/>
        </p:nvSpPr>
        <p:spPr>
          <a:xfrm>
            <a:off x="2019300" y="485775"/>
            <a:ext cx="7324725" cy="523220"/>
          </a:xfrm>
          <a:prstGeom prst="rect">
            <a:avLst/>
          </a:prstGeom>
          <a:noFill/>
        </p:spPr>
        <p:txBody>
          <a:bodyPr wrap="square" lIns="91440" tIns="45720" rIns="91440" bIns="45720" rtlCol="0" anchor="t">
            <a:spAutoFit/>
          </a:bodyPr>
          <a:lstStyle/>
          <a:p>
            <a:r>
              <a:rPr lang="en-US" sz="2800" b="1" u="sng" dirty="0">
                <a:solidFill>
                  <a:srgbClr val="002060"/>
                </a:solidFill>
                <a:latin typeface="Comic Sans MS"/>
              </a:rPr>
              <a:t>School website and Class Page</a:t>
            </a:r>
            <a:endParaRPr lang="en-US" sz="2800" b="1" u="sng"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892074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5DD830-CEB6-44F6-9D53-228BD650FE1C}"/>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4" name="Picture Placeholder 3">
            <a:extLst>
              <a:ext uri="{FF2B5EF4-FFF2-40B4-BE49-F238E27FC236}">
                <a16:creationId xmlns:a16="http://schemas.microsoft.com/office/drawing/2014/main" id="{9F75DA9F-D48E-475E-A519-AB38548D11B2}"/>
              </a:ext>
            </a:extLst>
          </p:cNvPr>
          <p:cNvSpPr>
            <a:spLocks noGrp="1"/>
          </p:cNvSpPr>
          <p:nvPr>
            <p:ph type="pic" idx="13"/>
          </p:nvPr>
        </p:nvSpPr>
        <p:spPr/>
        <p:txBody>
          <a:bodyPr/>
          <a:lstStyle/>
          <a:p>
            <a:endParaRPr lang="en-GB"/>
          </a:p>
        </p:txBody>
      </p:sp>
      <p:sp>
        <p:nvSpPr>
          <p:cNvPr id="5" name="Text Placeholder 4">
            <a:extLst>
              <a:ext uri="{FF2B5EF4-FFF2-40B4-BE49-F238E27FC236}">
                <a16:creationId xmlns:a16="http://schemas.microsoft.com/office/drawing/2014/main" id="{17B1E640-25D8-4748-9211-30BF61356D36}"/>
              </a:ext>
            </a:extLst>
          </p:cNvPr>
          <p:cNvSpPr>
            <a:spLocks noGrp="1"/>
          </p:cNvSpPr>
          <p:nvPr>
            <p:ph type="body" sz="half" idx="2"/>
          </p:nvPr>
        </p:nvSpPr>
        <p:spPr>
          <a:xfrm>
            <a:off x="5183188" y="1347787"/>
            <a:ext cx="6211416" cy="4330539"/>
          </a:xfrm>
        </p:spPr>
        <p:txBody>
          <a:bodyPr/>
          <a:lstStyle/>
          <a:p>
            <a:r>
              <a:rPr lang="en-GB" altLang="en-US" sz="2400" dirty="0">
                <a:latin typeface="+mj-lt"/>
              </a:rPr>
              <a:t>Check book bags for letters, notes or accident slips. </a:t>
            </a:r>
          </a:p>
          <a:p>
            <a:r>
              <a:rPr lang="en-GB" altLang="en-US" sz="2400" dirty="0">
                <a:latin typeface="+mj-lt"/>
              </a:rPr>
              <a:t>Try to check the website/X regularly for photos, information and school events.</a:t>
            </a:r>
          </a:p>
          <a:p>
            <a:r>
              <a:rPr lang="en-GB" altLang="en-US" sz="2400" dirty="0">
                <a:latin typeface="+mj-lt"/>
              </a:rPr>
              <a:t>Wednesday Weekly to keep up to date.</a:t>
            </a:r>
          </a:p>
          <a:p>
            <a:endParaRPr lang="en-GB" altLang="en-US" sz="2400" dirty="0">
              <a:latin typeface="+mj-lt"/>
            </a:endParaRPr>
          </a:p>
          <a:p>
            <a:pPr algn="ctr"/>
            <a:r>
              <a:rPr lang="en-GB" altLang="en-US" sz="2400" b="1" dirty="0">
                <a:latin typeface="+mj-lt"/>
              </a:rPr>
              <a:t>Lovely to meet you!</a:t>
            </a:r>
            <a:endParaRPr lang="en-GB" altLang="en-US" sz="2400" dirty="0">
              <a:latin typeface="+mj-lt"/>
            </a:endParaRPr>
          </a:p>
          <a:p>
            <a:endParaRPr lang="en-GB" dirty="0"/>
          </a:p>
        </p:txBody>
      </p:sp>
      <p:sp>
        <p:nvSpPr>
          <p:cNvPr id="6" name="Title 5">
            <a:extLst>
              <a:ext uri="{FF2B5EF4-FFF2-40B4-BE49-F238E27FC236}">
                <a16:creationId xmlns:a16="http://schemas.microsoft.com/office/drawing/2014/main" id="{1235C94C-AE91-42BE-AA51-28B0D71C97A4}"/>
              </a:ext>
            </a:extLst>
          </p:cNvPr>
          <p:cNvSpPr>
            <a:spLocks noGrp="1"/>
          </p:cNvSpPr>
          <p:nvPr>
            <p:ph type="title"/>
          </p:nvPr>
        </p:nvSpPr>
        <p:spPr/>
        <p:txBody>
          <a:bodyPr/>
          <a:lstStyle/>
          <a:p>
            <a:r>
              <a:rPr lang="en-GB" dirty="0"/>
              <a:t>Finally…</a:t>
            </a:r>
          </a:p>
        </p:txBody>
      </p:sp>
      <p:sp>
        <p:nvSpPr>
          <p:cNvPr id="7" name="TextBox 6">
            <a:extLst>
              <a:ext uri="{FF2B5EF4-FFF2-40B4-BE49-F238E27FC236}">
                <a16:creationId xmlns:a16="http://schemas.microsoft.com/office/drawing/2014/main" id="{BADF7469-74FF-5D9C-DBCD-0A09BE12F5F6}"/>
              </a:ext>
            </a:extLst>
          </p:cNvPr>
          <p:cNvSpPr txBox="1"/>
          <p:nvPr/>
        </p:nvSpPr>
        <p:spPr>
          <a:xfrm>
            <a:off x="716116" y="3312160"/>
            <a:ext cx="3815244" cy="1384995"/>
          </a:xfrm>
          <a:prstGeom prst="rect">
            <a:avLst/>
          </a:prstGeom>
          <a:noFill/>
        </p:spPr>
        <p:txBody>
          <a:bodyPr wrap="square" rtlCol="0">
            <a:spAutoFit/>
          </a:bodyPr>
          <a:lstStyle/>
          <a:p>
            <a:r>
              <a:rPr lang="en-US" sz="2800" dirty="0">
                <a:latin typeface="+mj-lt"/>
              </a:rPr>
              <a:t>@AshTreeEPH</a:t>
            </a:r>
          </a:p>
          <a:p>
            <a:r>
              <a:rPr lang="en-US" sz="2800" dirty="0">
                <a:latin typeface="+mj-lt"/>
              </a:rPr>
              <a:t>@EuxtonPH</a:t>
            </a:r>
          </a:p>
          <a:p>
            <a:r>
              <a:rPr lang="en-US" sz="2800" dirty="0">
                <a:latin typeface="+mj-lt"/>
              </a:rPr>
              <a:t>@CedarTreeEPH</a:t>
            </a:r>
            <a:endParaRPr lang="en-GB" sz="2800" dirty="0">
              <a:latin typeface="+mj-lt"/>
            </a:endParaRPr>
          </a:p>
        </p:txBody>
      </p:sp>
    </p:spTree>
    <p:extLst>
      <p:ext uri="{BB962C8B-B14F-4D97-AF65-F5344CB8AC3E}">
        <p14:creationId xmlns:p14="http://schemas.microsoft.com/office/powerpoint/2010/main" val="347958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170992-2228-6850-C19A-74E2E05778BD}"/>
              </a:ext>
            </a:extLst>
          </p:cNvPr>
          <p:cNvSpPr>
            <a:spLocks noGrp="1"/>
          </p:cNvSpPr>
          <p:nvPr>
            <p:ph type="sldNum" sz="quarter" idx="12"/>
          </p:nvPr>
        </p:nvSpPr>
        <p:spPr/>
        <p:txBody>
          <a:bodyPr/>
          <a:lstStyle/>
          <a:p>
            <a:fld id="{98C0CDE5-970C-4CC4-BF43-0DA127E73E82}" type="slidenum">
              <a:rPr lang="en-US" noProof="0" smtClean="0"/>
              <a:t>2</a:t>
            </a:fld>
            <a:endParaRPr lang="en-US" noProof="0" dirty="0"/>
          </a:p>
        </p:txBody>
      </p:sp>
      <p:pic>
        <p:nvPicPr>
          <p:cNvPr id="10" name="Picture 9">
            <a:extLst>
              <a:ext uri="{FF2B5EF4-FFF2-40B4-BE49-F238E27FC236}">
                <a16:creationId xmlns:a16="http://schemas.microsoft.com/office/drawing/2014/main" id="{1E09A6AB-76F1-2294-EC80-2439742E5101}"/>
              </a:ext>
            </a:extLst>
          </p:cNvPr>
          <p:cNvPicPr>
            <a:picLocks noChangeAspect="1"/>
          </p:cNvPicPr>
          <p:nvPr/>
        </p:nvPicPr>
        <p:blipFill>
          <a:blip r:embed="rId2"/>
          <a:stretch>
            <a:fillRect/>
          </a:stretch>
        </p:blipFill>
        <p:spPr>
          <a:xfrm>
            <a:off x="666591" y="2433189"/>
            <a:ext cx="3882676" cy="2748411"/>
          </a:xfrm>
          <a:prstGeom prst="rect">
            <a:avLst/>
          </a:prstGeom>
        </p:spPr>
      </p:pic>
      <p:sp>
        <p:nvSpPr>
          <p:cNvPr id="6" name="Title 5">
            <a:extLst>
              <a:ext uri="{FF2B5EF4-FFF2-40B4-BE49-F238E27FC236}">
                <a16:creationId xmlns:a16="http://schemas.microsoft.com/office/drawing/2014/main" id="{7C715CC2-E9E1-CED8-FE54-8F81FF32A507}"/>
              </a:ext>
            </a:extLst>
          </p:cNvPr>
          <p:cNvSpPr>
            <a:spLocks noGrp="1"/>
          </p:cNvSpPr>
          <p:nvPr>
            <p:ph type="title"/>
          </p:nvPr>
        </p:nvSpPr>
        <p:spPr/>
        <p:txBody>
          <a:bodyPr/>
          <a:lstStyle/>
          <a:p>
            <a:r>
              <a:rPr lang="en-US" dirty="0"/>
              <a:t>Aims</a:t>
            </a:r>
            <a:endParaRPr lang="en-GB" dirty="0"/>
          </a:p>
        </p:txBody>
      </p:sp>
      <p:sp>
        <p:nvSpPr>
          <p:cNvPr id="9" name="Content Placeholder 8">
            <a:extLst>
              <a:ext uri="{FF2B5EF4-FFF2-40B4-BE49-F238E27FC236}">
                <a16:creationId xmlns:a16="http://schemas.microsoft.com/office/drawing/2014/main" id="{767D41A0-CFE9-8B3B-B797-3A1E93FCF99F}"/>
              </a:ext>
            </a:extLst>
          </p:cNvPr>
          <p:cNvSpPr>
            <a:spLocks noGrp="1"/>
          </p:cNvSpPr>
          <p:nvPr>
            <p:ph idx="1"/>
          </p:nvPr>
        </p:nvSpPr>
        <p:spPr>
          <a:xfrm>
            <a:off x="4693920" y="1347788"/>
            <a:ext cx="6658292" cy="5195252"/>
          </a:xfrm>
        </p:spPr>
        <p:txBody>
          <a:bodyPr>
            <a:normAutofit fontScale="62500" lnSpcReduction="20000"/>
          </a:bodyPr>
          <a:lstStyle/>
          <a:p>
            <a:pPr algn="l"/>
            <a:r>
              <a:rPr lang="en-US" b="1" u="sng" dirty="0">
                <a:solidFill>
                  <a:srgbClr val="002060"/>
                </a:solidFill>
                <a:latin typeface="+mj-lt"/>
              </a:rPr>
              <a:t>Our aims are</a:t>
            </a:r>
            <a:r>
              <a:rPr lang="en-US" b="1" dirty="0">
                <a:solidFill>
                  <a:srgbClr val="002060"/>
                </a:solidFill>
                <a:latin typeface="+mj-lt"/>
              </a:rPr>
              <a:t>: </a:t>
            </a:r>
          </a:p>
          <a:p>
            <a:pPr algn="l"/>
            <a:endParaRPr lang="en-US" b="1" dirty="0">
              <a:solidFill>
                <a:srgbClr val="002060"/>
              </a:solidFill>
              <a:latin typeface="+mj-lt"/>
            </a:endParaRPr>
          </a:p>
          <a:p>
            <a:pPr marL="0" indent="0" algn="l">
              <a:buNone/>
            </a:pPr>
            <a:r>
              <a:rPr lang="en-US" b="1" dirty="0">
                <a:solidFill>
                  <a:srgbClr val="002060"/>
                </a:solidFill>
                <a:latin typeface="+mj-lt"/>
              </a:rPr>
              <a:t>• </a:t>
            </a:r>
            <a:r>
              <a:rPr lang="en-US" sz="3800" b="1" dirty="0">
                <a:solidFill>
                  <a:srgbClr val="002060"/>
                </a:solidFill>
                <a:latin typeface="+mj-lt"/>
              </a:rPr>
              <a:t>For all the children to experience a smooth transition from Reception to Year 1 in a happy, safe and secure environment</a:t>
            </a:r>
          </a:p>
          <a:p>
            <a:pPr marL="0" indent="0" algn="l">
              <a:buNone/>
            </a:pPr>
            <a:endParaRPr lang="en-US" sz="3800" b="1" dirty="0">
              <a:solidFill>
                <a:srgbClr val="002060"/>
              </a:solidFill>
              <a:latin typeface="+mj-lt"/>
            </a:endParaRPr>
          </a:p>
          <a:p>
            <a:pPr marL="0" indent="0" algn="l">
              <a:buNone/>
            </a:pPr>
            <a:r>
              <a:rPr lang="en-US" sz="3800" b="1" dirty="0">
                <a:solidFill>
                  <a:srgbClr val="002060"/>
                </a:solidFill>
                <a:latin typeface="+mj-lt"/>
              </a:rPr>
              <a:t> • For the children to enjoy the new challenges and approaches to learning in a new year group and class </a:t>
            </a:r>
          </a:p>
          <a:p>
            <a:pPr marL="0" indent="0" algn="l">
              <a:buNone/>
            </a:pPr>
            <a:endParaRPr lang="en-US" sz="3800" b="1" dirty="0">
              <a:solidFill>
                <a:srgbClr val="002060"/>
              </a:solidFill>
              <a:latin typeface="+mj-lt"/>
            </a:endParaRPr>
          </a:p>
          <a:p>
            <a:pPr algn="l"/>
            <a:r>
              <a:rPr lang="en-US" sz="3800" b="1" dirty="0">
                <a:solidFill>
                  <a:srgbClr val="002060"/>
                </a:solidFill>
                <a:latin typeface="+mj-lt"/>
              </a:rPr>
              <a:t>A gradual implementation of a more formal curriculum and setting</a:t>
            </a:r>
          </a:p>
          <a:p>
            <a:pPr marL="0" indent="0" algn="l">
              <a:buNone/>
            </a:pPr>
            <a:endParaRPr lang="en-US" sz="3800" b="1" dirty="0">
              <a:solidFill>
                <a:srgbClr val="002060"/>
              </a:solidFill>
              <a:latin typeface="+mj-lt"/>
            </a:endParaRPr>
          </a:p>
          <a:p>
            <a:pPr marL="0" indent="0" algn="l">
              <a:buNone/>
            </a:pPr>
            <a:r>
              <a:rPr lang="en-US" sz="3800" b="1" dirty="0">
                <a:solidFill>
                  <a:srgbClr val="002060"/>
                </a:solidFill>
                <a:latin typeface="+mj-lt"/>
              </a:rPr>
              <a:t> • Parents to feel informed about the transition process </a:t>
            </a:r>
          </a:p>
          <a:p>
            <a:endParaRPr lang="en-GB" dirty="0"/>
          </a:p>
        </p:txBody>
      </p:sp>
    </p:spTree>
    <p:extLst>
      <p:ext uri="{BB962C8B-B14F-4D97-AF65-F5344CB8AC3E}">
        <p14:creationId xmlns:p14="http://schemas.microsoft.com/office/powerpoint/2010/main" val="128516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pPr algn="ctr"/>
            <a:r>
              <a:rPr lang="en-US" dirty="0">
                <a:latin typeface="+mj-lt"/>
              </a:rPr>
              <a:t>Please feel free to ask any questions</a:t>
            </a:r>
            <a:endParaRPr lang="ru-RU" dirty="0">
              <a:latin typeface="+mj-lt"/>
            </a:endParaRPr>
          </a:p>
        </p:txBody>
      </p:sp>
    </p:spTree>
    <p:extLst>
      <p:ext uri="{BB962C8B-B14F-4D97-AF65-F5344CB8AC3E}">
        <p14:creationId xmlns:p14="http://schemas.microsoft.com/office/powerpoint/2010/main" val="192333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r>
              <a:rPr lang="en-GB" altLang="en-US" u="sng" dirty="0"/>
              <a:t>Who’s who?</a:t>
            </a:r>
            <a:endParaRPr lang="en-US"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3974148" cy="804672"/>
          </a:xfrm>
        </p:spPr>
        <p:txBody>
          <a:bodyPr>
            <a:normAutofit fontScale="92500"/>
          </a:bodyPr>
          <a:lstStyle/>
          <a:p>
            <a:r>
              <a:rPr lang="en-US" sz="4000" dirty="0">
                <a:latin typeface="+mj-lt"/>
              </a:rPr>
              <a:t>Ash Class Staff</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223520" y="3392621"/>
            <a:ext cx="5346770" cy="2918327"/>
          </a:xfrm>
        </p:spPr>
        <p:txBody>
          <a:bodyPr>
            <a:noAutofit/>
          </a:bodyPr>
          <a:lstStyle/>
          <a:p>
            <a:r>
              <a:rPr lang="en-GB" altLang="en-US" sz="2400" b="1" dirty="0">
                <a:latin typeface="+mj-lt"/>
              </a:rPr>
              <a:t>Mrs Goodyear </a:t>
            </a:r>
            <a:r>
              <a:rPr lang="en-GB" altLang="en-US" sz="2400" dirty="0">
                <a:latin typeface="+mj-lt"/>
              </a:rPr>
              <a:t>– Ash class teacher, KS1 lead/Assistant Headteacher, Primary Mastery Specialist for Abacus Maths Hub</a:t>
            </a:r>
          </a:p>
          <a:p>
            <a:pPr marL="0" indent="0">
              <a:buNone/>
            </a:pPr>
            <a:endParaRPr lang="en-GB" altLang="en-US" sz="2400" b="1" dirty="0">
              <a:latin typeface="+mj-lt"/>
            </a:endParaRPr>
          </a:p>
          <a:p>
            <a:r>
              <a:rPr lang="en-GB" altLang="en-US" sz="2400" b="1" dirty="0" err="1">
                <a:latin typeface="+mj-lt"/>
              </a:rPr>
              <a:t>Mrs.Caunce</a:t>
            </a:r>
            <a:r>
              <a:rPr lang="en-GB" altLang="en-US" sz="2400" b="1" dirty="0">
                <a:latin typeface="+mj-lt"/>
              </a:rPr>
              <a:t>  </a:t>
            </a:r>
            <a:r>
              <a:rPr lang="en-GB" altLang="en-US" sz="2400" dirty="0">
                <a:latin typeface="+mj-lt"/>
              </a:rPr>
              <a:t>– Class teacher on Thursday and Friday morning</a:t>
            </a:r>
          </a:p>
          <a:p>
            <a:endParaRPr lang="en-GB" altLang="en-US" sz="2000" dirty="0">
              <a:latin typeface="+mj-lt"/>
            </a:endParaRPr>
          </a:p>
          <a:p>
            <a:endParaRPr lang="en-GB" altLang="en-US" sz="2000" dirty="0">
              <a:latin typeface="+mj-lt"/>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3</a:t>
            </a:fld>
            <a:endParaRPr lang="en-US" dirty="0"/>
          </a:p>
        </p:txBody>
      </p:sp>
      <p:pic>
        <p:nvPicPr>
          <p:cNvPr id="7" name="Picture 6">
            <a:extLst>
              <a:ext uri="{FF2B5EF4-FFF2-40B4-BE49-F238E27FC236}">
                <a16:creationId xmlns:a16="http://schemas.microsoft.com/office/drawing/2014/main" id="{10E750CE-2592-1E7F-ADAE-A1D469AB46EC}"/>
              </a:ext>
            </a:extLst>
          </p:cNvPr>
          <p:cNvPicPr>
            <a:picLocks noChangeAspect="1"/>
          </p:cNvPicPr>
          <p:nvPr/>
        </p:nvPicPr>
        <p:blipFill>
          <a:blip r:embed="rId2"/>
          <a:stretch>
            <a:fillRect/>
          </a:stretch>
        </p:blipFill>
        <p:spPr>
          <a:xfrm rot="521452">
            <a:off x="9283463" y="1644490"/>
            <a:ext cx="1844668" cy="2368156"/>
          </a:xfrm>
          <a:prstGeom prst="rect">
            <a:avLst/>
          </a:prstGeom>
        </p:spPr>
      </p:pic>
      <p:pic>
        <p:nvPicPr>
          <p:cNvPr id="3" name="Picture 2">
            <a:extLst>
              <a:ext uri="{FF2B5EF4-FFF2-40B4-BE49-F238E27FC236}">
                <a16:creationId xmlns:a16="http://schemas.microsoft.com/office/drawing/2014/main" id="{B9AD6722-5904-A855-0F8C-2969902B3E82}"/>
              </a:ext>
            </a:extLst>
          </p:cNvPr>
          <p:cNvPicPr>
            <a:picLocks noChangeAspect="1"/>
          </p:cNvPicPr>
          <p:nvPr/>
        </p:nvPicPr>
        <p:blipFill>
          <a:blip r:embed="rId3"/>
          <a:stretch>
            <a:fillRect/>
          </a:stretch>
        </p:blipFill>
        <p:spPr>
          <a:xfrm>
            <a:off x="6672544" y="1335908"/>
            <a:ext cx="2063765" cy="2454794"/>
          </a:xfrm>
          <a:prstGeom prst="rect">
            <a:avLst/>
          </a:prstGeom>
        </p:spPr>
      </p:pic>
    </p:spTree>
    <p:extLst>
      <p:ext uri="{BB962C8B-B14F-4D97-AF65-F5344CB8AC3E}">
        <p14:creationId xmlns:p14="http://schemas.microsoft.com/office/powerpoint/2010/main" val="367141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p:txBody>
          <a:bodyPr/>
          <a:lstStyle/>
          <a:p>
            <a:r>
              <a:rPr lang="en-GB" altLang="en-US" u="sng" dirty="0"/>
              <a:t>Who’s who?</a:t>
            </a:r>
            <a:endParaRPr lang="en-US" dirty="0"/>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748030" y="2442380"/>
            <a:ext cx="3974148" cy="804672"/>
          </a:xfrm>
        </p:spPr>
        <p:txBody>
          <a:bodyPr>
            <a:normAutofit fontScale="77500" lnSpcReduction="20000"/>
          </a:bodyPr>
          <a:lstStyle/>
          <a:p>
            <a:r>
              <a:rPr lang="en-US" sz="4000" dirty="0">
                <a:latin typeface="+mj-lt"/>
              </a:rPr>
              <a:t>Cedar Class Staff</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386000" y="3392621"/>
            <a:ext cx="5184290" cy="3351079"/>
          </a:xfrm>
        </p:spPr>
        <p:txBody>
          <a:bodyPr>
            <a:noAutofit/>
          </a:bodyPr>
          <a:lstStyle/>
          <a:p>
            <a:r>
              <a:rPr lang="en-GB" altLang="en-US" sz="2800" b="1" dirty="0" err="1">
                <a:latin typeface="+mj-lt"/>
              </a:rPr>
              <a:t>Mrs.Hacking</a:t>
            </a:r>
            <a:r>
              <a:rPr lang="en-GB" altLang="en-US" sz="2800" b="1" dirty="0">
                <a:latin typeface="+mj-lt"/>
              </a:rPr>
              <a:t> </a:t>
            </a:r>
            <a:r>
              <a:rPr lang="en-GB" altLang="en-US" sz="2800" dirty="0">
                <a:latin typeface="+mj-lt"/>
              </a:rPr>
              <a:t>– Cedar class teacher, PE and Sport Leader</a:t>
            </a:r>
          </a:p>
          <a:p>
            <a:pPr marL="0" indent="0">
              <a:buNone/>
            </a:pPr>
            <a:endParaRPr lang="en-GB" altLang="en-US" sz="2800" dirty="0">
              <a:latin typeface="+mj-lt"/>
            </a:endParaRPr>
          </a:p>
          <a:p>
            <a:r>
              <a:rPr lang="en-GB" altLang="en-US" sz="2800" b="1" dirty="0">
                <a:latin typeface="+mj-lt"/>
              </a:rPr>
              <a:t>Mrs Jones </a:t>
            </a:r>
            <a:r>
              <a:rPr lang="en-GB" altLang="en-US" sz="2800" dirty="0">
                <a:latin typeface="+mj-lt"/>
              </a:rPr>
              <a:t>– Headteacher &amp; PPA cover</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4</a:t>
            </a:fld>
            <a:endParaRPr lang="en-US" dirty="0"/>
          </a:p>
        </p:txBody>
      </p:sp>
      <p:pic>
        <p:nvPicPr>
          <p:cNvPr id="3" name="Picture 2">
            <a:extLst>
              <a:ext uri="{FF2B5EF4-FFF2-40B4-BE49-F238E27FC236}">
                <a16:creationId xmlns:a16="http://schemas.microsoft.com/office/drawing/2014/main" id="{B690FD55-ACBE-467D-AB80-0BCEDF28B21D}"/>
              </a:ext>
            </a:extLst>
          </p:cNvPr>
          <p:cNvPicPr>
            <a:picLocks noChangeAspect="1"/>
          </p:cNvPicPr>
          <p:nvPr/>
        </p:nvPicPr>
        <p:blipFill>
          <a:blip r:embed="rId2"/>
          <a:stretch>
            <a:fillRect/>
          </a:stretch>
        </p:blipFill>
        <p:spPr>
          <a:xfrm rot="745328">
            <a:off x="6971881" y="198657"/>
            <a:ext cx="1919493" cy="2286861"/>
          </a:xfrm>
          <a:prstGeom prst="rect">
            <a:avLst/>
          </a:prstGeom>
        </p:spPr>
      </p:pic>
      <p:pic>
        <p:nvPicPr>
          <p:cNvPr id="11" name="Picture 10">
            <a:extLst>
              <a:ext uri="{FF2B5EF4-FFF2-40B4-BE49-F238E27FC236}">
                <a16:creationId xmlns:a16="http://schemas.microsoft.com/office/drawing/2014/main" id="{BCFC90C0-534F-8B80-90DA-6D78DF2FB59A}"/>
              </a:ext>
            </a:extLst>
          </p:cNvPr>
          <p:cNvPicPr>
            <a:picLocks noChangeAspect="1"/>
          </p:cNvPicPr>
          <p:nvPr/>
        </p:nvPicPr>
        <p:blipFill>
          <a:blip r:embed="rId3"/>
          <a:stretch>
            <a:fillRect/>
          </a:stretch>
        </p:blipFill>
        <p:spPr>
          <a:xfrm>
            <a:off x="8305114" y="3049738"/>
            <a:ext cx="1962251" cy="2286117"/>
          </a:xfrm>
          <a:prstGeom prst="rect">
            <a:avLst/>
          </a:prstGeom>
        </p:spPr>
      </p:pic>
    </p:spTree>
    <p:extLst>
      <p:ext uri="{BB962C8B-B14F-4D97-AF65-F5344CB8AC3E}">
        <p14:creationId xmlns:p14="http://schemas.microsoft.com/office/powerpoint/2010/main" val="49264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93803E-C670-A9E5-835A-3CECE9920D02}"/>
              </a:ext>
            </a:extLst>
          </p:cNvPr>
          <p:cNvSpPr>
            <a:spLocks noGrp="1"/>
          </p:cNvSpPr>
          <p:nvPr>
            <p:ph type="body" idx="1"/>
          </p:nvPr>
        </p:nvSpPr>
        <p:spPr/>
        <p:txBody>
          <a:bodyPr/>
          <a:lstStyle/>
          <a:p>
            <a:pPr algn="ctr"/>
            <a:r>
              <a:rPr lang="en-US" dirty="0">
                <a:latin typeface="+mj-lt"/>
              </a:rPr>
              <a:t>Ash &amp; Cedar Class</a:t>
            </a:r>
            <a:endParaRPr lang="en-GB" dirty="0">
              <a:latin typeface="+mj-lt"/>
            </a:endParaRPr>
          </a:p>
        </p:txBody>
      </p:sp>
      <p:sp>
        <p:nvSpPr>
          <p:cNvPr id="3" name="Footer Placeholder 2">
            <a:extLst>
              <a:ext uri="{FF2B5EF4-FFF2-40B4-BE49-F238E27FC236}">
                <a16:creationId xmlns:a16="http://schemas.microsoft.com/office/drawing/2014/main" id="{5B65AC40-1A74-2A72-0B74-C209E3484336}"/>
              </a:ext>
            </a:extLst>
          </p:cNvPr>
          <p:cNvSpPr>
            <a:spLocks noGrp="1"/>
          </p:cNvSpPr>
          <p:nvPr>
            <p:ph type="ftr" sz="quarter" idx="11"/>
          </p:nvPr>
        </p:nvSpPr>
        <p:spPr/>
        <p:txBody>
          <a:bodyPr/>
          <a:lstStyle/>
          <a:p>
            <a:r>
              <a:rPr lang="en-US" noProof="0"/>
              <a:t>ADD A FOOTER</a:t>
            </a:r>
            <a:endParaRPr lang="en-US" noProof="0" dirty="0"/>
          </a:p>
        </p:txBody>
      </p:sp>
      <p:sp>
        <p:nvSpPr>
          <p:cNvPr id="4" name="Slide Number Placeholder 3">
            <a:extLst>
              <a:ext uri="{FF2B5EF4-FFF2-40B4-BE49-F238E27FC236}">
                <a16:creationId xmlns:a16="http://schemas.microsoft.com/office/drawing/2014/main" id="{D97E5AE4-E34F-1231-15D0-66F362D1B828}"/>
              </a:ext>
            </a:extLst>
          </p:cNvPr>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5" name="Title 4">
            <a:extLst>
              <a:ext uri="{FF2B5EF4-FFF2-40B4-BE49-F238E27FC236}">
                <a16:creationId xmlns:a16="http://schemas.microsoft.com/office/drawing/2014/main" id="{500D3827-7334-E633-9A9B-2B0F128FA2D3}"/>
              </a:ext>
            </a:extLst>
          </p:cNvPr>
          <p:cNvSpPr>
            <a:spLocks noGrp="1"/>
          </p:cNvSpPr>
          <p:nvPr>
            <p:ph type="title"/>
          </p:nvPr>
        </p:nvSpPr>
        <p:spPr/>
        <p:txBody>
          <a:bodyPr/>
          <a:lstStyle/>
          <a:p>
            <a:r>
              <a:rPr lang="en-US" dirty="0"/>
              <a:t>TA staff</a:t>
            </a:r>
            <a:endParaRPr lang="en-GB" dirty="0"/>
          </a:p>
        </p:txBody>
      </p:sp>
      <p:sp>
        <p:nvSpPr>
          <p:cNvPr id="6" name="Text Placeholder 5">
            <a:extLst>
              <a:ext uri="{FF2B5EF4-FFF2-40B4-BE49-F238E27FC236}">
                <a16:creationId xmlns:a16="http://schemas.microsoft.com/office/drawing/2014/main" id="{B35BB4AD-5D2B-5F00-324C-1695B6CEE46F}"/>
              </a:ext>
            </a:extLst>
          </p:cNvPr>
          <p:cNvSpPr>
            <a:spLocks noGrp="1"/>
          </p:cNvSpPr>
          <p:nvPr>
            <p:ph type="body" sz="quarter" idx="13"/>
          </p:nvPr>
        </p:nvSpPr>
        <p:spPr>
          <a:xfrm>
            <a:off x="808989" y="3392622"/>
            <a:ext cx="4858047" cy="2249488"/>
          </a:xfrm>
        </p:spPr>
        <p:txBody>
          <a:bodyPr>
            <a:normAutofit fontScale="92500"/>
          </a:bodyPr>
          <a:lstStyle/>
          <a:p>
            <a:r>
              <a:rPr lang="en-US" sz="2800" dirty="0" err="1">
                <a:latin typeface="+mj-lt"/>
              </a:rPr>
              <a:t>Mrs</a:t>
            </a:r>
            <a:r>
              <a:rPr lang="en-US" sz="2800" dirty="0">
                <a:latin typeface="+mj-lt"/>
              </a:rPr>
              <a:t> Devine</a:t>
            </a:r>
          </a:p>
          <a:p>
            <a:r>
              <a:rPr lang="en-US" sz="2800" dirty="0" err="1">
                <a:latin typeface="+mj-lt"/>
              </a:rPr>
              <a:t>Mrs</a:t>
            </a:r>
            <a:r>
              <a:rPr lang="en-US" sz="2800" dirty="0">
                <a:latin typeface="+mj-lt"/>
              </a:rPr>
              <a:t> Kevan</a:t>
            </a:r>
          </a:p>
          <a:p>
            <a:r>
              <a:rPr lang="en-US" sz="2800" dirty="0" err="1">
                <a:latin typeface="+mj-lt"/>
              </a:rPr>
              <a:t>Mrs</a:t>
            </a:r>
            <a:r>
              <a:rPr lang="en-US" sz="2800" dirty="0">
                <a:latin typeface="+mj-lt"/>
              </a:rPr>
              <a:t> Davies</a:t>
            </a:r>
          </a:p>
          <a:p>
            <a:r>
              <a:rPr lang="en-US" sz="2800" dirty="0">
                <a:latin typeface="+mj-lt"/>
              </a:rPr>
              <a:t>Miss Dickinson</a:t>
            </a:r>
          </a:p>
          <a:p>
            <a:r>
              <a:rPr lang="en-US" sz="2800" dirty="0" err="1">
                <a:latin typeface="+mj-lt"/>
              </a:rPr>
              <a:t>Mrs</a:t>
            </a:r>
            <a:r>
              <a:rPr lang="en-US" sz="2800" dirty="0">
                <a:latin typeface="+mj-lt"/>
              </a:rPr>
              <a:t> </a:t>
            </a:r>
            <a:r>
              <a:rPr lang="en-US" sz="2800" dirty="0" err="1">
                <a:latin typeface="+mj-lt"/>
              </a:rPr>
              <a:t>Jotejko</a:t>
            </a:r>
            <a:r>
              <a:rPr lang="en-US" sz="2800" dirty="0">
                <a:latin typeface="+mj-lt"/>
              </a:rPr>
              <a:t> (Forest School)</a:t>
            </a:r>
            <a:endParaRPr lang="en-GB" sz="2800" dirty="0">
              <a:latin typeface="+mj-lt"/>
            </a:endParaRPr>
          </a:p>
        </p:txBody>
      </p:sp>
      <p:pic>
        <p:nvPicPr>
          <p:cNvPr id="8" name="Picture Placeholder 7">
            <a:extLst>
              <a:ext uri="{FF2B5EF4-FFF2-40B4-BE49-F238E27FC236}">
                <a16:creationId xmlns:a16="http://schemas.microsoft.com/office/drawing/2014/main" id="{8FF89722-2F66-94D9-EA2B-C08A2BB5AF27}"/>
              </a:ext>
            </a:extLst>
          </p:cNvPr>
          <p:cNvPicPr>
            <a:picLocks noGrp="1" noChangeAspect="1"/>
          </p:cNvPicPr>
          <p:nvPr>
            <p:ph type="pic" sz="quarter" idx="14"/>
          </p:nvPr>
        </p:nvPicPr>
        <p:blipFill>
          <a:blip r:embed="rId2"/>
          <a:srcRect t="593" b="593"/>
          <a:stretch>
            <a:fillRect/>
          </a:stretch>
        </p:blipFill>
        <p:spPr>
          <a:xfrm rot="720000">
            <a:off x="6793821" y="344529"/>
            <a:ext cx="1956201" cy="2303189"/>
          </a:xfrm>
          <a:prstGeom prst="rect">
            <a:avLst/>
          </a:prstGeom>
        </p:spPr>
      </p:pic>
      <p:pic>
        <p:nvPicPr>
          <p:cNvPr id="9" name="Picture 8">
            <a:extLst>
              <a:ext uri="{FF2B5EF4-FFF2-40B4-BE49-F238E27FC236}">
                <a16:creationId xmlns:a16="http://schemas.microsoft.com/office/drawing/2014/main" id="{10B7996C-9530-AD18-2B40-EFBF99EF47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17600" y="2936156"/>
            <a:ext cx="1622538" cy="2085766"/>
          </a:xfrm>
          <a:prstGeom prst="rect">
            <a:avLst/>
          </a:prstGeom>
          <a:noFill/>
          <a:ln>
            <a:noFill/>
          </a:ln>
        </p:spPr>
      </p:pic>
      <p:pic>
        <p:nvPicPr>
          <p:cNvPr id="10" name="Picture 9">
            <a:extLst>
              <a:ext uri="{FF2B5EF4-FFF2-40B4-BE49-F238E27FC236}">
                <a16:creationId xmlns:a16="http://schemas.microsoft.com/office/drawing/2014/main" id="{E837D390-D602-4F91-19E3-158CCFE186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6683" y="2775082"/>
            <a:ext cx="1622538" cy="2086121"/>
          </a:xfrm>
          <a:prstGeom prst="rect">
            <a:avLst/>
          </a:prstGeom>
          <a:noFill/>
          <a:ln>
            <a:noFill/>
          </a:ln>
        </p:spPr>
      </p:pic>
      <p:pic>
        <p:nvPicPr>
          <p:cNvPr id="11" name="Picture 10">
            <a:extLst>
              <a:ext uri="{FF2B5EF4-FFF2-40B4-BE49-F238E27FC236}">
                <a16:creationId xmlns:a16="http://schemas.microsoft.com/office/drawing/2014/main" id="{3A6E4AF7-2156-E11A-0F6D-F317C235E49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51654" y="230088"/>
            <a:ext cx="1622538" cy="2351504"/>
          </a:xfrm>
          <a:prstGeom prst="rect">
            <a:avLst/>
          </a:prstGeom>
          <a:noFill/>
          <a:ln>
            <a:noFill/>
          </a:ln>
        </p:spPr>
      </p:pic>
      <p:pic>
        <p:nvPicPr>
          <p:cNvPr id="7" name="Picture 6">
            <a:extLst>
              <a:ext uri="{FF2B5EF4-FFF2-40B4-BE49-F238E27FC236}">
                <a16:creationId xmlns:a16="http://schemas.microsoft.com/office/drawing/2014/main" id="{2ED1AC48-667E-6CBA-F14B-4C9C63A40244}"/>
              </a:ext>
            </a:extLst>
          </p:cNvPr>
          <p:cNvPicPr>
            <a:picLocks noChangeAspect="1"/>
          </p:cNvPicPr>
          <p:nvPr/>
        </p:nvPicPr>
        <p:blipFill>
          <a:blip r:embed="rId6"/>
          <a:stretch>
            <a:fillRect/>
          </a:stretch>
        </p:blipFill>
        <p:spPr>
          <a:xfrm>
            <a:off x="7655343" y="3081293"/>
            <a:ext cx="1796134" cy="2174268"/>
          </a:xfrm>
          <a:prstGeom prst="rect">
            <a:avLst/>
          </a:prstGeom>
        </p:spPr>
      </p:pic>
    </p:spTree>
    <p:extLst>
      <p:ext uri="{BB962C8B-B14F-4D97-AF65-F5344CB8AC3E}">
        <p14:creationId xmlns:p14="http://schemas.microsoft.com/office/powerpoint/2010/main" val="119406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6C268C-8352-DB2E-6A05-C8BD2B5CA0D0}"/>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5" name="Title 4">
            <a:extLst>
              <a:ext uri="{FF2B5EF4-FFF2-40B4-BE49-F238E27FC236}">
                <a16:creationId xmlns:a16="http://schemas.microsoft.com/office/drawing/2014/main" id="{06725765-BCA9-ED93-836C-D7D2A14D43BA}"/>
              </a:ext>
            </a:extLst>
          </p:cNvPr>
          <p:cNvSpPr>
            <a:spLocks noGrp="1"/>
          </p:cNvSpPr>
          <p:nvPr>
            <p:ph type="title"/>
          </p:nvPr>
        </p:nvSpPr>
        <p:spPr/>
        <p:txBody>
          <a:bodyPr/>
          <a:lstStyle/>
          <a:p>
            <a:r>
              <a:rPr lang="en-US" dirty="0"/>
              <a:t>Transition</a:t>
            </a:r>
            <a:endParaRPr lang="en-GB" dirty="0"/>
          </a:p>
        </p:txBody>
      </p:sp>
      <p:sp>
        <p:nvSpPr>
          <p:cNvPr id="6" name="Text Placeholder 5">
            <a:extLst>
              <a:ext uri="{FF2B5EF4-FFF2-40B4-BE49-F238E27FC236}">
                <a16:creationId xmlns:a16="http://schemas.microsoft.com/office/drawing/2014/main" id="{64980011-360C-3F25-7683-0050489DE161}"/>
              </a:ext>
            </a:extLst>
          </p:cNvPr>
          <p:cNvSpPr>
            <a:spLocks noGrp="1"/>
          </p:cNvSpPr>
          <p:nvPr>
            <p:ph type="body" sz="quarter" idx="13"/>
          </p:nvPr>
        </p:nvSpPr>
        <p:spPr>
          <a:xfrm>
            <a:off x="397143" y="2371490"/>
            <a:ext cx="4831556" cy="4059790"/>
          </a:xfrm>
        </p:spPr>
        <p:txBody>
          <a:bodyPr vert="horz" lIns="91440" tIns="45720" rIns="91440" bIns="45720" rtlCol="0" anchor="t">
            <a:normAutofit/>
          </a:bodyPr>
          <a:lstStyle/>
          <a:p>
            <a:pPr marL="179705" indent="-179705"/>
            <a:r>
              <a:rPr lang="en-US" sz="2800" b="1" dirty="0">
                <a:solidFill>
                  <a:srgbClr val="002060"/>
                </a:solidFill>
                <a:latin typeface="+mj-lt"/>
              </a:rPr>
              <a:t>Transition to Year 1 is really important!</a:t>
            </a:r>
          </a:p>
          <a:p>
            <a:pPr marL="179705" indent="-179705"/>
            <a:endParaRPr lang="en-US" sz="2800" b="1" dirty="0">
              <a:solidFill>
                <a:srgbClr val="002060"/>
              </a:solidFill>
              <a:latin typeface="+mj-lt"/>
            </a:endParaRPr>
          </a:p>
          <a:p>
            <a:pPr marL="179705" indent="-179705"/>
            <a:endParaRPr lang="en-US" sz="2800" b="1" dirty="0">
              <a:solidFill>
                <a:srgbClr val="002060"/>
              </a:solidFill>
            </a:endParaRPr>
          </a:p>
          <a:p>
            <a:pPr marL="179705" indent="-179705"/>
            <a:r>
              <a:rPr lang="en-US" sz="2800" b="1" dirty="0">
                <a:solidFill>
                  <a:srgbClr val="002060"/>
                </a:solidFill>
                <a:latin typeface="+mj-lt"/>
              </a:rPr>
              <a:t>First few weeks, establishing routines and expectations, developing confidence within new classroom setting.</a:t>
            </a:r>
            <a:endParaRPr lang="en-GB" sz="2800" b="1" dirty="0">
              <a:solidFill>
                <a:srgbClr val="002060"/>
              </a:solidFill>
              <a:latin typeface="+mj-lt"/>
            </a:endParaRPr>
          </a:p>
        </p:txBody>
      </p:sp>
      <p:pic>
        <p:nvPicPr>
          <p:cNvPr id="11" name="Picture Placeholder 10">
            <a:extLst>
              <a:ext uri="{FF2B5EF4-FFF2-40B4-BE49-F238E27FC236}">
                <a16:creationId xmlns:a16="http://schemas.microsoft.com/office/drawing/2014/main" id="{ABA47059-3FF9-1BD1-8D72-0773B751C258}"/>
              </a:ext>
            </a:extLst>
          </p:cNvPr>
          <p:cNvPicPr>
            <a:picLocks noGrp="1" noChangeAspect="1"/>
          </p:cNvPicPr>
          <p:nvPr>
            <p:ph type="pic" sz="quarter" idx="14"/>
          </p:nvPr>
        </p:nvPicPr>
        <p:blipFill>
          <a:blip r:embed="rId2"/>
          <a:srcRect t="8422" b="8422"/>
          <a:stretch>
            <a:fillRect/>
          </a:stretch>
        </p:blipFill>
        <p:spPr>
          <a:xfrm rot="720000">
            <a:off x="7063045" y="745602"/>
            <a:ext cx="3263782" cy="3842707"/>
          </a:xfrm>
          <a:prstGeom prst="rect">
            <a:avLst/>
          </a:prstGeom>
        </p:spPr>
      </p:pic>
    </p:spTree>
    <p:extLst>
      <p:ext uri="{BB962C8B-B14F-4D97-AF65-F5344CB8AC3E}">
        <p14:creationId xmlns:p14="http://schemas.microsoft.com/office/powerpoint/2010/main" val="256151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911225" y="5945824"/>
            <a:ext cx="2639323" cy="365125"/>
          </a:xfrm>
        </p:spPr>
        <p:txBody>
          <a:bodyPr anchor="ctr">
            <a:normAutofit fontScale="25000" lnSpcReduction="20000"/>
          </a:bodyPr>
          <a:lstStyle/>
          <a:p>
            <a:pPr marL="457200" indent="-457200">
              <a:lnSpc>
                <a:spcPct val="90000"/>
              </a:lnSpc>
              <a:spcAft>
                <a:spcPts val="600"/>
              </a:spcAft>
              <a:buFont typeface="Arial" panose="020B0604020202020204" pitchFamily="34" charset="0"/>
              <a:buChar char="•"/>
            </a:pPr>
            <a:r>
              <a:rPr lang="en-GB" altLang="en-US" sz="400" dirty="0"/>
              <a:t>Maths, English and Phonics daily with Mastering Number</a:t>
            </a:r>
          </a:p>
          <a:p>
            <a:pPr marL="457200" indent="-457200">
              <a:lnSpc>
                <a:spcPct val="90000"/>
              </a:lnSpc>
              <a:spcAft>
                <a:spcPts val="600"/>
              </a:spcAft>
              <a:buFont typeface="Arial" panose="020B0604020202020204" pitchFamily="34" charset="0"/>
              <a:buChar char="•"/>
            </a:pPr>
            <a:r>
              <a:rPr lang="en-GB" altLang="en-US" sz="400" dirty="0"/>
              <a:t>Foundation subjects, PE &amp; PSHE</a:t>
            </a:r>
          </a:p>
          <a:p>
            <a:pPr>
              <a:lnSpc>
                <a:spcPct val="90000"/>
              </a:lnSpc>
              <a:spcAft>
                <a:spcPts val="600"/>
              </a:spcAft>
            </a:pPr>
            <a:endParaRPr lang="en-GB" altLang="en-US" sz="400" dirty="0"/>
          </a:p>
          <a:p>
            <a:pPr marL="457200" indent="-457200">
              <a:lnSpc>
                <a:spcPct val="90000"/>
              </a:lnSpc>
              <a:spcAft>
                <a:spcPts val="600"/>
              </a:spcAft>
              <a:buFont typeface="Arial" panose="020B0604020202020204" pitchFamily="34" charset="0"/>
              <a:buChar char="•"/>
            </a:pPr>
            <a:r>
              <a:rPr lang="en-GB" altLang="en-US" sz="400" dirty="0"/>
              <a:t>Enhanced provision  </a:t>
            </a:r>
          </a:p>
          <a:p>
            <a:pPr marL="457200" indent="-457200">
              <a:lnSpc>
                <a:spcPct val="90000"/>
              </a:lnSpc>
              <a:spcAft>
                <a:spcPts val="600"/>
              </a:spcAft>
              <a:buFont typeface="Arial" panose="020B0604020202020204" pitchFamily="34" charset="0"/>
              <a:buChar char="•"/>
            </a:pPr>
            <a:r>
              <a:rPr lang="en-GB" altLang="en-US" sz="400" dirty="0"/>
              <a:t>Library – every week</a:t>
            </a:r>
          </a:p>
          <a:p>
            <a:pPr marL="457200" indent="-457200">
              <a:lnSpc>
                <a:spcPct val="90000"/>
              </a:lnSpc>
              <a:spcAft>
                <a:spcPts val="600"/>
              </a:spcAft>
              <a:buFont typeface="Arial" panose="020B0604020202020204" pitchFamily="34" charset="0"/>
              <a:buChar char="•"/>
            </a:pPr>
            <a:r>
              <a:rPr lang="en-GB" altLang="en-US" sz="400" dirty="0"/>
              <a:t>Forest School – every 2 weeks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smtClean="0"/>
              <a:pPr>
                <a:spcAft>
                  <a:spcPts val="600"/>
                </a:spcAft>
              </a:pPr>
              <a:t>7</a:t>
            </a:fld>
            <a:endParaRPr lang="en-US"/>
          </a:p>
        </p:txBody>
      </p:sp>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180000">
            <a:off x="288463" y="354491"/>
            <a:ext cx="4391191" cy="1325563"/>
          </a:xfrm>
        </p:spPr>
        <p:txBody>
          <a:bodyPr anchor="ctr">
            <a:normAutofit/>
          </a:bodyPr>
          <a:lstStyle/>
          <a:p>
            <a:r>
              <a:rPr lang="en-US" dirty="0"/>
              <a:t>School Routine</a:t>
            </a:r>
          </a:p>
        </p:txBody>
      </p:sp>
      <p:pic>
        <p:nvPicPr>
          <p:cNvPr id="25" name="Picture Placeholder 24" descr="Child Holding Pencil While coloring">
            <a:extLst>
              <a:ext uri="{FF2B5EF4-FFF2-40B4-BE49-F238E27FC236}">
                <a16:creationId xmlns:a16="http://schemas.microsoft.com/office/drawing/2014/main" id="{D25A3CAD-2ED9-4CC4-AC5F-E449BB76427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1055" b="-3"/>
          <a:stretch/>
        </p:blipFill>
        <p:spPr>
          <a:xfrm>
            <a:off x="6172200" y="1825625"/>
            <a:ext cx="5181600" cy="3976085"/>
          </a:xfrm>
          <a:noFill/>
        </p:spPr>
      </p:pic>
      <p:sp>
        <p:nvSpPr>
          <p:cNvPr id="4" name="Content Placeholder 3">
            <a:extLst>
              <a:ext uri="{FF2B5EF4-FFF2-40B4-BE49-F238E27FC236}">
                <a16:creationId xmlns:a16="http://schemas.microsoft.com/office/drawing/2014/main" id="{3B0F452D-D1F3-9ECA-492C-2FD3909C07AA}"/>
              </a:ext>
            </a:extLst>
          </p:cNvPr>
          <p:cNvSpPr>
            <a:spLocks noGrp="1"/>
          </p:cNvSpPr>
          <p:nvPr>
            <p:ph sz="half" idx="1"/>
          </p:nvPr>
        </p:nvSpPr>
        <p:spPr/>
        <p:txBody>
          <a:bodyPr/>
          <a:lstStyle/>
          <a:p>
            <a:r>
              <a:rPr lang="en-US" b="1" dirty="0">
                <a:solidFill>
                  <a:schemeClr val="accent4">
                    <a:lumMod val="50000"/>
                  </a:schemeClr>
                </a:solidFill>
                <a:latin typeface="+mj-lt"/>
              </a:rPr>
              <a:t>Classroom door opens at 8.40 am with registers closing at 8.50am</a:t>
            </a:r>
          </a:p>
          <a:p>
            <a:endParaRPr lang="en-US" b="1" dirty="0">
              <a:solidFill>
                <a:schemeClr val="accent4">
                  <a:lumMod val="50000"/>
                </a:schemeClr>
              </a:solidFill>
              <a:latin typeface="+mj-lt"/>
            </a:endParaRPr>
          </a:p>
          <a:p>
            <a:r>
              <a:rPr lang="en-US" b="1" dirty="0">
                <a:solidFill>
                  <a:schemeClr val="accent4">
                    <a:lumMod val="50000"/>
                  </a:schemeClr>
                </a:solidFill>
                <a:latin typeface="+mj-lt"/>
              </a:rPr>
              <a:t>New finish time : 3.10pm</a:t>
            </a:r>
          </a:p>
          <a:p>
            <a:r>
              <a:rPr lang="en-US" b="1" dirty="0">
                <a:solidFill>
                  <a:schemeClr val="accent4">
                    <a:lumMod val="50000"/>
                  </a:schemeClr>
                </a:solidFill>
                <a:latin typeface="+mj-lt"/>
              </a:rPr>
              <a:t>Please ensure your child has a coat everyday and their reading bag/water bottle</a:t>
            </a:r>
            <a:r>
              <a:rPr lang="en-US" dirty="0">
                <a:latin typeface="+mj-lt"/>
              </a:rPr>
              <a:t>!</a:t>
            </a:r>
            <a:endParaRPr lang="en-GB" dirty="0">
              <a:latin typeface="+mj-lt"/>
            </a:endParaRPr>
          </a:p>
        </p:txBody>
      </p:sp>
    </p:spTree>
    <p:extLst>
      <p:ext uri="{BB962C8B-B14F-4D97-AF65-F5344CB8AC3E}">
        <p14:creationId xmlns:p14="http://schemas.microsoft.com/office/powerpoint/2010/main" val="335610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616C4DF-BD76-4DFD-9788-A65985F05CA6}"/>
              </a:ext>
            </a:extLst>
          </p:cNvPr>
          <p:cNvSpPr>
            <a:spLocks noGrp="1"/>
          </p:cNvSpPr>
          <p:nvPr>
            <p:ph type="ftr" sz="quarter" idx="11"/>
          </p:nvPr>
        </p:nvSpPr>
        <p:spPr>
          <a:xfrm>
            <a:off x="911225" y="5945824"/>
            <a:ext cx="2639323" cy="365125"/>
          </a:xfrm>
        </p:spPr>
        <p:txBody>
          <a:bodyPr anchor="ctr">
            <a:normAutofit fontScale="25000" lnSpcReduction="20000"/>
          </a:bodyPr>
          <a:lstStyle/>
          <a:p>
            <a:pPr marL="457200" indent="-457200">
              <a:lnSpc>
                <a:spcPct val="90000"/>
              </a:lnSpc>
              <a:spcAft>
                <a:spcPts val="600"/>
              </a:spcAft>
              <a:buFont typeface="Arial" panose="020B0604020202020204" pitchFamily="34" charset="0"/>
              <a:buChar char="•"/>
            </a:pPr>
            <a:r>
              <a:rPr lang="en-GB" altLang="en-US" sz="400" dirty="0"/>
              <a:t>Maths, English and Phonics daily with Mastering Number</a:t>
            </a:r>
          </a:p>
          <a:p>
            <a:pPr marL="457200" indent="-457200">
              <a:lnSpc>
                <a:spcPct val="90000"/>
              </a:lnSpc>
              <a:spcAft>
                <a:spcPts val="600"/>
              </a:spcAft>
              <a:buFont typeface="Arial" panose="020B0604020202020204" pitchFamily="34" charset="0"/>
              <a:buChar char="•"/>
            </a:pPr>
            <a:r>
              <a:rPr lang="en-GB" altLang="en-US" sz="400" dirty="0"/>
              <a:t>Foundation subjects, PE &amp; PSHE</a:t>
            </a:r>
          </a:p>
          <a:p>
            <a:pPr>
              <a:lnSpc>
                <a:spcPct val="90000"/>
              </a:lnSpc>
              <a:spcAft>
                <a:spcPts val="600"/>
              </a:spcAft>
            </a:pPr>
            <a:endParaRPr lang="en-GB" altLang="en-US" sz="400" dirty="0"/>
          </a:p>
          <a:p>
            <a:pPr marL="457200" indent="-457200">
              <a:lnSpc>
                <a:spcPct val="90000"/>
              </a:lnSpc>
              <a:spcAft>
                <a:spcPts val="600"/>
              </a:spcAft>
              <a:buFont typeface="Arial" panose="020B0604020202020204" pitchFamily="34" charset="0"/>
              <a:buChar char="•"/>
            </a:pPr>
            <a:r>
              <a:rPr lang="en-GB" altLang="en-US" sz="400" dirty="0"/>
              <a:t>Enhanced provision  </a:t>
            </a:r>
          </a:p>
          <a:p>
            <a:pPr marL="457200" indent="-457200">
              <a:lnSpc>
                <a:spcPct val="90000"/>
              </a:lnSpc>
              <a:spcAft>
                <a:spcPts val="600"/>
              </a:spcAft>
              <a:buFont typeface="Arial" panose="020B0604020202020204" pitchFamily="34" charset="0"/>
              <a:buChar char="•"/>
            </a:pPr>
            <a:r>
              <a:rPr lang="en-GB" altLang="en-US" sz="400" dirty="0"/>
              <a:t>Library – every week</a:t>
            </a:r>
          </a:p>
          <a:p>
            <a:pPr marL="457200" indent="-457200">
              <a:lnSpc>
                <a:spcPct val="90000"/>
              </a:lnSpc>
              <a:spcAft>
                <a:spcPts val="600"/>
              </a:spcAft>
              <a:buFont typeface="Arial" panose="020B0604020202020204" pitchFamily="34" charset="0"/>
              <a:buChar char="•"/>
            </a:pPr>
            <a:r>
              <a:rPr lang="en-GB" altLang="en-US" sz="400" dirty="0"/>
              <a:t>Forest School – every 2 weeks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a:xfrm>
            <a:off x="11163743" y="5945824"/>
            <a:ext cx="642257" cy="365125"/>
          </a:xfrm>
        </p:spPr>
        <p:txBody>
          <a:bodyPr anchor="ctr">
            <a:normAutofit/>
          </a:bodyPr>
          <a:lstStyle/>
          <a:p>
            <a:pPr>
              <a:spcAft>
                <a:spcPts val="600"/>
              </a:spcAft>
            </a:pPr>
            <a:fld id="{98C0CDE5-970C-4CC4-BF43-0DA127E73E82}" type="slidenum">
              <a:rPr lang="en-US" smtClean="0"/>
              <a:pPr>
                <a:spcAft>
                  <a:spcPts val="600"/>
                </a:spcAft>
              </a:pPr>
              <a:t>8</a:t>
            </a:fld>
            <a:endParaRPr lang="en-US"/>
          </a:p>
        </p:txBody>
      </p:sp>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21180000">
            <a:off x="288463" y="354491"/>
            <a:ext cx="4391191" cy="1325563"/>
          </a:xfrm>
        </p:spPr>
        <p:txBody>
          <a:bodyPr anchor="ctr">
            <a:normAutofit/>
          </a:bodyPr>
          <a:lstStyle/>
          <a:p>
            <a:r>
              <a:rPr lang="en-US" dirty="0"/>
              <a:t>School Routine</a:t>
            </a:r>
          </a:p>
        </p:txBody>
      </p:sp>
      <p:sp>
        <p:nvSpPr>
          <p:cNvPr id="30" name="Content Placeholder 4">
            <a:extLst>
              <a:ext uri="{FF2B5EF4-FFF2-40B4-BE49-F238E27FC236}">
                <a16:creationId xmlns:a16="http://schemas.microsoft.com/office/drawing/2014/main" id="{2328D204-97C0-6D70-939A-C4B726BA0CD4}"/>
              </a:ext>
            </a:extLst>
          </p:cNvPr>
          <p:cNvSpPr>
            <a:spLocks noGrp="1"/>
          </p:cNvSpPr>
          <p:nvPr>
            <p:ph sz="half" idx="1"/>
          </p:nvPr>
        </p:nvSpPr>
        <p:spPr>
          <a:xfrm>
            <a:off x="224055" y="1825625"/>
            <a:ext cx="5795745" cy="3976085"/>
          </a:xfrm>
        </p:spPr>
        <p:txBody>
          <a:bodyPr>
            <a:norm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4D4D4D">
                    <a:lumMod val="50000"/>
                  </a:srgbClr>
                </a:solidFill>
                <a:effectLst/>
                <a:uLnTx/>
                <a:uFillTx/>
                <a:latin typeface="Comic Sans MS"/>
                <a:ea typeface="+mn-ea"/>
                <a:cs typeface="+mn-cs"/>
              </a:rPr>
              <a:t>Maths, English and Phonics daily with Mastering Number</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4D4D4D">
                    <a:lumMod val="50000"/>
                  </a:srgbClr>
                </a:solidFill>
                <a:effectLst/>
                <a:uLnTx/>
                <a:uFillTx/>
                <a:latin typeface="Comic Sans MS"/>
                <a:ea typeface="+mn-ea"/>
                <a:cs typeface="+mn-cs"/>
              </a:rPr>
              <a:t>Foundation subjects, PE &amp; PSHE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altLang="en-US" sz="2400" b="1" i="0" u="none" strike="noStrike" kern="1200" cap="none" spc="0" normalizeH="0" baseline="0" noProof="0" dirty="0">
              <a:ln>
                <a:noFill/>
              </a:ln>
              <a:solidFill>
                <a:srgbClr val="C07400"/>
              </a:solidFill>
              <a:effectLst/>
              <a:uLnTx/>
              <a:uFillTx/>
              <a:latin typeface="Comic Sans MS"/>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4D4D4D">
                    <a:lumMod val="50000"/>
                  </a:srgbClr>
                </a:solidFill>
                <a:effectLst/>
                <a:uLnTx/>
                <a:uFillTx/>
                <a:latin typeface="Comic Sans MS"/>
                <a:ea typeface="+mn-ea"/>
                <a:cs typeface="+mn-cs"/>
              </a:rPr>
              <a:t>Enhanced provision  </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4D4D4D">
                    <a:lumMod val="50000"/>
                  </a:srgbClr>
                </a:solidFill>
                <a:effectLst/>
                <a:uLnTx/>
                <a:uFillTx/>
                <a:latin typeface="Comic Sans MS"/>
                <a:ea typeface="+mn-ea"/>
                <a:cs typeface="+mn-cs"/>
              </a:rPr>
              <a:t>Library – every week</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altLang="en-US" sz="2400" b="1" i="0" u="none" strike="noStrike" kern="1200" cap="none" spc="0" normalizeH="0" baseline="0" noProof="0" dirty="0">
                <a:ln>
                  <a:noFill/>
                </a:ln>
                <a:solidFill>
                  <a:srgbClr val="4D4D4D">
                    <a:lumMod val="50000"/>
                  </a:srgbClr>
                </a:solidFill>
                <a:effectLst/>
                <a:uLnTx/>
                <a:uFillTx/>
                <a:latin typeface="Comic Sans MS"/>
                <a:ea typeface="+mn-ea"/>
                <a:cs typeface="+mn-cs"/>
              </a:rPr>
              <a:t>Forest School – every 2 weeks</a:t>
            </a:r>
          </a:p>
          <a:p>
            <a:endParaRPr lang="en-US" dirty="0"/>
          </a:p>
        </p:txBody>
      </p:sp>
      <p:pic>
        <p:nvPicPr>
          <p:cNvPr id="25" name="Picture Placeholder 24" descr="Child Holding Pencil While coloring">
            <a:extLst>
              <a:ext uri="{FF2B5EF4-FFF2-40B4-BE49-F238E27FC236}">
                <a16:creationId xmlns:a16="http://schemas.microsoft.com/office/drawing/2014/main" id="{D25A3CAD-2ED9-4CC4-AC5F-E449BB76427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1055" b="-3"/>
          <a:stretch/>
        </p:blipFill>
        <p:spPr>
          <a:xfrm>
            <a:off x="6172200" y="1825625"/>
            <a:ext cx="5181600" cy="3976085"/>
          </a:xfrm>
          <a:noFill/>
        </p:spPr>
      </p:pic>
    </p:spTree>
    <p:extLst>
      <p:ext uri="{BB962C8B-B14F-4D97-AF65-F5344CB8AC3E}">
        <p14:creationId xmlns:p14="http://schemas.microsoft.com/office/powerpoint/2010/main" val="243994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lstStyle/>
          <a:p>
            <a:r>
              <a:rPr lang="en-US" dirty="0"/>
              <a:t>Equipment</a:t>
            </a:r>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494969" y="2282951"/>
            <a:ext cx="3055579" cy="4027998"/>
          </a:xfrm>
        </p:spPr>
        <p:txBody>
          <a:bodyPr>
            <a:normAutofit fontScale="85000" lnSpcReduction="20000"/>
          </a:bodyPr>
          <a:lstStyle/>
          <a:p>
            <a:pPr>
              <a:spcAft>
                <a:spcPts val="1200"/>
              </a:spcAft>
              <a:defRPr/>
            </a:pPr>
            <a:r>
              <a:rPr lang="en-GB" altLang="en-US" dirty="0">
                <a:latin typeface="+mj-lt"/>
              </a:rPr>
              <a:t>Water bottles - named</a:t>
            </a:r>
          </a:p>
          <a:p>
            <a:pPr>
              <a:spcAft>
                <a:spcPts val="1200"/>
              </a:spcAft>
              <a:defRPr/>
            </a:pPr>
            <a:r>
              <a:rPr lang="en-GB" altLang="en-US" dirty="0">
                <a:latin typeface="+mj-lt"/>
              </a:rPr>
              <a:t>Morning – Toast from Pat if you wish or a healthy snack</a:t>
            </a:r>
          </a:p>
          <a:p>
            <a:pPr>
              <a:spcAft>
                <a:spcPts val="1200"/>
              </a:spcAft>
              <a:defRPr/>
            </a:pPr>
            <a:r>
              <a:rPr lang="en-GB" altLang="en-US" dirty="0">
                <a:latin typeface="+mj-lt"/>
              </a:rPr>
              <a:t>Afternoon – milk if you wish to buy and a piece of fruit</a:t>
            </a:r>
          </a:p>
          <a:p>
            <a:pPr>
              <a:spcAft>
                <a:spcPts val="1200"/>
              </a:spcAft>
              <a:defRPr/>
            </a:pPr>
            <a:r>
              <a:rPr lang="en-GB" altLang="en-US" dirty="0">
                <a:latin typeface="+mj-lt"/>
              </a:rPr>
              <a:t>Wear PE kits on Tuesday &amp; Wednesday all day</a:t>
            </a:r>
          </a:p>
          <a:p>
            <a:pPr>
              <a:spcAft>
                <a:spcPts val="1200"/>
              </a:spcAft>
              <a:defRPr/>
            </a:pPr>
            <a:r>
              <a:rPr lang="en-US" altLang="en-US" dirty="0">
                <a:latin typeface="+mj-lt"/>
              </a:rPr>
              <a:t>Forest school waterproofs and wellies</a:t>
            </a:r>
            <a:endParaRPr lang="en-GB" altLang="en-US" dirty="0">
              <a:latin typeface="+mj-lt"/>
            </a:endParaRPr>
          </a:p>
          <a:p>
            <a:pPr>
              <a:spcAft>
                <a:spcPts val="1200"/>
              </a:spcAft>
              <a:defRPr/>
            </a:pPr>
            <a:r>
              <a:rPr lang="en-GB" altLang="en-US" dirty="0">
                <a:latin typeface="+mj-lt"/>
              </a:rPr>
              <a:t>All items of uniform to be named</a:t>
            </a:r>
          </a:p>
        </p:txBody>
      </p:sp>
      <p:pic>
        <p:nvPicPr>
          <p:cNvPr id="9" name="Picture Placeholder 8" descr="Painting and Drawing Tools Set">
            <a:extLst>
              <a:ext uri="{FF2B5EF4-FFF2-40B4-BE49-F238E27FC236}">
                <a16:creationId xmlns:a16="http://schemas.microsoft.com/office/drawing/2014/main" id="{71721CA4-A4DE-4064-A8E6-96148525225A}"/>
              </a:ext>
            </a:extLst>
          </p:cNvPr>
          <p:cNvPicPr>
            <a:picLocks noGrp="1" noChangeAspect="1"/>
          </p:cNvPicPr>
          <p:nvPr>
            <p:ph type="pic" sz="quarter" idx="1"/>
          </p:nvPr>
        </p:nvPicPr>
        <p:blipFill rotWithShape="1">
          <a:blip r:embed="rId2"/>
          <a:srcRect l="205" r="205"/>
          <a:stretch/>
        </p:blipFill>
        <p:spPr/>
      </p:pic>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en-US" smtClean="0"/>
              <a:pPr/>
              <a:t>9</a:t>
            </a:fld>
            <a:endParaRPr lang="en-US" dirty="0"/>
          </a:p>
        </p:txBody>
      </p:sp>
    </p:spTree>
    <p:extLst>
      <p:ext uri="{BB962C8B-B14F-4D97-AF65-F5344CB8AC3E}">
        <p14:creationId xmlns:p14="http://schemas.microsoft.com/office/powerpoint/2010/main" val="2532577142"/>
      </p:ext>
    </p:extLst>
  </p:cSld>
  <p:clrMapOvr>
    <a:masterClrMapping/>
  </p:clrMapOvr>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71af3243-3dd4-4a8d-8c0d-dd76da1f02a5"/>
    <ds:schemaRef ds:uri="http://schemas.microsoft.com/office/2006/documentManagement/types"/>
    <ds:schemaRef ds:uri="http://schemas.microsoft.com/office/infopath/2007/PartnerControls"/>
    <ds:schemaRef ds:uri="16c05727-aa75-4e4a-9b5f-8a80a1165891"/>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848</Words>
  <Application>Microsoft Office PowerPoint</Application>
  <PresentationFormat>Widescreen</PresentationFormat>
  <Paragraphs>135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Comic Sans MS</vt:lpstr>
      <vt:lpstr>Franklin Gothic Book</vt:lpstr>
      <vt:lpstr>Office Theme</vt:lpstr>
      <vt:lpstr>Transition to Year 1</vt:lpstr>
      <vt:lpstr>Aims</vt:lpstr>
      <vt:lpstr>Who’s who?</vt:lpstr>
      <vt:lpstr>Who’s who?</vt:lpstr>
      <vt:lpstr>TA staff</vt:lpstr>
      <vt:lpstr>Transition</vt:lpstr>
      <vt:lpstr>School Routine</vt:lpstr>
      <vt:lpstr>School Routine</vt:lpstr>
      <vt:lpstr>Equipment</vt:lpstr>
      <vt:lpstr>School Life</vt:lpstr>
      <vt:lpstr>The Primrose Pod</vt:lpstr>
      <vt:lpstr>The Primrose Pod</vt:lpstr>
      <vt:lpstr>Behaviour Matters</vt:lpstr>
      <vt:lpstr>Reading</vt:lpstr>
      <vt:lpstr>Phonics Screening</vt:lpstr>
      <vt:lpstr>Communication</vt:lpstr>
      <vt:lpstr>Homework</vt:lpstr>
      <vt:lpstr>PowerPoint Presentation</vt:lpstr>
      <vt:lpstr>Finally…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dc:title>
  <dc:creator/>
  <cp:lastModifiedBy/>
  <cp:revision>18</cp:revision>
  <dcterms:created xsi:type="dcterms:W3CDTF">2022-07-12T11:41:03Z</dcterms:created>
  <dcterms:modified xsi:type="dcterms:W3CDTF">2024-07-14T16:47:17Z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