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4" r:id="rId4"/>
  </p:sldMasterIdLst>
  <p:notesMasterIdLst>
    <p:notesMasterId r:id="rId23"/>
  </p:notesMasterIdLst>
  <p:sldIdLst>
    <p:sldId id="256" r:id="rId5"/>
    <p:sldId id="265" r:id="rId6"/>
    <p:sldId id="257" r:id="rId7"/>
    <p:sldId id="263" r:id="rId8"/>
    <p:sldId id="262" r:id="rId9"/>
    <p:sldId id="259" r:id="rId10"/>
    <p:sldId id="268" r:id="rId11"/>
    <p:sldId id="260" r:id="rId12"/>
    <p:sldId id="266" r:id="rId13"/>
    <p:sldId id="264" r:id="rId14"/>
    <p:sldId id="270" r:id="rId15"/>
    <p:sldId id="269" r:id="rId16"/>
    <p:sldId id="271" r:id="rId17"/>
    <p:sldId id="272" r:id="rId18"/>
    <p:sldId id="258" r:id="rId19"/>
    <p:sldId id="261" r:id="rId20"/>
    <p:sldId id="273" r:id="rId21"/>
    <p:sldId id="26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DOBBS" userId="4b92fb3f-cd0d-4957-8c97-62be314a4084" providerId="ADAL" clId="{126115EA-99A8-C247-AFDE-B86121087806}"/>
    <pc:docChg chg="undo custSel modSld">
      <pc:chgData name="A DOBBS" userId="4b92fb3f-cd0d-4957-8c97-62be314a4084" providerId="ADAL" clId="{126115EA-99A8-C247-AFDE-B86121087806}" dt="2024-07-15T14:40:27.599" v="470" actId="1076"/>
      <pc:docMkLst>
        <pc:docMk/>
      </pc:docMkLst>
      <pc:sldChg chg="modSp">
        <pc:chgData name="A DOBBS" userId="4b92fb3f-cd0d-4957-8c97-62be314a4084" providerId="ADAL" clId="{126115EA-99A8-C247-AFDE-B86121087806}" dt="2024-07-15T14:38:23.691" v="389" actId="20577"/>
        <pc:sldMkLst>
          <pc:docMk/>
          <pc:sldMk cId="0" sldId="257"/>
        </pc:sldMkLst>
        <pc:spChg chg="mod">
          <ac:chgData name="A DOBBS" userId="4b92fb3f-cd0d-4957-8c97-62be314a4084" providerId="ADAL" clId="{126115EA-99A8-C247-AFDE-B86121087806}" dt="2024-07-15T14:38:23.691" v="389" actId="20577"/>
          <ac:spMkLst>
            <pc:docMk/>
            <pc:sldMk cId="0" sldId="257"/>
            <ac:spMk id="14339" creationId="{8650F6D6-C776-42A8-AAA2-260ADAE13E34}"/>
          </ac:spMkLst>
        </pc:spChg>
      </pc:sldChg>
      <pc:sldChg chg="modSp">
        <pc:chgData name="A DOBBS" userId="4b92fb3f-cd0d-4957-8c97-62be314a4084" providerId="ADAL" clId="{126115EA-99A8-C247-AFDE-B86121087806}" dt="2024-07-15T14:40:27.599" v="470" actId="1076"/>
        <pc:sldMkLst>
          <pc:docMk/>
          <pc:sldMk cId="0" sldId="262"/>
        </pc:sldMkLst>
        <pc:spChg chg="mod">
          <ac:chgData name="A DOBBS" userId="4b92fb3f-cd0d-4957-8c97-62be314a4084" providerId="ADAL" clId="{126115EA-99A8-C247-AFDE-B86121087806}" dt="2024-07-15T14:40:27.599" v="470" actId="1076"/>
          <ac:spMkLst>
            <pc:docMk/>
            <pc:sldMk cId="0" sldId="262"/>
            <ac:spMk id="16387" creationId="{9E66BC80-2F29-4AB2-A025-C5060E5209E1}"/>
          </ac:spMkLst>
        </pc:spChg>
      </pc:sldChg>
    </pc:docChg>
  </pc:docChgLst>
  <pc:docChgLst>
    <pc:chgData name="A DOBBS" userId="4b92fb3f-cd0d-4957-8c97-62be314a4084" providerId="ADAL" clId="{76FC754B-A3EB-4B46-A3A3-C200A76AD2F8}"/>
    <pc:docChg chg="modSld">
      <pc:chgData name="A DOBBS" userId="4b92fb3f-cd0d-4957-8c97-62be314a4084" providerId="ADAL" clId="{76FC754B-A3EB-4B46-A3A3-C200A76AD2F8}" dt="2024-07-16T07:32:16.946" v="21" actId="1076"/>
      <pc:docMkLst>
        <pc:docMk/>
      </pc:docMkLst>
      <pc:sldChg chg="modSp">
        <pc:chgData name="A DOBBS" userId="4b92fb3f-cd0d-4957-8c97-62be314a4084" providerId="ADAL" clId="{76FC754B-A3EB-4B46-A3A3-C200A76AD2F8}" dt="2024-07-16T07:31:32.316" v="1" actId="1076"/>
        <pc:sldMkLst>
          <pc:docMk/>
          <pc:sldMk cId="0" sldId="262"/>
        </pc:sldMkLst>
        <pc:spChg chg="mod">
          <ac:chgData name="A DOBBS" userId="4b92fb3f-cd0d-4957-8c97-62be314a4084" providerId="ADAL" clId="{76FC754B-A3EB-4B46-A3A3-C200A76AD2F8}" dt="2024-07-16T07:31:32.316" v="1" actId="1076"/>
          <ac:spMkLst>
            <pc:docMk/>
            <pc:sldMk cId="0" sldId="262"/>
            <ac:spMk id="16387" creationId="{9E66BC80-2F29-4AB2-A025-C5060E5209E1}"/>
          </ac:spMkLst>
        </pc:spChg>
      </pc:sldChg>
      <pc:sldChg chg="modSp">
        <pc:chgData name="A DOBBS" userId="4b92fb3f-cd0d-4957-8c97-62be314a4084" providerId="ADAL" clId="{76FC754B-A3EB-4B46-A3A3-C200A76AD2F8}" dt="2024-07-16T07:32:16.946" v="21" actId="1076"/>
        <pc:sldMkLst>
          <pc:docMk/>
          <pc:sldMk cId="3725731666" sldId="268"/>
        </pc:sldMkLst>
        <pc:spChg chg="mod">
          <ac:chgData name="A DOBBS" userId="4b92fb3f-cd0d-4957-8c97-62be314a4084" providerId="ADAL" clId="{76FC754B-A3EB-4B46-A3A3-C200A76AD2F8}" dt="2024-07-16T07:32:03.661" v="12" actId="14100"/>
          <ac:spMkLst>
            <pc:docMk/>
            <pc:sldMk cId="3725731666" sldId="268"/>
            <ac:spMk id="2" creationId="{9C701889-935E-4740-AE30-C0C81421E86B}"/>
          </ac:spMkLst>
        </pc:spChg>
        <pc:spChg chg="mod">
          <ac:chgData name="A DOBBS" userId="4b92fb3f-cd0d-4957-8c97-62be314a4084" providerId="ADAL" clId="{76FC754B-A3EB-4B46-A3A3-C200A76AD2F8}" dt="2024-07-16T07:32:16.946" v="21" actId="1076"/>
          <ac:spMkLst>
            <pc:docMk/>
            <pc:sldMk cId="3725731666" sldId="268"/>
            <ac:spMk id="3" creationId="{1AE2A61C-49B9-4A65-8627-3C65BCD3D5C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1EDB8-8F45-49C0-A962-37E3890A199B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8676F-4AB2-4596-8C52-31581BA1FC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803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4D96EC-FCB2-3947-86EA-3280BE4E85E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8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CCC836-89EA-493B-BA0A-9A46778ED58D}" type="slidenum">
              <a:rPr lang="en-GB" altLang="en-US" smtClean="0"/>
              <a:pPr/>
              <a:t>‹#›</a:t>
            </a:fld>
            <a:endParaRPr lang="en-GB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438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7F4A-2E15-420E-A9B3-1AE3BEF8C78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7518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3910B-0535-458D-BDD9-0FBD9D3DBD7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69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D46ED-9E62-4F58-BAC5-9930CF1E719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130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DB979-5B7A-46A6-80E0-900F624170B3}" type="slidenum">
              <a:rPr lang="en-GB" altLang="en-US" smtClean="0"/>
              <a:pPr/>
              <a:t>‹#›</a:t>
            </a:fld>
            <a:endParaRPr lang="en-GB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067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D313-4F00-4B1B-AA66-998A99F134E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5163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BC155-1656-4FB3-9252-4B6EE2022D6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231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E66CB-5D87-4D69-B349-5E3838F7298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844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E81FD-E657-4B79-96B4-64BFD02A804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1022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0712D-F6B7-4CA8-A69F-DB7560D4116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440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E50C3-8845-468F-98C4-47F43CB16A1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03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5CE032F9-776F-48DA-9AA2-5489E22B758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973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5" r:id="rId1"/>
    <p:sldLayoutId id="2147484016" r:id="rId2"/>
    <p:sldLayoutId id="2147484017" r:id="rId3"/>
    <p:sldLayoutId id="2147484018" r:id="rId4"/>
    <p:sldLayoutId id="2147484019" r:id="rId5"/>
    <p:sldLayoutId id="2147484020" r:id="rId6"/>
    <p:sldLayoutId id="2147484021" r:id="rId7"/>
    <p:sldLayoutId id="2147484022" r:id="rId8"/>
    <p:sldLayoutId id="2147484023" r:id="rId9"/>
    <p:sldLayoutId id="2147484024" r:id="rId10"/>
    <p:sldLayoutId id="21474840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7FF53F1-A8F6-4861-8861-9C1DC4C370B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/>
              <a:t>Meet the Teacher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42E47CD-5EBF-4D05-9F81-AEBE765681B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84052" y="3887564"/>
            <a:ext cx="6575895" cy="138816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Year 3 - Pendle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98EAD99B-27BA-4161-A50F-43088D8F5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659765"/>
            <a:ext cx="7406640" cy="13563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dirty="0"/>
              <a:t>Communication </a:t>
            </a:r>
          </a:p>
        </p:txBody>
      </p:sp>
      <p:sp>
        <p:nvSpPr>
          <p:cNvPr id="20483" name="Content Placeholder 1">
            <a:extLst>
              <a:ext uri="{FF2B5EF4-FFF2-40B4-BE49-F238E27FC236}">
                <a16:creationId xmlns:a16="http://schemas.microsoft.com/office/drawing/2014/main" id="{5965CA00-87FA-4240-96B0-8324708DD5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1021" y="2193679"/>
            <a:ext cx="7158038" cy="3809129"/>
          </a:xfrm>
        </p:spPr>
        <p:txBody>
          <a:bodyPr/>
          <a:lstStyle/>
          <a:p>
            <a:r>
              <a:rPr lang="en-GB" altLang="en-US" sz="2800" dirty="0"/>
              <a:t>Come and speak to us at the end of the day/ first thing in the morning</a:t>
            </a:r>
          </a:p>
          <a:p>
            <a:r>
              <a:rPr lang="en-GB" altLang="en-US" sz="2800" dirty="0"/>
              <a:t>Send in a note/letter with child</a:t>
            </a:r>
            <a:endParaRPr lang="en-GB" dirty="0"/>
          </a:p>
          <a:p>
            <a:r>
              <a:rPr lang="en-GB" altLang="en-US" sz="2800" dirty="0"/>
              <a:t>Call / email school</a:t>
            </a:r>
          </a:p>
          <a:p>
            <a:r>
              <a:rPr lang="en-GB" altLang="en-US" sz="2800" dirty="0"/>
              <a:t>Website and Twitter/X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7E31495-6F2C-4326-B7A0-1414C264B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021" y="688481"/>
            <a:ext cx="1317780" cy="90445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12860BB-794D-FF5B-2A0F-3936BC8C472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35006" y="1046163"/>
            <a:ext cx="8329582" cy="4333875"/>
          </a:xfrm>
        </p:spPr>
        <p:txBody>
          <a:bodyPr>
            <a:noAutofit/>
          </a:bodyPr>
          <a:lstStyle/>
          <a:p>
            <a:r>
              <a:rPr lang="en-GB" sz="4050" b="1" dirty="0"/>
              <a:t>📬 </a:t>
            </a:r>
            <a:r>
              <a:rPr lang="en-GB" sz="4050" b="1" dirty="0">
                <a:latin typeface="Calibri" panose="020F0502020204030204" pitchFamily="34" charset="0"/>
                <a:cs typeface="Calibri" panose="020F0502020204030204" pitchFamily="34" charset="0"/>
              </a:rPr>
              <a:t>Communicating with Us</a:t>
            </a:r>
            <a:br>
              <a:rPr lang="en-GB" sz="2100" b="1" dirty="0"/>
            </a:br>
            <a:br>
              <a:rPr lang="en-GB" sz="2100" dirty="0"/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If you need to get in touch, please email the </a:t>
            </a: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school office</a:t>
            </a: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 in the first instance: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✉️ </a:t>
            </a: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office@primrosehill-euxton.lancs.sch.uk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Your message will be passed on to the relevant member of staff.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We aim to respond as soon as we can, but please allow up to 48 hours for a reply during term time.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i="1" dirty="0">
                <a:latin typeface="Calibri" panose="020F0502020204030204" pitchFamily="34" charset="0"/>
                <a:cs typeface="Calibri" panose="020F0502020204030204" pitchFamily="34" charset="0"/>
              </a:rPr>
              <a:t>For urgent matters during the school day, please phone the school office directly on: 01257 276688</a:t>
            </a:r>
            <a:endParaRPr lang="en-GB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245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B7190-D0CC-7BE6-6BD6-AB0D28269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433" y="2355185"/>
            <a:ext cx="8928100" cy="30662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🔹 If your child is unwell, please contact the school office by 9:00am on each day of absence.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📞 01257 276688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✉️ office@primrosehill-euxton.lancs.sch.uk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🔹 </a:t>
            </a: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Be specific</a:t>
            </a: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It’s important to give a clear reason – for example: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✅ “Tonsillitis” or “Sickness and temperature”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❌ Not just “unwell” or “poorly”.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2DBAA9-D721-C907-1968-867DD71383B4}"/>
              </a:ext>
            </a:extLst>
          </p:cNvPr>
          <p:cNvSpPr txBox="1"/>
          <p:nvPr/>
        </p:nvSpPr>
        <p:spPr>
          <a:xfrm>
            <a:off x="215899" y="1045558"/>
            <a:ext cx="8928100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50" b="1" dirty="0">
                <a:latin typeface="Calibri" panose="020F0502020204030204" pitchFamily="34" charset="0"/>
                <a:cs typeface="Calibri" panose="020F0502020204030204" pitchFamily="34" charset="0"/>
              </a:rPr>
              <a:t>📆 </a:t>
            </a:r>
            <a:r>
              <a:rPr lang="en-GB" sz="405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Attendance &amp; Absence</a:t>
            </a:r>
            <a:endParaRPr lang="en-US" sz="4050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3BBAA-5AFA-A364-54C7-28FCA361EF7B}"/>
              </a:ext>
            </a:extLst>
          </p:cNvPr>
          <p:cNvSpPr txBox="1"/>
          <p:nvPr/>
        </p:nvSpPr>
        <p:spPr>
          <a:xfrm>
            <a:off x="0" y="1868894"/>
            <a:ext cx="91439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We strongly encourage good attendance to support your child’s learning and progress.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B6B900-BE5A-A35A-4613-892EDD525546}"/>
              </a:ext>
            </a:extLst>
          </p:cNvPr>
          <p:cNvSpPr txBox="1"/>
          <p:nvPr/>
        </p:nvSpPr>
        <p:spPr>
          <a:xfrm>
            <a:off x="0" y="5538402"/>
            <a:ext cx="91439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This helps us meet safeguarding and health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92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E43D37-4BC5-AE48-F389-2589E50DA6C0}"/>
              </a:ext>
            </a:extLst>
          </p:cNvPr>
          <p:cNvSpPr txBox="1"/>
          <p:nvPr/>
        </p:nvSpPr>
        <p:spPr>
          <a:xfrm>
            <a:off x="-790112" y="847720"/>
            <a:ext cx="91440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50" b="1" dirty="0">
                <a:latin typeface="Calibri" panose="020F0502020204030204" pitchFamily="34" charset="0"/>
                <a:cs typeface="Calibri" panose="020F0502020204030204" pitchFamily="34" charset="0"/>
              </a:rPr>
              <a:t>📧 </a:t>
            </a:r>
            <a:r>
              <a:rPr lang="en-GB" sz="405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Weekly Wednesday Email</a:t>
            </a:r>
            <a:endParaRPr lang="en-GB" sz="4050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D4B757-B4C5-75AC-3520-6F23DCD3740E}"/>
              </a:ext>
            </a:extLst>
          </p:cNvPr>
          <p:cNvSpPr txBox="1"/>
          <p:nvPr/>
        </p:nvSpPr>
        <p:spPr>
          <a:xfrm>
            <a:off x="278606" y="2101714"/>
            <a:ext cx="844391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keep communication clear and consistent,</a:t>
            </a:r>
            <a:b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school sends out a </a:t>
            </a:r>
            <a:r>
              <a:rPr lang="en-GB" sz="210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Weekly Wednesday Email</a:t>
            </a:r>
            <a: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GB" sz="2100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includes: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Upcoming trips and events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 dates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Celebrations and achievements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210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Important reminders and updates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D8C803-D3F0-5DFE-02BC-035376D3026C}"/>
              </a:ext>
            </a:extLst>
          </p:cNvPr>
          <p:cNvSpPr txBox="1"/>
          <p:nvPr/>
        </p:nvSpPr>
        <p:spPr>
          <a:xfrm>
            <a:off x="85725" y="5038710"/>
            <a:ext cx="905827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✅ </a:t>
            </a:r>
            <a: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 check it each week — it’s the </a:t>
            </a:r>
            <a:r>
              <a:rPr lang="en-GB" sz="210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 way</a:t>
            </a:r>
            <a: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 share information.</a:t>
            </a:r>
            <a:b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📍 A copy is also uploaded to the </a:t>
            </a:r>
            <a:r>
              <a:rPr lang="en-GB" sz="2100" b="1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school website</a:t>
            </a:r>
            <a: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easy access.</a:t>
            </a:r>
          </a:p>
        </p:txBody>
      </p:sp>
      <p:pic>
        <p:nvPicPr>
          <p:cNvPr id="8" name="Picture 7" descr="A group of children sitting at a table&#10;&#10;AI-generated content may be incorrect.">
            <a:extLst>
              <a:ext uri="{FF2B5EF4-FFF2-40B4-BE49-F238E27FC236}">
                <a16:creationId xmlns:a16="http://schemas.microsoft.com/office/drawing/2014/main" id="{168EF44F-74AF-B19B-E828-AAE9C69DC6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5300" y="1981299"/>
            <a:ext cx="2020094" cy="28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804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EB71C-8188-B838-9539-28902C915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B7E34FD-FCB9-D026-7352-C57AE8074B0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303609" y="889928"/>
            <a:ext cx="8766175" cy="712787"/>
          </a:xfrm>
        </p:spPr>
        <p:txBody>
          <a:bodyPr>
            <a:noAutofit/>
          </a:bodyPr>
          <a:lstStyle/>
          <a:p>
            <a:pPr algn="l"/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⚠️ </a:t>
            </a:r>
            <a:r>
              <a:rPr lang="en-GB" sz="3200" b="1" dirty="0">
                <a:latin typeface="Calibri" panose="020F0502020204030204" pitchFamily="34" charset="0"/>
                <a:cs typeface="Calibri" panose="020F0502020204030204" pitchFamily="34" charset="0"/>
              </a:rPr>
              <a:t>If You’re Concerned About Something…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9C399F-D9D9-75AE-9EAF-A0B96121D04E}"/>
              </a:ext>
            </a:extLst>
          </p:cNvPr>
          <p:cNvSpPr txBox="1"/>
          <p:nvPr/>
        </p:nvSpPr>
        <p:spPr>
          <a:xfrm>
            <a:off x="182166" y="2044006"/>
            <a:ext cx="86582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We want to work in partnership with you.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If you’re ever worried or unhappy about a situation, please follow this order of contact,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via the school office: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C901C4-E1A0-2495-967A-DD63CEA3245F}"/>
              </a:ext>
            </a:extLst>
          </p:cNvPr>
          <p:cNvSpPr txBox="1"/>
          <p:nvPr/>
        </p:nvSpPr>
        <p:spPr>
          <a:xfrm>
            <a:off x="303609" y="3255877"/>
            <a:ext cx="8204597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Class Teacher</a:t>
            </a: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 – your first point of contact – Mrs Kanski/Miss Dobbs</a:t>
            </a:r>
            <a:endParaRPr lang="en-GB" sz="2100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Phase Leader</a:t>
            </a: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 – if further support is needed – Mr Lloyd Davies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Assistant Headteacher - </a:t>
            </a: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Miss Amie Dobbs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Deputy Headteacher – </a:t>
            </a: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Mrs Emma Swinburn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Headteacher – </a:t>
            </a: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Mrs Claire Jones</a:t>
            </a:r>
            <a:br>
              <a:rPr lang="en-GB" sz="135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82AAAF-2641-2998-E75D-7D006047F04F}"/>
              </a:ext>
            </a:extLst>
          </p:cNvPr>
          <p:cNvSpPr txBox="1"/>
          <p:nvPr/>
        </p:nvSpPr>
        <p:spPr>
          <a:xfrm>
            <a:off x="0" y="5410832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We’re here to help and will always do our best to resolve any concerns quickly and fairly.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15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6EBC4-ED14-8046-E169-FC38E59A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49078"/>
            <a:ext cx="7886700" cy="3005138"/>
          </a:xfrm>
        </p:spPr>
        <p:txBody>
          <a:bodyPr>
            <a:noAutofit/>
          </a:bodyPr>
          <a:lstStyle/>
          <a:p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To keep everyone safe and focused on learning: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🔹 </a:t>
            </a: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No jewellery</a:t>
            </a: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 – including earrings (studs/spacers), rings, bracelets, necklaces, loom bands, or wristbands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🔹 </a:t>
            </a:r>
            <a:r>
              <a:rPr lang="en-GB" sz="2100" b="1" dirty="0">
                <a:latin typeface="Calibri" panose="020F0502020204030204" pitchFamily="34" charset="0"/>
                <a:cs typeface="Calibri" panose="020F0502020204030204" pitchFamily="34" charset="0"/>
              </a:rPr>
              <a:t>No earrings or spacers</a:t>
            </a: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 – these are a safety risk, especially during play and PE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  <a:t>🔹 </a:t>
            </a:r>
            <a:r>
              <a:rPr lang="en-GB" sz="2100" b="1" dirty="0"/>
              <a:t>No nail varnish or make-up</a:t>
            </a:r>
            <a:r>
              <a:rPr lang="en-GB" sz="2100" dirty="0"/>
              <a:t> – children should come to school with natural nails and faces</a:t>
            </a:r>
            <a:br>
              <a:rPr lang="en-GB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24746C-6A2F-45B7-4A03-15B149B9D7EB}"/>
              </a:ext>
            </a:extLst>
          </p:cNvPr>
          <p:cNvSpPr txBox="1"/>
          <p:nvPr/>
        </p:nvSpPr>
        <p:spPr>
          <a:xfrm>
            <a:off x="0" y="1131095"/>
            <a:ext cx="9144000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50" b="1" dirty="0"/>
              <a:t>👕 </a:t>
            </a:r>
            <a:r>
              <a:rPr lang="en-GB" sz="4050" b="1" dirty="0">
                <a:solidFill>
                  <a:srgbClr val="009900"/>
                </a:solidFill>
              </a:rPr>
              <a:t>Jewellery &amp; Appearance</a:t>
            </a:r>
            <a:endParaRPr lang="en-US" sz="4050" dirty="0">
              <a:solidFill>
                <a:srgbClr val="0099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CED440-E847-5BC2-B492-A8CF69B1CD3C}"/>
              </a:ext>
            </a:extLst>
          </p:cNvPr>
          <p:cNvSpPr txBox="1"/>
          <p:nvPr/>
        </p:nvSpPr>
        <p:spPr>
          <a:xfrm>
            <a:off x="-142043" y="5519156"/>
            <a:ext cx="914400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100" dirty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 for your support!</a:t>
            </a:r>
            <a:endParaRPr lang="en-US" sz="2100" dirty="0">
              <a:solidFill>
                <a:srgbClr val="0099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703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4277A-A614-423C-BDF8-1A7D00554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50" b="1" dirty="0"/>
              <a:t>PTA- Parents and Teachers Association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FAD4D-05CA-4D1C-9009-76E1D7D92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40769"/>
            <a:ext cx="7886700" cy="32635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dirty="0"/>
              <a:t>When combining the power of our Parents &amp; Teachers we are creating a stronger school community- just like in our mission statement- </a:t>
            </a:r>
            <a:r>
              <a:rPr lang="en-GB" b="1" i="1" dirty="0">
                <a:solidFill>
                  <a:srgbClr val="00B050"/>
                </a:solidFill>
              </a:rPr>
              <a:t>“Together we will make a difference”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dirty="0"/>
              <a:t>Are you passionate about your child’s education and school experience?</a:t>
            </a:r>
          </a:p>
          <a:p>
            <a:pPr marL="0" indent="0" algn="ctr">
              <a:buNone/>
            </a:pPr>
            <a:r>
              <a:rPr lang="en-GB" dirty="0"/>
              <a:t> Do you want to help shape school events, support teachers, and build be part of a vibrant community? 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b="1" dirty="0"/>
              <a:t>Then join our PTA – we need YOU!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B80D61-460B-44A1-BCB4-DA0803944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04" y="4861162"/>
            <a:ext cx="914480" cy="9144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E5459A-B0C7-4BBF-ABBD-AC51688A12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0919" y="4330939"/>
            <a:ext cx="1551859" cy="1551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040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4015E-CC0E-4FE0-B8AC-D68874861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88231"/>
            <a:ext cx="7886700" cy="99417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50" b="1" dirty="0">
                <a:latin typeface="+mn-lt"/>
              </a:rPr>
              <a:t>Why join our PTA here at EPH?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7FBF9-0D92-41B5-89FA-E794DE58D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213" y="1797248"/>
            <a:ext cx="7886700" cy="38463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🤝 Opportunities to connect with other parents and staff</a:t>
            </a:r>
          </a:p>
          <a:p>
            <a:pPr marL="0" indent="0">
              <a:buNone/>
            </a:pPr>
            <a:r>
              <a:rPr lang="en-GB" b="1" dirty="0"/>
              <a:t>🎉 Help plan fun school events and fundraisers</a:t>
            </a:r>
          </a:p>
          <a:p>
            <a:pPr marL="0" indent="0">
              <a:buNone/>
            </a:pPr>
            <a:r>
              <a:rPr lang="en-GB" b="1" dirty="0"/>
              <a:t>📚 Support educational programs and resources</a:t>
            </a:r>
          </a:p>
          <a:p>
            <a:pPr marL="0" indent="0">
              <a:buNone/>
            </a:pPr>
            <a:r>
              <a:rPr lang="en-GB" b="1" dirty="0"/>
              <a:t>🗣️ Have a voice in school decisions</a:t>
            </a:r>
          </a:p>
          <a:p>
            <a:pPr marL="0" indent="0">
              <a:buNone/>
            </a:pPr>
            <a:r>
              <a:rPr lang="en-GB" b="1" dirty="0"/>
              <a:t>💡 Share your ideas, talents and skills with others</a:t>
            </a:r>
          </a:p>
          <a:p>
            <a:pPr marL="0" indent="0">
              <a:buNone/>
            </a:pPr>
            <a:r>
              <a:rPr lang="en-GB" b="1" dirty="0"/>
              <a:t>🎯Raise funds which are used to support all the children in school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No experience needed – just enthusiasm and a desire to help - whether you can give a little time or a lot, your involvement will have a big impact.</a:t>
            </a:r>
          </a:p>
          <a:p>
            <a:pPr marL="0" indent="0" algn="ctr">
              <a:buNone/>
            </a:pPr>
            <a:r>
              <a:rPr lang="en-GB" b="1" dirty="0">
                <a:solidFill>
                  <a:srgbClr val="00B050"/>
                </a:solidFill>
              </a:rPr>
              <a:t>Come along to our PTA Annual General Meeting on Tuesday 16th September at 5.30pm – we look forward </a:t>
            </a:r>
            <a:r>
              <a:rPr lang="en-GB" b="1">
                <a:solidFill>
                  <a:srgbClr val="00B050"/>
                </a:solidFill>
              </a:rPr>
              <a:t>to meeting you!</a:t>
            </a:r>
            <a:endParaRPr lang="en-GB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540BE3-8989-495D-B815-158B6A0B1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838" y="158531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391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1E53F-6C14-463A-8B2C-C1931D15434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41513" y="804863"/>
            <a:ext cx="7202487" cy="10493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 eaLnBrk="1" hangingPunct="1">
              <a:defRPr/>
            </a:pPr>
            <a:r>
              <a:rPr lang="en-US"/>
              <a:t>Pendle Class Staff</a:t>
            </a:r>
          </a:p>
        </p:txBody>
      </p:sp>
      <p:pic>
        <p:nvPicPr>
          <p:cNvPr id="3" name="Picture 4" descr="A collage of women with long brown hair&#10;&#10;Description automatically generated">
            <a:extLst>
              <a:ext uri="{FF2B5EF4-FFF2-40B4-BE49-F238E27FC236}">
                <a16:creationId xmlns:a16="http://schemas.microsoft.com/office/drawing/2014/main" id="{3818A8E2-552F-288D-C466-05C4F8E55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497" y="2187450"/>
            <a:ext cx="7389006" cy="22892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5B33AB-322F-4340-973D-E02D7DE1EE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969" t="15103" r="50000" b="19011"/>
          <a:stretch/>
        </p:blipFill>
        <p:spPr>
          <a:xfrm>
            <a:off x="301841" y="462178"/>
            <a:ext cx="1522774" cy="136716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A2C095F8-DDBE-40FB-81F5-6354DE596F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2013" y="461604"/>
            <a:ext cx="6570662" cy="10493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3600" u="sng" dirty="0"/>
              <a:t>School Routine</a:t>
            </a:r>
            <a:r>
              <a:rPr lang="en-GB" altLang="en-US" dirty="0"/>
              <a:t>  </a:t>
            </a: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8650F6D6-C776-42A8-AAA2-260ADAE13E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63985" y="1773238"/>
            <a:ext cx="8383140" cy="3933825"/>
          </a:xfrm>
        </p:spPr>
        <p:txBody>
          <a:bodyPr>
            <a:normAutofit/>
          </a:bodyPr>
          <a:lstStyle/>
          <a:p>
            <a:pPr marL="342900" indent="-342900"/>
            <a:r>
              <a:rPr lang="en-US" altLang="en-US" dirty="0"/>
              <a:t>Door will open at 8.45am</a:t>
            </a:r>
          </a:p>
          <a:p>
            <a:pPr marL="342900" indent="-342900"/>
            <a:r>
              <a:rPr lang="en-US" altLang="en-US" dirty="0"/>
              <a:t>Children can change their own reading books in this time any morning. </a:t>
            </a:r>
            <a:r>
              <a:rPr lang="en-GB" altLang="en-US" dirty="0"/>
              <a:t>Please record</a:t>
            </a:r>
            <a:r>
              <a:rPr lang="en-US" altLang="en-US" dirty="0"/>
              <a:t> </a:t>
            </a:r>
            <a:r>
              <a:rPr lang="en-GB" altLang="en-US" dirty="0"/>
              <a:t>reads in Showbie so we can keep a record of how often they are reading. Reading display in class to celebrate. </a:t>
            </a:r>
          </a:p>
          <a:p>
            <a:pPr marL="342900" indent="-342900"/>
            <a:r>
              <a:rPr lang="en-US" altLang="en-US" dirty="0"/>
              <a:t>Playtime 10.15am-10:30am.</a:t>
            </a:r>
          </a:p>
          <a:p>
            <a:pPr marL="342900" indent="-342900"/>
            <a:r>
              <a:rPr lang="en-US" altLang="en-US" dirty="0"/>
              <a:t>In KS2 lunch runs from 12.30pm until 1.30pm. Children eat in the first half an hour of this time,</a:t>
            </a:r>
            <a:r>
              <a:rPr lang="en-GB" altLang="en-US" dirty="0"/>
              <a:t> hot dinners are usually in the upper hall and packed lunches in the lower hall.</a:t>
            </a:r>
            <a:endParaRPr lang="en-US" altLang="en-US" dirty="0"/>
          </a:p>
          <a:p>
            <a:pPr marL="342900" indent="-342900"/>
            <a:r>
              <a:rPr lang="en-US" altLang="en-US" dirty="0"/>
              <a:t>PE lessons are Tuesday and Friday.</a:t>
            </a:r>
          </a:p>
          <a:p>
            <a:pPr marL="342900" indent="-342900"/>
            <a:r>
              <a:rPr lang="en-US" altLang="en-US" dirty="0"/>
              <a:t>End of day routine will build independence; children need to remember their own things in a small rucksack or bag. </a:t>
            </a:r>
            <a:endParaRPr lang="en-GB" alt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C3C9B6-AFEC-4E24-AF8A-905C48EBEF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139" t="3328" r="7860" b="-3328"/>
          <a:stretch/>
        </p:blipFill>
        <p:spPr>
          <a:xfrm>
            <a:off x="363985" y="567476"/>
            <a:ext cx="1145219" cy="94083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0210A356-6E4A-49B8-A901-C8E97BFC6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79433" y="178641"/>
            <a:ext cx="6870700" cy="842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u="sng" dirty="0"/>
              <a:t>School routine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280901-9A19-470D-863E-CE0FD3B23C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77" y="1025525"/>
            <a:ext cx="8238046" cy="5391889"/>
          </a:xfrm>
          <a:prstGeom prst="rect">
            <a:avLst/>
          </a:prstGeom>
        </p:spPr>
      </p:pic>
      <p:pic>
        <p:nvPicPr>
          <p:cNvPr id="4098" name="Picture 2" descr="Timetable - Timetable Icon Png - Free ...">
            <a:extLst>
              <a:ext uri="{FF2B5EF4-FFF2-40B4-BE49-F238E27FC236}">
                <a16:creationId xmlns:a16="http://schemas.microsoft.com/office/drawing/2014/main" id="{D0982931-88B6-452D-8755-8C3D0F2B6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09" y="264088"/>
            <a:ext cx="672067" cy="67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CB78B63-403E-42BF-9AC8-5E9D7474B8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13895" y="341691"/>
            <a:ext cx="6870700" cy="11239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3600" u="sng" dirty="0"/>
              <a:t>School life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E66BC80-2F29-4AB2-A025-C5060E5209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23900" y="1769341"/>
            <a:ext cx="7696200" cy="446405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lvl="1"/>
            <a:r>
              <a:rPr lang="en-GB" altLang="en-US" sz="3100" dirty="0"/>
              <a:t>House points, class rewards</a:t>
            </a:r>
          </a:p>
          <a:p>
            <a:pPr lvl="1"/>
            <a:r>
              <a:rPr lang="en-GB" altLang="en-US" sz="3100" dirty="0"/>
              <a:t>Class jobs/monitors</a:t>
            </a:r>
          </a:p>
          <a:p>
            <a:pPr lvl="1"/>
            <a:r>
              <a:rPr lang="en-GB" altLang="en-US" sz="3100" dirty="0"/>
              <a:t>Celebration assembly on Friday</a:t>
            </a:r>
          </a:p>
          <a:p>
            <a:pPr lvl="1"/>
            <a:r>
              <a:rPr lang="en-GB" altLang="en-US" sz="3100" dirty="0"/>
              <a:t>Library- time will be given once a week to visit the library. </a:t>
            </a:r>
          </a:p>
          <a:p>
            <a:pPr lvl="1"/>
            <a:r>
              <a:rPr lang="en-GB" altLang="en-US" sz="3100" dirty="0"/>
              <a:t>iPads</a:t>
            </a:r>
          </a:p>
          <a:p>
            <a:pPr lvl="1"/>
            <a:r>
              <a:rPr lang="en-GB" altLang="en-US" sz="3100" dirty="0"/>
              <a:t>Toast can be ordered as usual</a:t>
            </a:r>
          </a:p>
        </p:txBody>
      </p:sp>
      <p:pic>
        <p:nvPicPr>
          <p:cNvPr id="2052" name="Picture 4" descr="School Emoji (U+1F3EB)">
            <a:extLst>
              <a:ext uri="{FF2B5EF4-FFF2-40B4-BE49-F238E27FC236}">
                <a16:creationId xmlns:a16="http://schemas.microsoft.com/office/drawing/2014/main" id="{66A57E2F-F493-4DF8-913C-D7B7BEAE6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29" y="492094"/>
            <a:ext cx="751966" cy="75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03A6917-7F4D-4067-8DEA-80EECF7B21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5496" y="437027"/>
            <a:ext cx="6870700" cy="1600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3600" u="sng" dirty="0"/>
              <a:t>Equipment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A1776E1-FC34-4D5E-8004-7435BB1DD7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76416" y="1571345"/>
            <a:ext cx="7696200" cy="4752975"/>
          </a:xfrm>
        </p:spPr>
        <p:txBody>
          <a:bodyPr>
            <a:normAutofit/>
          </a:bodyPr>
          <a:lstStyle/>
          <a:p>
            <a:pPr eaLnBrk="1" hangingPunct="1"/>
            <a:endParaRPr lang="en-GB" altLang="en-US" sz="1800" dirty="0"/>
          </a:p>
          <a:p>
            <a:pPr eaLnBrk="1" hangingPunct="1">
              <a:spcAft>
                <a:spcPts val="1200"/>
              </a:spcAft>
            </a:pPr>
            <a:r>
              <a:rPr lang="en-GB" altLang="en-US" sz="3200" dirty="0"/>
              <a:t>Water bottles, snacks (fresh fruit/veg)</a:t>
            </a:r>
          </a:p>
          <a:p>
            <a:pPr eaLnBrk="1" hangingPunct="1"/>
            <a:r>
              <a:rPr lang="en-GB" altLang="en-US" sz="3200" dirty="0"/>
              <a:t>Reading book in school every day. </a:t>
            </a:r>
          </a:p>
          <a:p>
            <a:pPr eaLnBrk="1" hangingPunct="1"/>
            <a:r>
              <a:rPr lang="en-GB" altLang="en-US" sz="3200" dirty="0"/>
              <a:t>PE on Tuesday and Friday- Come to school in PE kits</a:t>
            </a:r>
          </a:p>
          <a:p>
            <a:pPr eaLnBrk="1" hangingPunct="1"/>
            <a:r>
              <a:rPr lang="en-GB" altLang="en-US" sz="3200" dirty="0"/>
              <a:t>No pencil cases </a:t>
            </a:r>
          </a:p>
          <a:p>
            <a:pPr eaLnBrk="1" hangingPunct="1"/>
            <a:r>
              <a:rPr lang="en-GB" altLang="en-US" sz="3200" dirty="0"/>
              <a:t>Bookbag or small rucksack</a:t>
            </a:r>
          </a:p>
          <a:p>
            <a:pPr eaLnBrk="1" hangingPunct="1"/>
            <a:r>
              <a:rPr lang="en-GB" altLang="en-US" sz="3200" dirty="0"/>
              <a:t>Stylus for iPad (optional)</a:t>
            </a:r>
          </a:p>
        </p:txBody>
      </p:sp>
      <p:pic>
        <p:nvPicPr>
          <p:cNvPr id="3074" name="Picture 2" descr="School Backpack Emoji (U+1F392)">
            <a:extLst>
              <a:ext uri="{FF2B5EF4-FFF2-40B4-BE49-F238E27FC236}">
                <a16:creationId xmlns:a16="http://schemas.microsoft.com/office/drawing/2014/main" id="{65430935-5874-451E-8046-9E6946C30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16" y="902908"/>
            <a:ext cx="668437" cy="668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01889-935E-4740-AE30-C0C81421E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5019" y="733426"/>
            <a:ext cx="7606915" cy="1049337"/>
          </a:xfrm>
        </p:spPr>
        <p:txBody>
          <a:bodyPr>
            <a:normAutofit/>
          </a:bodyPr>
          <a:lstStyle/>
          <a:p>
            <a:r>
              <a:rPr lang="en-GB" sz="4000" dirty="0"/>
              <a:t>Year 3 changes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2A61C-49B9-4A65-8627-3C65BCD3D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373" y="2049509"/>
            <a:ext cx="7606915" cy="3449638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/>
              <a:t>Reading pathways </a:t>
            </a:r>
          </a:p>
          <a:p>
            <a:r>
              <a:rPr lang="en-GB" sz="2800" dirty="0"/>
              <a:t>Ties/shirts </a:t>
            </a:r>
          </a:p>
          <a:p>
            <a:r>
              <a:rPr lang="en-GB" sz="2800" dirty="0"/>
              <a:t>School day changes </a:t>
            </a:r>
          </a:p>
          <a:p>
            <a:r>
              <a:rPr lang="en-GB" sz="2800" dirty="0"/>
              <a:t>1:1 iPads (styluses) </a:t>
            </a:r>
          </a:p>
          <a:p>
            <a:r>
              <a:rPr lang="en-GB" sz="2800" dirty="0"/>
              <a:t>Independence and organisation (please label clothing!) </a:t>
            </a:r>
          </a:p>
          <a:p>
            <a:r>
              <a:rPr lang="en-GB" sz="2800" dirty="0"/>
              <a:t>New part of the building</a:t>
            </a:r>
          </a:p>
          <a:p>
            <a:r>
              <a:rPr lang="en-GB" sz="2800" dirty="0"/>
              <a:t>Lunchtimes – packed lunches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D92D0F-0AC4-40FF-91C6-12763E2CE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45" y="904381"/>
            <a:ext cx="1307517" cy="90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731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EF59E68-110C-4F3B-B380-1E514F763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51353" y="792970"/>
            <a:ext cx="2720647" cy="56562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b="1" u="sng" dirty="0">
                <a:latin typeface="Calibri" panose="020F0502020204030204" pitchFamily="34" charset="0"/>
                <a:cs typeface="Calibri" panose="020F0502020204030204" pitchFamily="34" charset="0"/>
              </a:rPr>
              <a:t>Homework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79497E6-7348-4582-AD61-D162187F82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7930" y="1839588"/>
            <a:ext cx="8395251" cy="423227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altLang="en-US" sz="2800" dirty="0"/>
              <a:t>Spelling test on Monday – in their Spelling book. </a:t>
            </a:r>
          </a:p>
          <a:p>
            <a:pPr>
              <a:spcAft>
                <a:spcPts val="600"/>
              </a:spcAft>
            </a:pPr>
            <a:r>
              <a:rPr lang="en-GB" altLang="en-US" sz="2800" dirty="0"/>
              <a:t>Reading – in class rewards for termly target reads. </a:t>
            </a:r>
          </a:p>
          <a:p>
            <a:pPr>
              <a:spcAft>
                <a:spcPts val="600"/>
              </a:spcAft>
            </a:pPr>
            <a:r>
              <a:rPr lang="en-GB" altLang="en-US" sz="2800" dirty="0"/>
              <a:t>Online learning-TT Rockstars, Doodle Maths, Showbie and Language Nut                                         </a:t>
            </a:r>
          </a:p>
          <a:p>
            <a:pPr>
              <a:spcAft>
                <a:spcPts val="600"/>
              </a:spcAft>
            </a:pPr>
            <a:r>
              <a:rPr lang="en-GB" altLang="en-US" sz="2800" dirty="0"/>
              <a:t> All login details are on Showbie. </a:t>
            </a:r>
          </a:p>
        </p:txBody>
      </p:sp>
      <p:pic>
        <p:nvPicPr>
          <p:cNvPr id="1026" name="Picture 2" descr="Emoji Book Review Whistling Women Paper PNG">
            <a:extLst>
              <a:ext uri="{FF2B5EF4-FFF2-40B4-BE49-F238E27FC236}">
                <a16:creationId xmlns:a16="http://schemas.microsoft.com/office/drawing/2014/main" id="{51A6D47E-E8A7-492D-853A-A9944051B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40" y="772788"/>
            <a:ext cx="685061" cy="685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5">
            <a:extLst>
              <a:ext uri="{FF2B5EF4-FFF2-40B4-BE49-F238E27FC236}">
                <a16:creationId xmlns:a16="http://schemas.microsoft.com/office/drawing/2014/main" id="{77D03F59-3926-4283-9189-05F873569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211763"/>
            <a:ext cx="4022725" cy="154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>
            <a:extLst>
              <a:ext uri="{FF2B5EF4-FFF2-40B4-BE49-F238E27FC236}">
                <a16:creationId xmlns:a16="http://schemas.microsoft.com/office/drawing/2014/main" id="{D8E0BD7D-4900-4B7C-B61A-25D3DAD2FE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188" y="4824413"/>
            <a:ext cx="4321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21A558D-599F-4773-B19B-BFAB8DEDCD84}"/>
              </a:ext>
            </a:extLst>
          </p:cNvPr>
          <p:cNvCxnSpPr>
            <a:cxnSpLocks/>
          </p:cNvCxnSpPr>
          <p:nvPr/>
        </p:nvCxnSpPr>
        <p:spPr>
          <a:xfrm>
            <a:off x="3838405" y="4245695"/>
            <a:ext cx="709783" cy="9454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027BA21-1FF8-4DF2-B1D7-6F6225E30837}"/>
              </a:ext>
            </a:extLst>
          </p:cNvPr>
          <p:cNvCxnSpPr/>
          <p:nvPr/>
        </p:nvCxnSpPr>
        <p:spPr>
          <a:xfrm flipV="1">
            <a:off x="3924299" y="1414972"/>
            <a:ext cx="792163" cy="93662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B623184D-52CB-4F21-ABD3-561F1BB7A6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51" y="299220"/>
            <a:ext cx="3674931" cy="601812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042DB6E-5D3E-4E41-8EB8-DF02049ADACD}"/>
              </a:ext>
            </a:extLst>
          </p:cNvPr>
          <p:cNvSpPr txBox="1"/>
          <p:nvPr/>
        </p:nvSpPr>
        <p:spPr>
          <a:xfrm>
            <a:off x="5024761" y="896645"/>
            <a:ext cx="34001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will update with areas and topics being taught. Doodle assignments etc. </a:t>
            </a:r>
          </a:p>
          <a:p>
            <a:r>
              <a:rPr lang="en-GB" dirty="0"/>
              <a:t>Spellings for the term will be here. Children will post their results after a test here.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2BB539F97B674BB9D6F483A08649AD" ma:contentTypeVersion="18" ma:contentTypeDescription="Create a new document." ma:contentTypeScope="" ma:versionID="3aa86e49675498ba6599c2c0157f3329">
  <xsd:schema xmlns:xsd="http://www.w3.org/2001/XMLSchema" xmlns:xs="http://www.w3.org/2001/XMLSchema" xmlns:p="http://schemas.microsoft.com/office/2006/metadata/properties" xmlns:ns3="925de36f-393b-417d-8d3a-506b53a0eb55" xmlns:ns4="e8a533e9-7265-4c70-9271-ff5fcfdac5d8" targetNamespace="http://schemas.microsoft.com/office/2006/metadata/properties" ma:root="true" ma:fieldsID="3c9c1b814a9b7b1d36ced869fdd34f3a" ns3:_="" ns4:_="">
    <xsd:import namespace="925de36f-393b-417d-8d3a-506b53a0eb55"/>
    <xsd:import namespace="e8a533e9-7265-4c70-9271-ff5fcfdac5d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e36f-393b-417d-8d3a-506b53a0eb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a533e9-7265-4c70-9271-ff5fcfdac5d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25de36f-393b-417d-8d3a-506b53a0eb55" xsi:nil="true"/>
  </documentManagement>
</p:properties>
</file>

<file path=customXml/itemProps1.xml><?xml version="1.0" encoding="utf-8"?>
<ds:datastoreItem xmlns:ds="http://schemas.openxmlformats.org/officeDocument/2006/customXml" ds:itemID="{C32B3930-D6D5-4BF5-8EF2-570E268B4A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DFA5A3-59C3-43CF-A9FF-B1D95E3777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5de36f-393b-417d-8d3a-506b53a0eb55"/>
    <ds:schemaRef ds:uri="e8a533e9-7265-4c70-9271-ff5fcfdac5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93651D-DC40-4D58-B788-0B837E0F5A65}">
  <ds:schemaRefs>
    <ds:schemaRef ds:uri="http://schemas.microsoft.com/office/2006/documentManagement/types"/>
    <ds:schemaRef ds:uri="http://purl.org/dc/terms/"/>
    <ds:schemaRef ds:uri="925de36f-393b-417d-8d3a-506b53a0eb55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e8a533e9-7265-4c70-9271-ff5fcfdac5d8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288</TotalTime>
  <Words>988</Words>
  <Application>Microsoft Office PowerPoint</Application>
  <PresentationFormat>On-screen Show (4:3)</PresentationFormat>
  <Paragraphs>90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Corbel</vt:lpstr>
      <vt:lpstr>Basis</vt:lpstr>
      <vt:lpstr>Meet the Teacher</vt:lpstr>
      <vt:lpstr>Pendle Class Staff</vt:lpstr>
      <vt:lpstr>School Routine  </vt:lpstr>
      <vt:lpstr>School routine </vt:lpstr>
      <vt:lpstr>School life</vt:lpstr>
      <vt:lpstr>Equipment</vt:lpstr>
      <vt:lpstr>Year 3 changes </vt:lpstr>
      <vt:lpstr>Homework</vt:lpstr>
      <vt:lpstr>PowerPoint Presentation</vt:lpstr>
      <vt:lpstr>Communication </vt:lpstr>
      <vt:lpstr>📬 Communicating with Us  If you need to get in touch, please email the school office in the first instance:  ✉️ office@primrosehill-euxton.lancs.sch.uk  Your message will be passed on to the relevant member of staff.  We aim to respond as soon as we can, but please allow up to 48 hours for a reply during term time.  For urgent matters during the school day, please phone the school office directly on: 01257 276688</vt:lpstr>
      <vt:lpstr> 🔹 If your child is unwell, please contact the school office by 9:00am on each day of absence. 📞 01257 276688 ✉️ office@primrosehill-euxton.lancs.sch.uk  🔹 Be specific: It’s important to give a clear reason – for example: ✅ “Tonsillitis” or “Sickness and temperature” ❌ Not just “unwell” or “poorly”. </vt:lpstr>
      <vt:lpstr>PowerPoint Presentation</vt:lpstr>
      <vt:lpstr>⚠️ If You’re Concerned About Something…</vt:lpstr>
      <vt:lpstr> To keep everyone safe and focused on learning:  🔹 No jewellery – including earrings (studs/spacers), rings, bracelets, necklaces, loom bands, or wristbands  🔹 No earrings or spacers – these are a safety risk, especially during play and PE  🔹 No nail varnish or make-up – children should come to school with natural nails and faces </vt:lpstr>
      <vt:lpstr>PTA- Parents and Teachers Association </vt:lpstr>
      <vt:lpstr>Why join our PTA here at EPH?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the Teacher</dc:title>
  <dc:creator>User</dc:creator>
  <cp:lastModifiedBy>R KANSKI</cp:lastModifiedBy>
  <cp:revision>92</cp:revision>
  <dcterms:created xsi:type="dcterms:W3CDTF">2011-09-21T14:38:21Z</dcterms:created>
  <dcterms:modified xsi:type="dcterms:W3CDTF">2025-07-14T11:52:09Z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0x010100A22BB539F97B674BB9D6F483A08649AD</vt:lpwstr>
  </property>
</Properties>
</file>