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6"/>
  </p:notesMasterIdLst>
  <p:sldIdLst>
    <p:sldId id="258" r:id="rId5"/>
    <p:sldId id="259" r:id="rId6"/>
    <p:sldId id="260" r:id="rId7"/>
    <p:sldId id="263" r:id="rId8"/>
    <p:sldId id="270" r:id="rId9"/>
    <p:sldId id="277" r:id="rId10"/>
    <p:sldId id="269" r:id="rId11"/>
    <p:sldId id="264" r:id="rId12"/>
    <p:sldId id="274" r:id="rId13"/>
    <p:sldId id="265" r:id="rId14"/>
    <p:sldId id="261" r:id="rId15"/>
    <p:sldId id="266" r:id="rId16"/>
    <p:sldId id="272" r:id="rId17"/>
    <p:sldId id="267" r:id="rId18"/>
    <p:sldId id="275" r:id="rId19"/>
    <p:sldId id="256" r:id="rId20"/>
    <p:sldId id="276" r:id="rId21"/>
    <p:sldId id="257" r:id="rId22"/>
    <p:sldId id="279" r:id="rId23"/>
    <p:sldId id="280" r:id="rId24"/>
    <p:sldId id="278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0C483A-3779-4986-A079-76C5D7752885}" type="datetimeFigureOut">
              <a:rPr lang="en-GB" smtClean="0"/>
              <a:t>14/07/2025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A471A2-63E6-462F-B816-29C00F464B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221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4D96EC-FCB2-3947-86EA-3280BE4E85E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188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B6FD0-D275-43B4-BF29-CB4BC26FC6C0}" type="datetimeFigureOut">
              <a:rPr lang="en-GB" smtClean="0"/>
              <a:t>14/07/2025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868C-63C1-44A4-8C13-33FEB3D5523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9296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B6FD0-D275-43B4-BF29-CB4BC26FC6C0}" type="datetimeFigureOut">
              <a:rPr lang="en-GB" smtClean="0"/>
              <a:t>14/07/2025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868C-63C1-44A4-8C13-33FEB3D5523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7504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B6FD0-D275-43B4-BF29-CB4BC26FC6C0}" type="datetimeFigureOut">
              <a:rPr lang="en-GB" smtClean="0"/>
              <a:t>14/07/2025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868C-63C1-44A4-8C13-33FEB3D5523C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257656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B6FD0-D275-43B4-BF29-CB4BC26FC6C0}" type="datetimeFigureOut">
              <a:rPr lang="en-GB" smtClean="0"/>
              <a:t>14/07/2025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868C-63C1-44A4-8C13-33FEB3D5523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17868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B6FD0-D275-43B4-BF29-CB4BC26FC6C0}" type="datetimeFigureOut">
              <a:rPr lang="en-GB" smtClean="0"/>
              <a:t>14/07/2025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868C-63C1-44A4-8C13-33FEB3D5523C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600108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B6FD0-D275-43B4-BF29-CB4BC26FC6C0}" type="datetimeFigureOut">
              <a:rPr lang="en-GB" smtClean="0"/>
              <a:t>14/07/2025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868C-63C1-44A4-8C13-33FEB3D5523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72750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B6FD0-D275-43B4-BF29-CB4BC26FC6C0}" type="datetimeFigureOut">
              <a:rPr lang="en-GB" smtClean="0"/>
              <a:t>14/07/2025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868C-63C1-44A4-8C13-33FEB3D5523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09089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B6FD0-D275-43B4-BF29-CB4BC26FC6C0}" type="datetimeFigureOut">
              <a:rPr lang="en-GB" smtClean="0"/>
              <a:t>14/07/2025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868C-63C1-44A4-8C13-33FEB3D5523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5433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B6FD0-D275-43B4-BF29-CB4BC26FC6C0}" type="datetimeFigureOut">
              <a:rPr lang="en-GB" smtClean="0"/>
              <a:t>14/07/2025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868C-63C1-44A4-8C13-33FEB3D5523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8190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B6FD0-D275-43B4-BF29-CB4BC26FC6C0}" type="datetimeFigureOut">
              <a:rPr lang="en-GB" smtClean="0"/>
              <a:t>14/07/2025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868C-63C1-44A4-8C13-33FEB3D5523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0554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B6FD0-D275-43B4-BF29-CB4BC26FC6C0}" type="datetimeFigureOut">
              <a:rPr lang="en-GB" smtClean="0"/>
              <a:t>14/07/2025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868C-63C1-44A4-8C13-33FEB3D5523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3943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B6FD0-D275-43B4-BF29-CB4BC26FC6C0}" type="datetimeFigureOut">
              <a:rPr lang="en-GB" smtClean="0"/>
              <a:t>14/07/2025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868C-63C1-44A4-8C13-33FEB3D5523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6454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B6FD0-D275-43B4-BF29-CB4BC26FC6C0}" type="datetimeFigureOut">
              <a:rPr lang="en-GB" smtClean="0"/>
              <a:t>14/07/2025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868C-63C1-44A4-8C13-33FEB3D5523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4417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B6FD0-D275-43B4-BF29-CB4BC26FC6C0}" type="datetimeFigureOut">
              <a:rPr lang="en-GB" smtClean="0"/>
              <a:t>14/07/2025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868C-63C1-44A4-8C13-33FEB3D5523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081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B6FD0-D275-43B4-BF29-CB4BC26FC6C0}" type="datetimeFigureOut">
              <a:rPr lang="en-GB" smtClean="0"/>
              <a:t>14/07/2025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868C-63C1-44A4-8C13-33FEB3D5523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652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B6FD0-D275-43B4-BF29-CB4BC26FC6C0}" type="datetimeFigureOut">
              <a:rPr lang="en-GB" smtClean="0"/>
              <a:t>14/07/2025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868C-63C1-44A4-8C13-33FEB3D5523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5831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B6FD0-D275-43B4-BF29-CB4BC26FC6C0}" type="datetimeFigureOut">
              <a:rPr lang="en-GB" smtClean="0"/>
              <a:t>14/07/2025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5B5868C-63C1-44A4-8C13-33FEB3D5523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1175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prettymummasays.com/top-ten-books-preschooler/" TargetMode="External"/><Relationship Id="rId7" Type="http://schemas.openxmlformats.org/officeDocument/2006/relationships/hyperlink" Target="https://bookishtemptations.com/2014/02/25/elenas-musings-why-do-we-read/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hyperlink" Target="https://flickr.com/photos/planeta/14995530910" TargetMode="Externa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lancashire.gov.uk/children-education-families/schools/apply-for-a-school-place/starting-secondary-school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www.gov.uk/education/primary-curriculum-key-stage-2-tests-and-assessments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mindfulword.org/2016/stephen-hawking-quotes/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A34889F-4AA1-47F3-932F-29A43F5C7A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902" t="9091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F20D18A-E03A-4D82-A9F8-39379A24E5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17932" y="1312320"/>
            <a:ext cx="4088190" cy="2369093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Welcome to Year 6.</a:t>
            </a:r>
            <a:endParaRPr lang="en-GB" sz="4800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7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9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1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3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5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7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706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BFF60B97-5EB1-411D-9287-82F79E225F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674D93F-5BDC-4ACB-A8CA-7E98165118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8928BCD-A664-442D-ABA1-C3CFBED999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23">
              <a:extLst>
                <a:ext uri="{FF2B5EF4-FFF2-40B4-BE49-F238E27FC236}">
                  <a16:creationId xmlns:a16="http://schemas.microsoft.com/office/drawing/2014/main" id="{BA984793-63CC-45CB-A884-996FAAC233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Rectangle 25">
              <a:extLst>
                <a:ext uri="{FF2B5EF4-FFF2-40B4-BE49-F238E27FC236}">
                  <a16:creationId xmlns:a16="http://schemas.microsoft.com/office/drawing/2014/main" id="{2F0C28C5-1A58-4CFD-AE80-A035DCD738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95D7054E-4DD9-45B4-9774-43146D6C73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Rectangle 27">
              <a:extLst>
                <a:ext uri="{FF2B5EF4-FFF2-40B4-BE49-F238E27FC236}">
                  <a16:creationId xmlns:a16="http://schemas.microsoft.com/office/drawing/2014/main" id="{B82025D2-80F5-4523-8D68-3831F8711F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Rectangle 28">
              <a:extLst>
                <a:ext uri="{FF2B5EF4-FFF2-40B4-BE49-F238E27FC236}">
                  <a16:creationId xmlns:a16="http://schemas.microsoft.com/office/drawing/2014/main" id="{BC890E5E-6997-4B43-8F03-33C4CA22B6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Rectangle 29">
              <a:extLst>
                <a:ext uri="{FF2B5EF4-FFF2-40B4-BE49-F238E27FC236}">
                  <a16:creationId xmlns:a16="http://schemas.microsoft.com/office/drawing/2014/main" id="{A8F61413-378E-434E-BB32-C83A8B826E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22FCA4F9-826F-46CC-97AA-E951F199A6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6E65488-263B-49DE-A257-2F17752147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B63A0FB-01C1-418E-B4B3-F1489A94F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9225" y="609600"/>
            <a:ext cx="5114776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u="sng"/>
              <a:t>Reading</a:t>
            </a:r>
          </a:p>
        </p:txBody>
      </p:sp>
      <p:pic>
        <p:nvPicPr>
          <p:cNvPr id="6" name="Content Placeholder 5" descr="A close up of a sign&#10;&#10;Description automatically generated">
            <a:extLst>
              <a:ext uri="{FF2B5EF4-FFF2-40B4-BE49-F238E27FC236}">
                <a16:creationId xmlns:a16="http://schemas.microsoft.com/office/drawing/2014/main" id="{1573E2F7-4658-4092-B1D6-8443CEA1D92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1193" r="4" b="13918"/>
          <a:stretch/>
        </p:blipFill>
        <p:spPr>
          <a:xfrm>
            <a:off x="509136" y="10"/>
            <a:ext cx="3517876" cy="2282808"/>
          </a:xfrm>
          <a:custGeom>
            <a:avLst/>
            <a:gdLst/>
            <a:ahLst/>
            <a:cxnLst/>
            <a:rect l="l" t="t" r="r" b="b"/>
            <a:pathLst>
              <a:path w="3517876" h="2282818">
                <a:moveTo>
                  <a:pt x="339471" y="0"/>
                </a:moveTo>
                <a:lnTo>
                  <a:pt x="3517876" y="0"/>
                </a:lnTo>
                <a:lnTo>
                  <a:pt x="3471247" y="312174"/>
                </a:lnTo>
                <a:lnTo>
                  <a:pt x="3471133" y="312174"/>
                </a:lnTo>
                <a:lnTo>
                  <a:pt x="3176778" y="2282818"/>
                </a:lnTo>
                <a:lnTo>
                  <a:pt x="0" y="2282818"/>
                </a:lnTo>
                <a:close/>
              </a:path>
            </a:pathLst>
          </a:custGeom>
        </p:spPr>
      </p:pic>
      <p:pic>
        <p:nvPicPr>
          <p:cNvPr id="12" name="Picture 11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11E65C5A-0FDD-49C0-9EC3-AA021A96402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6231" r="-1" b="7533"/>
          <a:stretch/>
        </p:blipFill>
        <p:spPr>
          <a:xfrm>
            <a:off x="169666" y="2289183"/>
            <a:ext cx="3514822" cy="2273270"/>
          </a:xfrm>
          <a:custGeom>
            <a:avLst/>
            <a:gdLst/>
            <a:ahLst/>
            <a:cxnLst/>
            <a:rect l="l" t="t" r="r" b="b"/>
            <a:pathLst>
              <a:path w="3514822" h="2273270">
                <a:moveTo>
                  <a:pt x="338051" y="0"/>
                </a:moveTo>
                <a:lnTo>
                  <a:pt x="3514822" y="0"/>
                </a:lnTo>
                <a:lnTo>
                  <a:pt x="3175264" y="2273270"/>
                </a:lnTo>
                <a:lnTo>
                  <a:pt x="0" y="2273270"/>
                </a:lnTo>
                <a:close/>
              </a:path>
            </a:pathLst>
          </a:custGeom>
        </p:spPr>
      </p:pic>
      <p:pic>
        <p:nvPicPr>
          <p:cNvPr id="9" name="Picture 8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45D220E6-AB65-4BED-B8E6-8B0785E520F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t="23948" r="-2" b="24814"/>
          <a:stretch/>
        </p:blipFill>
        <p:spPr>
          <a:xfrm>
            <a:off x="-10633" y="4565636"/>
            <a:ext cx="3355563" cy="2292364"/>
          </a:xfrm>
          <a:custGeom>
            <a:avLst/>
            <a:gdLst/>
            <a:ahLst/>
            <a:cxnLst/>
            <a:rect l="l" t="t" r="r" b="b"/>
            <a:pathLst>
              <a:path w="3355563" h="2292364">
                <a:moveTo>
                  <a:pt x="180299" y="0"/>
                </a:moveTo>
                <a:lnTo>
                  <a:pt x="3355563" y="0"/>
                </a:lnTo>
                <a:lnTo>
                  <a:pt x="3013153" y="2292364"/>
                </a:lnTo>
                <a:lnTo>
                  <a:pt x="0" y="2292364"/>
                </a:lnTo>
                <a:lnTo>
                  <a:pt x="0" y="1212444"/>
                </a:lnTo>
                <a:close/>
              </a:path>
            </a:pathLst>
          </a:custGeom>
        </p:spPr>
      </p:pic>
      <p:sp>
        <p:nvSpPr>
          <p:cNvPr id="29" name="Isosceles Triangle 30">
            <a:extLst>
              <a:ext uri="{FF2B5EF4-FFF2-40B4-BE49-F238E27FC236}">
                <a16:creationId xmlns:a16="http://schemas.microsoft.com/office/drawing/2014/main" id="{FD076C4F-CB47-4A2D-95A1-9D5E3C2B76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0634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EAF915B-5344-46DC-8097-7DAF062774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7232" y="2282818"/>
            <a:ext cx="320608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0B738F4-B505-468D-996C-FEC3D1CA10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2696" y="4565636"/>
            <a:ext cx="320608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Isosceles Triangle 30">
            <a:extLst>
              <a:ext uri="{FF2B5EF4-FFF2-40B4-BE49-F238E27FC236}">
                <a16:creationId xmlns:a16="http://schemas.microsoft.com/office/drawing/2014/main" id="{6F953D60-C1AF-4BFA-9B22-BFE8F0BA1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97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985F2B-25B8-4A1B-A066-D639612389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59225" y="2160589"/>
            <a:ext cx="5114776" cy="388077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Reading is extremely important in Year 6. We want the children to be fluent independent readers ready for high school. </a:t>
            </a:r>
          </a:p>
          <a:p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Please encourage your child to read daily for 15-20 mins as part of their homework. </a:t>
            </a:r>
          </a:p>
          <a:p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Reading Pathways continues in Year 6. Children will be encouraged to choose from a range of texts that explore a range of genres – essential for their transition to KS3 literature.</a:t>
            </a:r>
          </a:p>
          <a:p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Reads can be logged on showbie </a:t>
            </a:r>
          </a:p>
        </p:txBody>
      </p:sp>
    </p:spTree>
    <p:extLst>
      <p:ext uri="{BB962C8B-B14F-4D97-AF65-F5344CB8AC3E}">
        <p14:creationId xmlns:p14="http://schemas.microsoft.com/office/powerpoint/2010/main" val="1375779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466012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660127" y="-3"/>
            <a:ext cx="1056745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521ECE-44A1-4AAA-A05F-AB9C46513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754" y="643467"/>
            <a:ext cx="4203045" cy="1375608"/>
          </a:xfrm>
        </p:spPr>
        <p:txBody>
          <a:bodyPr anchor="ctr">
            <a:normAutofit/>
          </a:bodyPr>
          <a:lstStyle/>
          <a:p>
            <a:r>
              <a:rPr lang="en-US" u="sng">
                <a:solidFill>
                  <a:schemeClr val="bg1"/>
                </a:solidFill>
                <a:latin typeface="Comic Sans MS" panose="030F0702030302020204" pitchFamily="66" charset="0"/>
              </a:rPr>
              <a:t>Important dates this year</a:t>
            </a:r>
            <a:r>
              <a:rPr lang="en-US">
                <a:solidFill>
                  <a:schemeClr val="bg1"/>
                </a:solidFill>
                <a:latin typeface="Comic Sans MS" panose="030F0702030302020204" pitchFamily="66" charset="0"/>
              </a:rPr>
              <a:t>…</a:t>
            </a:r>
            <a:endParaRPr lang="en-GB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72860D-3BC5-4218-B8CC-3E6C0D880F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754" y="2160590"/>
            <a:ext cx="3973943" cy="344011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500" dirty="0">
                <a:solidFill>
                  <a:schemeClr val="bg1"/>
                </a:solidFill>
                <a:latin typeface="Comic Sans MS" panose="030F0702030302020204" pitchFamily="66" charset="0"/>
              </a:rPr>
              <a:t>High school applications - </a:t>
            </a:r>
            <a:r>
              <a:rPr lang="en-GB" sz="1500" dirty="0">
                <a:solidFill>
                  <a:schemeClr val="bg1"/>
                </a:solidFill>
                <a:hlinkClick r:id="rId2"/>
              </a:rPr>
              <a:t>https://www.lancashire.gov.uk/children-education-families/schools/apply-for-a-school-place/starting-secondary-school/</a:t>
            </a:r>
            <a:r>
              <a:rPr lang="en-GB" sz="1500" dirty="0">
                <a:solidFill>
                  <a:schemeClr val="bg1"/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endParaRPr lang="en-GB" sz="15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GB" sz="1500" dirty="0">
                <a:solidFill>
                  <a:schemeClr val="bg1"/>
                </a:solidFill>
                <a:latin typeface="Comic Sans MS" panose="030F0702030302020204" pitchFamily="66" charset="0"/>
              </a:rPr>
              <a:t>Applications must be submitted online to LCC by 31st October 2025.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sz="1500" dirty="0">
                <a:solidFill>
                  <a:schemeClr val="bg1"/>
                </a:solidFill>
                <a:latin typeface="Comic Sans MS" panose="030F0702030302020204" pitchFamily="66" charset="0"/>
              </a:rPr>
              <a:t>Criteria for application can be found on school websites – check if faith schools require a supplementary form.</a:t>
            </a:r>
          </a:p>
        </p:txBody>
      </p:sp>
      <p:sp>
        <p:nvSpPr>
          <p:cNvPr id="37" name="Isosceles Triangle 36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55696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0ED6F8-170C-36ED-9AFE-2B70C2B9571E}"/>
              </a:ext>
            </a:extLst>
          </p:cNvPr>
          <p:cNvSpPr txBox="1"/>
          <p:nvPr/>
        </p:nvSpPr>
        <p:spPr>
          <a:xfrm>
            <a:off x="6790944" y="1889760"/>
            <a:ext cx="3199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Key Stage 2 SATS Dates 2026.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60D5EE2-E257-6CEA-EE80-9FCD90677F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1483" y="2452619"/>
            <a:ext cx="5904213" cy="1952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2904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46ADB-984B-4F6C-B61B-92D105819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u="sng" dirty="0">
                <a:latin typeface="Comic Sans MS" panose="030F0702030302020204" pitchFamily="66" charset="0"/>
              </a:rPr>
              <a:t>End of Key stage assessments.</a:t>
            </a:r>
            <a:br>
              <a:rPr lang="en-US" sz="2000" u="sng" dirty="0">
                <a:latin typeface="Comic Sans MS" panose="030F0702030302020204" pitchFamily="66" charset="0"/>
              </a:rPr>
            </a:br>
            <a:r>
              <a:rPr lang="en-US" sz="2000" u="sng" dirty="0">
                <a:latin typeface="Comic Sans MS" panose="030F0702030302020204" pitchFamily="66" charset="0"/>
              </a:rPr>
              <a:t>Monday 11th May – Thursday 14th May 2026</a:t>
            </a:r>
            <a:endParaRPr lang="en-GB" sz="2000" u="sng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C3DB38-1B14-462D-90FC-DCF2B28B2A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63" y="2160589"/>
            <a:ext cx="4064439" cy="38807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400">
                <a:latin typeface="Comic Sans MS" panose="030F0702030302020204" pitchFamily="66" charset="0"/>
              </a:rPr>
              <a:t>All children in Year 6 will sit the National Curriculum Tests for KS2 - formally known as SATS. </a:t>
            </a:r>
          </a:p>
          <a:p>
            <a:pPr>
              <a:lnSpc>
                <a:spcPct val="90000"/>
              </a:lnSpc>
            </a:pPr>
            <a:r>
              <a:rPr lang="en-US" sz="1400">
                <a:latin typeface="Comic Sans MS" panose="030F0702030302020204" pitchFamily="66" charset="0"/>
              </a:rPr>
              <a:t>Math’s tests will include a short arithmetic test of 30 questions, plus two further reasoning papers. These will cover all the objectives taught from Key Stage 2.</a:t>
            </a:r>
          </a:p>
          <a:p>
            <a:pPr>
              <a:lnSpc>
                <a:spcPct val="90000"/>
              </a:lnSpc>
            </a:pPr>
            <a:r>
              <a:rPr lang="en-US" sz="1400">
                <a:latin typeface="Comic Sans MS" panose="030F0702030302020204" pitchFamily="66" charset="0"/>
              </a:rPr>
              <a:t>English tests will include  a 1 hour reading paper, a grammar and punctuation test and a spelling test as well. </a:t>
            </a:r>
          </a:p>
          <a:p>
            <a:pPr>
              <a:lnSpc>
                <a:spcPct val="90000"/>
              </a:lnSpc>
            </a:pPr>
            <a:r>
              <a:rPr lang="en-US" sz="1400">
                <a:latin typeface="Comic Sans MS" panose="030F0702030302020204" pitchFamily="66" charset="0"/>
              </a:rPr>
              <a:t>Results are reported as a scaled score, with a score of 100 representing the expected level for each age group.</a:t>
            </a:r>
          </a:p>
          <a:p>
            <a:pPr>
              <a:lnSpc>
                <a:spcPct val="90000"/>
              </a:lnSpc>
            </a:pPr>
            <a:r>
              <a:rPr lang="en-GB" sz="1400">
                <a:hlinkClick r:id="rId2"/>
              </a:rPr>
              <a:t>https://www.gov.uk/education/primary-curriculum-key-stage-2-tests-and-assessments</a:t>
            </a:r>
            <a:r>
              <a:rPr lang="en-GB" sz="1400"/>
              <a:t> </a:t>
            </a:r>
            <a:endParaRPr lang="en-GB" sz="1400">
              <a:latin typeface="Comic Sans MS" panose="030F0702030302020204" pitchFamily="66" charset="0"/>
            </a:endParaRPr>
          </a:p>
        </p:txBody>
      </p:sp>
      <p:pic>
        <p:nvPicPr>
          <p:cNvPr id="5" name="Picture 4" descr="Bubble sheet test paper and pencil">
            <a:extLst>
              <a:ext uri="{FF2B5EF4-FFF2-40B4-BE49-F238E27FC236}">
                <a16:creationId xmlns:a16="http://schemas.microsoft.com/office/drawing/2014/main" id="{E2A8DB95-91BC-F3CD-F657-2ED62FA772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867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4826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lendar">
            <a:extLst>
              <a:ext uri="{FF2B5EF4-FFF2-40B4-BE49-F238E27FC236}">
                <a16:creationId xmlns:a16="http://schemas.microsoft.com/office/drawing/2014/main" id="{B506E91A-13B7-FFE9-95FE-EABE75F09E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16" r="9475" b="-2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977B38-3D55-4747-9AD9-8B2DE27B8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r>
              <a:rPr lang="en-US" u="sng"/>
              <a:t>Other events this year…</a:t>
            </a:r>
            <a:endParaRPr lang="en-GB" u="sn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44DACF-5DEC-47AC-A428-F0A12F192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3851122" cy="3880773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Macmillan Coffee Morning – Friday 26th September 2025</a:t>
            </a:r>
          </a:p>
          <a:p>
            <a:r>
              <a:rPr lang="en-US" dirty="0"/>
              <a:t>SATs meeting – Wednesday 17</a:t>
            </a:r>
            <a:r>
              <a:rPr lang="en-US" baseline="30000" dirty="0"/>
              <a:t>th</a:t>
            </a:r>
            <a:r>
              <a:rPr lang="en-US" dirty="0"/>
              <a:t> September 2025</a:t>
            </a:r>
          </a:p>
          <a:p>
            <a:r>
              <a:rPr lang="en-US" dirty="0"/>
              <a:t>Trip to Liverpool Museum – November 2025</a:t>
            </a:r>
          </a:p>
          <a:p>
            <a:r>
              <a:rPr lang="en-US" dirty="0"/>
              <a:t>Y6 Residential– June 2026</a:t>
            </a:r>
            <a:endParaRPr lang="en-GB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7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9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1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3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5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6045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A920B-E20B-409C-BE05-6803F5C0D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solidFill>
                  <a:schemeClr val="tx1"/>
                </a:solidFill>
                <a:latin typeface="Comic Sans MS" panose="030F0702030302020204" pitchFamily="66" charset="0"/>
              </a:rPr>
              <a:t>What can you do to help?</a:t>
            </a:r>
            <a:endParaRPr lang="en-GB" u="sng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F3630-B656-43EA-BA5D-9767D32591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Ensure a good bedtime routine for your child, so they are refreshed and ready to learn in school each day. </a:t>
            </a:r>
          </a:p>
          <a:p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Encourage self- learning of topics – particularly previous year group objectives and those covered throughout the year.</a:t>
            </a:r>
          </a:p>
          <a:p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Promote daily independent reading.</a:t>
            </a:r>
          </a:p>
          <a:p>
            <a:pPr marL="0" indent="0">
              <a:buNone/>
            </a:pPr>
            <a:endParaRPr lang="en-GB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0765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B7190-D0CC-7BE6-6BD6-AB0D28269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867" y="2041524"/>
            <a:ext cx="11904133" cy="408834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b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8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🔹 If your child is unwell, please contact the school office by 9:00am on each day of absence.</a:t>
            </a:r>
            <a:br>
              <a:rPr lang="en-GB" sz="28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8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📞 01257 276688</a:t>
            </a:r>
            <a:br>
              <a:rPr lang="en-GB" sz="28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8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✉️ </a:t>
            </a:r>
            <a:r>
              <a:rPr lang="en-GB" sz="2800" dirty="0" err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office@primrosehill-euxton.lancs.sch.uk</a:t>
            </a:r>
            <a:br>
              <a:rPr lang="en-GB" sz="28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8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🔹 </a:t>
            </a:r>
            <a:r>
              <a:rPr lang="en-GB" sz="28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 specific</a:t>
            </a:r>
            <a:r>
              <a:rPr lang="en-GB" sz="28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br>
              <a:rPr lang="en-GB" sz="28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8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It’s important to give a clear reason – for example:</a:t>
            </a:r>
            <a:br>
              <a:rPr lang="en-GB" sz="28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8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✅ “Tonsillitis” or “Sickness and temperature”</a:t>
            </a:r>
            <a:br>
              <a:rPr lang="en-GB" sz="28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8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❌ Not just “unwell” or “poorly”.</a:t>
            </a:r>
            <a:b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2DBAA9-D721-C907-1968-867DD71383B4}"/>
              </a:ext>
            </a:extLst>
          </p:cNvPr>
          <p:cNvSpPr txBox="1"/>
          <p:nvPr/>
        </p:nvSpPr>
        <p:spPr>
          <a:xfrm>
            <a:off x="287866" y="247132"/>
            <a:ext cx="1190413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b="1" dirty="0">
                <a:latin typeface="Calibri" panose="020F0502020204030204" pitchFamily="34" charset="0"/>
                <a:cs typeface="Calibri" panose="020F0502020204030204" pitchFamily="34" charset="0"/>
              </a:rPr>
              <a:t>📆 Attendance &amp; Absence</a:t>
            </a:r>
            <a:endParaRPr lang="en-US" sz="5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03BBAA-5AFA-A364-54C7-28FCA361EF7B}"/>
              </a:ext>
            </a:extLst>
          </p:cNvPr>
          <p:cNvSpPr txBox="1"/>
          <p:nvPr/>
        </p:nvSpPr>
        <p:spPr>
          <a:xfrm>
            <a:off x="-1" y="1348858"/>
            <a:ext cx="121919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We strongly encourage good attendance to support your child’s learning and progress.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B6B900-BE5A-A35A-4613-892EDD525546}"/>
              </a:ext>
            </a:extLst>
          </p:cNvPr>
          <p:cNvSpPr txBox="1"/>
          <p:nvPr/>
        </p:nvSpPr>
        <p:spPr>
          <a:xfrm>
            <a:off x="0" y="6241536"/>
            <a:ext cx="121919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This helps us meet safeguarding and health requirements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22923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212860BB-794D-FF5B-2A0F-3936BC8C472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42219" y="821277"/>
            <a:ext cx="9832291" cy="5778500"/>
          </a:xfrm>
        </p:spPr>
        <p:txBody>
          <a:bodyPr>
            <a:noAutofit/>
          </a:bodyPr>
          <a:lstStyle/>
          <a:p>
            <a:r>
              <a:rPr lang="en-GB" sz="5400" b="1" dirty="0"/>
              <a:t>📬 </a:t>
            </a:r>
            <a:r>
              <a:rPr lang="en-GB" sz="54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Communicating with Us</a:t>
            </a:r>
            <a:br>
              <a:rPr lang="en-GB" sz="2800" b="1" dirty="0"/>
            </a:br>
            <a:br>
              <a:rPr lang="en-GB" sz="28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GB" sz="28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you need to get in touch, please email the </a:t>
            </a:r>
            <a:r>
              <a:rPr lang="en-GB" sz="28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school office</a:t>
            </a:r>
            <a:r>
              <a:rPr lang="en-GB" sz="28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the first instance:</a:t>
            </a:r>
            <a:br>
              <a:rPr lang="en-GB" sz="28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GB" sz="28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8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✉️ </a:t>
            </a:r>
            <a:r>
              <a:rPr lang="en-GB" sz="2800" b="1" dirty="0" err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office@primrosehill-euxton.lancs.sch.uk</a:t>
            </a:r>
            <a:br>
              <a:rPr lang="en-GB" sz="28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GB" sz="28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8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Your message will be passed on to the relevant member of staff.</a:t>
            </a:r>
            <a:br>
              <a:rPr lang="en-GB" sz="28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GB" sz="28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8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aim to respond as soon as we can, but please allow up to 48 hours for a reply during term time.</a:t>
            </a:r>
            <a:br>
              <a:rPr lang="en-GB" sz="28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GB" sz="28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800" i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urgent matters during the school day, please phone the school office directly on: 01257 276688</a:t>
            </a:r>
            <a:endParaRPr lang="en-GB" sz="28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2456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E43D37-4BC5-AE48-F389-2589E50DA6C0}"/>
              </a:ext>
            </a:extLst>
          </p:cNvPr>
          <p:cNvSpPr txBox="1"/>
          <p:nvPr/>
        </p:nvSpPr>
        <p:spPr>
          <a:xfrm>
            <a:off x="1" y="328613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latin typeface="Calibri" panose="020F0502020204030204" pitchFamily="34" charset="0"/>
                <a:cs typeface="Calibri" panose="020F0502020204030204" pitchFamily="34" charset="0"/>
              </a:rPr>
              <a:t>📧 Weekly Wednesday Email</a:t>
            </a:r>
            <a:endParaRPr lang="en-GB" sz="5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D4B757-B4C5-75AC-3520-6F23DCD3740E}"/>
              </a:ext>
            </a:extLst>
          </p:cNvPr>
          <p:cNvSpPr txBox="1"/>
          <p:nvPr/>
        </p:nvSpPr>
        <p:spPr>
          <a:xfrm>
            <a:off x="371475" y="1659285"/>
            <a:ext cx="1125855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To keep communication clear and consistent,</a:t>
            </a:r>
            <a:b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the school sends out a </a:t>
            </a:r>
            <a:r>
              <a:rPr lang="en-GB" sz="2800" b="1" dirty="0">
                <a:latin typeface="Calibri" panose="020F0502020204030204" pitchFamily="34" charset="0"/>
                <a:cs typeface="Calibri" panose="020F0502020204030204" pitchFamily="34" charset="0"/>
              </a:rPr>
              <a:t>Weekly Wednesday Email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It includes: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1" dirty="0">
                <a:latin typeface="Calibri" panose="020F0502020204030204" pitchFamily="34" charset="0"/>
                <a:cs typeface="Calibri" panose="020F0502020204030204" pitchFamily="34" charset="0"/>
              </a:rPr>
              <a:t>Upcoming trips and events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1" dirty="0">
                <a:latin typeface="Calibri" panose="020F0502020204030204" pitchFamily="34" charset="0"/>
                <a:cs typeface="Calibri" panose="020F0502020204030204" pitchFamily="34" charset="0"/>
              </a:rPr>
              <a:t>Key dates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1" dirty="0">
                <a:latin typeface="Calibri" panose="020F0502020204030204" pitchFamily="34" charset="0"/>
                <a:cs typeface="Calibri" panose="020F0502020204030204" pitchFamily="34" charset="0"/>
              </a:rPr>
              <a:t>Celebrations and achievements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1" dirty="0">
                <a:latin typeface="Calibri" panose="020F0502020204030204" pitchFamily="34" charset="0"/>
                <a:cs typeface="Calibri" panose="020F0502020204030204" pitchFamily="34" charset="0"/>
              </a:rPr>
              <a:t> Important reminders and updates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D8C803-D3F0-5DFE-02BC-035376D3026C}"/>
              </a:ext>
            </a:extLst>
          </p:cNvPr>
          <p:cNvSpPr txBox="1"/>
          <p:nvPr/>
        </p:nvSpPr>
        <p:spPr>
          <a:xfrm>
            <a:off x="114300" y="5575280"/>
            <a:ext cx="120777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✅ Please check it each week — it’s the </a:t>
            </a:r>
            <a:r>
              <a:rPr lang="en-GB" sz="2800" b="1" dirty="0">
                <a:latin typeface="Calibri" panose="020F0502020204030204" pitchFamily="34" charset="0"/>
                <a:cs typeface="Calibri" panose="020F0502020204030204" pitchFamily="34" charset="0"/>
              </a:rPr>
              <a:t>main way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we share information.</a:t>
            </a:r>
            <a:b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📍 A copy is also uploaded to the </a:t>
            </a:r>
            <a:r>
              <a:rPr lang="en-GB" sz="2800" b="1" dirty="0">
                <a:latin typeface="Calibri" panose="020F0502020204030204" pitchFamily="34" charset="0"/>
                <a:cs typeface="Calibri" panose="020F0502020204030204" pitchFamily="34" charset="0"/>
              </a:rPr>
              <a:t>school website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for easy access.</a:t>
            </a:r>
          </a:p>
        </p:txBody>
      </p:sp>
      <p:pic>
        <p:nvPicPr>
          <p:cNvPr id="8" name="Picture 7" descr="A group of children sitting at a table&#10;&#10;AI-generated content may be incorrect.">
            <a:extLst>
              <a:ext uri="{FF2B5EF4-FFF2-40B4-BE49-F238E27FC236}">
                <a16:creationId xmlns:a16="http://schemas.microsoft.com/office/drawing/2014/main" id="{168EF44F-74AF-B19B-E828-AAE9C69DC6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7067" y="1498731"/>
            <a:ext cx="2693458" cy="3829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8049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FEB71C-8188-B838-9539-28902C9155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1B7E34FD-FCB9-D026-7352-C57AE8074B0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42887" y="633016"/>
            <a:ext cx="11687175" cy="949325"/>
          </a:xfrm>
        </p:spPr>
        <p:txBody>
          <a:bodyPr>
            <a:noAutofit/>
          </a:bodyPr>
          <a:lstStyle/>
          <a:p>
            <a:pPr algn="l"/>
            <a:r>
              <a:rPr lang="en-GB" sz="5400" dirty="0">
                <a:latin typeface="Calibri" panose="020F0502020204030204" pitchFamily="34" charset="0"/>
                <a:cs typeface="Calibri" panose="020F0502020204030204" pitchFamily="34" charset="0"/>
              </a:rPr>
              <a:t>⚠️ </a:t>
            </a:r>
            <a:r>
              <a:rPr lang="en-GB" sz="51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You’re Concerned About Something…</a:t>
            </a:r>
            <a:endParaRPr lang="en-GB" sz="28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9C399F-D9D9-75AE-9EAF-A0B96121D04E}"/>
              </a:ext>
            </a:extLst>
          </p:cNvPr>
          <p:cNvSpPr txBox="1"/>
          <p:nvPr/>
        </p:nvSpPr>
        <p:spPr>
          <a:xfrm>
            <a:off x="242887" y="1892734"/>
            <a:ext cx="1154430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We want to work in partnership with you.</a:t>
            </a:r>
            <a:b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If you’re ever worried or unhappy about a situation, please follow this order of contact,</a:t>
            </a:r>
            <a:b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via the school office: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C901C4-E1A0-2495-967A-DD63CEA3245F}"/>
              </a:ext>
            </a:extLst>
          </p:cNvPr>
          <p:cNvSpPr txBox="1"/>
          <p:nvPr/>
        </p:nvSpPr>
        <p:spPr>
          <a:xfrm>
            <a:off x="0" y="3660951"/>
            <a:ext cx="10939463" cy="1969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b="1" dirty="0">
                <a:latin typeface="Calibri" panose="020F0502020204030204" pitchFamily="34" charset="0"/>
                <a:cs typeface="Calibri" panose="020F0502020204030204" pitchFamily="34" charset="0"/>
              </a:rPr>
              <a:t>Class Teacher/Phase Leader</a:t>
            </a: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 – your first point of contact – Mrs Helen Brockie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b="1" dirty="0">
                <a:latin typeface="Calibri" panose="020F0502020204030204" pitchFamily="34" charset="0"/>
                <a:cs typeface="Calibri" panose="020F0502020204030204" pitchFamily="34" charset="0"/>
              </a:rPr>
              <a:t>Assistant Headteacher - </a:t>
            </a: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Miss Amie Dobbs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b="1" dirty="0">
                <a:latin typeface="Calibri" panose="020F0502020204030204" pitchFamily="34" charset="0"/>
                <a:cs typeface="Calibri" panose="020F0502020204030204" pitchFamily="34" charset="0"/>
              </a:rPr>
              <a:t>Deputy Headteacher – </a:t>
            </a: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Mrs Emma Swinburn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b="1" dirty="0">
                <a:latin typeface="Calibri" panose="020F0502020204030204" pitchFamily="34" charset="0"/>
                <a:cs typeface="Calibri" panose="020F0502020204030204" pitchFamily="34" charset="0"/>
              </a:rPr>
              <a:t>Headteacher – </a:t>
            </a: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Mrs Claire Jones</a:t>
            </a:r>
            <a:b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82AAAF-2641-2998-E75D-7D006047F04F}"/>
              </a:ext>
            </a:extLst>
          </p:cNvPr>
          <p:cNvSpPr txBox="1"/>
          <p:nvPr/>
        </p:nvSpPr>
        <p:spPr>
          <a:xfrm>
            <a:off x="0" y="6071443"/>
            <a:ext cx="1219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We’re here to help and will always do our best to resolve any concerns quickly and fairly.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156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message&#10;&#10;AI-generated content may be incorrect.">
            <a:extLst>
              <a:ext uri="{FF2B5EF4-FFF2-40B4-BE49-F238E27FC236}">
                <a16:creationId xmlns:a16="http://schemas.microsoft.com/office/drawing/2014/main" id="{77797818-82E7-322D-5548-65EC6A936D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474" y="1152036"/>
            <a:ext cx="8168482" cy="455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537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6C271-5FB1-40DD-BF51-EC77FE9FC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227" y="222539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US" sz="4400" u="sng" dirty="0">
                <a:solidFill>
                  <a:schemeClr val="tx1"/>
                </a:solidFill>
                <a:latin typeface="Comic Sans MS" panose="030F0702030302020204" pitchFamily="66" charset="0"/>
              </a:rPr>
              <a:t>Meet the team</a:t>
            </a:r>
            <a:endParaRPr lang="en-GB" sz="4400" u="sng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BBC1E6-E7F7-4515-AD12-3FCB07CDE5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583" t="32296" r="69583" b="43704"/>
          <a:stretch/>
        </p:blipFill>
        <p:spPr>
          <a:xfrm>
            <a:off x="693019" y="969152"/>
            <a:ext cx="1442720" cy="16459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15C6F35-0233-4745-B45E-8B85A54F1A47}"/>
              </a:ext>
            </a:extLst>
          </p:cNvPr>
          <p:cNvSpPr txBox="1"/>
          <p:nvPr/>
        </p:nvSpPr>
        <p:spPr>
          <a:xfrm>
            <a:off x="2506520" y="1607234"/>
            <a:ext cx="253030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/>
              <a:t>Mrs</a:t>
            </a:r>
            <a:r>
              <a:rPr lang="en-US" dirty="0"/>
              <a:t> Brockie –</a:t>
            </a:r>
          </a:p>
          <a:p>
            <a:r>
              <a:rPr lang="en-US" dirty="0"/>
              <a:t>Everest class teacher.</a:t>
            </a:r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F359C51-83A1-43B9-8B78-BFA81FE1EA05}"/>
              </a:ext>
            </a:extLst>
          </p:cNvPr>
          <p:cNvSpPr txBox="1"/>
          <p:nvPr/>
        </p:nvSpPr>
        <p:spPr>
          <a:xfrm>
            <a:off x="8765341" y="1607233"/>
            <a:ext cx="2530302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Miss Burns- K2 Class teacher/UKS2 Lead</a:t>
            </a:r>
            <a:endParaRPr lang="en-GB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0472CCB-B037-4173-A9B8-43F805BDFF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2925" y="396392"/>
            <a:ext cx="1412140" cy="199424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DE0D365-9A79-4B38-A407-88B5FDA75995}"/>
              </a:ext>
            </a:extLst>
          </p:cNvPr>
          <p:cNvSpPr txBox="1"/>
          <p:nvPr/>
        </p:nvSpPr>
        <p:spPr>
          <a:xfrm>
            <a:off x="437854" y="3151252"/>
            <a:ext cx="253030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/>
              <a:t>Mrs</a:t>
            </a:r>
            <a:r>
              <a:rPr lang="en-US" dirty="0"/>
              <a:t> Jeal-</a:t>
            </a:r>
          </a:p>
          <a:p>
            <a:r>
              <a:rPr lang="en-US" dirty="0"/>
              <a:t>Everest TA.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9ABF86-A471-7D91-0495-A415CD76E4E2}"/>
              </a:ext>
            </a:extLst>
          </p:cNvPr>
          <p:cNvSpPr txBox="1"/>
          <p:nvPr/>
        </p:nvSpPr>
        <p:spPr>
          <a:xfrm>
            <a:off x="7134598" y="2893096"/>
            <a:ext cx="253030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/>
              <a:t>Mrs</a:t>
            </a:r>
            <a:r>
              <a:rPr lang="en-US" dirty="0"/>
              <a:t> Pendleton-</a:t>
            </a:r>
          </a:p>
          <a:p>
            <a:r>
              <a:rPr lang="en-US" dirty="0"/>
              <a:t>K2 TA.</a:t>
            </a:r>
            <a:endParaRPr lang="en-GB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B4CBEE0-F81F-9308-DEDC-247747763D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8275" y="2314173"/>
            <a:ext cx="1695450" cy="196215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C6C01E2-ED58-3A6A-331D-12F837CEE3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0059" y="2845872"/>
            <a:ext cx="1676400" cy="197167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255E37F-8E76-58A1-7E29-58BE80993F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54172" y="3882506"/>
            <a:ext cx="1676400" cy="19812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0A8429E9-3D2B-6533-E360-E47387C94391}"/>
              </a:ext>
            </a:extLst>
          </p:cNvPr>
          <p:cNvSpPr txBox="1"/>
          <p:nvPr/>
        </p:nvSpPr>
        <p:spPr>
          <a:xfrm>
            <a:off x="6853541" y="6121303"/>
            <a:ext cx="253030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/>
              <a:t>Mr</a:t>
            </a:r>
            <a:r>
              <a:rPr lang="en-US" dirty="0"/>
              <a:t> Halsall – PE PPA cover</a:t>
            </a:r>
            <a:r>
              <a:rPr lang="en-GB" dirty="0"/>
              <a:t>.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707320-B2FF-6157-C753-B9BB13D5BE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3019" y="4654259"/>
            <a:ext cx="1581948" cy="19812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5DE94AF-416E-549B-B64C-3FF680A85965}"/>
              </a:ext>
            </a:extLst>
          </p:cNvPr>
          <p:cNvSpPr txBox="1"/>
          <p:nvPr/>
        </p:nvSpPr>
        <p:spPr>
          <a:xfrm>
            <a:off x="2306157" y="5250766"/>
            <a:ext cx="253030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/>
              <a:t>Mrs</a:t>
            </a:r>
            <a:r>
              <a:rPr lang="en-US" dirty="0"/>
              <a:t> </a:t>
            </a:r>
            <a:r>
              <a:rPr lang="en-US" dirty="0" err="1"/>
              <a:t>Millward</a:t>
            </a:r>
            <a:r>
              <a:rPr lang="en-GB" dirty="0"/>
              <a:t> – Art specialist PPA cover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1C20DD-5C92-9386-4B6B-62C6C267C8E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36822" y="4673658"/>
            <a:ext cx="1665663" cy="20939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F77B52E-1B9F-19F8-96C8-4F5C04DDEE74}"/>
              </a:ext>
            </a:extLst>
          </p:cNvPr>
          <p:cNvSpPr txBox="1"/>
          <p:nvPr/>
        </p:nvSpPr>
        <p:spPr>
          <a:xfrm>
            <a:off x="9459295" y="4483493"/>
            <a:ext cx="253030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/>
              <a:t>Mrs</a:t>
            </a:r>
            <a:r>
              <a:rPr lang="en-US" dirty="0"/>
              <a:t> </a:t>
            </a:r>
            <a:r>
              <a:rPr lang="en-US" dirty="0" err="1"/>
              <a:t>Mansley</a:t>
            </a:r>
            <a:r>
              <a:rPr lang="en-US" dirty="0"/>
              <a:t>-</a:t>
            </a:r>
          </a:p>
          <a:p>
            <a:r>
              <a:rPr lang="en-US" dirty="0"/>
              <a:t>K2 TA.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09674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F612211-6464-E347-B723-2E5FAB7F1F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8125" y="819904"/>
            <a:ext cx="8291033" cy="4642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8651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8301227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E8BA4E7-0CC7-4B3C-A40F-FAA71A451A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1947" y="1131994"/>
            <a:ext cx="5792287" cy="459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992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D733B-1BCC-4D98-8B6F-2961747AD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r>
              <a:rPr lang="en-US" u="sng">
                <a:latin typeface="Comic Sans MS" panose="030F0702030302020204" pitchFamily="66" charset="0"/>
              </a:rPr>
              <a:t>Our aims and expectations</a:t>
            </a:r>
            <a:endParaRPr lang="en-GB" u="sng"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2BBCB1-EDAB-4985-9E78-B13DA5F06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63" y="2160589"/>
            <a:ext cx="4064439" cy="38807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sz="1500">
                <a:latin typeface="Comic Sans MS" panose="030F0702030302020204" pitchFamily="66" charset="0"/>
              </a:rPr>
              <a:t>Your child will have a fantastic final year at Primrose Hill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sz="1500">
                <a:latin typeface="Comic Sans MS" panose="030F0702030302020204" pitchFamily="66" charset="0"/>
              </a:rPr>
              <a:t>They will develop to the best of their abilities 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sz="1500">
                <a:latin typeface="Comic Sans MS" panose="030F0702030302020204" pitchFamily="66" charset="0"/>
              </a:rPr>
              <a:t>To help them to develop strategies to help them deal with challenges they face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sz="1500">
                <a:latin typeface="Comic Sans MS" panose="030F0702030302020204" pitchFamily="66" charset="0"/>
              </a:rPr>
              <a:t>They feel supported and cared for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sz="1500">
                <a:latin typeface="Comic Sans MS" panose="030F0702030302020204" pitchFamily="66" charset="0"/>
              </a:rPr>
              <a:t>Work hard and try their best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sz="1500">
                <a:latin typeface="Comic Sans MS" panose="030F0702030302020204" pitchFamily="66" charset="0"/>
              </a:rPr>
              <a:t> Learn new things and try new skills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sz="1500">
                <a:latin typeface="Comic Sans MS" panose="030F0702030302020204" pitchFamily="66" charset="0"/>
              </a:rPr>
              <a:t>Be prepared for the next stage of their education</a:t>
            </a:r>
            <a:endParaRPr lang="en-GB" sz="1500">
              <a:latin typeface="Comic Sans MS" panose="030F0702030302020204" pitchFamily="66" charset="0"/>
            </a:endParaRPr>
          </a:p>
        </p:txBody>
      </p:sp>
      <p:pic>
        <p:nvPicPr>
          <p:cNvPr id="5" name="Picture 4" descr="Plant growing in a concrete crack">
            <a:extLst>
              <a:ext uri="{FF2B5EF4-FFF2-40B4-BE49-F238E27FC236}">
                <a16:creationId xmlns:a16="http://schemas.microsoft.com/office/drawing/2014/main" id="{D3E6BDBB-F4EA-A116-2E3A-879BAA717E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428" r="33061" b="-2"/>
          <a:stretch/>
        </p:blipFill>
        <p:spPr>
          <a:xfrm>
            <a:off x="0" y="0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5451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5015D24-5115-4DD1-BAC9-41CA23DC3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637" y="5387475"/>
            <a:ext cx="9478385" cy="108765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800" u="sng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An example of our week in school 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370054-D04F-3AF8-4D87-C404286B1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516" y="295092"/>
            <a:ext cx="8126414" cy="5341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94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68CCFB5-DAD9-4DE3-BEA1-E09DA57B88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3735" r="12334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02D8050-194A-4874-B247-38245A8BD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r>
              <a:rPr lang="en-US" u="sng" dirty="0">
                <a:solidFill>
                  <a:schemeClr val="tx1"/>
                </a:solidFill>
                <a:latin typeface="Comic Sans MS" panose="030F0702030302020204" pitchFamily="66" charset="0"/>
              </a:rPr>
              <a:t>P.E. lessons</a:t>
            </a:r>
            <a:endParaRPr lang="en-GB" u="sng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757D09F-6E08-40F0-9B47-B860A96B3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3851122" cy="388077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P.E. sessions are to be confirmed in due course.</a:t>
            </a:r>
          </a:p>
          <a:p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We aim to go outside as much as possible so please ensure your child has jogging bottoms and a jacket when cold. </a:t>
            </a:r>
          </a:p>
          <a:p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Children to come to school in school P.E. kits. </a:t>
            </a:r>
          </a:p>
          <a:p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Run a mile will continue – no need for extra trainers in school.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2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4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6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8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705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6EBC4-ED14-8046-E169-FC38E59AC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22438"/>
            <a:ext cx="10515600" cy="4006850"/>
          </a:xfrm>
        </p:spPr>
        <p:txBody>
          <a:bodyPr>
            <a:noAutofit/>
          </a:bodyPr>
          <a:lstStyle/>
          <a:p>
            <a:b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8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keep everyone safe and focused on learning:</a:t>
            </a:r>
            <a:br>
              <a:rPr lang="en-GB" sz="28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GB" sz="28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8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🔹 </a:t>
            </a:r>
            <a:r>
              <a:rPr lang="en-GB" sz="28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jewellery</a:t>
            </a:r>
            <a:r>
              <a:rPr lang="en-GB" sz="28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including earrings (studs/spacers), rings, bracelets, necklaces, loom bands, or wristbands</a:t>
            </a:r>
            <a:br>
              <a:rPr lang="en-GB" sz="28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GB" sz="28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8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🔹 </a:t>
            </a:r>
            <a:r>
              <a:rPr lang="en-GB" sz="28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earrings or spacers</a:t>
            </a:r>
            <a:r>
              <a:rPr lang="en-GB" sz="28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these are a safety risk, especially during play and PE</a:t>
            </a:r>
            <a:br>
              <a:rPr lang="en-GB" sz="28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GB" sz="28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8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🔹 </a:t>
            </a:r>
            <a:r>
              <a:rPr lang="en-GB" sz="2800" b="1" dirty="0">
                <a:solidFill>
                  <a:schemeClr val="accent2">
                    <a:lumMod val="50000"/>
                  </a:schemeClr>
                </a:solidFill>
              </a:rPr>
              <a:t>No nail varnish or make-up</a:t>
            </a:r>
            <a:r>
              <a:rPr lang="en-GB" sz="2800" dirty="0">
                <a:solidFill>
                  <a:schemeClr val="accent2">
                    <a:lumMod val="50000"/>
                  </a:schemeClr>
                </a:solidFill>
              </a:rPr>
              <a:t> – children should come to school with natural nails and faces</a:t>
            </a:r>
            <a:b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24746C-6A2F-45B7-4A03-15B149B9D7EB}"/>
              </a:ext>
            </a:extLst>
          </p:cNvPr>
          <p:cNvSpPr txBox="1"/>
          <p:nvPr/>
        </p:nvSpPr>
        <p:spPr>
          <a:xfrm>
            <a:off x="0" y="365126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b="1" dirty="0"/>
              <a:t>👕 Jewellery &amp; Appearance</a:t>
            </a:r>
            <a:endParaRPr lang="en-US" sz="5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CED440-E847-5BC2-B492-A8CF69B1CD3C}"/>
              </a:ext>
            </a:extLst>
          </p:cNvPr>
          <p:cNvSpPr txBox="1"/>
          <p:nvPr/>
        </p:nvSpPr>
        <p:spPr>
          <a:xfrm>
            <a:off x="1921079" y="6231264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Thank you for your support!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703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9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1" name="Rectangle 11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13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15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4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115833-AD5A-4603-8A48-DA5EA5C7A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1723" y="609600"/>
            <a:ext cx="4512989" cy="222773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u="sng">
                <a:solidFill>
                  <a:srgbClr val="FFFFFF"/>
                </a:solidFill>
              </a:rPr>
              <a:t>Showbie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0289551-430F-4187-9374-30E5BF664B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7251" y="1545062"/>
            <a:ext cx="3856774" cy="38567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12C2885-7581-4FC5-A0E1-1FB0AD5E4C91}"/>
              </a:ext>
            </a:extLst>
          </p:cNvPr>
          <p:cNvSpPr txBox="1"/>
          <p:nvPr/>
        </p:nvSpPr>
        <p:spPr>
          <a:xfrm>
            <a:off x="7091140" y="2361702"/>
            <a:ext cx="4512988" cy="33179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600" dirty="0">
                <a:solidFill>
                  <a:srgbClr val="FFFFFF"/>
                </a:solidFill>
              </a:rPr>
              <a:t>Children have access to Showbie in school and at home. 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endParaRPr lang="en-US" sz="16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600" dirty="0">
                <a:solidFill>
                  <a:srgbClr val="FFFFFF"/>
                </a:solidFill>
              </a:rPr>
              <a:t>Your child will have been given a log in card with all the details they need to access this. 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16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600" dirty="0">
                <a:solidFill>
                  <a:srgbClr val="FFFFFF"/>
                </a:solidFill>
              </a:rPr>
              <a:t>Please let us know if you have any problems accessing Showbie at all over the course of the year.</a:t>
            </a:r>
          </a:p>
        </p:txBody>
      </p:sp>
    </p:spTree>
    <p:extLst>
      <p:ext uri="{BB962C8B-B14F-4D97-AF65-F5344CB8AC3E}">
        <p14:creationId xmlns:p14="http://schemas.microsoft.com/office/powerpoint/2010/main" val="991069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09A0F-33C1-44DF-9049-3A2B3CD71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en-US" u="sng" dirty="0">
                <a:latin typeface="Comic Sans MS" panose="030F0702030302020204" pitchFamily="66" charset="0"/>
              </a:rPr>
              <a:t>Homework expectations…</a:t>
            </a:r>
            <a:endParaRPr lang="en-GB" u="sng" dirty="0">
              <a:latin typeface="Comic Sans MS" panose="030F0702030302020204" pitchFamily="66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30B230-F4D9-43A5-B614-F3B7361E52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416" y="2528101"/>
            <a:ext cx="9309290" cy="1801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184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166AB-4565-42F4-A051-FD57A6820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717" y="618837"/>
            <a:ext cx="2860193" cy="1320800"/>
          </a:xfrm>
        </p:spPr>
        <p:txBody>
          <a:bodyPr/>
          <a:lstStyle/>
          <a:p>
            <a:pPr algn="ctr"/>
            <a:r>
              <a:rPr lang="en-GB" u="sng" dirty="0"/>
              <a:t>Spellings and Reads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12C8B8-4AD7-4B47-B113-C6B17903FA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9412" y="113067"/>
            <a:ext cx="2610187" cy="36212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E37F297-43BD-4866-B95A-3F25D5AD6C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1282" y="4233280"/>
            <a:ext cx="6816436" cy="262472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026FFAE-238A-46F7-8028-1574479DEA49}"/>
              </a:ext>
            </a:extLst>
          </p:cNvPr>
          <p:cNvSpPr/>
          <p:nvPr/>
        </p:nvSpPr>
        <p:spPr>
          <a:xfrm>
            <a:off x="407717" y="2413200"/>
            <a:ext cx="30111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Spellings – termly list on showbie and tested on a Friday.</a:t>
            </a:r>
          </a:p>
          <a:p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9A098FF-581A-BA7A-AF6F-58C222F970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1687" y="0"/>
            <a:ext cx="3286751" cy="4299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76820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02F6347BC3174582C1EEF4A7F53074" ma:contentTypeVersion="11" ma:contentTypeDescription="Create a new document." ma:contentTypeScope="" ma:versionID="a629c807711806ca885787aef362683a">
  <xsd:schema xmlns:xsd="http://www.w3.org/2001/XMLSchema" xmlns:xs="http://www.w3.org/2001/XMLSchema" xmlns:p="http://schemas.microsoft.com/office/2006/metadata/properties" xmlns:ns3="a369348d-7535-4af9-a883-6fac6fbde863" xmlns:ns4="eb731618-6f70-4d31-b796-7e157ad958f5" targetNamespace="http://schemas.microsoft.com/office/2006/metadata/properties" ma:root="true" ma:fieldsID="852575ef6c1287cb8dadf30dddf72037" ns3:_="" ns4:_="">
    <xsd:import namespace="a369348d-7535-4af9-a883-6fac6fbde863"/>
    <xsd:import namespace="eb731618-6f70-4d31-b796-7e157ad958f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69348d-7535-4af9-a883-6fac6fbde8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731618-6f70-4d31-b796-7e157ad958f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385E6E2-634E-4D96-A320-21E4DCAC55A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CBA97F6-4A59-4580-93BE-232E767449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369348d-7535-4af9-a883-6fac6fbde863"/>
    <ds:schemaRef ds:uri="eb731618-6f70-4d31-b796-7e157ad958f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8C3A8A8-9F74-4AC4-8A26-8530248FAC31}">
  <ds:schemaRefs>
    <ds:schemaRef ds:uri="http://purl.org/dc/terms/"/>
    <ds:schemaRef ds:uri="eb731618-6f70-4d31-b796-7e157ad958f5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  <ds:schemaRef ds:uri="http://schemas.microsoft.com/office/2006/documentManagement/types"/>
    <ds:schemaRef ds:uri="http://purl.org/dc/elements/1.1/"/>
    <ds:schemaRef ds:uri="a369348d-7535-4af9-a883-6fac6fbde863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1052</Words>
  <Application>Microsoft Office PowerPoint</Application>
  <PresentationFormat>Widescreen</PresentationFormat>
  <Paragraphs>88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Comic Sans MS</vt:lpstr>
      <vt:lpstr>Trebuchet MS</vt:lpstr>
      <vt:lpstr>Wingdings</vt:lpstr>
      <vt:lpstr>Wingdings 3</vt:lpstr>
      <vt:lpstr>Facet</vt:lpstr>
      <vt:lpstr>Welcome to Year 6.</vt:lpstr>
      <vt:lpstr>Meet the team</vt:lpstr>
      <vt:lpstr>Our aims and expectations</vt:lpstr>
      <vt:lpstr>An example of our week in school …</vt:lpstr>
      <vt:lpstr>P.E. lessons</vt:lpstr>
      <vt:lpstr> To keep everyone safe and focused on learning:  🔹 No jewellery – including earrings (studs/spacers), rings, bracelets, necklaces, loom bands, or wristbands  🔹 No earrings or spacers – these are a safety risk, especially during play and PE  🔹 No nail varnish or make-up – children should come to school with natural nails and faces </vt:lpstr>
      <vt:lpstr>Showbie</vt:lpstr>
      <vt:lpstr>Homework expectations…</vt:lpstr>
      <vt:lpstr>Spellings and Reads</vt:lpstr>
      <vt:lpstr>Reading</vt:lpstr>
      <vt:lpstr>Important dates this year…</vt:lpstr>
      <vt:lpstr>End of Key stage assessments. Monday 11th May – Thursday 14th May 2026</vt:lpstr>
      <vt:lpstr>Other events this year…</vt:lpstr>
      <vt:lpstr>What can you do to help?</vt:lpstr>
      <vt:lpstr> 🔹 If your child is unwell, please contact the school office by 9:00am on each day of absence. 📞 01257 276688 ✉️ office@primrosehill-euxton.lancs.sch.uk 🔹 Be specific: It’s important to give a clear reason – for example: ✅ “Tonsillitis” or “Sickness and temperature” ❌ Not just “unwell” or “poorly”. </vt:lpstr>
      <vt:lpstr>📬 Communicating with Us  If you need to get in touch, please email the school office in the first instance:  ✉️ office@primrosehill-euxton.lancs.sch.uk  Your message will be passed on to the relevant member of staff.  We aim to respond as soon as we can, but please allow up to 48 hours for a reply during term time.  For urgent matters during the school day, please phone the school office directly on: 01257 276688</vt:lpstr>
      <vt:lpstr>PowerPoint Presentation</vt:lpstr>
      <vt:lpstr>⚠️ If You’re Concerned About Something…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Year 6 Everest</dc:title>
  <dc:creator>Samantha Goodyear</dc:creator>
  <cp:lastModifiedBy>Helen Swansbury</cp:lastModifiedBy>
  <cp:revision>29</cp:revision>
  <dcterms:created xsi:type="dcterms:W3CDTF">2020-09-17T19:15:51Z</dcterms:created>
  <dcterms:modified xsi:type="dcterms:W3CDTF">2025-07-14T10:31:28Z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0x010100A802F6347BC3174582C1EEF4A7F53074</vt:lpwstr>
  </property>
</Properties>
</file>