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7.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7" r:id="rId4"/>
    <p:sldId id="257" r:id="rId5"/>
    <p:sldId id="258" r:id="rId6"/>
    <p:sldId id="259" r:id="rId7"/>
    <p:sldId id="260" r:id="rId8"/>
    <p:sldId id="261" r:id="rId9"/>
    <p:sldId id="262" r:id="rId10"/>
    <p:sldId id="264" r:id="rId11"/>
    <p:sldId id="271" r:id="rId12"/>
    <p:sldId id="272"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B2D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04" autoAdjust="0"/>
    <p:restoredTop sz="94660"/>
  </p:normalViewPr>
  <p:slideViewPr>
    <p:cSldViewPr snapToGrid="0">
      <p:cViewPr varScale="1">
        <p:scale>
          <a:sx n="73" d="100"/>
          <a:sy n="73" d="100"/>
        </p:scale>
        <p:origin x="72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B8EC6C-FE83-4EC6-BD1D-B76DFAF466BD}"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2990C-7C32-4C79-A797-25935A838B0E}" type="slidenum">
              <a:rPr lang="en-GB" smtClean="0"/>
              <a:t>‹#›</a:t>
            </a:fld>
            <a:endParaRPr lang="en-GB"/>
          </a:p>
        </p:txBody>
      </p:sp>
    </p:spTree>
    <p:extLst>
      <p:ext uri="{BB962C8B-B14F-4D97-AF65-F5344CB8AC3E}">
        <p14:creationId xmlns:p14="http://schemas.microsoft.com/office/powerpoint/2010/main" val="396627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B8EC6C-FE83-4EC6-BD1D-B76DFAF466BD}"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2990C-7C32-4C79-A797-25935A838B0E}" type="slidenum">
              <a:rPr lang="en-GB" smtClean="0"/>
              <a:t>‹#›</a:t>
            </a:fld>
            <a:endParaRPr lang="en-GB"/>
          </a:p>
        </p:txBody>
      </p:sp>
    </p:spTree>
    <p:extLst>
      <p:ext uri="{BB962C8B-B14F-4D97-AF65-F5344CB8AC3E}">
        <p14:creationId xmlns:p14="http://schemas.microsoft.com/office/powerpoint/2010/main" val="420398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B8EC6C-FE83-4EC6-BD1D-B76DFAF466BD}"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2990C-7C32-4C79-A797-25935A838B0E}" type="slidenum">
              <a:rPr lang="en-GB" smtClean="0"/>
              <a:t>‹#›</a:t>
            </a:fld>
            <a:endParaRPr lang="en-GB"/>
          </a:p>
        </p:txBody>
      </p:sp>
    </p:spTree>
    <p:extLst>
      <p:ext uri="{BB962C8B-B14F-4D97-AF65-F5344CB8AC3E}">
        <p14:creationId xmlns:p14="http://schemas.microsoft.com/office/powerpoint/2010/main" val="90088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B8EC6C-FE83-4EC6-BD1D-B76DFAF466BD}"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2990C-7C32-4C79-A797-25935A838B0E}" type="slidenum">
              <a:rPr lang="en-GB" smtClean="0"/>
              <a:t>‹#›</a:t>
            </a:fld>
            <a:endParaRPr lang="en-GB"/>
          </a:p>
        </p:txBody>
      </p:sp>
    </p:spTree>
    <p:extLst>
      <p:ext uri="{BB962C8B-B14F-4D97-AF65-F5344CB8AC3E}">
        <p14:creationId xmlns:p14="http://schemas.microsoft.com/office/powerpoint/2010/main" val="46958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B8EC6C-FE83-4EC6-BD1D-B76DFAF466BD}"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2990C-7C32-4C79-A797-25935A838B0E}" type="slidenum">
              <a:rPr lang="en-GB" smtClean="0"/>
              <a:t>‹#›</a:t>
            </a:fld>
            <a:endParaRPr lang="en-GB"/>
          </a:p>
        </p:txBody>
      </p:sp>
    </p:spTree>
    <p:extLst>
      <p:ext uri="{BB962C8B-B14F-4D97-AF65-F5344CB8AC3E}">
        <p14:creationId xmlns:p14="http://schemas.microsoft.com/office/powerpoint/2010/main" val="54560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6B8EC6C-FE83-4EC6-BD1D-B76DFAF466BD}"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2990C-7C32-4C79-A797-25935A838B0E}" type="slidenum">
              <a:rPr lang="en-GB" smtClean="0"/>
              <a:t>‹#›</a:t>
            </a:fld>
            <a:endParaRPr lang="en-GB"/>
          </a:p>
        </p:txBody>
      </p:sp>
    </p:spTree>
    <p:extLst>
      <p:ext uri="{BB962C8B-B14F-4D97-AF65-F5344CB8AC3E}">
        <p14:creationId xmlns:p14="http://schemas.microsoft.com/office/powerpoint/2010/main" val="142344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6B8EC6C-FE83-4EC6-BD1D-B76DFAF466BD}" type="datetimeFigureOut">
              <a:rPr lang="en-GB" smtClean="0"/>
              <a:t>31/05/2020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2990C-7C32-4C79-A797-25935A838B0E}" type="slidenum">
              <a:rPr lang="en-GB" smtClean="0"/>
              <a:t>‹#›</a:t>
            </a:fld>
            <a:endParaRPr lang="en-GB"/>
          </a:p>
        </p:txBody>
      </p:sp>
    </p:spTree>
    <p:extLst>
      <p:ext uri="{BB962C8B-B14F-4D97-AF65-F5344CB8AC3E}">
        <p14:creationId xmlns:p14="http://schemas.microsoft.com/office/powerpoint/2010/main" val="300808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6B8EC6C-FE83-4EC6-BD1D-B76DFAF466BD}" type="datetimeFigureOut">
              <a:rPr lang="en-GB" smtClean="0"/>
              <a:t>31/05/2020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22990C-7C32-4C79-A797-25935A838B0E}" type="slidenum">
              <a:rPr lang="en-GB" smtClean="0"/>
              <a:t>‹#›</a:t>
            </a:fld>
            <a:endParaRPr lang="en-GB"/>
          </a:p>
        </p:txBody>
      </p:sp>
    </p:spTree>
    <p:extLst>
      <p:ext uri="{BB962C8B-B14F-4D97-AF65-F5344CB8AC3E}">
        <p14:creationId xmlns:p14="http://schemas.microsoft.com/office/powerpoint/2010/main" val="11481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8EC6C-FE83-4EC6-BD1D-B76DFAF466BD}" type="datetimeFigureOut">
              <a:rPr lang="en-GB" smtClean="0"/>
              <a:t>31/05/2020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22990C-7C32-4C79-A797-25935A838B0E}" type="slidenum">
              <a:rPr lang="en-GB" smtClean="0"/>
              <a:t>‹#›</a:t>
            </a:fld>
            <a:endParaRPr lang="en-GB"/>
          </a:p>
        </p:txBody>
      </p:sp>
    </p:spTree>
    <p:extLst>
      <p:ext uri="{BB962C8B-B14F-4D97-AF65-F5344CB8AC3E}">
        <p14:creationId xmlns:p14="http://schemas.microsoft.com/office/powerpoint/2010/main" val="335702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B8EC6C-FE83-4EC6-BD1D-B76DFAF466BD}"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2990C-7C32-4C79-A797-25935A838B0E}" type="slidenum">
              <a:rPr lang="en-GB" smtClean="0"/>
              <a:t>‹#›</a:t>
            </a:fld>
            <a:endParaRPr lang="en-GB"/>
          </a:p>
        </p:txBody>
      </p:sp>
    </p:spTree>
    <p:extLst>
      <p:ext uri="{BB962C8B-B14F-4D97-AF65-F5344CB8AC3E}">
        <p14:creationId xmlns:p14="http://schemas.microsoft.com/office/powerpoint/2010/main" val="28989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B8EC6C-FE83-4EC6-BD1D-B76DFAF466BD}"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2990C-7C32-4C79-A797-25935A838B0E}" type="slidenum">
              <a:rPr lang="en-GB" smtClean="0"/>
              <a:t>‹#›</a:t>
            </a:fld>
            <a:endParaRPr lang="en-GB"/>
          </a:p>
        </p:txBody>
      </p:sp>
    </p:spTree>
    <p:extLst>
      <p:ext uri="{BB962C8B-B14F-4D97-AF65-F5344CB8AC3E}">
        <p14:creationId xmlns:p14="http://schemas.microsoft.com/office/powerpoint/2010/main" val="226725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8EC6C-FE83-4EC6-BD1D-B76DFAF466BD}" type="datetimeFigureOut">
              <a:rPr lang="en-GB" smtClean="0"/>
              <a:t>31/05/2020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2990C-7C32-4C79-A797-25935A838B0E}" type="slidenum">
              <a:rPr lang="en-GB" smtClean="0"/>
              <a:t>‹#›</a:t>
            </a:fld>
            <a:endParaRPr lang="en-GB"/>
          </a:p>
        </p:txBody>
      </p:sp>
    </p:spTree>
    <p:extLst>
      <p:ext uri="{BB962C8B-B14F-4D97-AF65-F5344CB8AC3E}">
        <p14:creationId xmlns:p14="http://schemas.microsoft.com/office/powerpoint/2010/main" val="302927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9.jp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image" Target="../media/image8.jpeg"/><Relationship Id="rId16"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g"/><Relationship Id="rId5" Type="http://schemas.openxmlformats.org/officeDocument/2006/relationships/image" Target="../media/image11.jpg"/><Relationship Id="rId15" Type="http://schemas.openxmlformats.org/officeDocument/2006/relationships/image" Target="../media/image21.jpeg"/><Relationship Id="rId10" Type="http://schemas.openxmlformats.org/officeDocument/2006/relationships/image" Target="../media/image42.jpeg"/><Relationship Id="rId4" Type="http://schemas.openxmlformats.org/officeDocument/2006/relationships/image" Target="../media/image10.jpg"/><Relationship Id="rId9" Type="http://schemas.openxmlformats.org/officeDocument/2006/relationships/image" Target="../media/image15.jpeg"/><Relationship Id="rId14" Type="http://schemas.openxmlformats.org/officeDocument/2006/relationships/image" Target="../media/image43.png"/></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bbc.co.uk/bitesize/clips/zf6mhy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bbc.co.uk/teach/class-clips-video/biology-ks1-ks2-wonders-of-nature-wildlife-in-our-gardens/zkx2t39" TargetMode="External"/><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9.jp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image" Target="../media/image8.jpeg"/><Relationship Id="rId16"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g"/><Relationship Id="rId5" Type="http://schemas.openxmlformats.org/officeDocument/2006/relationships/image" Target="../media/image11.jp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g"/><Relationship Id="rId9" Type="http://schemas.openxmlformats.org/officeDocument/2006/relationships/image" Target="../media/image15.jpe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4.jpeg"/><Relationship Id="rId7" Type="http://schemas.openxmlformats.org/officeDocument/2006/relationships/image" Target="../media/image31.jp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2.jpg"/><Relationship Id="rId4" Type="http://schemas.openxmlformats.org/officeDocument/2006/relationships/image" Target="../media/image17.jpg"/><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jp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183" y="-784815"/>
            <a:ext cx="9144000" cy="2387600"/>
          </a:xfrm>
        </p:spPr>
        <p:txBody>
          <a:bodyPr/>
          <a:lstStyle/>
          <a:p>
            <a:r>
              <a:rPr lang="en-US" dirty="0" smtClean="0"/>
              <a:t>HABITATS and ECO-SYSTEMS</a:t>
            </a:r>
            <a:endParaRPr lang="en-GB" dirty="0"/>
          </a:p>
        </p:txBody>
      </p:sp>
      <p:sp>
        <p:nvSpPr>
          <p:cNvPr id="3" name="Subtitle 2"/>
          <p:cNvSpPr>
            <a:spLocks noGrp="1"/>
          </p:cNvSpPr>
          <p:nvPr>
            <p:ph type="subTitle" idx="1"/>
          </p:nvPr>
        </p:nvSpPr>
        <p:spPr>
          <a:xfrm>
            <a:off x="975360" y="4307432"/>
            <a:ext cx="10668000" cy="1655762"/>
          </a:xfrm>
        </p:spPr>
        <p:txBody>
          <a:bodyPr>
            <a:normAutofit fontScale="92500" lnSpcReduction="20000"/>
          </a:bodyPr>
          <a:lstStyle/>
          <a:p>
            <a:pPr algn="l"/>
            <a:r>
              <a:rPr lang="en-US" b="1" dirty="0">
                <a:effectLst>
                  <a:outerShdw blurRad="38100" dist="38100" dir="2700000" algn="tl">
                    <a:srgbClr val="000000">
                      <a:alpha val="43137"/>
                    </a:srgbClr>
                  </a:outerShdw>
                </a:effectLst>
              </a:rPr>
              <a:t>Key </a:t>
            </a:r>
            <a:r>
              <a:rPr lang="en-US" b="1" dirty="0" smtClean="0">
                <a:effectLst>
                  <a:outerShdw blurRad="38100" dist="38100" dir="2700000" algn="tl">
                    <a:srgbClr val="000000">
                      <a:alpha val="43137"/>
                    </a:srgbClr>
                  </a:outerShdw>
                </a:effectLst>
              </a:rPr>
              <a:t>words: </a:t>
            </a:r>
          </a:p>
          <a:p>
            <a:pPr algn="l"/>
            <a:r>
              <a:rPr lang="en-US" dirty="0" smtClean="0"/>
              <a:t>HABITAT - </a:t>
            </a:r>
            <a:r>
              <a:rPr lang="en-US" dirty="0"/>
              <a:t>A type of natural environment where plants and animals live</a:t>
            </a:r>
            <a:r>
              <a:rPr lang="en-US" dirty="0" smtClean="0"/>
              <a:t>.</a:t>
            </a:r>
          </a:p>
          <a:p>
            <a:pPr algn="l"/>
            <a:r>
              <a:rPr lang="en-US" dirty="0"/>
              <a:t>MICRO-HABITAT </a:t>
            </a:r>
            <a:r>
              <a:rPr lang="en-US" dirty="0" smtClean="0"/>
              <a:t> - A </a:t>
            </a:r>
            <a:r>
              <a:rPr lang="en-US" dirty="0"/>
              <a:t>small-scale environment that forms part of a larger habitat</a:t>
            </a:r>
            <a:r>
              <a:rPr lang="en-US" dirty="0" smtClean="0"/>
              <a:t>.</a:t>
            </a:r>
          </a:p>
          <a:p>
            <a:pPr algn="l"/>
            <a:r>
              <a:rPr lang="en-US" dirty="0" smtClean="0"/>
              <a:t>ECO-SYSTEM - </a:t>
            </a:r>
            <a:r>
              <a:rPr lang="en-US" dirty="0" smtClean="0">
                <a:latin typeface="GeographEditWeb"/>
              </a:rPr>
              <a:t>A </a:t>
            </a:r>
            <a:r>
              <a:rPr lang="en-US" dirty="0">
                <a:latin typeface="GeographEditWeb"/>
              </a:rPr>
              <a:t>geographic area where plants, animals, and other organisms, as well as weather and landscape, work together to form a bubble of life.</a:t>
            </a:r>
            <a:endParaRPr lang="en-GB" dirty="0"/>
          </a:p>
          <a:p>
            <a:pPr algn="l"/>
            <a:endParaRPr lang="en-GB" dirty="0"/>
          </a:p>
        </p:txBody>
      </p:sp>
      <p:sp>
        <p:nvSpPr>
          <p:cNvPr id="4" name="TextBox 3"/>
          <p:cNvSpPr txBox="1"/>
          <p:nvPr/>
        </p:nvSpPr>
        <p:spPr>
          <a:xfrm>
            <a:off x="975360" y="1602785"/>
            <a:ext cx="11216640" cy="2554545"/>
          </a:xfrm>
          <a:prstGeom prst="rect">
            <a:avLst/>
          </a:prstGeom>
          <a:noFill/>
        </p:spPr>
        <p:txBody>
          <a:bodyPr wrap="square" rtlCol="0">
            <a:spAutoFit/>
          </a:bodyPr>
          <a:lstStyle/>
          <a:p>
            <a:r>
              <a:rPr lang="en-US" sz="2000" b="1" dirty="0" smtClean="0"/>
              <a:t>In this session, the children will learn what is meant by an eco system / habitat and microhabitat and carry out a MICROHABITATS INVESTIGATION.</a:t>
            </a:r>
            <a:r>
              <a:rPr lang="en-US" sz="2000" dirty="0"/>
              <a:t> </a:t>
            </a:r>
            <a:r>
              <a:rPr lang="en-US" sz="2000" b="1" dirty="0">
                <a:solidFill>
                  <a:srgbClr val="FF0000"/>
                </a:solidFill>
              </a:rPr>
              <a:t>Please </a:t>
            </a:r>
            <a:r>
              <a:rPr lang="en-US" sz="2000" b="1" dirty="0" smtClean="0">
                <a:solidFill>
                  <a:srgbClr val="FF0000"/>
                </a:solidFill>
              </a:rPr>
              <a:t>accompany your child and remember </a:t>
            </a:r>
            <a:r>
              <a:rPr lang="en-US" sz="2000" b="1" dirty="0">
                <a:solidFill>
                  <a:srgbClr val="FF0000"/>
                </a:solidFill>
              </a:rPr>
              <a:t>that </a:t>
            </a:r>
            <a:r>
              <a:rPr lang="en-US" sz="2000" b="1" dirty="0" smtClean="0">
                <a:solidFill>
                  <a:srgbClr val="FF0000"/>
                </a:solidFill>
              </a:rPr>
              <a:t>you </a:t>
            </a:r>
            <a:r>
              <a:rPr lang="en-US" sz="2000" b="1" dirty="0">
                <a:solidFill>
                  <a:srgbClr val="FF0000"/>
                </a:solidFill>
              </a:rPr>
              <a:t>don’t need any special equipment to carry out this investigation</a:t>
            </a:r>
            <a:r>
              <a:rPr lang="en-US" sz="2000" dirty="0"/>
              <a:t>, but the items below might help if your children want to get a closer look at the </a:t>
            </a:r>
            <a:r>
              <a:rPr lang="en-US" sz="2000" dirty="0" smtClean="0"/>
              <a:t>living things they find:</a:t>
            </a:r>
            <a:r>
              <a:rPr lang="en-US" sz="2000" dirty="0"/>
              <a:t/>
            </a:r>
            <a:br>
              <a:rPr lang="en-US" sz="2000" dirty="0"/>
            </a:br>
            <a:r>
              <a:rPr lang="en-US" sz="2000" dirty="0"/>
              <a:t>C</a:t>
            </a:r>
            <a:r>
              <a:rPr lang="en-US" sz="2000" dirty="0" smtClean="0"/>
              <a:t>lear </a:t>
            </a:r>
            <a:r>
              <a:rPr lang="en-US" sz="2000" dirty="0"/>
              <a:t>containers are useful for holding </a:t>
            </a:r>
            <a:r>
              <a:rPr lang="en-US" sz="2000" dirty="0" smtClean="0"/>
              <a:t>any mini-beasts </a:t>
            </a:r>
            <a:r>
              <a:rPr lang="en-US" sz="2000" dirty="0"/>
              <a:t>while </a:t>
            </a:r>
            <a:r>
              <a:rPr lang="en-US" sz="2000" dirty="0" smtClean="0"/>
              <a:t>they </a:t>
            </a:r>
            <a:r>
              <a:rPr lang="en-US" sz="2000" dirty="0"/>
              <a:t>study them.</a:t>
            </a:r>
            <a:br>
              <a:rPr lang="en-US" sz="2000" dirty="0"/>
            </a:br>
            <a:r>
              <a:rPr lang="en-US" sz="2000" dirty="0"/>
              <a:t>Use a spoon or small paintbrush to gently scoop up </a:t>
            </a:r>
            <a:r>
              <a:rPr lang="en-US" sz="2000" dirty="0" smtClean="0"/>
              <a:t>their </a:t>
            </a:r>
            <a:r>
              <a:rPr lang="en-US" sz="2000" dirty="0"/>
              <a:t>finds.</a:t>
            </a:r>
            <a:br>
              <a:rPr lang="en-US" sz="2000" dirty="0"/>
            </a:br>
            <a:r>
              <a:rPr lang="en-US" sz="2000" dirty="0"/>
              <a:t>A magnifying glass is great for examining really tiny details</a:t>
            </a:r>
            <a:r>
              <a:rPr lang="en-US" sz="2000" dirty="0" smtClean="0"/>
              <a:t>.</a:t>
            </a:r>
          </a:p>
          <a:p>
            <a:r>
              <a:rPr lang="en-US" sz="2000" dirty="0" smtClean="0"/>
              <a:t>A camera to record the microhabitat and findings.</a:t>
            </a:r>
            <a:endParaRPr lang="en-GB" sz="2000" dirty="0"/>
          </a:p>
        </p:txBody>
      </p:sp>
      <p:sp>
        <p:nvSpPr>
          <p:cNvPr id="5" name="TextBox 4"/>
          <p:cNvSpPr txBox="1"/>
          <p:nvPr/>
        </p:nvSpPr>
        <p:spPr>
          <a:xfrm>
            <a:off x="7093131" y="235131"/>
            <a:ext cx="4550229" cy="369332"/>
          </a:xfrm>
          <a:prstGeom prst="rect">
            <a:avLst/>
          </a:prstGeom>
          <a:noFill/>
        </p:spPr>
        <p:txBody>
          <a:bodyPr wrap="square" rtlCol="0">
            <a:spAutoFit/>
          </a:bodyPr>
          <a:lstStyle/>
          <a:p>
            <a:r>
              <a:rPr lang="en-US" b="1" u="sng" dirty="0" smtClean="0"/>
              <a:t>Science Week Beginning 1</a:t>
            </a:r>
            <a:r>
              <a:rPr lang="en-US" b="1" u="sng" baseline="30000" dirty="0" smtClean="0"/>
              <a:t>st</a:t>
            </a:r>
            <a:r>
              <a:rPr lang="en-US" b="1" u="sng" dirty="0" smtClean="0"/>
              <a:t> June 2020</a:t>
            </a:r>
            <a:endParaRPr lang="en-GB" b="1" u="sng" dirty="0"/>
          </a:p>
        </p:txBody>
      </p:sp>
    </p:spTree>
    <p:extLst>
      <p:ext uri="{BB962C8B-B14F-4D97-AF65-F5344CB8AC3E}">
        <p14:creationId xmlns:p14="http://schemas.microsoft.com/office/powerpoint/2010/main" val="2138722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2198775" y="1090240"/>
            <a:ext cx="1282193" cy="1082185"/>
            <a:chOff x="8159442" y="5096751"/>
            <a:chExt cx="1255515" cy="999327"/>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9442" y="5096751"/>
              <a:ext cx="919399" cy="689549"/>
            </a:xfrm>
            <a:prstGeom prst="rect">
              <a:avLst/>
            </a:prstGeom>
          </p:spPr>
        </p:pic>
        <p:sp>
          <p:nvSpPr>
            <p:cNvPr id="33" name="TextBox 32"/>
            <p:cNvSpPr txBox="1"/>
            <p:nvPr/>
          </p:nvSpPr>
          <p:spPr>
            <a:xfrm>
              <a:off x="8231240" y="5726746"/>
              <a:ext cx="1183717" cy="369332"/>
            </a:xfrm>
            <a:prstGeom prst="rect">
              <a:avLst/>
            </a:prstGeom>
            <a:solidFill>
              <a:srgbClr val="66FF33"/>
            </a:solidFill>
          </p:spPr>
          <p:txBody>
            <a:bodyPr wrap="square" rtlCol="0">
              <a:spAutoFit/>
            </a:bodyPr>
            <a:lstStyle/>
            <a:p>
              <a:pPr algn="ctr"/>
              <a:r>
                <a:rPr lang="en-GB" b="1" dirty="0"/>
                <a:t>greenfly</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944" y="504973"/>
            <a:ext cx="5078165" cy="3499317"/>
          </a:xfrm>
          <a:prstGeom prst="rect">
            <a:avLst/>
          </a:prstGeom>
        </p:spPr>
      </p:pic>
      <p:grpSp>
        <p:nvGrpSpPr>
          <p:cNvPr id="7" name="Group 6"/>
          <p:cNvGrpSpPr/>
          <p:nvPr/>
        </p:nvGrpSpPr>
        <p:grpSpPr>
          <a:xfrm>
            <a:off x="461034" y="770891"/>
            <a:ext cx="1640542" cy="1504769"/>
            <a:chOff x="645458" y="2307010"/>
            <a:chExt cx="1640542" cy="1504769"/>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58" y="2307010"/>
              <a:ext cx="1621492" cy="1216119"/>
            </a:xfrm>
            <a:prstGeom prst="rect">
              <a:avLst/>
            </a:prstGeom>
          </p:spPr>
        </p:pic>
        <p:sp>
          <p:nvSpPr>
            <p:cNvPr id="6" name="TextBox 5"/>
            <p:cNvSpPr txBox="1"/>
            <p:nvPr/>
          </p:nvSpPr>
          <p:spPr>
            <a:xfrm>
              <a:off x="645458" y="3442447"/>
              <a:ext cx="1640542" cy="369332"/>
            </a:xfrm>
            <a:prstGeom prst="rect">
              <a:avLst/>
            </a:prstGeom>
            <a:solidFill>
              <a:srgbClr val="66FF33"/>
            </a:solidFill>
          </p:spPr>
          <p:txBody>
            <a:bodyPr wrap="square" rtlCol="0">
              <a:spAutoFit/>
            </a:bodyPr>
            <a:lstStyle/>
            <a:p>
              <a:pPr algn="ctr"/>
              <a:r>
                <a:rPr lang="en-GB" b="1" dirty="0"/>
                <a:t>grass</a:t>
              </a:r>
            </a:p>
          </p:txBody>
        </p:sp>
      </p:grpSp>
      <p:grpSp>
        <p:nvGrpSpPr>
          <p:cNvPr id="10" name="Group 9"/>
          <p:cNvGrpSpPr/>
          <p:nvPr/>
        </p:nvGrpSpPr>
        <p:grpSpPr>
          <a:xfrm>
            <a:off x="2238157" y="2275660"/>
            <a:ext cx="1286760" cy="1958743"/>
            <a:chOff x="2320660" y="2848118"/>
            <a:chExt cx="1286760" cy="1958743"/>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660" y="2848118"/>
              <a:ext cx="1286760" cy="1557989"/>
            </a:xfrm>
            <a:prstGeom prst="rect">
              <a:avLst/>
            </a:prstGeom>
          </p:spPr>
        </p:pic>
        <p:sp>
          <p:nvSpPr>
            <p:cNvPr id="9" name="TextBox 8"/>
            <p:cNvSpPr txBox="1"/>
            <p:nvPr/>
          </p:nvSpPr>
          <p:spPr>
            <a:xfrm>
              <a:off x="2330185" y="4437529"/>
              <a:ext cx="1233286" cy="369332"/>
            </a:xfrm>
            <a:prstGeom prst="rect">
              <a:avLst/>
            </a:prstGeom>
            <a:solidFill>
              <a:srgbClr val="66FF33"/>
            </a:solidFill>
          </p:spPr>
          <p:txBody>
            <a:bodyPr wrap="square" rtlCol="0">
              <a:spAutoFit/>
            </a:bodyPr>
            <a:lstStyle/>
            <a:p>
              <a:pPr algn="ctr"/>
              <a:r>
                <a:rPr lang="en-GB" b="1" dirty="0"/>
                <a:t>trees</a:t>
              </a:r>
            </a:p>
          </p:txBody>
        </p:sp>
      </p:grpSp>
      <p:grpSp>
        <p:nvGrpSpPr>
          <p:cNvPr id="16" name="Group 15"/>
          <p:cNvGrpSpPr/>
          <p:nvPr/>
        </p:nvGrpSpPr>
        <p:grpSpPr>
          <a:xfrm>
            <a:off x="589016" y="2681191"/>
            <a:ext cx="1621492" cy="1521145"/>
            <a:chOff x="557974" y="3959335"/>
            <a:chExt cx="1621492" cy="1521145"/>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268" y="3959335"/>
              <a:ext cx="1567704" cy="1175778"/>
            </a:xfrm>
            <a:prstGeom prst="rect">
              <a:avLst/>
            </a:prstGeom>
          </p:spPr>
        </p:pic>
        <p:sp>
          <p:nvSpPr>
            <p:cNvPr id="12" name="TextBox 11"/>
            <p:cNvSpPr txBox="1"/>
            <p:nvPr/>
          </p:nvSpPr>
          <p:spPr>
            <a:xfrm>
              <a:off x="557974" y="5103962"/>
              <a:ext cx="1621492" cy="376518"/>
            </a:xfrm>
            <a:prstGeom prst="rect">
              <a:avLst/>
            </a:prstGeom>
            <a:solidFill>
              <a:srgbClr val="66FF33"/>
            </a:solidFill>
          </p:spPr>
          <p:txBody>
            <a:bodyPr wrap="square" rtlCol="0">
              <a:spAutoFit/>
            </a:bodyPr>
            <a:lstStyle/>
            <a:p>
              <a:pPr algn="ctr"/>
              <a:r>
                <a:rPr lang="en-GB" b="1" dirty="0"/>
                <a:t>water rushes</a:t>
              </a:r>
            </a:p>
          </p:txBody>
        </p:sp>
      </p:grpSp>
      <p:grpSp>
        <p:nvGrpSpPr>
          <p:cNvPr id="15" name="Group 14"/>
          <p:cNvGrpSpPr/>
          <p:nvPr/>
        </p:nvGrpSpPr>
        <p:grpSpPr>
          <a:xfrm>
            <a:off x="2309237" y="4635429"/>
            <a:ext cx="1221526" cy="1932295"/>
            <a:chOff x="2313198" y="5261442"/>
            <a:chExt cx="1221526" cy="1932295"/>
          </a:xfrm>
        </p:grpSpPr>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5447" y="5261442"/>
              <a:ext cx="1196788" cy="1346387"/>
            </a:xfrm>
            <a:prstGeom prst="rect">
              <a:avLst/>
            </a:prstGeom>
          </p:spPr>
        </p:pic>
        <p:sp>
          <p:nvSpPr>
            <p:cNvPr id="14" name="TextBox 13"/>
            <p:cNvSpPr txBox="1"/>
            <p:nvPr/>
          </p:nvSpPr>
          <p:spPr>
            <a:xfrm>
              <a:off x="2313198" y="6548278"/>
              <a:ext cx="1221526" cy="645459"/>
            </a:xfrm>
            <a:prstGeom prst="rect">
              <a:avLst/>
            </a:prstGeom>
            <a:solidFill>
              <a:srgbClr val="66FF33"/>
            </a:solidFill>
          </p:spPr>
          <p:txBody>
            <a:bodyPr wrap="square" rtlCol="0">
              <a:spAutoFit/>
            </a:bodyPr>
            <a:lstStyle/>
            <a:p>
              <a:pPr algn="ctr"/>
              <a:r>
                <a:rPr lang="en-GB" b="1" dirty="0"/>
                <a:t>flowering plants</a:t>
              </a:r>
            </a:p>
          </p:txBody>
        </p:sp>
      </p:grpSp>
      <p:grpSp>
        <p:nvGrpSpPr>
          <p:cNvPr id="19" name="Group 18"/>
          <p:cNvGrpSpPr/>
          <p:nvPr/>
        </p:nvGrpSpPr>
        <p:grpSpPr>
          <a:xfrm>
            <a:off x="677971" y="4580324"/>
            <a:ext cx="1418862" cy="1410440"/>
            <a:chOff x="592712" y="5399332"/>
            <a:chExt cx="1418862" cy="1410440"/>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089" y="5399332"/>
              <a:ext cx="1406485" cy="1053506"/>
            </a:xfrm>
            <a:prstGeom prst="rect">
              <a:avLst/>
            </a:prstGeom>
          </p:spPr>
        </p:pic>
        <p:sp>
          <p:nvSpPr>
            <p:cNvPr id="18" name="TextBox 17"/>
            <p:cNvSpPr txBox="1"/>
            <p:nvPr/>
          </p:nvSpPr>
          <p:spPr>
            <a:xfrm>
              <a:off x="592712" y="6440440"/>
              <a:ext cx="1418862" cy="369332"/>
            </a:xfrm>
            <a:prstGeom prst="rect">
              <a:avLst/>
            </a:prstGeom>
            <a:solidFill>
              <a:srgbClr val="66FF33"/>
            </a:solidFill>
          </p:spPr>
          <p:txBody>
            <a:bodyPr wrap="square" rtlCol="0">
              <a:spAutoFit/>
            </a:bodyPr>
            <a:lstStyle/>
            <a:p>
              <a:r>
                <a:rPr lang="en-GB" b="1" dirty="0"/>
                <a:t>pond weed</a:t>
              </a:r>
            </a:p>
          </p:txBody>
        </p:sp>
      </p:grpSp>
      <p:grpSp>
        <p:nvGrpSpPr>
          <p:cNvPr id="36" name="Group 35"/>
          <p:cNvGrpSpPr/>
          <p:nvPr/>
        </p:nvGrpSpPr>
        <p:grpSpPr>
          <a:xfrm>
            <a:off x="2199789" y="266827"/>
            <a:ext cx="1183717" cy="910277"/>
            <a:chOff x="3812042" y="4692805"/>
            <a:chExt cx="1183717" cy="910277"/>
          </a:xfrm>
        </p:grpSpPr>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9907" y="4692805"/>
              <a:ext cx="747988" cy="618763"/>
            </a:xfrm>
            <a:prstGeom prst="rect">
              <a:avLst/>
            </a:prstGeom>
          </p:spPr>
        </p:pic>
        <p:sp>
          <p:nvSpPr>
            <p:cNvPr id="32" name="TextBox 31"/>
            <p:cNvSpPr txBox="1"/>
            <p:nvPr/>
          </p:nvSpPr>
          <p:spPr>
            <a:xfrm>
              <a:off x="3812042" y="5233750"/>
              <a:ext cx="1183717" cy="369332"/>
            </a:xfrm>
            <a:prstGeom prst="rect">
              <a:avLst/>
            </a:prstGeom>
            <a:solidFill>
              <a:srgbClr val="66FF33"/>
            </a:solidFill>
          </p:spPr>
          <p:txBody>
            <a:bodyPr wrap="square" rtlCol="0">
              <a:spAutoFit/>
            </a:bodyPr>
            <a:lstStyle/>
            <a:p>
              <a:pPr algn="ctr"/>
              <a:r>
                <a:rPr lang="en-GB" b="1" dirty="0"/>
                <a:t>ladybirds</a:t>
              </a:r>
            </a:p>
          </p:txBody>
        </p:sp>
      </p:grpSp>
      <p:grpSp>
        <p:nvGrpSpPr>
          <p:cNvPr id="38" name="Group 37"/>
          <p:cNvGrpSpPr/>
          <p:nvPr/>
        </p:nvGrpSpPr>
        <p:grpSpPr>
          <a:xfrm>
            <a:off x="10888230" y="118042"/>
            <a:ext cx="817925" cy="806176"/>
            <a:chOff x="4933738" y="6775734"/>
            <a:chExt cx="980242" cy="990376"/>
          </a:xfrm>
        </p:grpSpPr>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3738" y="6775734"/>
              <a:ext cx="817546" cy="621044"/>
            </a:xfrm>
            <a:prstGeom prst="rect">
              <a:avLst/>
            </a:prstGeom>
          </p:spPr>
        </p:pic>
        <p:sp>
          <p:nvSpPr>
            <p:cNvPr id="34" name="TextBox 33"/>
            <p:cNvSpPr txBox="1"/>
            <p:nvPr/>
          </p:nvSpPr>
          <p:spPr>
            <a:xfrm>
              <a:off x="4933738" y="7396778"/>
              <a:ext cx="980242" cy="369332"/>
            </a:xfrm>
            <a:prstGeom prst="rect">
              <a:avLst/>
            </a:prstGeom>
            <a:solidFill>
              <a:srgbClr val="66FF33"/>
            </a:solidFill>
          </p:spPr>
          <p:txBody>
            <a:bodyPr wrap="square" rtlCol="0">
              <a:spAutoFit/>
            </a:bodyPr>
            <a:lstStyle/>
            <a:p>
              <a:pPr algn="ctr"/>
              <a:r>
                <a:rPr lang="en-GB" b="1" dirty="0"/>
                <a:t>bees</a:t>
              </a:r>
            </a:p>
          </p:txBody>
        </p:sp>
      </p:grpSp>
      <p:grpSp>
        <p:nvGrpSpPr>
          <p:cNvPr id="39" name="Group 38"/>
          <p:cNvGrpSpPr/>
          <p:nvPr/>
        </p:nvGrpSpPr>
        <p:grpSpPr>
          <a:xfrm>
            <a:off x="10530527" y="4082213"/>
            <a:ext cx="1454948" cy="1394368"/>
            <a:chOff x="6582384" y="4744579"/>
            <a:chExt cx="1454948" cy="1394368"/>
          </a:xfrm>
        </p:grpSpPr>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82384" y="4744579"/>
              <a:ext cx="1454948" cy="1026736"/>
            </a:xfrm>
            <a:prstGeom prst="rect">
              <a:avLst/>
            </a:prstGeom>
          </p:spPr>
        </p:pic>
        <p:sp>
          <p:nvSpPr>
            <p:cNvPr id="35" name="TextBox 34"/>
            <p:cNvSpPr txBox="1"/>
            <p:nvPr/>
          </p:nvSpPr>
          <p:spPr>
            <a:xfrm>
              <a:off x="6665347" y="5769615"/>
              <a:ext cx="1183717" cy="369332"/>
            </a:xfrm>
            <a:prstGeom prst="rect">
              <a:avLst/>
            </a:prstGeom>
            <a:solidFill>
              <a:srgbClr val="66FF33"/>
            </a:solidFill>
          </p:spPr>
          <p:txBody>
            <a:bodyPr wrap="square" rtlCol="0">
              <a:spAutoFit/>
            </a:bodyPr>
            <a:lstStyle/>
            <a:p>
              <a:pPr algn="ctr"/>
              <a:r>
                <a:rPr lang="en-GB" b="1" dirty="0"/>
                <a:t>butterflies</a:t>
              </a:r>
            </a:p>
          </p:txBody>
        </p:sp>
      </p:grpSp>
      <p:grpSp>
        <p:nvGrpSpPr>
          <p:cNvPr id="44" name="Group 43"/>
          <p:cNvGrpSpPr/>
          <p:nvPr/>
        </p:nvGrpSpPr>
        <p:grpSpPr>
          <a:xfrm>
            <a:off x="10604488" y="5443646"/>
            <a:ext cx="1531745" cy="1380678"/>
            <a:chOff x="8345600" y="5050672"/>
            <a:chExt cx="1531745" cy="1380678"/>
          </a:xfrm>
        </p:grpSpPr>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45600" y="5050672"/>
              <a:ext cx="1531745" cy="1021163"/>
            </a:xfrm>
            <a:prstGeom prst="rect">
              <a:avLst/>
            </a:prstGeom>
          </p:spPr>
        </p:pic>
        <p:sp>
          <p:nvSpPr>
            <p:cNvPr id="40" name="TextBox 39"/>
            <p:cNvSpPr txBox="1"/>
            <p:nvPr/>
          </p:nvSpPr>
          <p:spPr>
            <a:xfrm>
              <a:off x="8413522" y="6062018"/>
              <a:ext cx="1183717" cy="369332"/>
            </a:xfrm>
            <a:prstGeom prst="rect">
              <a:avLst/>
            </a:prstGeom>
            <a:solidFill>
              <a:srgbClr val="66FF33"/>
            </a:solidFill>
          </p:spPr>
          <p:txBody>
            <a:bodyPr wrap="square" rtlCol="0">
              <a:spAutoFit/>
            </a:bodyPr>
            <a:lstStyle/>
            <a:p>
              <a:pPr algn="ctr"/>
              <a:r>
                <a:rPr lang="en-GB" b="1" dirty="0"/>
                <a:t>frogs</a:t>
              </a:r>
            </a:p>
          </p:txBody>
        </p:sp>
      </p:grpSp>
      <p:grpSp>
        <p:nvGrpSpPr>
          <p:cNvPr id="45" name="Group 44"/>
          <p:cNvGrpSpPr/>
          <p:nvPr/>
        </p:nvGrpSpPr>
        <p:grpSpPr>
          <a:xfrm>
            <a:off x="8717916" y="4682738"/>
            <a:ext cx="1707306" cy="1123360"/>
            <a:chOff x="8264281" y="2154719"/>
            <a:chExt cx="1707306" cy="1123360"/>
          </a:xfrm>
        </p:grpSpPr>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64281" y="2154719"/>
              <a:ext cx="1707306" cy="902027"/>
            </a:xfrm>
            <a:prstGeom prst="rect">
              <a:avLst/>
            </a:prstGeom>
          </p:spPr>
        </p:pic>
        <p:sp>
          <p:nvSpPr>
            <p:cNvPr id="41" name="TextBox 40"/>
            <p:cNvSpPr txBox="1"/>
            <p:nvPr/>
          </p:nvSpPr>
          <p:spPr>
            <a:xfrm>
              <a:off x="8855637" y="2899858"/>
              <a:ext cx="866748" cy="378221"/>
            </a:xfrm>
            <a:prstGeom prst="rect">
              <a:avLst/>
            </a:prstGeom>
            <a:solidFill>
              <a:srgbClr val="66FF33"/>
            </a:solidFill>
          </p:spPr>
          <p:txBody>
            <a:bodyPr wrap="square" rtlCol="0">
              <a:spAutoFit/>
            </a:bodyPr>
            <a:lstStyle/>
            <a:p>
              <a:pPr algn="ctr"/>
              <a:r>
                <a:rPr lang="en-GB" b="1" dirty="0"/>
                <a:t>mice</a:t>
              </a:r>
            </a:p>
          </p:txBody>
        </p:sp>
      </p:grpSp>
      <p:grpSp>
        <p:nvGrpSpPr>
          <p:cNvPr id="46" name="Group 45"/>
          <p:cNvGrpSpPr/>
          <p:nvPr/>
        </p:nvGrpSpPr>
        <p:grpSpPr>
          <a:xfrm>
            <a:off x="10400515" y="2863106"/>
            <a:ext cx="1263157" cy="1153750"/>
            <a:chOff x="8787870" y="3409645"/>
            <a:chExt cx="1262027" cy="1450063"/>
          </a:xfrm>
        </p:grpSpPr>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93858" y="3409645"/>
              <a:ext cx="1156039" cy="1156039"/>
            </a:xfrm>
            <a:prstGeom prst="rect">
              <a:avLst/>
            </a:prstGeom>
          </p:spPr>
        </p:pic>
        <p:sp>
          <p:nvSpPr>
            <p:cNvPr id="42" name="TextBox 41"/>
            <p:cNvSpPr txBox="1"/>
            <p:nvPr/>
          </p:nvSpPr>
          <p:spPr>
            <a:xfrm>
              <a:off x="8787870" y="4490376"/>
              <a:ext cx="1183717" cy="369332"/>
            </a:xfrm>
            <a:prstGeom prst="rect">
              <a:avLst/>
            </a:prstGeom>
            <a:solidFill>
              <a:srgbClr val="66FF33"/>
            </a:solidFill>
          </p:spPr>
          <p:txBody>
            <a:bodyPr wrap="square" rtlCol="0">
              <a:spAutoFit/>
            </a:bodyPr>
            <a:lstStyle/>
            <a:p>
              <a:pPr algn="ctr"/>
              <a:r>
                <a:rPr lang="en-GB" b="1" dirty="0"/>
                <a:t>rabbits</a:t>
              </a:r>
            </a:p>
          </p:txBody>
        </p:sp>
      </p:grpSp>
      <p:grpSp>
        <p:nvGrpSpPr>
          <p:cNvPr id="49" name="Group 48"/>
          <p:cNvGrpSpPr/>
          <p:nvPr/>
        </p:nvGrpSpPr>
        <p:grpSpPr>
          <a:xfrm>
            <a:off x="8826307" y="99847"/>
            <a:ext cx="1366476" cy="1047461"/>
            <a:chOff x="9018619" y="2232912"/>
            <a:chExt cx="1366476" cy="1047461"/>
          </a:xfrm>
        </p:grpSpPr>
        <p:pic>
          <p:nvPicPr>
            <p:cNvPr id="47" name="Picture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43125" y="2232912"/>
              <a:ext cx="1341970" cy="635670"/>
            </a:xfrm>
            <a:prstGeom prst="rect">
              <a:avLst/>
            </a:prstGeom>
          </p:spPr>
        </p:pic>
        <p:sp>
          <p:nvSpPr>
            <p:cNvPr id="48" name="TextBox 47"/>
            <p:cNvSpPr txBox="1"/>
            <p:nvPr/>
          </p:nvSpPr>
          <p:spPr>
            <a:xfrm>
              <a:off x="9018619" y="2911041"/>
              <a:ext cx="1183717" cy="369332"/>
            </a:xfrm>
            <a:prstGeom prst="rect">
              <a:avLst/>
            </a:prstGeom>
            <a:solidFill>
              <a:srgbClr val="66FF33"/>
            </a:solidFill>
          </p:spPr>
          <p:txBody>
            <a:bodyPr wrap="square" rtlCol="0">
              <a:spAutoFit/>
            </a:bodyPr>
            <a:lstStyle/>
            <a:p>
              <a:pPr algn="ctr"/>
              <a:r>
                <a:rPr lang="en-GB" b="1" dirty="0"/>
                <a:t>fish</a:t>
              </a:r>
            </a:p>
          </p:txBody>
        </p:sp>
      </p:grpSp>
      <p:grpSp>
        <p:nvGrpSpPr>
          <p:cNvPr id="51" name="Group 50"/>
          <p:cNvGrpSpPr/>
          <p:nvPr/>
        </p:nvGrpSpPr>
        <p:grpSpPr>
          <a:xfrm>
            <a:off x="10530527" y="1001630"/>
            <a:ext cx="1378026" cy="1713290"/>
            <a:chOff x="10152234" y="1266484"/>
            <a:chExt cx="1965372" cy="1828838"/>
          </a:xfrm>
        </p:grpSpPr>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52234" y="1266484"/>
              <a:ext cx="1965372" cy="1474029"/>
            </a:xfrm>
            <a:prstGeom prst="rect">
              <a:avLst/>
            </a:prstGeom>
          </p:spPr>
        </p:pic>
        <p:sp>
          <p:nvSpPr>
            <p:cNvPr id="50" name="TextBox 49"/>
            <p:cNvSpPr txBox="1"/>
            <p:nvPr/>
          </p:nvSpPr>
          <p:spPr>
            <a:xfrm>
              <a:off x="10152234" y="2725990"/>
              <a:ext cx="1965372" cy="369332"/>
            </a:xfrm>
            <a:prstGeom prst="rect">
              <a:avLst/>
            </a:prstGeom>
            <a:solidFill>
              <a:srgbClr val="66FF33"/>
            </a:solidFill>
          </p:spPr>
          <p:txBody>
            <a:bodyPr wrap="square" rtlCol="0">
              <a:spAutoFit/>
            </a:bodyPr>
            <a:lstStyle/>
            <a:p>
              <a:pPr algn="ctr"/>
              <a:r>
                <a:rPr lang="en-GB" b="1" dirty="0"/>
                <a:t>birds of prey</a:t>
              </a:r>
            </a:p>
          </p:txBody>
        </p:sp>
      </p:grpSp>
      <p:grpSp>
        <p:nvGrpSpPr>
          <p:cNvPr id="57" name="Group 56"/>
          <p:cNvGrpSpPr/>
          <p:nvPr/>
        </p:nvGrpSpPr>
        <p:grpSpPr>
          <a:xfrm>
            <a:off x="9058752" y="1268009"/>
            <a:ext cx="1341763" cy="1206219"/>
            <a:chOff x="8738903" y="3009432"/>
            <a:chExt cx="1341763" cy="1206219"/>
          </a:xfrm>
        </p:grpSpPr>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81296" y="3009432"/>
              <a:ext cx="1289091" cy="859394"/>
            </a:xfrm>
            <a:prstGeom prst="rect">
              <a:avLst/>
            </a:prstGeom>
          </p:spPr>
        </p:pic>
        <p:sp>
          <p:nvSpPr>
            <p:cNvPr id="53" name="TextBox 52"/>
            <p:cNvSpPr txBox="1"/>
            <p:nvPr/>
          </p:nvSpPr>
          <p:spPr>
            <a:xfrm>
              <a:off x="8738903" y="3846319"/>
              <a:ext cx="1341763" cy="369332"/>
            </a:xfrm>
            <a:prstGeom prst="rect">
              <a:avLst/>
            </a:prstGeom>
            <a:solidFill>
              <a:srgbClr val="66FF33"/>
            </a:solidFill>
          </p:spPr>
          <p:txBody>
            <a:bodyPr wrap="square" rtlCol="0">
              <a:spAutoFit/>
            </a:bodyPr>
            <a:lstStyle/>
            <a:p>
              <a:pPr algn="ctr"/>
              <a:r>
                <a:rPr lang="en-GB" b="1" dirty="0"/>
                <a:t>s</a:t>
              </a:r>
              <a:r>
                <a:rPr lang="en-GB" b="1" dirty="0" smtClean="0"/>
                <a:t>mall </a:t>
              </a:r>
              <a:r>
                <a:rPr lang="en-GB" b="1" dirty="0"/>
                <a:t>birds</a:t>
              </a:r>
            </a:p>
          </p:txBody>
        </p:sp>
      </p:grpSp>
      <p:grpSp>
        <p:nvGrpSpPr>
          <p:cNvPr id="56" name="Group 55"/>
          <p:cNvGrpSpPr/>
          <p:nvPr/>
        </p:nvGrpSpPr>
        <p:grpSpPr>
          <a:xfrm>
            <a:off x="8909863" y="2554287"/>
            <a:ext cx="1266157" cy="2121611"/>
            <a:chOff x="10520470" y="4689499"/>
            <a:chExt cx="1266157" cy="2121611"/>
          </a:xfrm>
        </p:grpSpPr>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548119" y="4689499"/>
              <a:ext cx="1238508" cy="1862418"/>
            </a:xfrm>
            <a:prstGeom prst="rect">
              <a:avLst/>
            </a:prstGeom>
          </p:spPr>
        </p:pic>
        <p:sp>
          <p:nvSpPr>
            <p:cNvPr id="54" name="TextBox 53"/>
            <p:cNvSpPr txBox="1"/>
            <p:nvPr/>
          </p:nvSpPr>
          <p:spPr>
            <a:xfrm>
              <a:off x="10520470" y="6441778"/>
              <a:ext cx="1266157" cy="369332"/>
            </a:xfrm>
            <a:prstGeom prst="rect">
              <a:avLst/>
            </a:prstGeom>
            <a:solidFill>
              <a:srgbClr val="66FF33"/>
            </a:solidFill>
          </p:spPr>
          <p:txBody>
            <a:bodyPr wrap="square" rtlCol="0">
              <a:spAutoFit/>
            </a:bodyPr>
            <a:lstStyle/>
            <a:p>
              <a:pPr algn="ctr"/>
              <a:r>
                <a:rPr lang="en-GB" b="1" dirty="0"/>
                <a:t>foxes</a:t>
              </a:r>
            </a:p>
          </p:txBody>
        </p:sp>
      </p:grpSp>
      <p:sp>
        <p:nvSpPr>
          <p:cNvPr id="28" name="TextBox 27"/>
          <p:cNvSpPr txBox="1"/>
          <p:nvPr/>
        </p:nvSpPr>
        <p:spPr>
          <a:xfrm>
            <a:off x="3745966" y="4114769"/>
            <a:ext cx="4874320" cy="1384995"/>
          </a:xfrm>
          <a:prstGeom prst="rect">
            <a:avLst/>
          </a:prstGeom>
          <a:solidFill>
            <a:srgbClr val="FFFF00"/>
          </a:solidFill>
        </p:spPr>
        <p:txBody>
          <a:bodyPr wrap="square" rtlCol="0">
            <a:spAutoFit/>
          </a:bodyPr>
          <a:lstStyle/>
          <a:p>
            <a:pPr algn="ctr"/>
            <a:r>
              <a:rPr lang="en-GB" sz="2000" dirty="0">
                <a:latin typeface="GeographEditWeb"/>
              </a:rPr>
              <a:t>A </a:t>
            </a:r>
            <a:r>
              <a:rPr lang="en-GB" sz="2000" b="1" dirty="0">
                <a:latin typeface="GeographEditWeb"/>
              </a:rPr>
              <a:t>habitat</a:t>
            </a:r>
            <a:r>
              <a:rPr lang="en-GB" sz="2000" dirty="0">
                <a:latin typeface="GeographEditWeb"/>
              </a:rPr>
              <a:t>, together with all the plants and animals that live there, </a:t>
            </a:r>
            <a:r>
              <a:rPr lang="en-US" sz="2000" b="1" dirty="0">
                <a:solidFill>
                  <a:srgbClr val="000000"/>
                </a:solidFill>
                <a:latin typeface="GeographEditWeb"/>
              </a:rPr>
              <a:t>as well as weather and landscape, </a:t>
            </a:r>
            <a:r>
              <a:rPr lang="en-GB" sz="2000" dirty="0" smtClean="0">
                <a:latin typeface="GeographEditWeb"/>
              </a:rPr>
              <a:t>are </a:t>
            </a:r>
            <a:r>
              <a:rPr lang="en-GB" sz="2000" dirty="0">
                <a:latin typeface="GeographEditWeb"/>
              </a:rPr>
              <a:t>together known as an</a:t>
            </a:r>
            <a:r>
              <a:rPr lang="en-GB" sz="2000" b="1" dirty="0">
                <a:latin typeface="GeographEditWeb"/>
              </a:rPr>
              <a:t> </a:t>
            </a:r>
            <a:r>
              <a:rPr lang="en-GB" sz="2400" b="1" dirty="0" smtClean="0">
                <a:latin typeface="GeographEditWeb"/>
              </a:rPr>
              <a:t>ecosystem.</a:t>
            </a:r>
            <a:endParaRPr lang="en-GB" sz="2400" b="1" dirty="0">
              <a:latin typeface="GeographEditWeb"/>
            </a:endParaRPr>
          </a:p>
        </p:txBody>
      </p:sp>
    </p:spTree>
    <p:extLst>
      <p:ext uri="{BB962C8B-B14F-4D97-AF65-F5344CB8AC3E}">
        <p14:creationId xmlns:p14="http://schemas.microsoft.com/office/powerpoint/2010/main" val="689140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446" y="160337"/>
            <a:ext cx="10515600" cy="1270272"/>
          </a:xfrm>
        </p:spPr>
        <p:txBody>
          <a:bodyPr/>
          <a:lstStyle/>
          <a:p>
            <a:pPr marL="0" indent="0">
              <a:buNone/>
            </a:pPr>
            <a:r>
              <a:rPr lang="en-US" b="1" u="sng" dirty="0" smtClean="0">
                <a:solidFill>
                  <a:srgbClr val="7030A0"/>
                </a:solidFill>
              </a:rPr>
              <a:t>What is a microhabitat?</a:t>
            </a:r>
            <a:endParaRPr lang="en-GB" b="1" u="sng" dirty="0">
              <a:solidFill>
                <a:srgbClr val="7030A0"/>
              </a:solidFill>
            </a:endParaRPr>
          </a:p>
        </p:txBody>
      </p:sp>
      <p:sp>
        <p:nvSpPr>
          <p:cNvPr id="2" name="Rectangle 1"/>
          <p:cNvSpPr/>
          <p:nvPr/>
        </p:nvSpPr>
        <p:spPr>
          <a:xfrm>
            <a:off x="720634" y="754634"/>
            <a:ext cx="11101252" cy="646331"/>
          </a:xfrm>
          <a:prstGeom prst="rect">
            <a:avLst/>
          </a:prstGeom>
        </p:spPr>
        <p:txBody>
          <a:bodyPr wrap="square">
            <a:spAutoFit/>
          </a:bodyPr>
          <a:lstStyle/>
          <a:p>
            <a:r>
              <a:rPr lang="en-US" b="1" dirty="0">
                <a:latin typeface="proxima-nova"/>
              </a:rPr>
              <a:t>Micro means extremely small so a microhabitat is therefore a very small home or </a:t>
            </a:r>
            <a:r>
              <a:rPr lang="en-US" b="1" dirty="0" smtClean="0">
                <a:latin typeface="proxima-nova"/>
              </a:rPr>
              <a:t>habitat, it is one part of a bigger habitat.</a:t>
            </a:r>
            <a:endParaRPr lang="en-GB" b="1" dirty="0"/>
          </a:p>
        </p:txBody>
      </p:sp>
      <p:sp>
        <p:nvSpPr>
          <p:cNvPr id="4" name="Rectangle 3"/>
          <p:cNvSpPr/>
          <p:nvPr/>
        </p:nvSpPr>
        <p:spPr>
          <a:xfrm>
            <a:off x="598713" y="5626258"/>
            <a:ext cx="11016343" cy="923330"/>
          </a:xfrm>
          <a:prstGeom prst="rect">
            <a:avLst/>
          </a:prstGeom>
        </p:spPr>
        <p:txBody>
          <a:bodyPr wrap="square">
            <a:spAutoFit/>
          </a:bodyPr>
          <a:lstStyle/>
          <a:p>
            <a:r>
              <a:rPr lang="en-US" b="1" dirty="0" smtClean="0">
                <a:latin typeface="proxima-nova"/>
              </a:rPr>
              <a:t>Activity 1 – If you can  print out the activity sheet using </a:t>
            </a:r>
            <a:r>
              <a:rPr lang="en-US" b="1" dirty="0">
                <a:latin typeface="proxima-nova"/>
              </a:rPr>
              <a:t>a thick </a:t>
            </a:r>
            <a:r>
              <a:rPr lang="en-US" b="1" dirty="0" err="1">
                <a:latin typeface="proxima-nova"/>
              </a:rPr>
              <a:t>coloured</a:t>
            </a:r>
            <a:r>
              <a:rPr lang="en-US" b="1" dirty="0">
                <a:latin typeface="proxima-nova"/>
              </a:rPr>
              <a:t> pen identify and </a:t>
            </a:r>
            <a:r>
              <a:rPr lang="en-US" b="1" dirty="0" smtClean="0">
                <a:latin typeface="proxima-nova"/>
              </a:rPr>
              <a:t>circle </a:t>
            </a:r>
            <a:r>
              <a:rPr lang="en-US" b="1" dirty="0">
                <a:latin typeface="proxima-nova"/>
              </a:rPr>
              <a:t>all </a:t>
            </a:r>
            <a:r>
              <a:rPr lang="en-US" b="1" dirty="0" smtClean="0">
                <a:latin typeface="proxima-nova"/>
              </a:rPr>
              <a:t>the microhabitats </a:t>
            </a:r>
            <a:r>
              <a:rPr lang="en-US" b="1" dirty="0">
                <a:latin typeface="proxima-nova"/>
              </a:rPr>
              <a:t>they can see on the visual and label the microhabitats </a:t>
            </a:r>
            <a:r>
              <a:rPr lang="en-US" b="1" dirty="0" smtClean="0">
                <a:latin typeface="proxima-nova"/>
              </a:rPr>
              <a:t>you have identified – name them. If you cannot print out just list them in your book under the heading – Wetland Microhabitats.</a:t>
            </a:r>
            <a:endParaRPr lang="en-GB"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8246" y="1163430"/>
            <a:ext cx="6923846" cy="4423365"/>
          </a:xfrm>
          <a:prstGeom prst="rect">
            <a:avLst/>
          </a:prstGeom>
        </p:spPr>
      </p:pic>
      <p:sp>
        <p:nvSpPr>
          <p:cNvPr id="6" name="TextBox 5"/>
          <p:cNvSpPr txBox="1"/>
          <p:nvPr/>
        </p:nvSpPr>
        <p:spPr>
          <a:xfrm>
            <a:off x="598713" y="2024906"/>
            <a:ext cx="5614852" cy="2062103"/>
          </a:xfrm>
          <a:prstGeom prst="rect">
            <a:avLst/>
          </a:prstGeom>
          <a:noFill/>
        </p:spPr>
        <p:txBody>
          <a:bodyPr wrap="square" rtlCol="0">
            <a:spAutoFit/>
          </a:bodyPr>
          <a:lstStyle/>
          <a:p>
            <a:r>
              <a:rPr lang="en-US" sz="3200" b="1" dirty="0" smtClean="0"/>
              <a:t>This is a wetland habitat, but there are several different microhabitats here … can you spot any ?</a:t>
            </a:r>
            <a:endParaRPr lang="en-GB" sz="3200" b="1" dirty="0"/>
          </a:p>
        </p:txBody>
      </p:sp>
    </p:spTree>
    <p:extLst>
      <p:ext uri="{BB962C8B-B14F-4D97-AF65-F5344CB8AC3E}">
        <p14:creationId xmlns:p14="http://schemas.microsoft.com/office/powerpoint/2010/main" val="324869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effectLst>
                  <a:outerShdw blurRad="38100" dist="38100" dir="2700000" algn="tl">
                    <a:srgbClr val="000000">
                      <a:alpha val="43137"/>
                    </a:srgbClr>
                  </a:outerShdw>
                </a:effectLst>
              </a:rPr>
              <a:t>Take a look ….</a:t>
            </a:r>
            <a:endParaRPr lang="en-GB"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0515600" cy="3647712"/>
          </a:xfrm>
        </p:spPr>
        <p:txBody>
          <a:bodyPr/>
          <a:lstStyle/>
          <a:p>
            <a:pPr marL="0" indent="0">
              <a:buNone/>
            </a:pPr>
            <a:r>
              <a:rPr lang="en-US" dirty="0" smtClean="0"/>
              <a:t>In this video clip you will visit a garden that has 3 different microhabitats, it </a:t>
            </a:r>
            <a:r>
              <a:rPr lang="en-US" dirty="0"/>
              <a:t>includes a woodland edge habitat, a pond habitat and a ditch habitat. The woodland edge habitat has plants which need shade. Dead wood is vital to this habitat for insects such as woodlice. The pond habitat has typical aquatic plants and animals as well as visiting insects such as dragonflies. Toads, frogs and newts need two habitats. They need a pond area for breeding and a moist ditch area during the summer months. The plants in this area rely on the moisture in the ditches and need these conditions to be able to survive.</a:t>
            </a:r>
            <a:endParaRPr lang="en-GB" dirty="0"/>
          </a:p>
        </p:txBody>
      </p:sp>
      <p:sp>
        <p:nvSpPr>
          <p:cNvPr id="4" name="Rectangle 3"/>
          <p:cNvSpPr/>
          <p:nvPr/>
        </p:nvSpPr>
        <p:spPr>
          <a:xfrm>
            <a:off x="3420575" y="6026722"/>
            <a:ext cx="7883312" cy="584775"/>
          </a:xfrm>
          <a:prstGeom prst="rect">
            <a:avLst/>
          </a:prstGeom>
        </p:spPr>
        <p:txBody>
          <a:bodyPr wrap="none">
            <a:spAutoFit/>
          </a:bodyPr>
          <a:lstStyle/>
          <a:p>
            <a:r>
              <a:rPr lang="en-GB" sz="3200" dirty="0">
                <a:hlinkClick r:id="rId2"/>
              </a:rPr>
              <a:t>https://www.bbc.co.uk/bitesize/clips/zf6mhyc</a:t>
            </a:r>
            <a:endParaRPr lang="en-GB" sz="3200" dirty="0"/>
          </a:p>
        </p:txBody>
      </p:sp>
    </p:spTree>
    <p:extLst>
      <p:ext uri="{BB962C8B-B14F-4D97-AF65-F5344CB8AC3E}">
        <p14:creationId xmlns:p14="http://schemas.microsoft.com/office/powerpoint/2010/main" val="1368416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6762609"/>
              </p:ext>
            </p:extLst>
          </p:nvPr>
        </p:nvGraphicFramePr>
        <p:xfrm>
          <a:off x="3798390" y="3017520"/>
          <a:ext cx="8128000" cy="37490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5274336"/>
                    </a:ext>
                  </a:extLst>
                </a:gridCol>
                <a:gridCol w="1625600">
                  <a:extLst>
                    <a:ext uri="{9D8B030D-6E8A-4147-A177-3AD203B41FA5}">
                      <a16:colId xmlns:a16="http://schemas.microsoft.com/office/drawing/2014/main" val="3111099873"/>
                    </a:ext>
                  </a:extLst>
                </a:gridCol>
                <a:gridCol w="1625600">
                  <a:extLst>
                    <a:ext uri="{9D8B030D-6E8A-4147-A177-3AD203B41FA5}">
                      <a16:colId xmlns:a16="http://schemas.microsoft.com/office/drawing/2014/main" val="1849102451"/>
                    </a:ext>
                  </a:extLst>
                </a:gridCol>
                <a:gridCol w="1625600">
                  <a:extLst>
                    <a:ext uri="{9D8B030D-6E8A-4147-A177-3AD203B41FA5}">
                      <a16:colId xmlns:a16="http://schemas.microsoft.com/office/drawing/2014/main" val="741263107"/>
                    </a:ext>
                  </a:extLst>
                </a:gridCol>
                <a:gridCol w="1625600">
                  <a:extLst>
                    <a:ext uri="{9D8B030D-6E8A-4147-A177-3AD203B41FA5}">
                      <a16:colId xmlns:a16="http://schemas.microsoft.com/office/drawing/2014/main" val="642563137"/>
                    </a:ext>
                  </a:extLst>
                </a:gridCol>
              </a:tblGrid>
              <a:tr h="370840">
                <a:tc>
                  <a:txBody>
                    <a:bodyPr/>
                    <a:lstStyle/>
                    <a:p>
                      <a:r>
                        <a:rPr lang="en-US" dirty="0" smtClean="0"/>
                        <a:t>Examples of Habitats</a:t>
                      </a:r>
                      <a:endParaRPr lang="en-GB" dirty="0"/>
                    </a:p>
                  </a:txBody>
                  <a:tcPr/>
                </a:tc>
                <a:tc>
                  <a:txBody>
                    <a:bodyPr/>
                    <a:lstStyle/>
                    <a:p>
                      <a:r>
                        <a:rPr lang="en-GB" dirty="0" smtClean="0"/>
                        <a:t>Garden</a:t>
                      </a:r>
                      <a:endParaRPr lang="en-GB" dirty="0"/>
                    </a:p>
                  </a:txBody>
                  <a:tcPr/>
                </a:tc>
                <a:tc>
                  <a:txBody>
                    <a:bodyPr/>
                    <a:lstStyle/>
                    <a:p>
                      <a:r>
                        <a:rPr lang="en-GB" dirty="0" smtClean="0"/>
                        <a:t>Woodland</a:t>
                      </a:r>
                      <a:endParaRPr lang="en-GB" dirty="0"/>
                    </a:p>
                  </a:txBody>
                  <a:tcPr/>
                </a:tc>
                <a:tc>
                  <a:txBody>
                    <a:bodyPr/>
                    <a:lstStyle/>
                    <a:p>
                      <a:r>
                        <a:rPr lang="en-US" dirty="0" smtClean="0"/>
                        <a:t>River</a:t>
                      </a:r>
                      <a:endParaRPr lang="en-GB" dirty="0"/>
                    </a:p>
                  </a:txBody>
                  <a:tcPr/>
                </a:tc>
                <a:tc>
                  <a:txBody>
                    <a:bodyPr/>
                    <a:lstStyle/>
                    <a:p>
                      <a:r>
                        <a:rPr lang="en-GB" dirty="0" smtClean="0"/>
                        <a:t>Beach</a:t>
                      </a:r>
                      <a:endParaRPr lang="en-GB" dirty="0"/>
                    </a:p>
                  </a:txBody>
                  <a:tcPr/>
                </a:tc>
                <a:extLst>
                  <a:ext uri="{0D108BD9-81ED-4DB2-BD59-A6C34878D82A}">
                    <a16:rowId xmlns:a16="http://schemas.microsoft.com/office/drawing/2014/main" val="1706132354"/>
                  </a:ext>
                </a:extLst>
              </a:tr>
              <a:tr h="370840">
                <a:tc>
                  <a:txBody>
                    <a:bodyPr/>
                    <a:lstStyle/>
                    <a:p>
                      <a:r>
                        <a:rPr lang="en-US" b="1" i="1" dirty="0" smtClean="0"/>
                        <a:t>Examples of Micro-Habitats</a:t>
                      </a:r>
                      <a:endParaRPr lang="en-GB" b="1" i="1" dirty="0"/>
                    </a:p>
                  </a:txBody>
                  <a:tcPr/>
                </a:tc>
                <a:tc>
                  <a:txBody>
                    <a:bodyPr/>
                    <a:lstStyle/>
                    <a:p>
                      <a:pPr marL="0" indent="0">
                        <a:buFontTx/>
                        <a:buNone/>
                      </a:pPr>
                      <a:r>
                        <a:rPr lang="en-US" dirty="0" smtClean="0"/>
                        <a:t>Lawn/in grass </a:t>
                      </a:r>
                    </a:p>
                    <a:p>
                      <a:pPr marL="0" indent="0">
                        <a:buFontTx/>
                        <a:buNone/>
                      </a:pPr>
                      <a:r>
                        <a:rPr lang="en-US" dirty="0" smtClean="0"/>
                        <a:t>Pond </a:t>
                      </a:r>
                    </a:p>
                    <a:p>
                      <a:pPr marL="0" indent="0">
                        <a:buFontTx/>
                        <a:buNone/>
                      </a:pPr>
                      <a:r>
                        <a:rPr lang="en-US" dirty="0" smtClean="0"/>
                        <a:t>Under a rock</a:t>
                      </a:r>
                    </a:p>
                    <a:p>
                      <a:pPr marL="0" indent="0">
                        <a:buFontTx/>
                        <a:buNone/>
                      </a:pPr>
                      <a:r>
                        <a:rPr lang="en-US" dirty="0" smtClean="0"/>
                        <a:t>Under a log  On a tree</a:t>
                      </a:r>
                    </a:p>
                    <a:p>
                      <a:pPr marL="0" indent="0">
                        <a:buFontTx/>
                        <a:buNone/>
                      </a:pPr>
                      <a:r>
                        <a:rPr lang="en-US" dirty="0" smtClean="0"/>
                        <a:t>In a</a:t>
                      </a:r>
                      <a:r>
                        <a:rPr lang="en-US" baseline="0" dirty="0" smtClean="0"/>
                        <a:t> tree or bush</a:t>
                      </a:r>
                      <a:endParaRPr lang="en-US" dirty="0" smtClean="0"/>
                    </a:p>
                    <a:p>
                      <a:endParaRPr lang="en-GB" dirty="0"/>
                    </a:p>
                  </a:txBody>
                  <a:tcPr/>
                </a:tc>
                <a:tc>
                  <a:txBody>
                    <a:bodyPr/>
                    <a:lstStyle/>
                    <a:p>
                      <a:r>
                        <a:rPr lang="en-US" dirty="0" smtClean="0"/>
                        <a:t>In long grass</a:t>
                      </a:r>
                    </a:p>
                    <a:p>
                      <a:r>
                        <a:rPr lang="en-US" dirty="0" smtClean="0"/>
                        <a:t>Under a log (dead wood)</a:t>
                      </a:r>
                    </a:p>
                    <a:p>
                      <a:r>
                        <a:rPr lang="en-US" dirty="0" smtClean="0"/>
                        <a:t>In a hole in a tree</a:t>
                      </a:r>
                    </a:p>
                    <a:p>
                      <a:r>
                        <a:rPr lang="en-US" dirty="0" smtClean="0"/>
                        <a:t>Among the roots</a:t>
                      </a:r>
                    </a:p>
                    <a:p>
                      <a:r>
                        <a:rPr lang="en-US" dirty="0" smtClean="0"/>
                        <a:t>Under leaves</a:t>
                      </a:r>
                    </a:p>
                    <a:p>
                      <a:r>
                        <a:rPr lang="en-US" dirty="0" smtClean="0"/>
                        <a:t>In the soil</a:t>
                      </a:r>
                    </a:p>
                    <a:p>
                      <a:r>
                        <a:rPr lang="en-US" dirty="0" smtClean="0"/>
                        <a:t>In a tree or bush</a:t>
                      </a:r>
                      <a:endParaRPr lang="en-GB" dirty="0"/>
                    </a:p>
                  </a:txBody>
                  <a:tcPr/>
                </a:tc>
                <a:tc>
                  <a:txBody>
                    <a:bodyPr/>
                    <a:lstStyle/>
                    <a:p>
                      <a:r>
                        <a:rPr lang="en-US" dirty="0" smtClean="0"/>
                        <a:t>River bank</a:t>
                      </a:r>
                    </a:p>
                    <a:p>
                      <a:r>
                        <a:rPr lang="en-US" dirty="0" smtClean="0"/>
                        <a:t>Under stones</a:t>
                      </a:r>
                    </a:p>
                    <a:p>
                      <a:r>
                        <a:rPr lang="en-US" dirty="0" smtClean="0"/>
                        <a:t>(in and out of the water)</a:t>
                      </a:r>
                      <a:endParaRPr lang="en-GB" dirty="0"/>
                    </a:p>
                  </a:txBody>
                  <a:tcPr/>
                </a:tc>
                <a:tc>
                  <a:txBody>
                    <a:bodyPr/>
                    <a:lstStyle/>
                    <a:p>
                      <a:r>
                        <a:rPr lang="en-US" dirty="0" smtClean="0"/>
                        <a:t>Rock pools</a:t>
                      </a:r>
                    </a:p>
                    <a:p>
                      <a:r>
                        <a:rPr lang="en-US" dirty="0" smtClean="0"/>
                        <a:t>In the sand</a:t>
                      </a:r>
                    </a:p>
                    <a:p>
                      <a:r>
                        <a:rPr lang="en-US" dirty="0" smtClean="0"/>
                        <a:t>Under stones</a:t>
                      </a:r>
                    </a:p>
                    <a:p>
                      <a:r>
                        <a:rPr lang="en-US" dirty="0" smtClean="0"/>
                        <a:t>Under</a:t>
                      </a:r>
                      <a:r>
                        <a:rPr lang="en-US" baseline="0" dirty="0" smtClean="0"/>
                        <a:t> seaweed</a:t>
                      </a:r>
                      <a:endParaRPr lang="en-GB" dirty="0"/>
                    </a:p>
                  </a:txBody>
                  <a:tcPr/>
                </a:tc>
                <a:extLst>
                  <a:ext uri="{0D108BD9-81ED-4DB2-BD59-A6C34878D82A}">
                    <a16:rowId xmlns:a16="http://schemas.microsoft.com/office/drawing/2014/main" val="403031491"/>
                  </a:ext>
                </a:extLst>
              </a:tr>
            </a:tbl>
          </a:graphicData>
        </a:graphic>
      </p:graphicFrame>
      <p:sp>
        <p:nvSpPr>
          <p:cNvPr id="6" name="TextBox 5"/>
          <p:cNvSpPr txBox="1"/>
          <p:nvPr/>
        </p:nvSpPr>
        <p:spPr>
          <a:xfrm>
            <a:off x="0" y="0"/>
            <a:ext cx="12192000" cy="8125301"/>
          </a:xfrm>
          <a:prstGeom prst="rect">
            <a:avLst/>
          </a:prstGeom>
          <a:noFill/>
        </p:spPr>
        <p:txBody>
          <a:bodyPr wrap="square" rtlCol="0">
            <a:spAutoFit/>
          </a:bodyPr>
          <a:lstStyle/>
          <a:p>
            <a:r>
              <a:rPr lang="en-US" b="1" dirty="0" smtClean="0"/>
              <a:t>Here are some examples of microhabitats that you might find in and around our local area – We would like you to do an investigation – a survey of 3 different microhabitats. </a:t>
            </a:r>
            <a:endParaRPr lang="en-US" b="1" dirty="0"/>
          </a:p>
          <a:p>
            <a:pPr fontAlgn="base"/>
            <a:r>
              <a:rPr lang="en-US" b="1" dirty="0" smtClean="0"/>
              <a:t>When you do any wildlife investigation you will require sharp </a:t>
            </a:r>
            <a:r>
              <a:rPr lang="en-US" b="1" dirty="0"/>
              <a:t>eyes and some patience. But here are a few other things that may come in handy:</a:t>
            </a:r>
          </a:p>
          <a:p>
            <a:pPr fontAlgn="base"/>
            <a:r>
              <a:rPr lang="en-US" b="1" dirty="0" smtClean="0"/>
              <a:t>Pen/Pencil and Paper – to record what you find</a:t>
            </a:r>
            <a:endParaRPr lang="en-US" b="1" dirty="0"/>
          </a:p>
          <a:p>
            <a:r>
              <a:rPr lang="en-US" b="1" dirty="0" smtClean="0"/>
              <a:t>The </a:t>
            </a:r>
            <a:r>
              <a:rPr lang="en-US" b="1" dirty="0"/>
              <a:t>items below might help if </a:t>
            </a:r>
            <a:r>
              <a:rPr lang="en-US" b="1" dirty="0" smtClean="0"/>
              <a:t>you want </a:t>
            </a:r>
            <a:r>
              <a:rPr lang="en-US" b="1" dirty="0"/>
              <a:t>to get a closer look at the living things </a:t>
            </a:r>
            <a:r>
              <a:rPr lang="en-US" b="1" dirty="0" smtClean="0"/>
              <a:t>you find:</a:t>
            </a:r>
            <a:r>
              <a:rPr lang="en-US" b="1" dirty="0"/>
              <a:t/>
            </a:r>
            <a:br>
              <a:rPr lang="en-US" b="1" dirty="0"/>
            </a:br>
            <a:r>
              <a:rPr lang="en-US" b="1" dirty="0"/>
              <a:t>Clear containers are useful for holding any mini-beasts while </a:t>
            </a:r>
            <a:r>
              <a:rPr lang="en-US" b="1" dirty="0" smtClean="0"/>
              <a:t>you </a:t>
            </a:r>
            <a:r>
              <a:rPr lang="en-US" b="1" dirty="0"/>
              <a:t>study them.</a:t>
            </a:r>
            <a:br>
              <a:rPr lang="en-US" b="1" dirty="0"/>
            </a:br>
            <a:r>
              <a:rPr lang="en-US" b="1" dirty="0"/>
              <a:t>Use a spoon or small paintbrush to gently scoop up </a:t>
            </a:r>
            <a:r>
              <a:rPr lang="en-US" b="1" dirty="0" smtClean="0"/>
              <a:t>your </a:t>
            </a:r>
            <a:r>
              <a:rPr lang="en-US" b="1" dirty="0"/>
              <a:t>finds.</a:t>
            </a:r>
            <a:br>
              <a:rPr lang="en-US" b="1" dirty="0"/>
            </a:br>
            <a:r>
              <a:rPr lang="en-US" b="1" dirty="0"/>
              <a:t>A magnifying glass is great for examining really tiny details.</a:t>
            </a:r>
          </a:p>
          <a:p>
            <a:r>
              <a:rPr lang="en-US" b="1" dirty="0"/>
              <a:t>A camera to record the microhabitat and findings.</a:t>
            </a:r>
            <a:endParaRPr lang="en-GB" b="1" dirty="0"/>
          </a:p>
          <a:p>
            <a:pPr fontAlgn="base"/>
            <a:endParaRPr lang="en-US" dirty="0"/>
          </a:p>
          <a:p>
            <a:pPr fontAlgn="base"/>
            <a:endParaRPr lang="en-US" dirty="0" smtClean="0"/>
          </a:p>
          <a:p>
            <a:pPr fontAlgn="base"/>
            <a:r>
              <a:rPr lang="en-US" b="1" dirty="0" smtClean="0">
                <a:solidFill>
                  <a:srgbClr val="FF0000"/>
                </a:solidFill>
              </a:rPr>
              <a:t>Remember you must not hurt </a:t>
            </a:r>
          </a:p>
          <a:p>
            <a:pPr fontAlgn="base"/>
            <a:r>
              <a:rPr lang="en-US" b="1" dirty="0">
                <a:solidFill>
                  <a:srgbClr val="FF0000"/>
                </a:solidFill>
              </a:rPr>
              <a:t>o</a:t>
            </a:r>
            <a:r>
              <a:rPr lang="en-US" b="1" dirty="0" smtClean="0">
                <a:solidFill>
                  <a:srgbClr val="FF0000"/>
                </a:solidFill>
              </a:rPr>
              <a:t>r remove any living things as </a:t>
            </a:r>
          </a:p>
          <a:p>
            <a:pPr fontAlgn="base"/>
            <a:r>
              <a:rPr lang="en-US" b="1" dirty="0" smtClean="0">
                <a:solidFill>
                  <a:srgbClr val="FF0000"/>
                </a:solidFill>
              </a:rPr>
              <a:t>you carry out your investigation - </a:t>
            </a:r>
          </a:p>
          <a:p>
            <a:pPr fontAlgn="base"/>
            <a:r>
              <a:rPr lang="en-US" b="1" dirty="0" smtClean="0">
                <a:solidFill>
                  <a:srgbClr val="FF0000"/>
                </a:solidFill>
              </a:rPr>
              <a:t>always treat other living things </a:t>
            </a:r>
          </a:p>
          <a:p>
            <a:pPr fontAlgn="base"/>
            <a:r>
              <a:rPr lang="en-US" b="1" dirty="0" smtClean="0">
                <a:solidFill>
                  <a:srgbClr val="FF0000"/>
                </a:solidFill>
              </a:rPr>
              <a:t>with respect.</a:t>
            </a:r>
          </a:p>
          <a:p>
            <a:pPr fontAlgn="base"/>
            <a:endParaRPr lang="en-US" dirty="0"/>
          </a:p>
          <a:p>
            <a:pPr fontAlgn="base"/>
            <a:endParaRPr lang="en-US" dirty="0" smtClean="0"/>
          </a:p>
          <a:p>
            <a:pPr fontAlgn="base"/>
            <a:endParaRPr lang="en-US" dirty="0"/>
          </a:p>
          <a:p>
            <a:pPr fontAlgn="base"/>
            <a:endParaRPr lang="en-US" dirty="0" smtClean="0"/>
          </a:p>
          <a:p>
            <a:pPr fontAlgn="base"/>
            <a:endParaRPr lang="en-US" dirty="0"/>
          </a:p>
          <a:p>
            <a:pPr fontAlgn="base"/>
            <a:endParaRPr lang="en-US" dirty="0" smtClean="0"/>
          </a:p>
          <a:p>
            <a:pPr fontAlgn="base"/>
            <a:endParaRPr lang="en-US" dirty="0"/>
          </a:p>
          <a:p>
            <a:pPr fontAlgn="base"/>
            <a:endParaRPr lang="en-US" dirty="0" smtClean="0"/>
          </a:p>
          <a:p>
            <a:pPr fontAlgn="base"/>
            <a:endParaRPr lang="en-US" dirty="0"/>
          </a:p>
          <a:p>
            <a:pPr fontAlgn="base"/>
            <a:endParaRPr lang="en-US" dirty="0" smtClean="0"/>
          </a:p>
          <a:p>
            <a:pPr fontAlgn="base"/>
            <a:endParaRPr lang="en-US" dirty="0"/>
          </a:p>
          <a:p>
            <a:endParaRPr lang="en-GB" dirty="0"/>
          </a:p>
        </p:txBody>
      </p:sp>
    </p:spTree>
    <p:extLst>
      <p:ext uri="{BB962C8B-B14F-4D97-AF65-F5344CB8AC3E}">
        <p14:creationId xmlns:p14="http://schemas.microsoft.com/office/powerpoint/2010/main" val="2467002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3" y="900702"/>
            <a:ext cx="10515600" cy="5957298"/>
          </a:xfrm>
        </p:spPr>
        <p:txBody>
          <a:bodyPr>
            <a:normAutofit fontScale="90000"/>
          </a:bodyPr>
          <a:lstStyle/>
          <a:p>
            <a:r>
              <a:rPr lang="en-US" dirty="0" smtClean="0"/>
              <a:t>Micro-habitats Investigation – You are going to be </a:t>
            </a:r>
            <a:r>
              <a:rPr lang="en-US" b="1" i="1" dirty="0" smtClean="0"/>
              <a:t>nature detectives </a:t>
            </a:r>
            <a:r>
              <a:rPr lang="en-US" dirty="0" smtClean="0"/>
              <a:t>so use your best skills to discover and track things down that live in your chosen microhabitats.</a:t>
            </a:r>
            <a:br>
              <a:rPr lang="en-US" dirty="0" smtClean="0"/>
            </a:br>
            <a:r>
              <a:rPr lang="en-US" dirty="0"/>
              <a:t/>
            </a:r>
            <a:br>
              <a:rPr lang="en-US" dirty="0"/>
            </a:br>
            <a:r>
              <a:rPr lang="en-US" dirty="0" smtClean="0"/>
              <a:t>We have included some plant and animal ID guides to help you with your investigation.</a:t>
            </a:r>
            <a:br>
              <a:rPr lang="en-US" dirty="0" smtClean="0"/>
            </a:br>
            <a:r>
              <a:rPr lang="en-US" dirty="0"/>
              <a:t/>
            </a:r>
            <a:br>
              <a:rPr lang="en-US" dirty="0"/>
            </a:br>
            <a:r>
              <a:rPr lang="en-US" b="1" i="1" dirty="0" smtClean="0"/>
              <a:t>Please look at the Activity Sheet, it has more detail about what we would like you to do.</a:t>
            </a:r>
            <a:br>
              <a:rPr lang="en-US" b="1" i="1" dirty="0" smtClean="0"/>
            </a:br>
            <a:r>
              <a:rPr lang="en-US" dirty="0"/>
              <a:t/>
            </a:r>
            <a:br>
              <a:rPr lang="en-US" dirty="0"/>
            </a:br>
            <a:endParaRPr lang="en-GB" dirty="0"/>
          </a:p>
        </p:txBody>
      </p:sp>
    </p:spTree>
    <p:extLst>
      <p:ext uri="{BB962C8B-B14F-4D97-AF65-F5344CB8AC3E}">
        <p14:creationId xmlns:p14="http://schemas.microsoft.com/office/powerpoint/2010/main" val="2258137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360" y="169771"/>
            <a:ext cx="3939988" cy="646331"/>
          </a:xfrm>
          <a:prstGeom prst="rect">
            <a:avLst/>
          </a:prstGeom>
          <a:solidFill>
            <a:schemeClr val="accent6">
              <a:lumMod val="40000"/>
              <a:lumOff val="60000"/>
            </a:schemeClr>
          </a:solidFill>
        </p:spPr>
        <p:txBody>
          <a:bodyPr wrap="square" rtlCol="0">
            <a:spAutoFit/>
          </a:bodyPr>
          <a:lstStyle/>
          <a:p>
            <a:r>
              <a:rPr lang="en-GB" sz="3600" b="1" dirty="0"/>
              <a:t>What is a habitat?</a:t>
            </a:r>
          </a:p>
        </p:txBody>
      </p:sp>
      <p:sp>
        <p:nvSpPr>
          <p:cNvPr id="5" name="TextBox 4"/>
          <p:cNvSpPr txBox="1"/>
          <p:nvPr/>
        </p:nvSpPr>
        <p:spPr>
          <a:xfrm>
            <a:off x="469360" y="983457"/>
            <a:ext cx="5096434" cy="981635"/>
          </a:xfrm>
          <a:prstGeom prst="rect">
            <a:avLst/>
          </a:prstGeom>
          <a:solidFill>
            <a:schemeClr val="accent6">
              <a:lumMod val="40000"/>
              <a:lumOff val="60000"/>
            </a:schemeClr>
          </a:solidFill>
        </p:spPr>
        <p:txBody>
          <a:bodyPr wrap="square" rtlCol="0">
            <a:spAutoFit/>
          </a:bodyPr>
          <a:lstStyle/>
          <a:p>
            <a:r>
              <a:rPr lang="en-GB" sz="2800" dirty="0"/>
              <a:t>It is the place where a plant or animal lives</a:t>
            </a:r>
          </a:p>
        </p:txBody>
      </p:sp>
      <p:sp>
        <p:nvSpPr>
          <p:cNvPr id="6" name="TextBox 5"/>
          <p:cNvSpPr txBox="1"/>
          <p:nvPr/>
        </p:nvSpPr>
        <p:spPr>
          <a:xfrm>
            <a:off x="833719" y="2105072"/>
            <a:ext cx="2595282" cy="523220"/>
          </a:xfrm>
          <a:prstGeom prst="rect">
            <a:avLst/>
          </a:prstGeom>
          <a:solidFill>
            <a:schemeClr val="accent6">
              <a:lumMod val="60000"/>
              <a:lumOff val="40000"/>
            </a:schemeClr>
          </a:solidFill>
        </p:spPr>
        <p:txBody>
          <a:bodyPr wrap="square" rtlCol="0">
            <a:spAutoFit/>
          </a:bodyPr>
          <a:lstStyle/>
          <a:p>
            <a:r>
              <a:rPr lang="en-GB" sz="2800" dirty="0"/>
              <a:t>It could be a …</a:t>
            </a:r>
          </a:p>
        </p:txBody>
      </p:sp>
      <p:grpSp>
        <p:nvGrpSpPr>
          <p:cNvPr id="9" name="Group 8"/>
          <p:cNvGrpSpPr/>
          <p:nvPr/>
        </p:nvGrpSpPr>
        <p:grpSpPr>
          <a:xfrm>
            <a:off x="8653183" y="2366682"/>
            <a:ext cx="2619376" cy="1759044"/>
            <a:chOff x="4786311" y="2541493"/>
            <a:chExt cx="2619376" cy="1759044"/>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312" y="2557462"/>
              <a:ext cx="2619375" cy="1743075"/>
            </a:xfrm>
            <a:prstGeom prst="rect">
              <a:avLst/>
            </a:prstGeom>
          </p:spPr>
        </p:pic>
        <p:sp>
          <p:nvSpPr>
            <p:cNvPr id="8" name="TextBox 7"/>
            <p:cNvSpPr txBox="1"/>
            <p:nvPr/>
          </p:nvSpPr>
          <p:spPr>
            <a:xfrm>
              <a:off x="4786311" y="2541493"/>
              <a:ext cx="2619375" cy="369332"/>
            </a:xfrm>
            <a:prstGeom prst="rect">
              <a:avLst/>
            </a:prstGeom>
            <a:solidFill>
              <a:srgbClr val="FFFF00"/>
            </a:solidFill>
          </p:spPr>
          <p:txBody>
            <a:bodyPr wrap="square" rtlCol="0">
              <a:spAutoFit/>
            </a:bodyPr>
            <a:lstStyle/>
            <a:p>
              <a:pPr algn="ctr"/>
              <a:r>
                <a:rPr lang="en-GB" b="1" dirty="0"/>
                <a:t>A meadow</a:t>
              </a:r>
            </a:p>
          </p:txBody>
        </p:sp>
      </p:grpSp>
      <p:grpSp>
        <p:nvGrpSpPr>
          <p:cNvPr id="12" name="Group 11"/>
          <p:cNvGrpSpPr/>
          <p:nvPr/>
        </p:nvGrpSpPr>
        <p:grpSpPr>
          <a:xfrm>
            <a:off x="6104966" y="2387818"/>
            <a:ext cx="2124634" cy="1757979"/>
            <a:chOff x="5534585" y="2921597"/>
            <a:chExt cx="2124634" cy="1757979"/>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599" y="3002280"/>
              <a:ext cx="2096620" cy="1677296"/>
            </a:xfrm>
            <a:prstGeom prst="rect">
              <a:avLst/>
            </a:prstGeom>
          </p:spPr>
        </p:pic>
        <p:sp>
          <p:nvSpPr>
            <p:cNvPr id="11" name="TextBox 10"/>
            <p:cNvSpPr txBox="1"/>
            <p:nvPr/>
          </p:nvSpPr>
          <p:spPr>
            <a:xfrm>
              <a:off x="5534585" y="2921597"/>
              <a:ext cx="2124634" cy="376517"/>
            </a:xfrm>
            <a:prstGeom prst="rect">
              <a:avLst/>
            </a:prstGeom>
            <a:solidFill>
              <a:srgbClr val="FFFF00"/>
            </a:solidFill>
          </p:spPr>
          <p:txBody>
            <a:bodyPr wrap="square" rtlCol="0">
              <a:spAutoFit/>
            </a:bodyPr>
            <a:lstStyle/>
            <a:p>
              <a:pPr algn="ctr"/>
              <a:r>
                <a:rPr lang="en-GB" b="1" dirty="0"/>
                <a:t>A beach</a:t>
              </a:r>
            </a:p>
          </p:txBody>
        </p:sp>
      </p:grpSp>
      <p:grpSp>
        <p:nvGrpSpPr>
          <p:cNvPr id="15" name="Group 14"/>
          <p:cNvGrpSpPr/>
          <p:nvPr/>
        </p:nvGrpSpPr>
        <p:grpSpPr>
          <a:xfrm>
            <a:off x="9078318" y="4357817"/>
            <a:ext cx="2194240" cy="1818745"/>
            <a:chOff x="8106335" y="4472267"/>
            <a:chExt cx="2194240" cy="1818745"/>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335" y="4472267"/>
              <a:ext cx="2194240" cy="1472204"/>
            </a:xfrm>
            <a:prstGeom prst="rect">
              <a:avLst/>
            </a:prstGeom>
          </p:spPr>
        </p:pic>
        <p:sp>
          <p:nvSpPr>
            <p:cNvPr id="14" name="TextBox 13"/>
            <p:cNvSpPr txBox="1"/>
            <p:nvPr/>
          </p:nvSpPr>
          <p:spPr>
            <a:xfrm>
              <a:off x="8106335" y="5921680"/>
              <a:ext cx="2194240" cy="369332"/>
            </a:xfrm>
            <a:prstGeom prst="rect">
              <a:avLst/>
            </a:prstGeom>
            <a:solidFill>
              <a:srgbClr val="FFFF00"/>
            </a:solidFill>
          </p:spPr>
          <p:txBody>
            <a:bodyPr wrap="square" rtlCol="0">
              <a:spAutoFit/>
            </a:bodyPr>
            <a:lstStyle/>
            <a:p>
              <a:pPr algn="ctr"/>
              <a:r>
                <a:rPr lang="en-GB" b="1" dirty="0"/>
                <a:t>A pond</a:t>
              </a:r>
            </a:p>
          </p:txBody>
        </p:sp>
      </p:grpSp>
      <p:grpSp>
        <p:nvGrpSpPr>
          <p:cNvPr id="18" name="Group 17"/>
          <p:cNvGrpSpPr/>
          <p:nvPr/>
        </p:nvGrpSpPr>
        <p:grpSpPr>
          <a:xfrm>
            <a:off x="6372458" y="4365660"/>
            <a:ext cx="2299448" cy="1859435"/>
            <a:chOff x="2766169" y="4125726"/>
            <a:chExt cx="2299448" cy="1859435"/>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6169" y="4125726"/>
              <a:ext cx="2299448" cy="1532965"/>
            </a:xfrm>
            <a:prstGeom prst="rect">
              <a:avLst/>
            </a:prstGeom>
          </p:spPr>
        </p:pic>
        <p:sp>
          <p:nvSpPr>
            <p:cNvPr id="17" name="TextBox 16"/>
            <p:cNvSpPr txBox="1"/>
            <p:nvPr/>
          </p:nvSpPr>
          <p:spPr>
            <a:xfrm>
              <a:off x="2766169" y="5615829"/>
              <a:ext cx="2299448" cy="369332"/>
            </a:xfrm>
            <a:prstGeom prst="rect">
              <a:avLst/>
            </a:prstGeom>
            <a:solidFill>
              <a:srgbClr val="FFFF00"/>
            </a:solidFill>
          </p:spPr>
          <p:txBody>
            <a:bodyPr wrap="square" rtlCol="0">
              <a:spAutoFit/>
            </a:bodyPr>
            <a:lstStyle/>
            <a:p>
              <a:pPr algn="ctr"/>
              <a:r>
                <a:rPr lang="en-GB" b="1" dirty="0"/>
                <a:t>A wood</a:t>
              </a:r>
            </a:p>
          </p:txBody>
        </p:sp>
      </p:grpSp>
      <p:grpSp>
        <p:nvGrpSpPr>
          <p:cNvPr id="21" name="Group 20"/>
          <p:cNvGrpSpPr/>
          <p:nvPr/>
        </p:nvGrpSpPr>
        <p:grpSpPr>
          <a:xfrm>
            <a:off x="3526491" y="2152400"/>
            <a:ext cx="2366683" cy="1903803"/>
            <a:chOff x="2460812" y="3152291"/>
            <a:chExt cx="2366683" cy="1903803"/>
          </a:xfrm>
        </p:grpSpPr>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8097" y="3152291"/>
              <a:ext cx="2359398" cy="1566356"/>
            </a:xfrm>
            <a:prstGeom prst="rect">
              <a:avLst/>
            </a:prstGeom>
          </p:spPr>
        </p:pic>
        <p:sp>
          <p:nvSpPr>
            <p:cNvPr id="20" name="TextBox 19"/>
            <p:cNvSpPr txBox="1"/>
            <p:nvPr/>
          </p:nvSpPr>
          <p:spPr>
            <a:xfrm>
              <a:off x="2460812" y="4679576"/>
              <a:ext cx="2366682" cy="376518"/>
            </a:xfrm>
            <a:prstGeom prst="rect">
              <a:avLst/>
            </a:prstGeom>
            <a:solidFill>
              <a:srgbClr val="FFFF00"/>
            </a:solidFill>
          </p:spPr>
          <p:txBody>
            <a:bodyPr wrap="square" rtlCol="0">
              <a:spAutoFit/>
            </a:bodyPr>
            <a:lstStyle/>
            <a:p>
              <a:pPr algn="ctr"/>
              <a:r>
                <a:rPr lang="en-GB" b="1" dirty="0"/>
                <a:t>A garden</a:t>
              </a:r>
            </a:p>
          </p:txBody>
        </p:sp>
      </p:grpSp>
      <p:grpSp>
        <p:nvGrpSpPr>
          <p:cNvPr id="27" name="Group 26"/>
          <p:cNvGrpSpPr/>
          <p:nvPr/>
        </p:nvGrpSpPr>
        <p:grpSpPr>
          <a:xfrm>
            <a:off x="718149" y="3151466"/>
            <a:ext cx="2612421" cy="1693199"/>
            <a:chOff x="1801906" y="4638503"/>
            <a:chExt cx="2612421" cy="1693199"/>
          </a:xfrm>
        </p:grpSpPr>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2128" y="4638503"/>
              <a:ext cx="2602199" cy="1462588"/>
            </a:xfrm>
            <a:prstGeom prst="rect">
              <a:avLst/>
            </a:prstGeom>
          </p:spPr>
        </p:pic>
        <p:sp>
          <p:nvSpPr>
            <p:cNvPr id="26" name="TextBox 25"/>
            <p:cNvSpPr txBox="1"/>
            <p:nvPr/>
          </p:nvSpPr>
          <p:spPr>
            <a:xfrm>
              <a:off x="1801906" y="5962370"/>
              <a:ext cx="2608729" cy="369332"/>
            </a:xfrm>
            <a:prstGeom prst="rect">
              <a:avLst/>
            </a:prstGeom>
            <a:solidFill>
              <a:srgbClr val="FFFF00"/>
            </a:solidFill>
          </p:spPr>
          <p:txBody>
            <a:bodyPr wrap="square" rtlCol="0">
              <a:spAutoFit/>
            </a:bodyPr>
            <a:lstStyle/>
            <a:p>
              <a:pPr algn="ctr"/>
              <a:r>
                <a:rPr lang="en-GB" b="1" dirty="0"/>
                <a:t>A park</a:t>
              </a:r>
            </a:p>
          </p:txBody>
        </p:sp>
      </p:grpSp>
      <p:sp>
        <p:nvSpPr>
          <p:cNvPr id="28" name="TextBox 27"/>
          <p:cNvSpPr txBox="1"/>
          <p:nvPr/>
        </p:nvSpPr>
        <p:spPr>
          <a:xfrm>
            <a:off x="2655496" y="5137171"/>
            <a:ext cx="3197846" cy="707886"/>
          </a:xfrm>
          <a:prstGeom prst="rect">
            <a:avLst/>
          </a:prstGeom>
          <a:solidFill>
            <a:srgbClr val="FFFF00"/>
          </a:solidFill>
        </p:spPr>
        <p:txBody>
          <a:bodyPr wrap="square" rtlCol="0">
            <a:spAutoFit/>
          </a:bodyPr>
          <a:lstStyle/>
          <a:p>
            <a:pPr algn="ctr"/>
            <a:r>
              <a:rPr lang="en-GB" sz="2000" b="1" dirty="0"/>
              <a:t>or anywhere else that plants and animals live!</a:t>
            </a:r>
          </a:p>
        </p:txBody>
      </p:sp>
      <p:sp>
        <p:nvSpPr>
          <p:cNvPr id="2" name="Rectangle 1"/>
          <p:cNvSpPr/>
          <p:nvPr/>
        </p:nvSpPr>
        <p:spPr>
          <a:xfrm>
            <a:off x="6132980" y="364925"/>
            <a:ext cx="6096000" cy="1754326"/>
          </a:xfrm>
          <a:prstGeom prst="rect">
            <a:avLst/>
          </a:prstGeom>
        </p:spPr>
        <p:txBody>
          <a:bodyPr>
            <a:spAutoFit/>
          </a:bodyPr>
          <a:lstStyle/>
          <a:p>
            <a:r>
              <a:rPr lang="en-US" b="1" dirty="0" smtClean="0">
                <a:solidFill>
                  <a:srgbClr val="000000"/>
                </a:solidFill>
                <a:latin typeface="GeographEditWeb"/>
              </a:rPr>
              <a:t>A habitat provides the four </a:t>
            </a:r>
            <a:r>
              <a:rPr lang="en-US" b="1" dirty="0">
                <a:solidFill>
                  <a:srgbClr val="000000"/>
                </a:solidFill>
                <a:latin typeface="GeographEditWeb"/>
              </a:rPr>
              <a:t>basic survival needs include:</a:t>
            </a:r>
          </a:p>
          <a:p>
            <a:pPr>
              <a:buFont typeface="Arial" panose="020B0604020202020204" pitchFamily="34" charset="0"/>
              <a:buChar char="•"/>
            </a:pPr>
            <a:r>
              <a:rPr lang="en-US" b="1" dirty="0">
                <a:solidFill>
                  <a:srgbClr val="000000"/>
                </a:solidFill>
                <a:latin typeface="GeographEditWeb"/>
              </a:rPr>
              <a:t>food</a:t>
            </a:r>
          </a:p>
          <a:p>
            <a:pPr>
              <a:buFont typeface="Arial" panose="020B0604020202020204" pitchFamily="34" charset="0"/>
              <a:buChar char="•"/>
            </a:pPr>
            <a:r>
              <a:rPr lang="en-US" b="1" dirty="0">
                <a:solidFill>
                  <a:srgbClr val="000000"/>
                </a:solidFill>
                <a:latin typeface="GeographEditWeb"/>
              </a:rPr>
              <a:t>shelter from weather and predators</a:t>
            </a:r>
          </a:p>
          <a:p>
            <a:pPr>
              <a:buFont typeface="Arial" panose="020B0604020202020204" pitchFamily="34" charset="0"/>
              <a:buChar char="•"/>
            </a:pPr>
            <a:r>
              <a:rPr lang="en-US" b="1" dirty="0">
                <a:solidFill>
                  <a:srgbClr val="000000"/>
                </a:solidFill>
                <a:latin typeface="GeographEditWeb"/>
              </a:rPr>
              <a:t>water</a:t>
            </a:r>
          </a:p>
          <a:p>
            <a:pPr>
              <a:buFont typeface="Arial" panose="020B0604020202020204" pitchFamily="34" charset="0"/>
              <a:buChar char="•"/>
            </a:pPr>
            <a:r>
              <a:rPr lang="en-US" b="1" dirty="0">
                <a:solidFill>
                  <a:srgbClr val="000000"/>
                </a:solidFill>
                <a:latin typeface="GeographEditWeb"/>
              </a:rPr>
              <a:t>a place to raise young</a:t>
            </a:r>
            <a:endParaRPr lang="en-US" b="1" i="0" dirty="0">
              <a:solidFill>
                <a:srgbClr val="000000"/>
              </a:solidFill>
              <a:effectLst/>
              <a:latin typeface="GeographEditWeb"/>
            </a:endParaRPr>
          </a:p>
        </p:txBody>
      </p:sp>
      <p:sp>
        <p:nvSpPr>
          <p:cNvPr id="3" name="Rectangle 2"/>
          <p:cNvSpPr/>
          <p:nvPr/>
        </p:nvSpPr>
        <p:spPr>
          <a:xfrm>
            <a:off x="2439354" y="6148085"/>
            <a:ext cx="10660194" cy="646331"/>
          </a:xfrm>
          <a:prstGeom prst="rect">
            <a:avLst/>
          </a:prstGeom>
        </p:spPr>
        <p:txBody>
          <a:bodyPr wrap="square">
            <a:spAutoFit/>
          </a:bodyPr>
          <a:lstStyle/>
          <a:p>
            <a:r>
              <a:rPr lang="en-GB" dirty="0">
                <a:hlinkClick r:id="rId8"/>
              </a:rPr>
              <a:t>https://www.bbc.co.uk/teach/class-clips-video/biology-ks1-ks2-wonders-of-nature-wildlife-in-our-gardens/zkx2t39</a:t>
            </a:r>
            <a:endParaRPr lang="en-GB" dirty="0"/>
          </a:p>
        </p:txBody>
      </p:sp>
      <p:sp>
        <p:nvSpPr>
          <p:cNvPr id="22" name="TextBox 21"/>
          <p:cNvSpPr txBox="1"/>
          <p:nvPr/>
        </p:nvSpPr>
        <p:spPr>
          <a:xfrm>
            <a:off x="208879" y="5824133"/>
            <a:ext cx="2243411" cy="923330"/>
          </a:xfrm>
          <a:prstGeom prst="rect">
            <a:avLst/>
          </a:prstGeom>
          <a:noFill/>
        </p:spPr>
        <p:txBody>
          <a:bodyPr wrap="square" rtlCol="0">
            <a:spAutoFit/>
          </a:bodyPr>
          <a:lstStyle/>
          <a:p>
            <a:r>
              <a:rPr lang="en-US" b="1" i="1" dirty="0" smtClean="0"/>
              <a:t>Take a look at how many animals might call a garden home !</a:t>
            </a:r>
            <a:endParaRPr lang="en-GB" b="1" i="1" dirty="0"/>
          </a:p>
        </p:txBody>
      </p:sp>
    </p:spTree>
    <p:extLst>
      <p:ext uri="{BB962C8B-B14F-4D97-AF65-F5344CB8AC3E}">
        <p14:creationId xmlns:p14="http://schemas.microsoft.com/office/powerpoint/2010/main" val="271265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80">
                                          <p:stCondLst>
                                            <p:cond delay="0"/>
                                          </p:stCondLst>
                                        </p:cTn>
                                        <p:tgtEl>
                                          <p:spTgt spid="15"/>
                                        </p:tgtEl>
                                      </p:cBhvr>
                                    </p:animEffect>
                                    <p:anim calcmode="lin" valueType="num">
                                      <p:cBhvr>
                                        <p:cTn id="4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3" dur="26">
                                          <p:stCondLst>
                                            <p:cond delay="650"/>
                                          </p:stCondLst>
                                        </p:cTn>
                                        <p:tgtEl>
                                          <p:spTgt spid="15"/>
                                        </p:tgtEl>
                                      </p:cBhvr>
                                      <p:to x="100000" y="60000"/>
                                    </p:animScale>
                                    <p:animScale>
                                      <p:cBhvr>
                                        <p:cTn id="54" dur="166" decel="50000">
                                          <p:stCondLst>
                                            <p:cond delay="676"/>
                                          </p:stCondLst>
                                        </p:cTn>
                                        <p:tgtEl>
                                          <p:spTgt spid="15"/>
                                        </p:tgtEl>
                                      </p:cBhvr>
                                      <p:to x="100000" y="100000"/>
                                    </p:animScale>
                                    <p:animScale>
                                      <p:cBhvr>
                                        <p:cTn id="55" dur="26">
                                          <p:stCondLst>
                                            <p:cond delay="1312"/>
                                          </p:stCondLst>
                                        </p:cTn>
                                        <p:tgtEl>
                                          <p:spTgt spid="15"/>
                                        </p:tgtEl>
                                      </p:cBhvr>
                                      <p:to x="100000" y="80000"/>
                                    </p:animScale>
                                    <p:animScale>
                                      <p:cBhvr>
                                        <p:cTn id="56" dur="166" decel="50000">
                                          <p:stCondLst>
                                            <p:cond delay="1338"/>
                                          </p:stCondLst>
                                        </p:cTn>
                                        <p:tgtEl>
                                          <p:spTgt spid="15"/>
                                        </p:tgtEl>
                                      </p:cBhvr>
                                      <p:to x="100000" y="100000"/>
                                    </p:animScale>
                                    <p:animScale>
                                      <p:cBhvr>
                                        <p:cTn id="57" dur="26">
                                          <p:stCondLst>
                                            <p:cond delay="1642"/>
                                          </p:stCondLst>
                                        </p:cTn>
                                        <p:tgtEl>
                                          <p:spTgt spid="15"/>
                                        </p:tgtEl>
                                      </p:cBhvr>
                                      <p:to x="100000" y="90000"/>
                                    </p:animScale>
                                    <p:animScale>
                                      <p:cBhvr>
                                        <p:cTn id="58" dur="166" decel="50000">
                                          <p:stCondLst>
                                            <p:cond delay="1668"/>
                                          </p:stCondLst>
                                        </p:cTn>
                                        <p:tgtEl>
                                          <p:spTgt spid="15"/>
                                        </p:tgtEl>
                                      </p:cBhvr>
                                      <p:to x="100000" y="100000"/>
                                    </p:animScale>
                                    <p:animScale>
                                      <p:cBhvr>
                                        <p:cTn id="59" dur="26">
                                          <p:stCondLst>
                                            <p:cond delay="1808"/>
                                          </p:stCondLst>
                                        </p:cTn>
                                        <p:tgtEl>
                                          <p:spTgt spid="15"/>
                                        </p:tgtEl>
                                      </p:cBhvr>
                                      <p:to x="100000" y="95000"/>
                                    </p:animScale>
                                    <p:animScale>
                                      <p:cBhvr>
                                        <p:cTn id="60" dur="166" decel="50000">
                                          <p:stCondLst>
                                            <p:cond delay="1834"/>
                                          </p:stCondLst>
                                        </p:cTn>
                                        <p:tgtEl>
                                          <p:spTgt spid="15"/>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2000"/>
                                        <p:tgtEl>
                                          <p:spTgt spid="21"/>
                                        </p:tgtEl>
                                      </p:cBhvr>
                                    </p:animEffect>
                                    <p:anim calcmode="lin" valueType="num">
                                      <p:cBhvr>
                                        <p:cTn id="66" dur="2000" fill="hold"/>
                                        <p:tgtEl>
                                          <p:spTgt spid="21"/>
                                        </p:tgtEl>
                                        <p:attrNameLst>
                                          <p:attrName>ppt_w</p:attrName>
                                        </p:attrNameLst>
                                      </p:cBhvr>
                                      <p:tavLst>
                                        <p:tav tm="0" fmla="#ppt_w*sin(2.5*pi*$)">
                                          <p:val>
                                            <p:fltVal val="0"/>
                                          </p:val>
                                        </p:tav>
                                        <p:tav tm="100000">
                                          <p:val>
                                            <p:fltVal val="1"/>
                                          </p:val>
                                        </p:tav>
                                      </p:tavLst>
                                    </p:anim>
                                    <p:anim calcmode="lin" valueType="num">
                                      <p:cBhvr>
                                        <p:cTn id="67"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1000" fill="hold"/>
                                        <p:tgtEl>
                                          <p:spTgt spid="27"/>
                                        </p:tgtEl>
                                        <p:attrNameLst>
                                          <p:attrName>ppt_w</p:attrName>
                                        </p:attrNameLst>
                                      </p:cBhvr>
                                      <p:tavLst>
                                        <p:tav tm="0">
                                          <p:val>
                                            <p:fltVal val="0"/>
                                          </p:val>
                                        </p:tav>
                                        <p:tav tm="100000">
                                          <p:val>
                                            <p:strVal val="#ppt_w"/>
                                          </p:val>
                                        </p:tav>
                                      </p:tavLst>
                                    </p:anim>
                                    <p:anim calcmode="lin" valueType="num">
                                      <p:cBhvr>
                                        <p:cTn id="73" dur="1000" fill="hold"/>
                                        <p:tgtEl>
                                          <p:spTgt spid="27"/>
                                        </p:tgtEl>
                                        <p:attrNameLst>
                                          <p:attrName>ppt_h</p:attrName>
                                        </p:attrNameLst>
                                      </p:cBhvr>
                                      <p:tavLst>
                                        <p:tav tm="0">
                                          <p:val>
                                            <p:fltVal val="0"/>
                                          </p:val>
                                        </p:tav>
                                        <p:tav tm="100000">
                                          <p:val>
                                            <p:strVal val="#ppt_h"/>
                                          </p:val>
                                        </p:tav>
                                      </p:tavLst>
                                    </p:anim>
                                    <p:anim calcmode="lin" valueType="num">
                                      <p:cBhvr>
                                        <p:cTn id="74" dur="1000" fill="hold"/>
                                        <p:tgtEl>
                                          <p:spTgt spid="27"/>
                                        </p:tgtEl>
                                        <p:attrNameLst>
                                          <p:attrName>style.rotation</p:attrName>
                                        </p:attrNameLst>
                                      </p:cBhvr>
                                      <p:tavLst>
                                        <p:tav tm="0">
                                          <p:val>
                                            <p:fltVal val="90"/>
                                          </p:val>
                                        </p:tav>
                                        <p:tav tm="100000">
                                          <p:val>
                                            <p:fltVal val="0"/>
                                          </p:val>
                                        </p:tav>
                                      </p:tavLst>
                                    </p:anim>
                                    <p:animEffect transition="in" filter="fade">
                                      <p:cBhvr>
                                        <p:cTn id="75" dur="10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1000" fill="hold"/>
                                        <p:tgtEl>
                                          <p:spTgt spid="12"/>
                                        </p:tgtEl>
                                        <p:attrNameLst>
                                          <p:attrName>ppt_w</p:attrName>
                                        </p:attrNameLst>
                                      </p:cBhvr>
                                      <p:tavLst>
                                        <p:tav tm="0">
                                          <p:val>
                                            <p:fltVal val="0"/>
                                          </p:val>
                                        </p:tav>
                                        <p:tav tm="100000">
                                          <p:val>
                                            <p:strVal val="#ppt_w"/>
                                          </p:val>
                                        </p:tav>
                                      </p:tavLst>
                                    </p:anim>
                                    <p:anim calcmode="lin" valueType="num">
                                      <p:cBhvr>
                                        <p:cTn id="81" dur="1000" fill="hold"/>
                                        <p:tgtEl>
                                          <p:spTgt spid="12"/>
                                        </p:tgtEl>
                                        <p:attrNameLst>
                                          <p:attrName>ppt_h</p:attrName>
                                        </p:attrNameLst>
                                      </p:cBhvr>
                                      <p:tavLst>
                                        <p:tav tm="0">
                                          <p:val>
                                            <p:fltVal val="0"/>
                                          </p:val>
                                        </p:tav>
                                        <p:tav tm="100000">
                                          <p:val>
                                            <p:strVal val="#ppt_h"/>
                                          </p:val>
                                        </p:tav>
                                      </p:tavLst>
                                    </p:anim>
                                    <p:anim calcmode="lin" valueType="num">
                                      <p:cBhvr>
                                        <p:cTn id="82" dur="1000" fill="hold"/>
                                        <p:tgtEl>
                                          <p:spTgt spid="12"/>
                                        </p:tgtEl>
                                        <p:attrNameLst>
                                          <p:attrName>style.rotation</p:attrName>
                                        </p:attrNameLst>
                                      </p:cBhvr>
                                      <p:tavLst>
                                        <p:tav tm="0">
                                          <p:val>
                                            <p:fltVal val="90"/>
                                          </p:val>
                                        </p:tav>
                                        <p:tav tm="100000">
                                          <p:val>
                                            <p:fltVal val="0"/>
                                          </p:val>
                                        </p:tav>
                                      </p:tavLst>
                                    </p:anim>
                                    <p:animEffect transition="in" filter="fade">
                                      <p:cBhvr>
                                        <p:cTn id="83" dur="10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80">
                                          <p:stCondLst>
                                            <p:cond delay="0"/>
                                          </p:stCondLst>
                                        </p:cTn>
                                        <p:tgtEl>
                                          <p:spTgt spid="28"/>
                                        </p:tgtEl>
                                      </p:cBhvr>
                                    </p:animEffect>
                                    <p:anim calcmode="lin" valueType="num">
                                      <p:cBhvr>
                                        <p:cTn id="89"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94" dur="26">
                                          <p:stCondLst>
                                            <p:cond delay="650"/>
                                          </p:stCondLst>
                                        </p:cTn>
                                        <p:tgtEl>
                                          <p:spTgt spid="28"/>
                                        </p:tgtEl>
                                      </p:cBhvr>
                                      <p:to x="100000" y="60000"/>
                                    </p:animScale>
                                    <p:animScale>
                                      <p:cBhvr>
                                        <p:cTn id="95" dur="166" decel="50000">
                                          <p:stCondLst>
                                            <p:cond delay="676"/>
                                          </p:stCondLst>
                                        </p:cTn>
                                        <p:tgtEl>
                                          <p:spTgt spid="28"/>
                                        </p:tgtEl>
                                      </p:cBhvr>
                                      <p:to x="100000" y="100000"/>
                                    </p:animScale>
                                    <p:animScale>
                                      <p:cBhvr>
                                        <p:cTn id="96" dur="26">
                                          <p:stCondLst>
                                            <p:cond delay="1312"/>
                                          </p:stCondLst>
                                        </p:cTn>
                                        <p:tgtEl>
                                          <p:spTgt spid="28"/>
                                        </p:tgtEl>
                                      </p:cBhvr>
                                      <p:to x="100000" y="80000"/>
                                    </p:animScale>
                                    <p:animScale>
                                      <p:cBhvr>
                                        <p:cTn id="97" dur="166" decel="50000">
                                          <p:stCondLst>
                                            <p:cond delay="1338"/>
                                          </p:stCondLst>
                                        </p:cTn>
                                        <p:tgtEl>
                                          <p:spTgt spid="28"/>
                                        </p:tgtEl>
                                      </p:cBhvr>
                                      <p:to x="100000" y="100000"/>
                                    </p:animScale>
                                    <p:animScale>
                                      <p:cBhvr>
                                        <p:cTn id="98" dur="26">
                                          <p:stCondLst>
                                            <p:cond delay="1642"/>
                                          </p:stCondLst>
                                        </p:cTn>
                                        <p:tgtEl>
                                          <p:spTgt spid="28"/>
                                        </p:tgtEl>
                                      </p:cBhvr>
                                      <p:to x="100000" y="90000"/>
                                    </p:animScale>
                                    <p:animScale>
                                      <p:cBhvr>
                                        <p:cTn id="99" dur="166" decel="50000">
                                          <p:stCondLst>
                                            <p:cond delay="1668"/>
                                          </p:stCondLst>
                                        </p:cTn>
                                        <p:tgtEl>
                                          <p:spTgt spid="28"/>
                                        </p:tgtEl>
                                      </p:cBhvr>
                                      <p:to x="100000" y="100000"/>
                                    </p:animScale>
                                    <p:animScale>
                                      <p:cBhvr>
                                        <p:cTn id="100" dur="26">
                                          <p:stCondLst>
                                            <p:cond delay="1808"/>
                                          </p:stCondLst>
                                        </p:cTn>
                                        <p:tgtEl>
                                          <p:spTgt spid="28"/>
                                        </p:tgtEl>
                                      </p:cBhvr>
                                      <p:to x="100000" y="95000"/>
                                    </p:animScale>
                                    <p:animScale>
                                      <p:cBhvr>
                                        <p:cTn id="101"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52592" y="840539"/>
            <a:ext cx="7525958" cy="5185954"/>
          </a:xfrm>
          <a:prstGeom prst="rect">
            <a:avLst/>
          </a:prstGeom>
        </p:spPr>
      </p:pic>
      <p:sp>
        <p:nvSpPr>
          <p:cNvPr id="5" name="TextBox 4"/>
          <p:cNvSpPr txBox="1"/>
          <p:nvPr/>
        </p:nvSpPr>
        <p:spPr>
          <a:xfrm>
            <a:off x="1894047" y="378874"/>
            <a:ext cx="8243048" cy="461665"/>
          </a:xfrm>
          <a:prstGeom prst="rect">
            <a:avLst/>
          </a:prstGeom>
          <a:solidFill>
            <a:srgbClr val="66FF33"/>
          </a:solidFill>
        </p:spPr>
        <p:txBody>
          <a:bodyPr wrap="square" rtlCol="0">
            <a:spAutoFit/>
          </a:bodyPr>
          <a:lstStyle/>
          <a:p>
            <a:pPr algn="ctr"/>
            <a:r>
              <a:rPr lang="en-GB" sz="2400" b="1" dirty="0"/>
              <a:t>What plants and animals might live in this park habitat?</a:t>
            </a:r>
          </a:p>
        </p:txBody>
      </p:sp>
      <p:sp>
        <p:nvSpPr>
          <p:cNvPr id="6" name="TextBox 5"/>
          <p:cNvSpPr txBox="1"/>
          <p:nvPr/>
        </p:nvSpPr>
        <p:spPr>
          <a:xfrm>
            <a:off x="1214778" y="6026493"/>
            <a:ext cx="10297953" cy="830997"/>
          </a:xfrm>
          <a:prstGeom prst="rect">
            <a:avLst/>
          </a:prstGeom>
          <a:solidFill>
            <a:srgbClr val="66FF33"/>
          </a:solidFill>
        </p:spPr>
        <p:txBody>
          <a:bodyPr wrap="square" rtlCol="0">
            <a:spAutoFit/>
          </a:bodyPr>
          <a:lstStyle/>
          <a:p>
            <a:pPr algn="ctr"/>
            <a:r>
              <a:rPr lang="en-US" sz="2400" b="1" dirty="0" smtClean="0"/>
              <a:t>In you book list your suggestions under the headings PLANTS and ANIMALS – do this now before going any further in the PDF.</a:t>
            </a:r>
            <a:endParaRPr lang="en-GB" sz="2400" b="1" dirty="0"/>
          </a:p>
        </p:txBody>
      </p:sp>
    </p:spTree>
    <p:extLst>
      <p:ext uri="{BB962C8B-B14F-4D97-AF65-F5344CB8AC3E}">
        <p14:creationId xmlns:p14="http://schemas.microsoft.com/office/powerpoint/2010/main" val="3697697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676520" y="5568544"/>
            <a:ext cx="1183717" cy="927306"/>
            <a:chOff x="5116911" y="5097839"/>
            <a:chExt cx="1183717" cy="927306"/>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2467" y="5097839"/>
              <a:ext cx="919399" cy="689549"/>
            </a:xfrm>
            <a:prstGeom prst="rect">
              <a:avLst/>
            </a:prstGeom>
          </p:spPr>
        </p:pic>
        <p:sp>
          <p:nvSpPr>
            <p:cNvPr id="33" name="TextBox 32"/>
            <p:cNvSpPr txBox="1"/>
            <p:nvPr/>
          </p:nvSpPr>
          <p:spPr>
            <a:xfrm>
              <a:off x="5116911" y="5655813"/>
              <a:ext cx="1183717" cy="369332"/>
            </a:xfrm>
            <a:prstGeom prst="rect">
              <a:avLst/>
            </a:prstGeom>
            <a:solidFill>
              <a:srgbClr val="66FF33"/>
            </a:solidFill>
          </p:spPr>
          <p:txBody>
            <a:bodyPr wrap="square" rtlCol="0">
              <a:spAutoFit/>
            </a:bodyPr>
            <a:lstStyle/>
            <a:p>
              <a:pPr algn="ctr"/>
              <a:r>
                <a:rPr lang="en-GB" b="1" dirty="0"/>
                <a:t>greenfly</a:t>
              </a:r>
            </a:p>
          </p:txBody>
        </p:sp>
      </p:grpSp>
      <p:sp>
        <p:nvSpPr>
          <p:cNvPr id="2" name="TextBox 1"/>
          <p:cNvSpPr txBox="1"/>
          <p:nvPr/>
        </p:nvSpPr>
        <p:spPr>
          <a:xfrm>
            <a:off x="1894047" y="378874"/>
            <a:ext cx="8243048" cy="461665"/>
          </a:xfrm>
          <a:prstGeom prst="rect">
            <a:avLst/>
          </a:prstGeom>
          <a:solidFill>
            <a:srgbClr val="66FF33"/>
          </a:solidFill>
        </p:spPr>
        <p:txBody>
          <a:bodyPr wrap="square" rtlCol="0">
            <a:spAutoFit/>
          </a:bodyPr>
          <a:lstStyle/>
          <a:p>
            <a:pPr algn="ctr"/>
            <a:r>
              <a:rPr lang="en-GB" sz="2400" b="1" dirty="0"/>
              <a:t>What plants and animals might live in this park habitat?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944" y="988570"/>
            <a:ext cx="5078165" cy="3499317"/>
          </a:xfrm>
          <a:prstGeom prst="rect">
            <a:avLst/>
          </a:prstGeom>
        </p:spPr>
      </p:pic>
      <p:sp>
        <p:nvSpPr>
          <p:cNvPr id="4" name="TextBox 3"/>
          <p:cNvSpPr txBox="1"/>
          <p:nvPr/>
        </p:nvSpPr>
        <p:spPr>
          <a:xfrm>
            <a:off x="517880" y="1095258"/>
            <a:ext cx="2752334" cy="707886"/>
          </a:xfrm>
          <a:prstGeom prst="rect">
            <a:avLst/>
          </a:prstGeom>
          <a:noFill/>
        </p:spPr>
        <p:txBody>
          <a:bodyPr wrap="square" rtlCol="0">
            <a:spAutoFit/>
          </a:bodyPr>
          <a:lstStyle/>
          <a:p>
            <a:r>
              <a:rPr lang="en-GB" sz="2000" dirty="0"/>
              <a:t>Here are some plants you may have thought of</a:t>
            </a:r>
          </a:p>
        </p:txBody>
      </p:sp>
      <p:grpSp>
        <p:nvGrpSpPr>
          <p:cNvPr id="7" name="Group 6"/>
          <p:cNvGrpSpPr/>
          <p:nvPr/>
        </p:nvGrpSpPr>
        <p:grpSpPr>
          <a:xfrm>
            <a:off x="538924" y="1868405"/>
            <a:ext cx="1640542" cy="1504769"/>
            <a:chOff x="645458" y="2307010"/>
            <a:chExt cx="1640542" cy="1504769"/>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58" y="2307010"/>
              <a:ext cx="1621492" cy="1216119"/>
            </a:xfrm>
            <a:prstGeom prst="rect">
              <a:avLst/>
            </a:prstGeom>
          </p:spPr>
        </p:pic>
        <p:sp>
          <p:nvSpPr>
            <p:cNvPr id="6" name="TextBox 5"/>
            <p:cNvSpPr txBox="1"/>
            <p:nvPr/>
          </p:nvSpPr>
          <p:spPr>
            <a:xfrm>
              <a:off x="645458" y="3442447"/>
              <a:ext cx="1640542" cy="369332"/>
            </a:xfrm>
            <a:prstGeom prst="rect">
              <a:avLst/>
            </a:prstGeom>
            <a:solidFill>
              <a:srgbClr val="66FF33"/>
            </a:solidFill>
          </p:spPr>
          <p:txBody>
            <a:bodyPr wrap="square" rtlCol="0">
              <a:spAutoFit/>
            </a:bodyPr>
            <a:lstStyle/>
            <a:p>
              <a:pPr algn="ctr"/>
              <a:r>
                <a:rPr lang="en-GB" b="1" dirty="0"/>
                <a:t>grass</a:t>
              </a:r>
            </a:p>
          </p:txBody>
        </p:sp>
      </p:grpSp>
      <p:grpSp>
        <p:nvGrpSpPr>
          <p:cNvPr id="10" name="Group 9"/>
          <p:cNvGrpSpPr/>
          <p:nvPr/>
        </p:nvGrpSpPr>
        <p:grpSpPr>
          <a:xfrm>
            <a:off x="2319440" y="1826739"/>
            <a:ext cx="1286760" cy="1958743"/>
            <a:chOff x="2320660" y="2848118"/>
            <a:chExt cx="1286760" cy="1958743"/>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660" y="2848118"/>
              <a:ext cx="1286760" cy="1557989"/>
            </a:xfrm>
            <a:prstGeom prst="rect">
              <a:avLst/>
            </a:prstGeom>
          </p:spPr>
        </p:pic>
        <p:sp>
          <p:nvSpPr>
            <p:cNvPr id="9" name="TextBox 8"/>
            <p:cNvSpPr txBox="1"/>
            <p:nvPr/>
          </p:nvSpPr>
          <p:spPr>
            <a:xfrm>
              <a:off x="2330185" y="4437529"/>
              <a:ext cx="1233286" cy="369332"/>
            </a:xfrm>
            <a:prstGeom prst="rect">
              <a:avLst/>
            </a:prstGeom>
            <a:solidFill>
              <a:srgbClr val="66FF33"/>
            </a:solidFill>
          </p:spPr>
          <p:txBody>
            <a:bodyPr wrap="square" rtlCol="0">
              <a:spAutoFit/>
            </a:bodyPr>
            <a:lstStyle/>
            <a:p>
              <a:pPr algn="ctr"/>
              <a:r>
                <a:rPr lang="en-GB" b="1" dirty="0"/>
                <a:t>trees</a:t>
              </a:r>
            </a:p>
          </p:txBody>
        </p:sp>
      </p:grpSp>
      <p:grpSp>
        <p:nvGrpSpPr>
          <p:cNvPr id="16" name="Group 15"/>
          <p:cNvGrpSpPr/>
          <p:nvPr/>
        </p:nvGrpSpPr>
        <p:grpSpPr>
          <a:xfrm>
            <a:off x="562938" y="3473176"/>
            <a:ext cx="1621492" cy="1521145"/>
            <a:chOff x="557974" y="3959335"/>
            <a:chExt cx="1621492" cy="1521145"/>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268" y="3959335"/>
              <a:ext cx="1567704" cy="1175778"/>
            </a:xfrm>
            <a:prstGeom prst="rect">
              <a:avLst/>
            </a:prstGeom>
          </p:spPr>
        </p:pic>
        <p:sp>
          <p:nvSpPr>
            <p:cNvPr id="12" name="TextBox 11"/>
            <p:cNvSpPr txBox="1"/>
            <p:nvPr/>
          </p:nvSpPr>
          <p:spPr>
            <a:xfrm>
              <a:off x="557974" y="5103962"/>
              <a:ext cx="1621492" cy="376518"/>
            </a:xfrm>
            <a:prstGeom prst="rect">
              <a:avLst/>
            </a:prstGeom>
            <a:solidFill>
              <a:srgbClr val="66FF33"/>
            </a:solidFill>
          </p:spPr>
          <p:txBody>
            <a:bodyPr wrap="square" rtlCol="0">
              <a:spAutoFit/>
            </a:bodyPr>
            <a:lstStyle/>
            <a:p>
              <a:pPr algn="ctr"/>
              <a:r>
                <a:rPr lang="en-GB" b="1" dirty="0"/>
                <a:t>water rushes</a:t>
              </a:r>
            </a:p>
          </p:txBody>
        </p:sp>
      </p:grpSp>
      <p:grpSp>
        <p:nvGrpSpPr>
          <p:cNvPr id="15" name="Group 14"/>
          <p:cNvGrpSpPr/>
          <p:nvPr/>
        </p:nvGrpSpPr>
        <p:grpSpPr>
          <a:xfrm>
            <a:off x="2334845" y="3868826"/>
            <a:ext cx="1221526" cy="1874472"/>
            <a:chOff x="2340954" y="4430768"/>
            <a:chExt cx="1221526" cy="1874472"/>
          </a:xfrm>
        </p:grpSpPr>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5692" y="4430768"/>
              <a:ext cx="1196788" cy="1346387"/>
            </a:xfrm>
            <a:prstGeom prst="rect">
              <a:avLst/>
            </a:prstGeom>
          </p:spPr>
        </p:pic>
        <p:sp>
          <p:nvSpPr>
            <p:cNvPr id="14" name="TextBox 13"/>
            <p:cNvSpPr txBox="1"/>
            <p:nvPr/>
          </p:nvSpPr>
          <p:spPr>
            <a:xfrm>
              <a:off x="2340954" y="5659781"/>
              <a:ext cx="1221526" cy="645459"/>
            </a:xfrm>
            <a:prstGeom prst="rect">
              <a:avLst/>
            </a:prstGeom>
            <a:solidFill>
              <a:srgbClr val="66FF33"/>
            </a:solidFill>
          </p:spPr>
          <p:txBody>
            <a:bodyPr wrap="square" rtlCol="0">
              <a:spAutoFit/>
            </a:bodyPr>
            <a:lstStyle/>
            <a:p>
              <a:pPr algn="ctr"/>
              <a:r>
                <a:rPr lang="en-GB" b="1" dirty="0"/>
                <a:t>flowering plants</a:t>
              </a:r>
            </a:p>
          </p:txBody>
        </p:sp>
      </p:grpSp>
      <p:grpSp>
        <p:nvGrpSpPr>
          <p:cNvPr id="19" name="Group 18"/>
          <p:cNvGrpSpPr/>
          <p:nvPr/>
        </p:nvGrpSpPr>
        <p:grpSpPr>
          <a:xfrm>
            <a:off x="664253" y="5097839"/>
            <a:ext cx="1418862" cy="1410440"/>
            <a:chOff x="592712" y="5399332"/>
            <a:chExt cx="1418862" cy="1410440"/>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089" y="5399332"/>
              <a:ext cx="1406485" cy="1053506"/>
            </a:xfrm>
            <a:prstGeom prst="rect">
              <a:avLst/>
            </a:prstGeom>
          </p:spPr>
        </p:pic>
        <p:sp>
          <p:nvSpPr>
            <p:cNvPr id="18" name="TextBox 17"/>
            <p:cNvSpPr txBox="1"/>
            <p:nvPr/>
          </p:nvSpPr>
          <p:spPr>
            <a:xfrm>
              <a:off x="592712" y="6440440"/>
              <a:ext cx="1418862" cy="369332"/>
            </a:xfrm>
            <a:prstGeom prst="rect">
              <a:avLst/>
            </a:prstGeom>
            <a:solidFill>
              <a:srgbClr val="66FF33"/>
            </a:solidFill>
          </p:spPr>
          <p:txBody>
            <a:bodyPr wrap="square" rtlCol="0">
              <a:spAutoFit/>
            </a:bodyPr>
            <a:lstStyle/>
            <a:p>
              <a:r>
                <a:rPr lang="en-GB" b="1" dirty="0"/>
                <a:t>pond weed</a:t>
              </a:r>
            </a:p>
          </p:txBody>
        </p:sp>
      </p:grpSp>
      <p:sp>
        <p:nvSpPr>
          <p:cNvPr id="20" name="TextBox 19"/>
          <p:cNvSpPr txBox="1"/>
          <p:nvPr/>
        </p:nvSpPr>
        <p:spPr>
          <a:xfrm>
            <a:off x="8738903" y="819138"/>
            <a:ext cx="2837330" cy="707886"/>
          </a:xfrm>
          <a:prstGeom prst="rect">
            <a:avLst/>
          </a:prstGeom>
          <a:noFill/>
        </p:spPr>
        <p:txBody>
          <a:bodyPr wrap="square" rtlCol="0">
            <a:spAutoFit/>
          </a:bodyPr>
          <a:lstStyle/>
          <a:p>
            <a:r>
              <a:rPr lang="en-GB" sz="2000" dirty="0"/>
              <a:t>Here are some animals you may have thought of</a:t>
            </a:r>
          </a:p>
        </p:txBody>
      </p:sp>
      <p:grpSp>
        <p:nvGrpSpPr>
          <p:cNvPr id="36" name="Group 35"/>
          <p:cNvGrpSpPr/>
          <p:nvPr/>
        </p:nvGrpSpPr>
        <p:grpSpPr>
          <a:xfrm>
            <a:off x="3852050" y="4717002"/>
            <a:ext cx="1183717" cy="910277"/>
            <a:chOff x="3812042" y="4692805"/>
            <a:chExt cx="1183717" cy="910277"/>
          </a:xfrm>
        </p:grpSpPr>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9907" y="4692805"/>
              <a:ext cx="747988" cy="618763"/>
            </a:xfrm>
            <a:prstGeom prst="rect">
              <a:avLst/>
            </a:prstGeom>
          </p:spPr>
        </p:pic>
        <p:sp>
          <p:nvSpPr>
            <p:cNvPr id="32" name="TextBox 31"/>
            <p:cNvSpPr txBox="1"/>
            <p:nvPr/>
          </p:nvSpPr>
          <p:spPr>
            <a:xfrm>
              <a:off x="3812042" y="5233750"/>
              <a:ext cx="1183717" cy="369332"/>
            </a:xfrm>
            <a:prstGeom prst="rect">
              <a:avLst/>
            </a:prstGeom>
            <a:solidFill>
              <a:srgbClr val="66FF33"/>
            </a:solidFill>
          </p:spPr>
          <p:txBody>
            <a:bodyPr wrap="square" rtlCol="0">
              <a:spAutoFit/>
            </a:bodyPr>
            <a:lstStyle/>
            <a:p>
              <a:pPr algn="ctr"/>
              <a:r>
                <a:rPr lang="en-GB" b="1" dirty="0"/>
                <a:t>ladybirds</a:t>
              </a:r>
            </a:p>
          </p:txBody>
        </p:sp>
      </p:grpSp>
      <p:grpSp>
        <p:nvGrpSpPr>
          <p:cNvPr id="38" name="Group 37"/>
          <p:cNvGrpSpPr/>
          <p:nvPr/>
        </p:nvGrpSpPr>
        <p:grpSpPr>
          <a:xfrm>
            <a:off x="5259378" y="4507308"/>
            <a:ext cx="980242" cy="1038150"/>
            <a:chOff x="6182511" y="5637049"/>
            <a:chExt cx="980242" cy="1038150"/>
          </a:xfrm>
        </p:grpSpPr>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0990" y="5637049"/>
              <a:ext cx="817546" cy="621044"/>
            </a:xfrm>
            <a:prstGeom prst="rect">
              <a:avLst/>
            </a:prstGeom>
          </p:spPr>
        </p:pic>
        <p:sp>
          <p:nvSpPr>
            <p:cNvPr id="34" name="TextBox 33"/>
            <p:cNvSpPr txBox="1"/>
            <p:nvPr/>
          </p:nvSpPr>
          <p:spPr>
            <a:xfrm>
              <a:off x="6182511" y="6305867"/>
              <a:ext cx="980242" cy="369332"/>
            </a:xfrm>
            <a:prstGeom prst="rect">
              <a:avLst/>
            </a:prstGeom>
            <a:solidFill>
              <a:srgbClr val="66FF33"/>
            </a:solidFill>
          </p:spPr>
          <p:txBody>
            <a:bodyPr wrap="square" rtlCol="0">
              <a:spAutoFit/>
            </a:bodyPr>
            <a:lstStyle/>
            <a:p>
              <a:pPr algn="ctr"/>
              <a:r>
                <a:rPr lang="en-GB" b="1" dirty="0"/>
                <a:t>bees</a:t>
              </a:r>
            </a:p>
          </p:txBody>
        </p:sp>
      </p:grpSp>
      <p:grpSp>
        <p:nvGrpSpPr>
          <p:cNvPr id="39" name="Group 38"/>
          <p:cNvGrpSpPr/>
          <p:nvPr/>
        </p:nvGrpSpPr>
        <p:grpSpPr>
          <a:xfrm>
            <a:off x="10291719" y="5204424"/>
            <a:ext cx="1454948" cy="1394368"/>
            <a:chOff x="6582384" y="4744579"/>
            <a:chExt cx="1454948" cy="1394368"/>
          </a:xfrm>
        </p:grpSpPr>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82384" y="4744579"/>
              <a:ext cx="1454948" cy="1026736"/>
            </a:xfrm>
            <a:prstGeom prst="rect">
              <a:avLst/>
            </a:prstGeom>
          </p:spPr>
        </p:pic>
        <p:sp>
          <p:nvSpPr>
            <p:cNvPr id="35" name="TextBox 34"/>
            <p:cNvSpPr txBox="1"/>
            <p:nvPr/>
          </p:nvSpPr>
          <p:spPr>
            <a:xfrm>
              <a:off x="6665347" y="5769615"/>
              <a:ext cx="1183717" cy="369332"/>
            </a:xfrm>
            <a:prstGeom prst="rect">
              <a:avLst/>
            </a:prstGeom>
            <a:solidFill>
              <a:srgbClr val="66FF33"/>
            </a:solidFill>
          </p:spPr>
          <p:txBody>
            <a:bodyPr wrap="square" rtlCol="0">
              <a:spAutoFit/>
            </a:bodyPr>
            <a:lstStyle/>
            <a:p>
              <a:pPr algn="ctr"/>
              <a:r>
                <a:rPr lang="en-GB" b="1" dirty="0"/>
                <a:t>butterflies</a:t>
              </a:r>
            </a:p>
          </p:txBody>
        </p:sp>
      </p:grpSp>
      <p:grpSp>
        <p:nvGrpSpPr>
          <p:cNvPr id="44" name="Group 43"/>
          <p:cNvGrpSpPr/>
          <p:nvPr/>
        </p:nvGrpSpPr>
        <p:grpSpPr>
          <a:xfrm>
            <a:off x="6978244" y="4599545"/>
            <a:ext cx="1531745" cy="1380678"/>
            <a:chOff x="8345600" y="5050672"/>
            <a:chExt cx="1531745" cy="1380678"/>
          </a:xfrm>
        </p:grpSpPr>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45600" y="5050672"/>
              <a:ext cx="1531745" cy="1021163"/>
            </a:xfrm>
            <a:prstGeom prst="rect">
              <a:avLst/>
            </a:prstGeom>
          </p:spPr>
        </p:pic>
        <p:sp>
          <p:nvSpPr>
            <p:cNvPr id="40" name="TextBox 39"/>
            <p:cNvSpPr txBox="1"/>
            <p:nvPr/>
          </p:nvSpPr>
          <p:spPr>
            <a:xfrm>
              <a:off x="8413522" y="6062018"/>
              <a:ext cx="1183717" cy="369332"/>
            </a:xfrm>
            <a:prstGeom prst="rect">
              <a:avLst/>
            </a:prstGeom>
            <a:solidFill>
              <a:srgbClr val="66FF33"/>
            </a:solidFill>
          </p:spPr>
          <p:txBody>
            <a:bodyPr wrap="square" rtlCol="0">
              <a:spAutoFit/>
            </a:bodyPr>
            <a:lstStyle/>
            <a:p>
              <a:pPr algn="ctr"/>
              <a:r>
                <a:rPr lang="en-GB" b="1" dirty="0"/>
                <a:t>frogs</a:t>
              </a:r>
            </a:p>
          </p:txBody>
        </p:sp>
      </p:grpSp>
      <p:grpSp>
        <p:nvGrpSpPr>
          <p:cNvPr id="45" name="Group 44"/>
          <p:cNvGrpSpPr/>
          <p:nvPr/>
        </p:nvGrpSpPr>
        <p:grpSpPr>
          <a:xfrm>
            <a:off x="5391005" y="5539751"/>
            <a:ext cx="1707306" cy="1123360"/>
            <a:chOff x="8264281" y="2154719"/>
            <a:chExt cx="1707306" cy="1123360"/>
          </a:xfrm>
        </p:grpSpPr>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64281" y="2154719"/>
              <a:ext cx="1707306" cy="902027"/>
            </a:xfrm>
            <a:prstGeom prst="rect">
              <a:avLst/>
            </a:prstGeom>
          </p:spPr>
        </p:pic>
        <p:sp>
          <p:nvSpPr>
            <p:cNvPr id="41" name="TextBox 40"/>
            <p:cNvSpPr txBox="1"/>
            <p:nvPr/>
          </p:nvSpPr>
          <p:spPr>
            <a:xfrm>
              <a:off x="8855637" y="2899858"/>
              <a:ext cx="866748" cy="378221"/>
            </a:xfrm>
            <a:prstGeom prst="rect">
              <a:avLst/>
            </a:prstGeom>
            <a:solidFill>
              <a:srgbClr val="66FF33"/>
            </a:solidFill>
          </p:spPr>
          <p:txBody>
            <a:bodyPr wrap="square" rtlCol="0">
              <a:spAutoFit/>
            </a:bodyPr>
            <a:lstStyle/>
            <a:p>
              <a:pPr algn="ctr"/>
              <a:r>
                <a:rPr lang="en-GB" b="1" dirty="0"/>
                <a:t>mice</a:t>
              </a:r>
            </a:p>
          </p:txBody>
        </p:sp>
      </p:grpSp>
      <p:grpSp>
        <p:nvGrpSpPr>
          <p:cNvPr id="46" name="Group 45"/>
          <p:cNvGrpSpPr/>
          <p:nvPr/>
        </p:nvGrpSpPr>
        <p:grpSpPr>
          <a:xfrm>
            <a:off x="10335186" y="3307933"/>
            <a:ext cx="1262027" cy="1450063"/>
            <a:chOff x="8787870" y="3409645"/>
            <a:chExt cx="1262027" cy="1450063"/>
          </a:xfrm>
        </p:grpSpPr>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93858" y="3409645"/>
              <a:ext cx="1156039" cy="1156039"/>
            </a:xfrm>
            <a:prstGeom prst="rect">
              <a:avLst/>
            </a:prstGeom>
          </p:spPr>
        </p:pic>
        <p:sp>
          <p:nvSpPr>
            <p:cNvPr id="42" name="TextBox 41"/>
            <p:cNvSpPr txBox="1"/>
            <p:nvPr/>
          </p:nvSpPr>
          <p:spPr>
            <a:xfrm>
              <a:off x="8787870" y="4490376"/>
              <a:ext cx="1183717" cy="369332"/>
            </a:xfrm>
            <a:prstGeom prst="rect">
              <a:avLst/>
            </a:prstGeom>
            <a:solidFill>
              <a:srgbClr val="66FF33"/>
            </a:solidFill>
          </p:spPr>
          <p:txBody>
            <a:bodyPr wrap="square" rtlCol="0">
              <a:spAutoFit/>
            </a:bodyPr>
            <a:lstStyle/>
            <a:p>
              <a:pPr algn="ctr"/>
              <a:r>
                <a:rPr lang="en-GB" b="1" dirty="0"/>
                <a:t>rabbits</a:t>
              </a:r>
            </a:p>
          </p:txBody>
        </p:sp>
      </p:grpSp>
      <p:grpSp>
        <p:nvGrpSpPr>
          <p:cNvPr id="49" name="Group 48"/>
          <p:cNvGrpSpPr/>
          <p:nvPr/>
        </p:nvGrpSpPr>
        <p:grpSpPr>
          <a:xfrm>
            <a:off x="8784043" y="1528164"/>
            <a:ext cx="1366476" cy="1047461"/>
            <a:chOff x="9018619" y="2232912"/>
            <a:chExt cx="1366476" cy="1047461"/>
          </a:xfrm>
        </p:grpSpPr>
        <p:pic>
          <p:nvPicPr>
            <p:cNvPr id="47" name="Picture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43125" y="2232912"/>
              <a:ext cx="1341970" cy="635670"/>
            </a:xfrm>
            <a:prstGeom prst="rect">
              <a:avLst/>
            </a:prstGeom>
          </p:spPr>
        </p:pic>
        <p:sp>
          <p:nvSpPr>
            <p:cNvPr id="48" name="TextBox 47"/>
            <p:cNvSpPr txBox="1"/>
            <p:nvPr/>
          </p:nvSpPr>
          <p:spPr>
            <a:xfrm>
              <a:off x="9018619" y="2911041"/>
              <a:ext cx="1183717" cy="369332"/>
            </a:xfrm>
            <a:prstGeom prst="rect">
              <a:avLst/>
            </a:prstGeom>
            <a:solidFill>
              <a:srgbClr val="66FF33"/>
            </a:solidFill>
          </p:spPr>
          <p:txBody>
            <a:bodyPr wrap="square" rtlCol="0">
              <a:spAutoFit/>
            </a:bodyPr>
            <a:lstStyle/>
            <a:p>
              <a:pPr algn="ctr"/>
              <a:r>
                <a:rPr lang="en-GB" b="1" dirty="0"/>
                <a:t>fish</a:t>
              </a:r>
            </a:p>
          </p:txBody>
        </p:sp>
      </p:grpSp>
      <p:grpSp>
        <p:nvGrpSpPr>
          <p:cNvPr id="51" name="Group 50"/>
          <p:cNvGrpSpPr/>
          <p:nvPr/>
        </p:nvGrpSpPr>
        <p:grpSpPr>
          <a:xfrm>
            <a:off x="10105694" y="1536886"/>
            <a:ext cx="1965372" cy="1828838"/>
            <a:chOff x="10152234" y="1266484"/>
            <a:chExt cx="1965372" cy="1828838"/>
          </a:xfrm>
        </p:grpSpPr>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52234" y="1266484"/>
              <a:ext cx="1965372" cy="1474029"/>
            </a:xfrm>
            <a:prstGeom prst="rect">
              <a:avLst/>
            </a:prstGeom>
          </p:spPr>
        </p:pic>
        <p:sp>
          <p:nvSpPr>
            <p:cNvPr id="50" name="TextBox 49"/>
            <p:cNvSpPr txBox="1"/>
            <p:nvPr/>
          </p:nvSpPr>
          <p:spPr>
            <a:xfrm>
              <a:off x="10152234" y="2725990"/>
              <a:ext cx="1965372" cy="369332"/>
            </a:xfrm>
            <a:prstGeom prst="rect">
              <a:avLst/>
            </a:prstGeom>
            <a:solidFill>
              <a:srgbClr val="66FF33"/>
            </a:solidFill>
          </p:spPr>
          <p:txBody>
            <a:bodyPr wrap="square" rtlCol="0">
              <a:spAutoFit/>
            </a:bodyPr>
            <a:lstStyle/>
            <a:p>
              <a:pPr algn="ctr"/>
              <a:r>
                <a:rPr lang="en-GB" b="1" dirty="0"/>
                <a:t>birds of prey</a:t>
              </a:r>
            </a:p>
          </p:txBody>
        </p:sp>
      </p:grpSp>
      <p:grpSp>
        <p:nvGrpSpPr>
          <p:cNvPr id="57" name="Group 56"/>
          <p:cNvGrpSpPr/>
          <p:nvPr/>
        </p:nvGrpSpPr>
        <p:grpSpPr>
          <a:xfrm>
            <a:off x="8738903" y="3009432"/>
            <a:ext cx="1341763" cy="1206219"/>
            <a:chOff x="8738903" y="3009432"/>
            <a:chExt cx="1341763" cy="1206219"/>
          </a:xfrm>
        </p:grpSpPr>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81296" y="3009432"/>
              <a:ext cx="1289091" cy="859394"/>
            </a:xfrm>
            <a:prstGeom prst="rect">
              <a:avLst/>
            </a:prstGeom>
          </p:spPr>
        </p:pic>
        <p:sp>
          <p:nvSpPr>
            <p:cNvPr id="53" name="TextBox 52"/>
            <p:cNvSpPr txBox="1"/>
            <p:nvPr/>
          </p:nvSpPr>
          <p:spPr>
            <a:xfrm>
              <a:off x="8738903" y="3846319"/>
              <a:ext cx="1341763" cy="369332"/>
            </a:xfrm>
            <a:prstGeom prst="rect">
              <a:avLst/>
            </a:prstGeom>
            <a:solidFill>
              <a:srgbClr val="66FF33"/>
            </a:solidFill>
          </p:spPr>
          <p:txBody>
            <a:bodyPr wrap="square" rtlCol="0">
              <a:spAutoFit/>
            </a:bodyPr>
            <a:lstStyle/>
            <a:p>
              <a:pPr algn="ctr"/>
              <a:r>
                <a:rPr lang="en-GB" b="1" dirty="0"/>
                <a:t>s</a:t>
              </a:r>
              <a:r>
                <a:rPr lang="en-GB" b="1" dirty="0" smtClean="0"/>
                <a:t>mall </a:t>
              </a:r>
              <a:r>
                <a:rPr lang="en-GB" b="1" dirty="0"/>
                <a:t>birds</a:t>
              </a:r>
            </a:p>
          </p:txBody>
        </p:sp>
      </p:grpSp>
      <p:grpSp>
        <p:nvGrpSpPr>
          <p:cNvPr id="56" name="Group 55"/>
          <p:cNvGrpSpPr/>
          <p:nvPr/>
        </p:nvGrpSpPr>
        <p:grpSpPr>
          <a:xfrm>
            <a:off x="8637655" y="4442776"/>
            <a:ext cx="1266157" cy="2121611"/>
            <a:chOff x="10520470" y="4689499"/>
            <a:chExt cx="1266157" cy="2121611"/>
          </a:xfrm>
        </p:grpSpPr>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548119" y="4689499"/>
              <a:ext cx="1238508" cy="1862418"/>
            </a:xfrm>
            <a:prstGeom prst="rect">
              <a:avLst/>
            </a:prstGeom>
          </p:spPr>
        </p:pic>
        <p:sp>
          <p:nvSpPr>
            <p:cNvPr id="54" name="TextBox 53"/>
            <p:cNvSpPr txBox="1"/>
            <p:nvPr/>
          </p:nvSpPr>
          <p:spPr>
            <a:xfrm>
              <a:off x="10520470" y="6441778"/>
              <a:ext cx="1266157" cy="369332"/>
            </a:xfrm>
            <a:prstGeom prst="rect">
              <a:avLst/>
            </a:prstGeom>
            <a:solidFill>
              <a:srgbClr val="66FF33"/>
            </a:solidFill>
          </p:spPr>
          <p:txBody>
            <a:bodyPr wrap="square" rtlCol="0">
              <a:spAutoFit/>
            </a:bodyPr>
            <a:lstStyle/>
            <a:p>
              <a:pPr algn="ctr"/>
              <a:r>
                <a:rPr lang="en-GB" b="1" dirty="0"/>
                <a:t>foxes</a:t>
              </a:r>
            </a:p>
          </p:txBody>
        </p:sp>
      </p:grpSp>
    </p:spTree>
    <p:extLst>
      <p:ext uri="{BB962C8B-B14F-4D97-AF65-F5344CB8AC3E}">
        <p14:creationId xmlns:p14="http://schemas.microsoft.com/office/powerpoint/2010/main" val="427558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80">
                                          <p:stCondLst>
                                            <p:cond delay="0"/>
                                          </p:stCondLst>
                                        </p:cTn>
                                        <p:tgtEl>
                                          <p:spTgt spid="15"/>
                                        </p:tgtEl>
                                      </p:cBhvr>
                                    </p:animEffect>
                                    <p:anim calcmode="lin" valueType="num">
                                      <p:cBhvr>
                                        <p:cTn id="4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2" dur="26">
                                          <p:stCondLst>
                                            <p:cond delay="650"/>
                                          </p:stCondLst>
                                        </p:cTn>
                                        <p:tgtEl>
                                          <p:spTgt spid="15"/>
                                        </p:tgtEl>
                                      </p:cBhvr>
                                      <p:to x="100000" y="60000"/>
                                    </p:animScale>
                                    <p:animScale>
                                      <p:cBhvr>
                                        <p:cTn id="53" dur="166" decel="50000">
                                          <p:stCondLst>
                                            <p:cond delay="676"/>
                                          </p:stCondLst>
                                        </p:cTn>
                                        <p:tgtEl>
                                          <p:spTgt spid="15"/>
                                        </p:tgtEl>
                                      </p:cBhvr>
                                      <p:to x="100000" y="100000"/>
                                    </p:animScale>
                                    <p:animScale>
                                      <p:cBhvr>
                                        <p:cTn id="54" dur="26">
                                          <p:stCondLst>
                                            <p:cond delay="1312"/>
                                          </p:stCondLst>
                                        </p:cTn>
                                        <p:tgtEl>
                                          <p:spTgt spid="15"/>
                                        </p:tgtEl>
                                      </p:cBhvr>
                                      <p:to x="100000" y="80000"/>
                                    </p:animScale>
                                    <p:animScale>
                                      <p:cBhvr>
                                        <p:cTn id="55" dur="166" decel="50000">
                                          <p:stCondLst>
                                            <p:cond delay="1338"/>
                                          </p:stCondLst>
                                        </p:cTn>
                                        <p:tgtEl>
                                          <p:spTgt spid="15"/>
                                        </p:tgtEl>
                                      </p:cBhvr>
                                      <p:to x="100000" y="100000"/>
                                    </p:animScale>
                                    <p:animScale>
                                      <p:cBhvr>
                                        <p:cTn id="56" dur="26">
                                          <p:stCondLst>
                                            <p:cond delay="1642"/>
                                          </p:stCondLst>
                                        </p:cTn>
                                        <p:tgtEl>
                                          <p:spTgt spid="15"/>
                                        </p:tgtEl>
                                      </p:cBhvr>
                                      <p:to x="100000" y="90000"/>
                                    </p:animScale>
                                    <p:animScale>
                                      <p:cBhvr>
                                        <p:cTn id="57" dur="166" decel="50000">
                                          <p:stCondLst>
                                            <p:cond delay="1668"/>
                                          </p:stCondLst>
                                        </p:cTn>
                                        <p:tgtEl>
                                          <p:spTgt spid="15"/>
                                        </p:tgtEl>
                                      </p:cBhvr>
                                      <p:to x="100000" y="100000"/>
                                    </p:animScale>
                                    <p:animScale>
                                      <p:cBhvr>
                                        <p:cTn id="58" dur="26">
                                          <p:stCondLst>
                                            <p:cond delay="1808"/>
                                          </p:stCondLst>
                                        </p:cTn>
                                        <p:tgtEl>
                                          <p:spTgt spid="15"/>
                                        </p:tgtEl>
                                      </p:cBhvr>
                                      <p:to x="100000" y="95000"/>
                                    </p:animScale>
                                    <p:animScale>
                                      <p:cBhvr>
                                        <p:cTn id="59" dur="166" decel="50000">
                                          <p:stCondLst>
                                            <p:cond delay="1834"/>
                                          </p:stCondLst>
                                        </p:cTn>
                                        <p:tgtEl>
                                          <p:spTgt spid="15"/>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1000" fill="hold"/>
                                        <p:tgtEl>
                                          <p:spTgt spid="19"/>
                                        </p:tgtEl>
                                        <p:attrNameLst>
                                          <p:attrName>ppt_w</p:attrName>
                                        </p:attrNameLst>
                                      </p:cBhvr>
                                      <p:tavLst>
                                        <p:tav tm="0">
                                          <p:val>
                                            <p:fltVal val="0"/>
                                          </p:val>
                                        </p:tav>
                                        <p:tav tm="100000">
                                          <p:val>
                                            <p:strVal val="#ppt_w"/>
                                          </p:val>
                                        </p:tav>
                                      </p:tavLst>
                                    </p:anim>
                                    <p:anim calcmode="lin" valueType="num">
                                      <p:cBhvr>
                                        <p:cTn id="65" dur="1000" fill="hold"/>
                                        <p:tgtEl>
                                          <p:spTgt spid="19"/>
                                        </p:tgtEl>
                                        <p:attrNameLst>
                                          <p:attrName>ppt_h</p:attrName>
                                        </p:attrNameLst>
                                      </p:cBhvr>
                                      <p:tavLst>
                                        <p:tav tm="0">
                                          <p:val>
                                            <p:fltVal val="0"/>
                                          </p:val>
                                        </p:tav>
                                        <p:tav tm="100000">
                                          <p:val>
                                            <p:strVal val="#ppt_h"/>
                                          </p:val>
                                        </p:tav>
                                      </p:tavLst>
                                    </p:anim>
                                    <p:anim calcmode="lin" valueType="num">
                                      <p:cBhvr>
                                        <p:cTn id="66" dur="1000" fill="hold"/>
                                        <p:tgtEl>
                                          <p:spTgt spid="19"/>
                                        </p:tgtEl>
                                        <p:attrNameLst>
                                          <p:attrName>style.rotation</p:attrName>
                                        </p:attrNameLst>
                                      </p:cBhvr>
                                      <p:tavLst>
                                        <p:tav tm="0">
                                          <p:val>
                                            <p:fltVal val="90"/>
                                          </p:val>
                                        </p:tav>
                                        <p:tav tm="100000">
                                          <p:val>
                                            <p:fltVal val="0"/>
                                          </p:val>
                                        </p:tav>
                                      </p:tavLst>
                                    </p:anim>
                                    <p:animEffect transition="in" filter="fade">
                                      <p:cBhvr>
                                        <p:cTn id="67" dur="10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80">
                                          <p:stCondLst>
                                            <p:cond delay="0"/>
                                          </p:stCondLst>
                                        </p:cTn>
                                        <p:tgtEl>
                                          <p:spTgt spid="36"/>
                                        </p:tgtEl>
                                      </p:cBhvr>
                                    </p:animEffect>
                                    <p:anim calcmode="lin" valueType="num">
                                      <p:cBhvr>
                                        <p:cTn id="8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85" dur="26">
                                          <p:stCondLst>
                                            <p:cond delay="650"/>
                                          </p:stCondLst>
                                        </p:cTn>
                                        <p:tgtEl>
                                          <p:spTgt spid="36"/>
                                        </p:tgtEl>
                                      </p:cBhvr>
                                      <p:to x="100000" y="60000"/>
                                    </p:animScale>
                                    <p:animScale>
                                      <p:cBhvr>
                                        <p:cTn id="86" dur="166" decel="50000">
                                          <p:stCondLst>
                                            <p:cond delay="676"/>
                                          </p:stCondLst>
                                        </p:cTn>
                                        <p:tgtEl>
                                          <p:spTgt spid="36"/>
                                        </p:tgtEl>
                                      </p:cBhvr>
                                      <p:to x="100000" y="100000"/>
                                    </p:animScale>
                                    <p:animScale>
                                      <p:cBhvr>
                                        <p:cTn id="87" dur="26">
                                          <p:stCondLst>
                                            <p:cond delay="1312"/>
                                          </p:stCondLst>
                                        </p:cTn>
                                        <p:tgtEl>
                                          <p:spTgt spid="36"/>
                                        </p:tgtEl>
                                      </p:cBhvr>
                                      <p:to x="100000" y="80000"/>
                                    </p:animScale>
                                    <p:animScale>
                                      <p:cBhvr>
                                        <p:cTn id="88" dur="166" decel="50000">
                                          <p:stCondLst>
                                            <p:cond delay="1338"/>
                                          </p:stCondLst>
                                        </p:cTn>
                                        <p:tgtEl>
                                          <p:spTgt spid="36"/>
                                        </p:tgtEl>
                                      </p:cBhvr>
                                      <p:to x="100000" y="100000"/>
                                    </p:animScale>
                                    <p:animScale>
                                      <p:cBhvr>
                                        <p:cTn id="89" dur="26">
                                          <p:stCondLst>
                                            <p:cond delay="1642"/>
                                          </p:stCondLst>
                                        </p:cTn>
                                        <p:tgtEl>
                                          <p:spTgt spid="36"/>
                                        </p:tgtEl>
                                      </p:cBhvr>
                                      <p:to x="100000" y="90000"/>
                                    </p:animScale>
                                    <p:animScale>
                                      <p:cBhvr>
                                        <p:cTn id="90" dur="166" decel="50000">
                                          <p:stCondLst>
                                            <p:cond delay="1668"/>
                                          </p:stCondLst>
                                        </p:cTn>
                                        <p:tgtEl>
                                          <p:spTgt spid="36"/>
                                        </p:tgtEl>
                                      </p:cBhvr>
                                      <p:to x="100000" y="100000"/>
                                    </p:animScale>
                                    <p:animScale>
                                      <p:cBhvr>
                                        <p:cTn id="91" dur="26">
                                          <p:stCondLst>
                                            <p:cond delay="1808"/>
                                          </p:stCondLst>
                                        </p:cTn>
                                        <p:tgtEl>
                                          <p:spTgt spid="36"/>
                                        </p:tgtEl>
                                      </p:cBhvr>
                                      <p:to x="100000" y="95000"/>
                                    </p:animScale>
                                    <p:animScale>
                                      <p:cBhvr>
                                        <p:cTn id="92" dur="166" decel="50000">
                                          <p:stCondLst>
                                            <p:cond delay="1834"/>
                                          </p:stCondLst>
                                        </p:cTn>
                                        <p:tgtEl>
                                          <p:spTgt spid="36"/>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45" presetClass="entr" presetSubtype="0" fill="hold"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2000"/>
                                        <p:tgtEl>
                                          <p:spTgt spid="37"/>
                                        </p:tgtEl>
                                      </p:cBhvr>
                                    </p:animEffect>
                                    <p:anim calcmode="lin" valueType="num">
                                      <p:cBhvr>
                                        <p:cTn id="98" dur="2000" fill="hold"/>
                                        <p:tgtEl>
                                          <p:spTgt spid="37"/>
                                        </p:tgtEl>
                                        <p:attrNameLst>
                                          <p:attrName>ppt_w</p:attrName>
                                        </p:attrNameLst>
                                      </p:cBhvr>
                                      <p:tavLst>
                                        <p:tav tm="0" fmla="#ppt_w*sin(2.5*pi*$)">
                                          <p:val>
                                            <p:fltVal val="0"/>
                                          </p:val>
                                        </p:tav>
                                        <p:tav tm="100000">
                                          <p:val>
                                            <p:fltVal val="1"/>
                                          </p:val>
                                        </p:tav>
                                      </p:tavLst>
                                    </p:anim>
                                    <p:anim calcmode="lin" valueType="num">
                                      <p:cBhvr>
                                        <p:cTn id="99"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wipe(down)">
                                      <p:cBhvr>
                                        <p:cTn id="104" dur="580">
                                          <p:stCondLst>
                                            <p:cond delay="0"/>
                                          </p:stCondLst>
                                        </p:cTn>
                                        <p:tgtEl>
                                          <p:spTgt spid="38"/>
                                        </p:tgtEl>
                                      </p:cBhvr>
                                    </p:animEffect>
                                    <p:anim calcmode="lin" valueType="num">
                                      <p:cBhvr>
                                        <p:cTn id="105"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10" dur="26">
                                          <p:stCondLst>
                                            <p:cond delay="650"/>
                                          </p:stCondLst>
                                        </p:cTn>
                                        <p:tgtEl>
                                          <p:spTgt spid="38"/>
                                        </p:tgtEl>
                                      </p:cBhvr>
                                      <p:to x="100000" y="60000"/>
                                    </p:animScale>
                                    <p:animScale>
                                      <p:cBhvr>
                                        <p:cTn id="111" dur="166" decel="50000">
                                          <p:stCondLst>
                                            <p:cond delay="676"/>
                                          </p:stCondLst>
                                        </p:cTn>
                                        <p:tgtEl>
                                          <p:spTgt spid="38"/>
                                        </p:tgtEl>
                                      </p:cBhvr>
                                      <p:to x="100000" y="100000"/>
                                    </p:animScale>
                                    <p:animScale>
                                      <p:cBhvr>
                                        <p:cTn id="112" dur="26">
                                          <p:stCondLst>
                                            <p:cond delay="1312"/>
                                          </p:stCondLst>
                                        </p:cTn>
                                        <p:tgtEl>
                                          <p:spTgt spid="38"/>
                                        </p:tgtEl>
                                      </p:cBhvr>
                                      <p:to x="100000" y="80000"/>
                                    </p:animScale>
                                    <p:animScale>
                                      <p:cBhvr>
                                        <p:cTn id="113" dur="166" decel="50000">
                                          <p:stCondLst>
                                            <p:cond delay="1338"/>
                                          </p:stCondLst>
                                        </p:cTn>
                                        <p:tgtEl>
                                          <p:spTgt spid="38"/>
                                        </p:tgtEl>
                                      </p:cBhvr>
                                      <p:to x="100000" y="100000"/>
                                    </p:animScale>
                                    <p:animScale>
                                      <p:cBhvr>
                                        <p:cTn id="114" dur="26">
                                          <p:stCondLst>
                                            <p:cond delay="1642"/>
                                          </p:stCondLst>
                                        </p:cTn>
                                        <p:tgtEl>
                                          <p:spTgt spid="38"/>
                                        </p:tgtEl>
                                      </p:cBhvr>
                                      <p:to x="100000" y="90000"/>
                                    </p:animScale>
                                    <p:animScale>
                                      <p:cBhvr>
                                        <p:cTn id="115" dur="166" decel="50000">
                                          <p:stCondLst>
                                            <p:cond delay="1668"/>
                                          </p:stCondLst>
                                        </p:cTn>
                                        <p:tgtEl>
                                          <p:spTgt spid="38"/>
                                        </p:tgtEl>
                                      </p:cBhvr>
                                      <p:to x="100000" y="100000"/>
                                    </p:animScale>
                                    <p:animScale>
                                      <p:cBhvr>
                                        <p:cTn id="116" dur="26">
                                          <p:stCondLst>
                                            <p:cond delay="1808"/>
                                          </p:stCondLst>
                                        </p:cTn>
                                        <p:tgtEl>
                                          <p:spTgt spid="38"/>
                                        </p:tgtEl>
                                      </p:cBhvr>
                                      <p:to x="100000" y="95000"/>
                                    </p:animScale>
                                    <p:animScale>
                                      <p:cBhvr>
                                        <p:cTn id="117" dur="166" decel="50000">
                                          <p:stCondLst>
                                            <p:cond delay="1834"/>
                                          </p:stCondLst>
                                        </p:cTn>
                                        <p:tgtEl>
                                          <p:spTgt spid="38"/>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nodeType="click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p:cTn id="122" dur="500" fill="hold"/>
                                        <p:tgtEl>
                                          <p:spTgt spid="45"/>
                                        </p:tgtEl>
                                        <p:attrNameLst>
                                          <p:attrName>ppt_w</p:attrName>
                                        </p:attrNameLst>
                                      </p:cBhvr>
                                      <p:tavLst>
                                        <p:tav tm="0">
                                          <p:val>
                                            <p:fltVal val="0"/>
                                          </p:val>
                                        </p:tav>
                                        <p:tav tm="100000">
                                          <p:val>
                                            <p:strVal val="#ppt_w"/>
                                          </p:val>
                                        </p:tav>
                                      </p:tavLst>
                                    </p:anim>
                                    <p:anim calcmode="lin" valueType="num">
                                      <p:cBhvr>
                                        <p:cTn id="123" dur="500" fill="hold"/>
                                        <p:tgtEl>
                                          <p:spTgt spid="45"/>
                                        </p:tgtEl>
                                        <p:attrNameLst>
                                          <p:attrName>ppt_h</p:attrName>
                                        </p:attrNameLst>
                                      </p:cBhvr>
                                      <p:tavLst>
                                        <p:tav tm="0">
                                          <p:val>
                                            <p:fltVal val="0"/>
                                          </p:val>
                                        </p:tav>
                                        <p:tav tm="100000">
                                          <p:val>
                                            <p:strVal val="#ppt_h"/>
                                          </p:val>
                                        </p:tav>
                                      </p:tavLst>
                                    </p:anim>
                                    <p:animEffect transition="in" filter="fade">
                                      <p:cBhvr>
                                        <p:cTn id="124" dur="500"/>
                                        <p:tgtEl>
                                          <p:spTgt spid="45"/>
                                        </p:tgtEl>
                                      </p:cBhvr>
                                    </p:animEffect>
                                  </p:childTnLst>
                                </p:cTn>
                              </p:par>
                            </p:childTnLst>
                          </p:cTn>
                        </p:par>
                      </p:childTnLst>
                    </p:cTn>
                  </p:par>
                  <p:par>
                    <p:cTn id="125" fill="hold">
                      <p:stCondLst>
                        <p:cond delay="indefinite"/>
                      </p:stCondLst>
                      <p:childTnLst>
                        <p:par>
                          <p:cTn id="126" fill="hold">
                            <p:stCondLst>
                              <p:cond delay="0"/>
                            </p:stCondLst>
                            <p:childTnLst>
                              <p:par>
                                <p:cTn id="127" presetID="45" presetClass="entr" presetSubtype="0" fill="hold" nodeType="click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fade">
                                      <p:cBhvr>
                                        <p:cTn id="129" dur="2000"/>
                                        <p:tgtEl>
                                          <p:spTgt spid="44"/>
                                        </p:tgtEl>
                                      </p:cBhvr>
                                    </p:animEffect>
                                    <p:anim calcmode="lin" valueType="num">
                                      <p:cBhvr>
                                        <p:cTn id="130" dur="2000" fill="hold"/>
                                        <p:tgtEl>
                                          <p:spTgt spid="44"/>
                                        </p:tgtEl>
                                        <p:attrNameLst>
                                          <p:attrName>ppt_w</p:attrName>
                                        </p:attrNameLst>
                                      </p:cBhvr>
                                      <p:tavLst>
                                        <p:tav tm="0" fmla="#ppt_w*sin(2.5*pi*$)">
                                          <p:val>
                                            <p:fltVal val="0"/>
                                          </p:val>
                                        </p:tav>
                                        <p:tav tm="100000">
                                          <p:val>
                                            <p:fltVal val="1"/>
                                          </p:val>
                                        </p:tav>
                                      </p:tavLst>
                                    </p:anim>
                                    <p:anim calcmode="lin" valueType="num">
                                      <p:cBhvr>
                                        <p:cTn id="131" dur="20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nodeType="clickEffect">
                                  <p:stCondLst>
                                    <p:cond delay="0"/>
                                  </p:stCondLst>
                                  <p:childTnLst>
                                    <p:set>
                                      <p:cBhvr>
                                        <p:cTn id="135" dur="1" fill="hold">
                                          <p:stCondLst>
                                            <p:cond delay="0"/>
                                          </p:stCondLst>
                                        </p:cTn>
                                        <p:tgtEl>
                                          <p:spTgt spid="49"/>
                                        </p:tgtEl>
                                        <p:attrNameLst>
                                          <p:attrName>style.visibility</p:attrName>
                                        </p:attrNameLst>
                                      </p:cBhvr>
                                      <p:to>
                                        <p:strVal val="visible"/>
                                      </p:to>
                                    </p:set>
                                    <p:animEffect transition="in" filter="wipe(down)">
                                      <p:cBhvr>
                                        <p:cTn id="136" dur="580">
                                          <p:stCondLst>
                                            <p:cond delay="0"/>
                                          </p:stCondLst>
                                        </p:cTn>
                                        <p:tgtEl>
                                          <p:spTgt spid="49"/>
                                        </p:tgtEl>
                                      </p:cBhvr>
                                    </p:animEffect>
                                    <p:anim calcmode="lin" valueType="num">
                                      <p:cBhvr>
                                        <p:cTn id="137"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42" dur="26">
                                          <p:stCondLst>
                                            <p:cond delay="650"/>
                                          </p:stCondLst>
                                        </p:cTn>
                                        <p:tgtEl>
                                          <p:spTgt spid="49"/>
                                        </p:tgtEl>
                                      </p:cBhvr>
                                      <p:to x="100000" y="60000"/>
                                    </p:animScale>
                                    <p:animScale>
                                      <p:cBhvr>
                                        <p:cTn id="143" dur="166" decel="50000">
                                          <p:stCondLst>
                                            <p:cond delay="676"/>
                                          </p:stCondLst>
                                        </p:cTn>
                                        <p:tgtEl>
                                          <p:spTgt spid="49"/>
                                        </p:tgtEl>
                                      </p:cBhvr>
                                      <p:to x="100000" y="100000"/>
                                    </p:animScale>
                                    <p:animScale>
                                      <p:cBhvr>
                                        <p:cTn id="144" dur="26">
                                          <p:stCondLst>
                                            <p:cond delay="1312"/>
                                          </p:stCondLst>
                                        </p:cTn>
                                        <p:tgtEl>
                                          <p:spTgt spid="49"/>
                                        </p:tgtEl>
                                      </p:cBhvr>
                                      <p:to x="100000" y="80000"/>
                                    </p:animScale>
                                    <p:animScale>
                                      <p:cBhvr>
                                        <p:cTn id="145" dur="166" decel="50000">
                                          <p:stCondLst>
                                            <p:cond delay="1338"/>
                                          </p:stCondLst>
                                        </p:cTn>
                                        <p:tgtEl>
                                          <p:spTgt spid="49"/>
                                        </p:tgtEl>
                                      </p:cBhvr>
                                      <p:to x="100000" y="100000"/>
                                    </p:animScale>
                                    <p:animScale>
                                      <p:cBhvr>
                                        <p:cTn id="146" dur="26">
                                          <p:stCondLst>
                                            <p:cond delay="1642"/>
                                          </p:stCondLst>
                                        </p:cTn>
                                        <p:tgtEl>
                                          <p:spTgt spid="49"/>
                                        </p:tgtEl>
                                      </p:cBhvr>
                                      <p:to x="100000" y="90000"/>
                                    </p:animScale>
                                    <p:animScale>
                                      <p:cBhvr>
                                        <p:cTn id="147" dur="166" decel="50000">
                                          <p:stCondLst>
                                            <p:cond delay="1668"/>
                                          </p:stCondLst>
                                        </p:cTn>
                                        <p:tgtEl>
                                          <p:spTgt spid="49"/>
                                        </p:tgtEl>
                                      </p:cBhvr>
                                      <p:to x="100000" y="100000"/>
                                    </p:animScale>
                                    <p:animScale>
                                      <p:cBhvr>
                                        <p:cTn id="148" dur="26">
                                          <p:stCondLst>
                                            <p:cond delay="1808"/>
                                          </p:stCondLst>
                                        </p:cTn>
                                        <p:tgtEl>
                                          <p:spTgt spid="49"/>
                                        </p:tgtEl>
                                      </p:cBhvr>
                                      <p:to x="100000" y="95000"/>
                                    </p:animScale>
                                    <p:animScale>
                                      <p:cBhvr>
                                        <p:cTn id="149" dur="166" decel="50000">
                                          <p:stCondLst>
                                            <p:cond delay="1834"/>
                                          </p:stCondLst>
                                        </p:cTn>
                                        <p:tgtEl>
                                          <p:spTgt spid="49"/>
                                        </p:tgtEl>
                                      </p:cBhvr>
                                      <p:to x="100000" y="100000"/>
                                    </p:animScale>
                                  </p:childTnLst>
                                </p:cTn>
                              </p:par>
                            </p:childTnLst>
                          </p:cTn>
                        </p:par>
                      </p:childTnLst>
                    </p:cTn>
                  </p:par>
                  <p:par>
                    <p:cTn id="150" fill="hold">
                      <p:stCondLst>
                        <p:cond delay="indefinite"/>
                      </p:stCondLst>
                      <p:childTnLst>
                        <p:par>
                          <p:cTn id="151" fill="hold">
                            <p:stCondLst>
                              <p:cond delay="0"/>
                            </p:stCondLst>
                            <p:childTnLst>
                              <p:par>
                                <p:cTn id="152" presetID="31" presetClass="entr" presetSubtype="0" fill="hold" nodeType="clickEffect">
                                  <p:stCondLst>
                                    <p:cond delay="0"/>
                                  </p:stCondLst>
                                  <p:childTnLst>
                                    <p:set>
                                      <p:cBhvr>
                                        <p:cTn id="153" dur="1" fill="hold">
                                          <p:stCondLst>
                                            <p:cond delay="0"/>
                                          </p:stCondLst>
                                        </p:cTn>
                                        <p:tgtEl>
                                          <p:spTgt spid="57"/>
                                        </p:tgtEl>
                                        <p:attrNameLst>
                                          <p:attrName>style.visibility</p:attrName>
                                        </p:attrNameLst>
                                      </p:cBhvr>
                                      <p:to>
                                        <p:strVal val="visible"/>
                                      </p:to>
                                    </p:set>
                                    <p:anim calcmode="lin" valueType="num">
                                      <p:cBhvr>
                                        <p:cTn id="154" dur="1000" fill="hold"/>
                                        <p:tgtEl>
                                          <p:spTgt spid="57"/>
                                        </p:tgtEl>
                                        <p:attrNameLst>
                                          <p:attrName>ppt_w</p:attrName>
                                        </p:attrNameLst>
                                      </p:cBhvr>
                                      <p:tavLst>
                                        <p:tav tm="0">
                                          <p:val>
                                            <p:fltVal val="0"/>
                                          </p:val>
                                        </p:tav>
                                        <p:tav tm="100000">
                                          <p:val>
                                            <p:strVal val="#ppt_w"/>
                                          </p:val>
                                        </p:tav>
                                      </p:tavLst>
                                    </p:anim>
                                    <p:anim calcmode="lin" valueType="num">
                                      <p:cBhvr>
                                        <p:cTn id="155" dur="1000" fill="hold"/>
                                        <p:tgtEl>
                                          <p:spTgt spid="57"/>
                                        </p:tgtEl>
                                        <p:attrNameLst>
                                          <p:attrName>ppt_h</p:attrName>
                                        </p:attrNameLst>
                                      </p:cBhvr>
                                      <p:tavLst>
                                        <p:tav tm="0">
                                          <p:val>
                                            <p:fltVal val="0"/>
                                          </p:val>
                                        </p:tav>
                                        <p:tav tm="100000">
                                          <p:val>
                                            <p:strVal val="#ppt_h"/>
                                          </p:val>
                                        </p:tav>
                                      </p:tavLst>
                                    </p:anim>
                                    <p:anim calcmode="lin" valueType="num">
                                      <p:cBhvr>
                                        <p:cTn id="156" dur="1000" fill="hold"/>
                                        <p:tgtEl>
                                          <p:spTgt spid="57"/>
                                        </p:tgtEl>
                                        <p:attrNameLst>
                                          <p:attrName>style.rotation</p:attrName>
                                        </p:attrNameLst>
                                      </p:cBhvr>
                                      <p:tavLst>
                                        <p:tav tm="0">
                                          <p:val>
                                            <p:fltVal val="90"/>
                                          </p:val>
                                        </p:tav>
                                        <p:tav tm="100000">
                                          <p:val>
                                            <p:fltVal val="0"/>
                                          </p:val>
                                        </p:tav>
                                      </p:tavLst>
                                    </p:anim>
                                    <p:animEffect transition="in" filter="fade">
                                      <p:cBhvr>
                                        <p:cTn id="157" dur="1000"/>
                                        <p:tgtEl>
                                          <p:spTgt spid="57"/>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nodeType="clickEffect">
                                  <p:stCondLst>
                                    <p:cond delay="0"/>
                                  </p:stCondLst>
                                  <p:childTnLst>
                                    <p:set>
                                      <p:cBhvr>
                                        <p:cTn id="161" dur="1" fill="hold">
                                          <p:stCondLst>
                                            <p:cond delay="0"/>
                                          </p:stCondLst>
                                        </p:cTn>
                                        <p:tgtEl>
                                          <p:spTgt spid="46"/>
                                        </p:tgtEl>
                                        <p:attrNameLst>
                                          <p:attrName>style.visibility</p:attrName>
                                        </p:attrNameLst>
                                      </p:cBhvr>
                                      <p:to>
                                        <p:strVal val="visible"/>
                                      </p:to>
                                    </p:set>
                                    <p:anim calcmode="lin" valueType="num">
                                      <p:cBhvr>
                                        <p:cTn id="162" dur="500" fill="hold"/>
                                        <p:tgtEl>
                                          <p:spTgt spid="46"/>
                                        </p:tgtEl>
                                        <p:attrNameLst>
                                          <p:attrName>ppt_w</p:attrName>
                                        </p:attrNameLst>
                                      </p:cBhvr>
                                      <p:tavLst>
                                        <p:tav tm="0">
                                          <p:val>
                                            <p:fltVal val="0"/>
                                          </p:val>
                                        </p:tav>
                                        <p:tav tm="100000">
                                          <p:val>
                                            <p:strVal val="#ppt_w"/>
                                          </p:val>
                                        </p:tav>
                                      </p:tavLst>
                                    </p:anim>
                                    <p:anim calcmode="lin" valueType="num">
                                      <p:cBhvr>
                                        <p:cTn id="163" dur="500" fill="hold"/>
                                        <p:tgtEl>
                                          <p:spTgt spid="46"/>
                                        </p:tgtEl>
                                        <p:attrNameLst>
                                          <p:attrName>ppt_h</p:attrName>
                                        </p:attrNameLst>
                                      </p:cBhvr>
                                      <p:tavLst>
                                        <p:tav tm="0">
                                          <p:val>
                                            <p:fltVal val="0"/>
                                          </p:val>
                                        </p:tav>
                                        <p:tav tm="100000">
                                          <p:val>
                                            <p:strVal val="#ppt_h"/>
                                          </p:val>
                                        </p:tav>
                                      </p:tavLst>
                                    </p:anim>
                                    <p:animEffect transition="in" filter="fade">
                                      <p:cBhvr>
                                        <p:cTn id="164" dur="500"/>
                                        <p:tgtEl>
                                          <p:spTgt spid="46"/>
                                        </p:tgtEl>
                                      </p:cBhvr>
                                    </p:animEffect>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down)">
                                      <p:cBhvr>
                                        <p:cTn id="169" dur="580">
                                          <p:stCondLst>
                                            <p:cond delay="0"/>
                                          </p:stCondLst>
                                        </p:cTn>
                                        <p:tgtEl>
                                          <p:spTgt spid="39"/>
                                        </p:tgtEl>
                                      </p:cBhvr>
                                    </p:animEffect>
                                    <p:anim calcmode="lin" valueType="num">
                                      <p:cBhvr>
                                        <p:cTn id="17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75" dur="26">
                                          <p:stCondLst>
                                            <p:cond delay="650"/>
                                          </p:stCondLst>
                                        </p:cTn>
                                        <p:tgtEl>
                                          <p:spTgt spid="39"/>
                                        </p:tgtEl>
                                      </p:cBhvr>
                                      <p:to x="100000" y="60000"/>
                                    </p:animScale>
                                    <p:animScale>
                                      <p:cBhvr>
                                        <p:cTn id="176" dur="166" decel="50000">
                                          <p:stCondLst>
                                            <p:cond delay="676"/>
                                          </p:stCondLst>
                                        </p:cTn>
                                        <p:tgtEl>
                                          <p:spTgt spid="39"/>
                                        </p:tgtEl>
                                      </p:cBhvr>
                                      <p:to x="100000" y="100000"/>
                                    </p:animScale>
                                    <p:animScale>
                                      <p:cBhvr>
                                        <p:cTn id="177" dur="26">
                                          <p:stCondLst>
                                            <p:cond delay="1312"/>
                                          </p:stCondLst>
                                        </p:cTn>
                                        <p:tgtEl>
                                          <p:spTgt spid="39"/>
                                        </p:tgtEl>
                                      </p:cBhvr>
                                      <p:to x="100000" y="80000"/>
                                    </p:animScale>
                                    <p:animScale>
                                      <p:cBhvr>
                                        <p:cTn id="178" dur="166" decel="50000">
                                          <p:stCondLst>
                                            <p:cond delay="1338"/>
                                          </p:stCondLst>
                                        </p:cTn>
                                        <p:tgtEl>
                                          <p:spTgt spid="39"/>
                                        </p:tgtEl>
                                      </p:cBhvr>
                                      <p:to x="100000" y="100000"/>
                                    </p:animScale>
                                    <p:animScale>
                                      <p:cBhvr>
                                        <p:cTn id="179" dur="26">
                                          <p:stCondLst>
                                            <p:cond delay="1642"/>
                                          </p:stCondLst>
                                        </p:cTn>
                                        <p:tgtEl>
                                          <p:spTgt spid="39"/>
                                        </p:tgtEl>
                                      </p:cBhvr>
                                      <p:to x="100000" y="90000"/>
                                    </p:animScale>
                                    <p:animScale>
                                      <p:cBhvr>
                                        <p:cTn id="180" dur="166" decel="50000">
                                          <p:stCondLst>
                                            <p:cond delay="1668"/>
                                          </p:stCondLst>
                                        </p:cTn>
                                        <p:tgtEl>
                                          <p:spTgt spid="39"/>
                                        </p:tgtEl>
                                      </p:cBhvr>
                                      <p:to x="100000" y="100000"/>
                                    </p:animScale>
                                    <p:animScale>
                                      <p:cBhvr>
                                        <p:cTn id="181" dur="26">
                                          <p:stCondLst>
                                            <p:cond delay="1808"/>
                                          </p:stCondLst>
                                        </p:cTn>
                                        <p:tgtEl>
                                          <p:spTgt spid="39"/>
                                        </p:tgtEl>
                                      </p:cBhvr>
                                      <p:to x="100000" y="95000"/>
                                    </p:animScale>
                                    <p:animScale>
                                      <p:cBhvr>
                                        <p:cTn id="182" dur="166" decel="50000">
                                          <p:stCondLst>
                                            <p:cond delay="1834"/>
                                          </p:stCondLst>
                                        </p:cTn>
                                        <p:tgtEl>
                                          <p:spTgt spid="39"/>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31" presetClass="entr" presetSubtype="0" fill="hold" nodeType="clickEffect">
                                  <p:stCondLst>
                                    <p:cond delay="0"/>
                                  </p:stCondLst>
                                  <p:childTnLst>
                                    <p:set>
                                      <p:cBhvr>
                                        <p:cTn id="186" dur="1" fill="hold">
                                          <p:stCondLst>
                                            <p:cond delay="0"/>
                                          </p:stCondLst>
                                        </p:cTn>
                                        <p:tgtEl>
                                          <p:spTgt spid="51"/>
                                        </p:tgtEl>
                                        <p:attrNameLst>
                                          <p:attrName>style.visibility</p:attrName>
                                        </p:attrNameLst>
                                      </p:cBhvr>
                                      <p:to>
                                        <p:strVal val="visible"/>
                                      </p:to>
                                    </p:set>
                                    <p:anim calcmode="lin" valueType="num">
                                      <p:cBhvr>
                                        <p:cTn id="187" dur="1000" fill="hold"/>
                                        <p:tgtEl>
                                          <p:spTgt spid="51"/>
                                        </p:tgtEl>
                                        <p:attrNameLst>
                                          <p:attrName>ppt_w</p:attrName>
                                        </p:attrNameLst>
                                      </p:cBhvr>
                                      <p:tavLst>
                                        <p:tav tm="0">
                                          <p:val>
                                            <p:fltVal val="0"/>
                                          </p:val>
                                        </p:tav>
                                        <p:tav tm="100000">
                                          <p:val>
                                            <p:strVal val="#ppt_w"/>
                                          </p:val>
                                        </p:tav>
                                      </p:tavLst>
                                    </p:anim>
                                    <p:anim calcmode="lin" valueType="num">
                                      <p:cBhvr>
                                        <p:cTn id="188" dur="1000" fill="hold"/>
                                        <p:tgtEl>
                                          <p:spTgt spid="51"/>
                                        </p:tgtEl>
                                        <p:attrNameLst>
                                          <p:attrName>ppt_h</p:attrName>
                                        </p:attrNameLst>
                                      </p:cBhvr>
                                      <p:tavLst>
                                        <p:tav tm="0">
                                          <p:val>
                                            <p:fltVal val="0"/>
                                          </p:val>
                                        </p:tav>
                                        <p:tav tm="100000">
                                          <p:val>
                                            <p:strVal val="#ppt_h"/>
                                          </p:val>
                                        </p:tav>
                                      </p:tavLst>
                                    </p:anim>
                                    <p:anim calcmode="lin" valueType="num">
                                      <p:cBhvr>
                                        <p:cTn id="189" dur="1000" fill="hold"/>
                                        <p:tgtEl>
                                          <p:spTgt spid="51"/>
                                        </p:tgtEl>
                                        <p:attrNameLst>
                                          <p:attrName>style.rotation</p:attrName>
                                        </p:attrNameLst>
                                      </p:cBhvr>
                                      <p:tavLst>
                                        <p:tav tm="0">
                                          <p:val>
                                            <p:fltVal val="90"/>
                                          </p:val>
                                        </p:tav>
                                        <p:tav tm="100000">
                                          <p:val>
                                            <p:fltVal val="0"/>
                                          </p:val>
                                        </p:tav>
                                      </p:tavLst>
                                    </p:anim>
                                    <p:animEffect transition="in" filter="fade">
                                      <p:cBhvr>
                                        <p:cTn id="190" dur="1000"/>
                                        <p:tgtEl>
                                          <p:spTgt spid="51"/>
                                        </p:tgtEl>
                                      </p:cBhvr>
                                    </p:animEffect>
                                  </p:childTnLst>
                                </p:cTn>
                              </p:par>
                            </p:childTnLst>
                          </p:cTn>
                        </p:par>
                      </p:childTnLst>
                    </p:cTn>
                  </p:par>
                  <p:par>
                    <p:cTn id="191" fill="hold">
                      <p:stCondLst>
                        <p:cond delay="indefinite"/>
                      </p:stCondLst>
                      <p:childTnLst>
                        <p:par>
                          <p:cTn id="192" fill="hold">
                            <p:stCondLst>
                              <p:cond delay="0"/>
                            </p:stCondLst>
                            <p:childTnLst>
                              <p:par>
                                <p:cTn id="193" presetID="45" presetClass="entr" presetSubtype="0" fill="hold" nodeType="clickEffect">
                                  <p:stCondLst>
                                    <p:cond delay="0"/>
                                  </p:stCondLst>
                                  <p:childTnLst>
                                    <p:set>
                                      <p:cBhvr>
                                        <p:cTn id="194" dur="1" fill="hold">
                                          <p:stCondLst>
                                            <p:cond delay="0"/>
                                          </p:stCondLst>
                                        </p:cTn>
                                        <p:tgtEl>
                                          <p:spTgt spid="56"/>
                                        </p:tgtEl>
                                        <p:attrNameLst>
                                          <p:attrName>style.visibility</p:attrName>
                                        </p:attrNameLst>
                                      </p:cBhvr>
                                      <p:to>
                                        <p:strVal val="visible"/>
                                      </p:to>
                                    </p:set>
                                    <p:animEffect transition="in" filter="fade">
                                      <p:cBhvr>
                                        <p:cTn id="195" dur="2000"/>
                                        <p:tgtEl>
                                          <p:spTgt spid="56"/>
                                        </p:tgtEl>
                                      </p:cBhvr>
                                    </p:animEffect>
                                    <p:anim calcmode="lin" valueType="num">
                                      <p:cBhvr>
                                        <p:cTn id="196" dur="2000" fill="hold"/>
                                        <p:tgtEl>
                                          <p:spTgt spid="56"/>
                                        </p:tgtEl>
                                        <p:attrNameLst>
                                          <p:attrName>ppt_w</p:attrName>
                                        </p:attrNameLst>
                                      </p:cBhvr>
                                      <p:tavLst>
                                        <p:tav tm="0" fmla="#ppt_w*sin(2.5*pi*$)">
                                          <p:val>
                                            <p:fltVal val="0"/>
                                          </p:val>
                                        </p:tav>
                                        <p:tav tm="100000">
                                          <p:val>
                                            <p:fltVal val="1"/>
                                          </p:val>
                                        </p:tav>
                                      </p:tavLst>
                                    </p:anim>
                                    <p:anim calcmode="lin" valueType="num">
                                      <p:cBhvr>
                                        <p:cTn id="197" dur="2000" fill="hold"/>
                                        <p:tgtEl>
                                          <p:spTgt spid="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4022" y="645459"/>
            <a:ext cx="10044953" cy="830997"/>
          </a:xfrm>
          <a:prstGeom prst="rect">
            <a:avLst/>
          </a:prstGeom>
          <a:solidFill>
            <a:schemeClr val="accent1">
              <a:lumMod val="20000"/>
              <a:lumOff val="80000"/>
            </a:schemeClr>
          </a:solidFill>
        </p:spPr>
        <p:txBody>
          <a:bodyPr wrap="square" rtlCol="0">
            <a:spAutoFit/>
          </a:bodyPr>
          <a:lstStyle/>
          <a:p>
            <a:pPr algn="ctr"/>
            <a:r>
              <a:rPr lang="en-GB" sz="2400" b="1" dirty="0"/>
              <a:t>The different plants and animals that live in a habitat are dependent on each other in different ways. </a:t>
            </a:r>
          </a:p>
        </p:txBody>
      </p:sp>
      <p:sp>
        <p:nvSpPr>
          <p:cNvPr id="4" name="TextBox 3"/>
          <p:cNvSpPr txBox="1"/>
          <p:nvPr/>
        </p:nvSpPr>
        <p:spPr>
          <a:xfrm>
            <a:off x="995082" y="1664714"/>
            <a:ext cx="2259106" cy="400110"/>
          </a:xfrm>
          <a:prstGeom prst="rect">
            <a:avLst/>
          </a:prstGeom>
          <a:solidFill>
            <a:schemeClr val="accent1">
              <a:lumMod val="20000"/>
              <a:lumOff val="80000"/>
            </a:schemeClr>
          </a:solidFill>
        </p:spPr>
        <p:txBody>
          <a:bodyPr wrap="square" rtlCol="0">
            <a:spAutoFit/>
          </a:bodyPr>
          <a:lstStyle/>
          <a:p>
            <a:r>
              <a:rPr lang="en-GB" sz="2000" dirty="0"/>
              <a:t>Can you think how?</a:t>
            </a:r>
          </a:p>
        </p:txBody>
      </p:sp>
      <p:grpSp>
        <p:nvGrpSpPr>
          <p:cNvPr id="14" name="Group 13"/>
          <p:cNvGrpSpPr/>
          <p:nvPr/>
        </p:nvGrpSpPr>
        <p:grpSpPr>
          <a:xfrm>
            <a:off x="512108" y="2177482"/>
            <a:ext cx="8026774" cy="4016934"/>
            <a:chOff x="512108" y="2177482"/>
            <a:chExt cx="8026774" cy="401693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108" y="2177482"/>
              <a:ext cx="2380696" cy="28825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2804" y="4150881"/>
              <a:ext cx="2724713" cy="2043535"/>
            </a:xfrm>
            <a:prstGeom prst="rect">
              <a:avLst/>
            </a:prstGeom>
          </p:spPr>
        </p:pic>
        <p:sp>
          <p:nvSpPr>
            <p:cNvPr id="7" name="TextBox 6"/>
            <p:cNvSpPr txBox="1"/>
            <p:nvPr/>
          </p:nvSpPr>
          <p:spPr>
            <a:xfrm>
              <a:off x="3254188" y="2341457"/>
              <a:ext cx="5284694" cy="461665"/>
            </a:xfrm>
            <a:prstGeom prst="rect">
              <a:avLst/>
            </a:prstGeom>
            <a:solidFill>
              <a:srgbClr val="B2DE82"/>
            </a:solidFill>
          </p:spPr>
          <p:txBody>
            <a:bodyPr wrap="square" rtlCol="0">
              <a:spAutoFit/>
            </a:bodyPr>
            <a:lstStyle/>
            <a:p>
              <a:r>
                <a:rPr lang="en-GB" sz="2400" b="1" dirty="0"/>
                <a:t>The trees and other plants provide …</a:t>
              </a:r>
            </a:p>
          </p:txBody>
        </p:sp>
      </p:grpSp>
      <p:grpSp>
        <p:nvGrpSpPr>
          <p:cNvPr id="13" name="Group 12"/>
          <p:cNvGrpSpPr/>
          <p:nvPr/>
        </p:nvGrpSpPr>
        <p:grpSpPr>
          <a:xfrm>
            <a:off x="6233387" y="2385040"/>
            <a:ext cx="5164275" cy="3754854"/>
            <a:chOff x="6233387" y="2385040"/>
            <a:chExt cx="5164275" cy="3754854"/>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387" y="3648237"/>
              <a:ext cx="1024737" cy="77843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420" y="2385040"/>
              <a:ext cx="2496242" cy="249624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7574" y="4516344"/>
              <a:ext cx="973167" cy="729875"/>
            </a:xfrm>
            <a:prstGeom prst="rect">
              <a:avLst/>
            </a:prstGeom>
          </p:spPr>
        </p:pic>
        <p:sp>
          <p:nvSpPr>
            <p:cNvPr id="12" name="TextBox 11"/>
            <p:cNvSpPr txBox="1"/>
            <p:nvPr/>
          </p:nvSpPr>
          <p:spPr>
            <a:xfrm>
              <a:off x="6286498" y="5308897"/>
              <a:ext cx="4430808" cy="830997"/>
            </a:xfrm>
            <a:prstGeom prst="rect">
              <a:avLst/>
            </a:prstGeom>
            <a:solidFill>
              <a:srgbClr val="B2DE82"/>
            </a:solidFill>
          </p:spPr>
          <p:txBody>
            <a:bodyPr wrap="square" rtlCol="0">
              <a:spAutoFit/>
            </a:bodyPr>
            <a:lstStyle/>
            <a:p>
              <a:r>
                <a:rPr lang="en-GB" sz="2400" b="1" dirty="0"/>
                <a:t>food and shelter for many of the animals</a:t>
              </a:r>
            </a:p>
          </p:txBody>
        </p:sp>
      </p:grpSp>
    </p:spTree>
    <p:extLst>
      <p:ext uri="{BB962C8B-B14F-4D97-AF65-F5344CB8AC3E}">
        <p14:creationId xmlns:p14="http://schemas.microsoft.com/office/powerpoint/2010/main" val="235059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168" y="1104153"/>
            <a:ext cx="2228459" cy="169283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306" y="1104153"/>
            <a:ext cx="2847975" cy="2009775"/>
          </a:xfrm>
          <a:prstGeom prst="rect">
            <a:avLst/>
          </a:prstGeom>
        </p:spPr>
      </p:pic>
      <p:sp>
        <p:nvSpPr>
          <p:cNvPr id="4" name="TextBox 3"/>
          <p:cNvSpPr txBox="1"/>
          <p:nvPr/>
        </p:nvSpPr>
        <p:spPr>
          <a:xfrm>
            <a:off x="1132168" y="3455894"/>
            <a:ext cx="7557247" cy="461665"/>
          </a:xfrm>
          <a:prstGeom prst="rect">
            <a:avLst/>
          </a:prstGeom>
          <a:solidFill>
            <a:srgbClr val="FFC000"/>
          </a:solidFill>
        </p:spPr>
        <p:txBody>
          <a:bodyPr wrap="square" rtlCol="0">
            <a:spAutoFit/>
          </a:bodyPr>
          <a:lstStyle/>
          <a:p>
            <a:r>
              <a:rPr lang="en-GB" sz="2400" dirty="0"/>
              <a:t>The butterflies, bees and other insects help the plants by …</a:t>
            </a:r>
          </a:p>
        </p:txBody>
      </p:sp>
      <p:grpSp>
        <p:nvGrpSpPr>
          <p:cNvPr id="7" name="Group 6"/>
          <p:cNvGrpSpPr/>
          <p:nvPr/>
        </p:nvGrpSpPr>
        <p:grpSpPr>
          <a:xfrm>
            <a:off x="4619438" y="4010847"/>
            <a:ext cx="6586782" cy="2080671"/>
            <a:chOff x="4619438" y="4010847"/>
            <a:chExt cx="6586782" cy="2080671"/>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6859" y="4010847"/>
              <a:ext cx="2939361" cy="2080671"/>
            </a:xfrm>
            <a:prstGeom prst="rect">
              <a:avLst/>
            </a:prstGeom>
          </p:spPr>
        </p:pic>
        <p:sp>
          <p:nvSpPr>
            <p:cNvPr id="6" name="TextBox 5"/>
            <p:cNvSpPr txBox="1"/>
            <p:nvPr/>
          </p:nvSpPr>
          <p:spPr>
            <a:xfrm>
              <a:off x="4619438" y="4957053"/>
              <a:ext cx="3247091" cy="461665"/>
            </a:xfrm>
            <a:prstGeom prst="rect">
              <a:avLst/>
            </a:prstGeom>
            <a:solidFill>
              <a:srgbClr val="FFC000"/>
            </a:solidFill>
          </p:spPr>
          <p:txBody>
            <a:bodyPr wrap="square" rtlCol="0">
              <a:spAutoFit/>
            </a:bodyPr>
            <a:lstStyle/>
            <a:p>
              <a:r>
                <a:rPr lang="en-GB" sz="2400" dirty="0"/>
                <a:t>pollinating their flowers</a:t>
              </a:r>
            </a:p>
          </p:txBody>
        </p:sp>
      </p:grpSp>
    </p:spTree>
    <p:extLst>
      <p:ext uri="{BB962C8B-B14F-4D97-AF65-F5344CB8AC3E}">
        <p14:creationId xmlns:p14="http://schemas.microsoft.com/office/powerpoint/2010/main" val="405661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795" y="1079687"/>
            <a:ext cx="3783947" cy="2834308"/>
          </a:xfrm>
          <a:prstGeom prst="rect">
            <a:avLst/>
          </a:prstGeom>
        </p:spPr>
      </p:pic>
      <p:sp>
        <p:nvSpPr>
          <p:cNvPr id="3" name="TextBox 2"/>
          <p:cNvSpPr txBox="1"/>
          <p:nvPr/>
        </p:nvSpPr>
        <p:spPr>
          <a:xfrm>
            <a:off x="5983942" y="1079687"/>
            <a:ext cx="2877670" cy="461665"/>
          </a:xfrm>
          <a:prstGeom prst="rect">
            <a:avLst/>
          </a:prstGeom>
          <a:solidFill>
            <a:schemeClr val="accent6">
              <a:lumMod val="40000"/>
              <a:lumOff val="60000"/>
            </a:schemeClr>
          </a:solidFill>
        </p:spPr>
        <p:txBody>
          <a:bodyPr wrap="square" rtlCol="0">
            <a:spAutoFit/>
          </a:bodyPr>
          <a:lstStyle/>
          <a:p>
            <a:r>
              <a:rPr lang="en-GB" sz="2400" dirty="0"/>
              <a:t>The pond weed …</a:t>
            </a:r>
          </a:p>
        </p:txBody>
      </p:sp>
      <p:grpSp>
        <p:nvGrpSpPr>
          <p:cNvPr id="8" name="Group 7"/>
          <p:cNvGrpSpPr/>
          <p:nvPr/>
        </p:nvGrpSpPr>
        <p:grpSpPr>
          <a:xfrm>
            <a:off x="2166476" y="3050640"/>
            <a:ext cx="8644960" cy="3377053"/>
            <a:chOff x="2166476" y="3050640"/>
            <a:chExt cx="8644960" cy="337705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140" y="3050640"/>
              <a:ext cx="3645274" cy="172670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3733" b="9471"/>
            <a:stretch/>
          </p:blipFill>
          <p:spPr>
            <a:xfrm>
              <a:off x="2166476" y="4344300"/>
              <a:ext cx="3360266" cy="2083393"/>
            </a:xfrm>
            <a:prstGeom prst="rect">
              <a:avLst/>
            </a:prstGeom>
          </p:spPr>
        </p:pic>
        <p:sp>
          <p:nvSpPr>
            <p:cNvPr id="7" name="TextBox 6"/>
            <p:cNvSpPr txBox="1"/>
            <p:nvPr/>
          </p:nvSpPr>
          <p:spPr>
            <a:xfrm>
              <a:off x="5809130" y="4827494"/>
              <a:ext cx="5002306" cy="1237130"/>
            </a:xfrm>
            <a:prstGeom prst="rect">
              <a:avLst/>
            </a:prstGeom>
            <a:solidFill>
              <a:schemeClr val="accent6">
                <a:lumMod val="40000"/>
                <a:lumOff val="60000"/>
              </a:schemeClr>
            </a:solidFill>
          </p:spPr>
          <p:txBody>
            <a:bodyPr wrap="square" rtlCol="0">
              <a:spAutoFit/>
            </a:bodyPr>
            <a:lstStyle/>
            <a:p>
              <a:r>
                <a:rPr lang="en-GB" sz="2400" dirty="0"/>
                <a:t>puts oxygen into the water. Without oxygen the fish and other pond creatures could not survive.</a:t>
              </a:r>
            </a:p>
          </p:txBody>
        </p:sp>
      </p:grpSp>
    </p:spTree>
    <p:extLst>
      <p:ext uri="{BB962C8B-B14F-4D97-AF65-F5344CB8AC3E}">
        <p14:creationId xmlns:p14="http://schemas.microsoft.com/office/powerpoint/2010/main" val="49169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6067" y="1385047"/>
            <a:ext cx="894046" cy="73958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1633" y="1763568"/>
            <a:ext cx="1463040" cy="10972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6130" y="1172557"/>
            <a:ext cx="1675000" cy="118202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7147" b="9246"/>
          <a:stretch/>
        </p:blipFill>
        <p:spPr>
          <a:xfrm>
            <a:off x="6121767" y="1065008"/>
            <a:ext cx="2358012" cy="1519517"/>
          </a:xfrm>
          <a:prstGeom prst="rect">
            <a:avLst/>
          </a:prstGeom>
        </p:spPr>
      </p:pic>
      <p:sp>
        <p:nvSpPr>
          <p:cNvPr id="7" name="TextBox 6"/>
          <p:cNvSpPr txBox="1"/>
          <p:nvPr/>
        </p:nvSpPr>
        <p:spPr>
          <a:xfrm>
            <a:off x="1280913" y="2686660"/>
            <a:ext cx="6710083" cy="833718"/>
          </a:xfrm>
          <a:prstGeom prst="rect">
            <a:avLst/>
          </a:prstGeom>
          <a:solidFill>
            <a:schemeClr val="accent2">
              <a:lumMod val="60000"/>
              <a:lumOff val="40000"/>
            </a:schemeClr>
          </a:solidFill>
        </p:spPr>
        <p:txBody>
          <a:bodyPr wrap="square" rtlCol="0">
            <a:spAutoFit/>
          </a:bodyPr>
          <a:lstStyle/>
          <a:p>
            <a:r>
              <a:rPr lang="en-GB" sz="2400" dirty="0"/>
              <a:t>The insects and other small animals in the habitat provide …</a:t>
            </a:r>
          </a:p>
        </p:txBody>
      </p:sp>
      <p:grpSp>
        <p:nvGrpSpPr>
          <p:cNvPr id="13" name="Group 12"/>
          <p:cNvGrpSpPr/>
          <p:nvPr/>
        </p:nvGrpSpPr>
        <p:grpSpPr>
          <a:xfrm>
            <a:off x="1617278" y="3103519"/>
            <a:ext cx="10303110" cy="2815520"/>
            <a:chOff x="1617278" y="3103519"/>
            <a:chExt cx="10303110" cy="2815520"/>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51633" y="3103519"/>
              <a:ext cx="3168755" cy="167415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8987" y="3789490"/>
              <a:ext cx="3452009" cy="163516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6709" y="3945367"/>
              <a:ext cx="1952177" cy="1301451"/>
            </a:xfrm>
            <a:prstGeom prst="rect">
              <a:avLst/>
            </a:prstGeom>
          </p:spPr>
        </p:pic>
        <p:sp>
          <p:nvSpPr>
            <p:cNvPr id="11" name="TextBox 10"/>
            <p:cNvSpPr txBox="1"/>
            <p:nvPr/>
          </p:nvSpPr>
          <p:spPr>
            <a:xfrm>
              <a:off x="6657890" y="5457374"/>
              <a:ext cx="3643777" cy="461665"/>
            </a:xfrm>
            <a:prstGeom prst="rect">
              <a:avLst/>
            </a:prstGeom>
            <a:solidFill>
              <a:schemeClr val="accent2">
                <a:lumMod val="60000"/>
                <a:lumOff val="40000"/>
              </a:schemeClr>
            </a:solidFill>
          </p:spPr>
          <p:txBody>
            <a:bodyPr wrap="square" rtlCol="0">
              <a:spAutoFit/>
            </a:bodyPr>
            <a:lstStyle/>
            <a:p>
              <a:r>
                <a:rPr lang="en-GB" sz="2400" dirty="0"/>
                <a:t>food for other animals.</a:t>
              </a:r>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17278" y="4009882"/>
              <a:ext cx="2604247" cy="1736165"/>
            </a:xfrm>
            <a:prstGeom prst="rect">
              <a:avLst/>
            </a:prstGeom>
          </p:spPr>
        </p:pic>
      </p:grpSp>
    </p:spTree>
    <p:extLst>
      <p:ext uri="{BB962C8B-B14F-4D97-AF65-F5344CB8AC3E}">
        <p14:creationId xmlns:p14="http://schemas.microsoft.com/office/powerpoint/2010/main" val="224428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603" y="861732"/>
            <a:ext cx="2603126" cy="260312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2459" y="1172359"/>
            <a:ext cx="3736756" cy="197425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9337" y="2257434"/>
            <a:ext cx="1987475" cy="132498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6218" y="1047025"/>
            <a:ext cx="2249875" cy="1499917"/>
          </a:xfrm>
          <a:prstGeom prst="rect">
            <a:avLst/>
          </a:prstGeom>
        </p:spPr>
      </p:pic>
      <p:sp>
        <p:nvSpPr>
          <p:cNvPr id="6" name="TextBox 5"/>
          <p:cNvSpPr txBox="1"/>
          <p:nvPr/>
        </p:nvSpPr>
        <p:spPr>
          <a:xfrm>
            <a:off x="1260120" y="3351584"/>
            <a:ext cx="4916021" cy="461665"/>
          </a:xfrm>
          <a:prstGeom prst="rect">
            <a:avLst/>
          </a:prstGeom>
          <a:solidFill>
            <a:schemeClr val="bg2">
              <a:lumMod val="90000"/>
            </a:schemeClr>
          </a:solidFill>
        </p:spPr>
        <p:txBody>
          <a:bodyPr wrap="square" rtlCol="0">
            <a:spAutoFit/>
          </a:bodyPr>
          <a:lstStyle/>
          <a:p>
            <a:r>
              <a:rPr lang="en-GB" sz="2400" dirty="0"/>
              <a:t>These animals in turn will provide …</a:t>
            </a:r>
          </a:p>
        </p:txBody>
      </p:sp>
      <p:grpSp>
        <p:nvGrpSpPr>
          <p:cNvPr id="11" name="Group 10"/>
          <p:cNvGrpSpPr/>
          <p:nvPr/>
        </p:nvGrpSpPr>
        <p:grpSpPr>
          <a:xfrm>
            <a:off x="1148603" y="2896022"/>
            <a:ext cx="10095104" cy="3475031"/>
            <a:chOff x="1148603" y="2896022"/>
            <a:chExt cx="10095104" cy="3475031"/>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0927" y="4081691"/>
              <a:ext cx="3052483" cy="228936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0008" y="2896022"/>
              <a:ext cx="2293699" cy="3449171"/>
            </a:xfrm>
            <a:prstGeom prst="rect">
              <a:avLst/>
            </a:prstGeom>
          </p:spPr>
        </p:pic>
        <p:sp>
          <p:nvSpPr>
            <p:cNvPr id="10" name="TextBox 9"/>
            <p:cNvSpPr txBox="1"/>
            <p:nvPr/>
          </p:nvSpPr>
          <p:spPr>
            <a:xfrm>
              <a:off x="1148603" y="4764707"/>
              <a:ext cx="4284009" cy="830997"/>
            </a:xfrm>
            <a:prstGeom prst="rect">
              <a:avLst/>
            </a:prstGeom>
            <a:solidFill>
              <a:schemeClr val="bg2">
                <a:lumMod val="90000"/>
              </a:schemeClr>
            </a:solidFill>
          </p:spPr>
          <p:txBody>
            <a:bodyPr wrap="square" rtlCol="0">
              <a:spAutoFit/>
            </a:bodyPr>
            <a:lstStyle/>
            <a:p>
              <a:r>
                <a:rPr lang="en-GB" sz="2400" dirty="0"/>
                <a:t>food for the top predators in the habitat.</a:t>
              </a:r>
            </a:p>
          </p:txBody>
        </p:sp>
      </p:grpSp>
    </p:spTree>
    <p:extLst>
      <p:ext uri="{BB962C8B-B14F-4D97-AF65-F5344CB8AC3E}">
        <p14:creationId xmlns:p14="http://schemas.microsoft.com/office/powerpoint/2010/main" val="2108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1051</Words>
  <Application>Microsoft Office PowerPoint</Application>
  <PresentationFormat>Widescreen</PresentationFormat>
  <Paragraphs>130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GeographEditWeb</vt:lpstr>
      <vt:lpstr>proxima-nova</vt:lpstr>
      <vt:lpstr>Office Theme</vt:lpstr>
      <vt:lpstr>HABITATS and ECO-SYSTEMS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a look ….</vt:lpstr>
      <vt:lpstr>PowerPoint Presentation</vt:lpstr>
      <vt:lpstr>Micro-habitats Investigation – You are going to be nature detectives so use your best skills to discover and track things down that live in your chosen microhabitats.  We have included some plant and animal ID guides to help you with your investigation.  Please look at the Activity Sheet, it has more detail about what we would like you to 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Searson</dc:creator>
  <cp:lastModifiedBy>Gill Harris</cp:lastModifiedBy>
  <cp:revision>48</cp:revision>
  <dcterms:created xsi:type="dcterms:W3CDTF">2018-05-22T12:27:01Z</dcterms:created>
  <dcterms:modified xsi:type="dcterms:W3CDTF">2020-05-31T13:18:32Z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