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669088" cy="98726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82"/>
    <a:srgbClr val="9ABB59"/>
    <a:srgbClr val="05AB9B"/>
    <a:srgbClr val="EBF6F9"/>
    <a:srgbClr val="09AEBF"/>
    <a:srgbClr val="25B5C9"/>
    <a:srgbClr val="2DB1F3"/>
    <a:srgbClr val="5291F8"/>
    <a:srgbClr val="5095FA"/>
    <a:srgbClr val="6D6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6" autoAdjust="0"/>
    <p:restoredTop sz="94660"/>
  </p:normalViewPr>
  <p:slideViewPr>
    <p:cSldViewPr>
      <p:cViewPr>
        <p:scale>
          <a:sx n="50" d="100"/>
          <a:sy n="50" d="100"/>
        </p:scale>
        <p:origin x="-2190" y="3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2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7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58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64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9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7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96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67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40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9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23539-F75C-48F4-8605-8C1814D453F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7D62C-AC55-4594-8B81-D27B9FF7B2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9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Straight Connector 172"/>
          <p:cNvCxnSpPr/>
          <p:nvPr/>
        </p:nvCxnSpPr>
        <p:spPr>
          <a:xfrm>
            <a:off x="3922998" y="2633158"/>
            <a:ext cx="805594" cy="577370"/>
          </a:xfrm>
          <a:prstGeom prst="line">
            <a:avLst/>
          </a:prstGeom>
          <a:ln w="85725">
            <a:solidFill>
              <a:srgbClr val="92D050"/>
            </a:solidFill>
          </a:ln>
          <a:effectLst>
            <a:glow rad="266700">
              <a:schemeClr val="accent5">
                <a:lumMod val="20000"/>
                <a:lumOff val="80000"/>
                <a:alpha val="40000"/>
              </a:schemeClr>
            </a:glow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 190"/>
          <p:cNvSpPr/>
          <p:nvPr/>
        </p:nvSpPr>
        <p:spPr>
          <a:xfrm>
            <a:off x="7292322" y="3047675"/>
            <a:ext cx="590427" cy="538508"/>
          </a:xfrm>
          <a:prstGeom prst="ellipse">
            <a:avLst/>
          </a:prstGeom>
          <a:solidFill>
            <a:schemeClr val="accent5">
              <a:lumMod val="60000"/>
              <a:lumOff val="40000"/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2257104" y="7056578"/>
            <a:ext cx="1928408" cy="1869726"/>
          </a:xfrm>
          <a:prstGeom prst="ellipse">
            <a:avLst/>
          </a:prstGeom>
          <a:solidFill>
            <a:schemeClr val="accent5">
              <a:lumMod val="20000"/>
              <a:lumOff val="8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8334195" y="4208691"/>
            <a:ext cx="1135131" cy="1035313"/>
          </a:xfrm>
          <a:prstGeom prst="ellipse">
            <a:avLst/>
          </a:prstGeom>
          <a:solidFill>
            <a:schemeClr val="accent5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4558927" y="6832848"/>
            <a:ext cx="1969865" cy="1969865"/>
          </a:xfrm>
          <a:prstGeom prst="ellipse">
            <a:avLst/>
          </a:prstGeom>
          <a:solidFill>
            <a:srgbClr val="FFFF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6058375" y="9633989"/>
            <a:ext cx="1234442" cy="1300561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719851" y="2736711"/>
            <a:ext cx="2281023" cy="2281023"/>
          </a:xfrm>
          <a:prstGeom prst="ellipse">
            <a:avLst/>
          </a:prstGeom>
          <a:solidFill>
            <a:schemeClr val="accent5">
              <a:lumMod val="20000"/>
              <a:lumOff val="8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-170024" y="5849361"/>
            <a:ext cx="819472" cy="819472"/>
          </a:xfrm>
          <a:prstGeom prst="ellipse">
            <a:avLst/>
          </a:prstGeom>
          <a:solidFill>
            <a:srgbClr val="6EE091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593792" y="5910030"/>
            <a:ext cx="413615" cy="413615"/>
          </a:xfrm>
          <a:prstGeom prst="ellipse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0270" y="1288232"/>
            <a:ext cx="278816" cy="27881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772027" y="3322941"/>
            <a:ext cx="73913" cy="73913"/>
          </a:xfrm>
          <a:prstGeom prst="ellipse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43979" y="11310547"/>
            <a:ext cx="45719" cy="45719"/>
          </a:xfrm>
          <a:prstGeom prst="ellipse">
            <a:avLst/>
          </a:prstGeom>
          <a:solidFill>
            <a:srgbClr val="00863D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239712" y="1333906"/>
            <a:ext cx="1248520" cy="1315394"/>
          </a:xfrm>
          <a:prstGeom prst="ellipse">
            <a:avLst/>
          </a:prstGeom>
          <a:solidFill>
            <a:srgbClr val="FFFF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4321117" y="5058110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9658" y="1744648"/>
            <a:ext cx="360040" cy="3600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9119090" y="6030145"/>
            <a:ext cx="159941" cy="15093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895210" y="8026361"/>
            <a:ext cx="1009252" cy="1009252"/>
          </a:xfrm>
          <a:prstGeom prst="ellipse">
            <a:avLst/>
          </a:prstGeom>
          <a:pattFill prst="pct40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-125126" y="10698995"/>
            <a:ext cx="165125" cy="1651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1363142" y="11585376"/>
            <a:ext cx="165125" cy="165125"/>
          </a:xfrm>
          <a:prstGeom prst="ellipse">
            <a:avLst/>
          </a:prstGeom>
          <a:solidFill>
            <a:schemeClr val="accent5">
              <a:lumMod val="60000"/>
              <a:lumOff val="4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-136159" y="10787848"/>
            <a:ext cx="374187" cy="3741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1061697" y="10894509"/>
            <a:ext cx="147825" cy="147825"/>
          </a:xfrm>
          <a:prstGeom prst="ellipse">
            <a:avLst/>
          </a:prstGeom>
          <a:pattFill prst="pct50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480120" y="10817946"/>
            <a:ext cx="147825" cy="147825"/>
          </a:xfrm>
          <a:prstGeom prst="ellipse">
            <a:avLst/>
          </a:prstGeom>
          <a:pattFill prst="pct75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2388704" y="10842585"/>
            <a:ext cx="73913" cy="73913"/>
          </a:xfrm>
          <a:prstGeom prst="ellipse">
            <a:avLst/>
          </a:prstGeom>
          <a:pattFill prst="pct50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46673" y="7818870"/>
            <a:ext cx="86895" cy="86895"/>
          </a:xfrm>
          <a:prstGeom prst="ellipse">
            <a:avLst/>
          </a:prstGeom>
          <a:solidFill>
            <a:srgbClr val="00863D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961541" y="11276814"/>
            <a:ext cx="158903" cy="158903"/>
          </a:xfrm>
          <a:prstGeom prst="ellipse">
            <a:avLst/>
          </a:prstGeom>
          <a:solidFill>
            <a:srgbClr val="00863D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1216976" y="11725603"/>
            <a:ext cx="73912" cy="81901"/>
          </a:xfrm>
          <a:prstGeom prst="ellipse">
            <a:avLst/>
          </a:prstGeom>
          <a:pattFill prst="pct75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8649854" y="5024840"/>
            <a:ext cx="819472" cy="819472"/>
          </a:xfrm>
          <a:prstGeom prst="ellipse">
            <a:avLst/>
          </a:prstGeom>
          <a:solidFill>
            <a:srgbClr val="6EE091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8077539" y="6410016"/>
            <a:ext cx="278816" cy="27881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9113071" y="6279910"/>
            <a:ext cx="278816" cy="2788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8561015" y="6954521"/>
            <a:ext cx="413615" cy="413615"/>
          </a:xfrm>
          <a:prstGeom prst="ellipse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7971256" y="8042859"/>
            <a:ext cx="139408" cy="13940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813045" y="6594872"/>
            <a:ext cx="69704" cy="69704"/>
          </a:xfrm>
          <a:prstGeom prst="ellipse">
            <a:avLst/>
          </a:prstGeom>
          <a:solidFill>
            <a:srgbClr val="ABFFAB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9141956" y="6562487"/>
            <a:ext cx="73913" cy="73913"/>
          </a:xfrm>
          <a:prstGeom prst="ellipse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202860" y="8475842"/>
            <a:ext cx="242470" cy="242470"/>
          </a:xfrm>
          <a:prstGeom prst="ellipse">
            <a:avLst/>
          </a:prstGeom>
          <a:pattFill prst="pct75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9359885" y="6083117"/>
            <a:ext cx="121235" cy="121235"/>
          </a:xfrm>
          <a:prstGeom prst="ellipse">
            <a:avLst/>
          </a:prstGeom>
          <a:pattFill prst="pct75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876166" y="8993088"/>
            <a:ext cx="1188130" cy="1188130"/>
          </a:xfrm>
          <a:prstGeom prst="ellipse">
            <a:avLst/>
          </a:prstGeom>
          <a:solidFill>
            <a:schemeClr val="accent5">
              <a:lumMod val="20000"/>
              <a:lumOff val="8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5461305" y="4688205"/>
            <a:ext cx="1869726" cy="1869726"/>
          </a:xfrm>
          <a:prstGeom prst="ellipse">
            <a:avLst/>
          </a:prstGeom>
          <a:solidFill>
            <a:schemeClr val="accent5">
              <a:lumMod val="20000"/>
              <a:lumOff val="8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5890824" y="6797169"/>
            <a:ext cx="1248520" cy="1315394"/>
          </a:xfrm>
          <a:prstGeom prst="ellipse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4370107" y="7032419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6812647" y="5241802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85181" y="9896357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3958687" y="9477600"/>
            <a:ext cx="278816" cy="278816"/>
          </a:xfrm>
          <a:prstGeom prst="ellipse">
            <a:avLst/>
          </a:prstGeom>
          <a:solidFill>
            <a:srgbClr val="ABFFAB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>
            <a:off x="479396" y="9696156"/>
            <a:ext cx="278816" cy="27881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6155044" y="8150912"/>
            <a:ext cx="360040" cy="360040"/>
          </a:xfrm>
          <a:prstGeom prst="ellipse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1777490" y="8112563"/>
            <a:ext cx="413615" cy="413615"/>
          </a:xfrm>
          <a:prstGeom prst="ellipse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4392320" y="6549424"/>
            <a:ext cx="360040" cy="3600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4805699" y="8962348"/>
            <a:ext cx="278816" cy="278816"/>
          </a:xfrm>
          <a:prstGeom prst="ellipse">
            <a:avLst/>
          </a:prstGeom>
          <a:solidFill>
            <a:srgbClr val="ABFFAB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4807182" y="9122929"/>
            <a:ext cx="139408" cy="13940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1259058" y="1249164"/>
            <a:ext cx="45719" cy="45719"/>
          </a:xfrm>
          <a:prstGeom prst="ellipse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5580221" y="8227701"/>
            <a:ext cx="147825" cy="147825"/>
          </a:xfrm>
          <a:prstGeom prst="ellipse">
            <a:avLst/>
          </a:prstGeom>
          <a:pattFill prst="pct75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4092532" y="4334626"/>
            <a:ext cx="139408" cy="13940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5050918" y="9224922"/>
            <a:ext cx="45719" cy="45719"/>
          </a:xfrm>
          <a:prstGeom prst="ellipse">
            <a:avLst/>
          </a:prstGeom>
          <a:solidFill>
            <a:srgbClr val="00863D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3297719" y="2408953"/>
            <a:ext cx="1248520" cy="1315394"/>
          </a:xfrm>
          <a:prstGeom prst="ellipse">
            <a:avLst/>
          </a:prstGeom>
          <a:solidFill>
            <a:srgbClr val="FFFF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1686729" y="4563292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1416224" y="984913"/>
            <a:ext cx="519343" cy="519343"/>
          </a:xfrm>
          <a:prstGeom prst="ellipse">
            <a:avLst/>
          </a:prstGeom>
          <a:solidFill>
            <a:schemeClr val="accent5">
              <a:lumMod val="20000"/>
              <a:lumOff val="8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8160592" y="7264896"/>
            <a:ext cx="1248520" cy="1315394"/>
          </a:xfrm>
          <a:prstGeom prst="ellipse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/>
          <p:cNvSpPr/>
          <p:nvPr/>
        </p:nvSpPr>
        <p:spPr>
          <a:xfrm>
            <a:off x="7312495" y="5680720"/>
            <a:ext cx="1248520" cy="1315394"/>
          </a:xfrm>
          <a:prstGeom prst="ellipse">
            <a:avLst/>
          </a:prstGeom>
          <a:solidFill>
            <a:srgbClr val="FFFF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1037739" y="6436804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-1176064" y="2728392"/>
            <a:ext cx="45719" cy="45719"/>
          </a:xfrm>
          <a:prstGeom prst="ellipse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3280469" y="5093071"/>
            <a:ext cx="159941" cy="15093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3341995" y="8237385"/>
            <a:ext cx="374187" cy="3741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3831601" y="5324123"/>
            <a:ext cx="139408" cy="13940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2869030" y="4830052"/>
            <a:ext cx="278816" cy="278816"/>
          </a:xfrm>
          <a:prstGeom prst="ellipse">
            <a:avLst/>
          </a:prstGeom>
          <a:solidFill>
            <a:srgbClr val="ABFFAB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/>
          <p:cNvSpPr/>
          <p:nvPr/>
        </p:nvSpPr>
        <p:spPr>
          <a:xfrm>
            <a:off x="521510" y="7479477"/>
            <a:ext cx="637300" cy="671435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/>
          <p:cNvSpPr/>
          <p:nvPr/>
        </p:nvSpPr>
        <p:spPr>
          <a:xfrm>
            <a:off x="5069003" y="8330932"/>
            <a:ext cx="264747" cy="264747"/>
          </a:xfrm>
          <a:prstGeom prst="ellipse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/>
          <p:cNvSpPr/>
          <p:nvPr/>
        </p:nvSpPr>
        <p:spPr>
          <a:xfrm>
            <a:off x="1544189" y="11065269"/>
            <a:ext cx="160067" cy="160067"/>
          </a:xfrm>
          <a:prstGeom prst="ellipse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/>
          <p:cNvSpPr/>
          <p:nvPr/>
        </p:nvSpPr>
        <p:spPr>
          <a:xfrm>
            <a:off x="3056357" y="8056984"/>
            <a:ext cx="160067" cy="160067"/>
          </a:xfrm>
          <a:prstGeom prst="ellipse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/>
          <p:cNvSpPr/>
          <p:nvPr/>
        </p:nvSpPr>
        <p:spPr>
          <a:xfrm>
            <a:off x="7824936" y="8056984"/>
            <a:ext cx="160067" cy="160067"/>
          </a:xfrm>
          <a:prstGeom prst="ellipse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/>
          <p:cNvSpPr/>
          <p:nvPr/>
        </p:nvSpPr>
        <p:spPr>
          <a:xfrm>
            <a:off x="9321053" y="4600600"/>
            <a:ext cx="160067" cy="160067"/>
          </a:xfrm>
          <a:prstGeom prst="ellipse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/>
          <p:cNvSpPr/>
          <p:nvPr/>
        </p:nvSpPr>
        <p:spPr>
          <a:xfrm>
            <a:off x="284078" y="10125560"/>
            <a:ext cx="80034" cy="80034"/>
          </a:xfrm>
          <a:prstGeom prst="ellipse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866898" y="9235850"/>
            <a:ext cx="189286" cy="1892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8370695" y="10002293"/>
            <a:ext cx="558315" cy="558315"/>
          </a:xfrm>
          <a:prstGeom prst="ellipse">
            <a:avLst/>
          </a:prstGeom>
          <a:solidFill>
            <a:schemeClr val="accent5">
              <a:lumMod val="60000"/>
              <a:lumOff val="4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-203232" y="11268986"/>
            <a:ext cx="280223" cy="280223"/>
          </a:xfrm>
          <a:prstGeom prst="ellipse">
            <a:avLst/>
          </a:prstGeom>
          <a:solidFill>
            <a:schemeClr val="accent5">
              <a:lumMod val="60000"/>
              <a:lumOff val="4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3159234" y="8623765"/>
            <a:ext cx="242470" cy="242470"/>
          </a:xfrm>
          <a:prstGeom prst="ellipse">
            <a:avLst/>
          </a:prstGeom>
          <a:pattFill prst="pct75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/>
          <p:cNvSpPr/>
          <p:nvPr/>
        </p:nvSpPr>
        <p:spPr>
          <a:xfrm>
            <a:off x="2516187" y="1333906"/>
            <a:ext cx="413615" cy="413615"/>
          </a:xfrm>
          <a:prstGeom prst="ellipse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/>
          <p:cNvSpPr/>
          <p:nvPr/>
        </p:nvSpPr>
        <p:spPr>
          <a:xfrm>
            <a:off x="3045228" y="2078654"/>
            <a:ext cx="374187" cy="3741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/>
          <p:cNvSpPr/>
          <p:nvPr/>
        </p:nvSpPr>
        <p:spPr>
          <a:xfrm>
            <a:off x="420159" y="863678"/>
            <a:ext cx="242470" cy="242470"/>
          </a:xfrm>
          <a:prstGeom prst="ellipse">
            <a:avLst/>
          </a:prstGeom>
          <a:pattFill prst="pct75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1416224" y="9416445"/>
            <a:ext cx="1248520" cy="1315394"/>
          </a:xfrm>
          <a:prstGeom prst="ellipse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/>
          <p:cNvSpPr/>
          <p:nvPr/>
        </p:nvSpPr>
        <p:spPr>
          <a:xfrm>
            <a:off x="7923233" y="7336904"/>
            <a:ext cx="45719" cy="45719"/>
          </a:xfrm>
          <a:prstGeom prst="ellipse">
            <a:avLst/>
          </a:prstGeom>
          <a:solidFill>
            <a:srgbClr val="00863D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/>
          <p:cNvSpPr/>
          <p:nvPr/>
        </p:nvSpPr>
        <p:spPr>
          <a:xfrm>
            <a:off x="9291385" y="5896744"/>
            <a:ext cx="45719" cy="45719"/>
          </a:xfrm>
          <a:prstGeom prst="ellipse">
            <a:avLst/>
          </a:prstGeom>
          <a:solidFill>
            <a:srgbClr val="00863D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/>
          <p:cNvSpPr/>
          <p:nvPr/>
        </p:nvSpPr>
        <p:spPr>
          <a:xfrm>
            <a:off x="9337104" y="3690785"/>
            <a:ext cx="45719" cy="45719"/>
          </a:xfrm>
          <a:prstGeom prst="ellipse">
            <a:avLst/>
          </a:prstGeom>
          <a:solidFill>
            <a:srgbClr val="00863D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/>
          <p:cNvSpPr/>
          <p:nvPr/>
        </p:nvSpPr>
        <p:spPr>
          <a:xfrm>
            <a:off x="7104856" y="4266849"/>
            <a:ext cx="45719" cy="45719"/>
          </a:xfrm>
          <a:prstGeom prst="ellipse">
            <a:avLst/>
          </a:prstGeom>
          <a:solidFill>
            <a:srgbClr val="00863D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/>
          <p:cNvSpPr/>
          <p:nvPr/>
        </p:nvSpPr>
        <p:spPr>
          <a:xfrm>
            <a:off x="4691363" y="7498867"/>
            <a:ext cx="387770" cy="38777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/>
          <p:cNvSpPr/>
          <p:nvPr/>
        </p:nvSpPr>
        <p:spPr>
          <a:xfrm>
            <a:off x="4733200" y="7413520"/>
            <a:ext cx="139408" cy="13940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/>
          <p:cNvSpPr/>
          <p:nvPr/>
        </p:nvSpPr>
        <p:spPr>
          <a:xfrm>
            <a:off x="7312495" y="10527295"/>
            <a:ext cx="1248520" cy="1315394"/>
          </a:xfrm>
          <a:prstGeom prst="ellipse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/>
          <p:cNvSpPr/>
          <p:nvPr/>
        </p:nvSpPr>
        <p:spPr>
          <a:xfrm>
            <a:off x="9011967" y="11006466"/>
            <a:ext cx="187093" cy="19602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/>
          <p:cNvSpPr/>
          <p:nvPr/>
        </p:nvSpPr>
        <p:spPr>
          <a:xfrm>
            <a:off x="8199274" y="10997688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/>
          <p:cNvSpPr/>
          <p:nvPr/>
        </p:nvSpPr>
        <p:spPr>
          <a:xfrm>
            <a:off x="7403660" y="9224922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/>
          <p:cNvSpPr/>
          <p:nvPr/>
        </p:nvSpPr>
        <p:spPr>
          <a:xfrm>
            <a:off x="4531021" y="1524194"/>
            <a:ext cx="1248520" cy="1315394"/>
          </a:xfrm>
          <a:prstGeom prst="ellipse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/>
          <p:cNvSpPr/>
          <p:nvPr/>
        </p:nvSpPr>
        <p:spPr>
          <a:xfrm>
            <a:off x="6024736" y="2766627"/>
            <a:ext cx="187093" cy="19602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/>
          <p:cNvSpPr/>
          <p:nvPr/>
        </p:nvSpPr>
        <p:spPr>
          <a:xfrm>
            <a:off x="3938555" y="1655885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6039" y="36004"/>
            <a:ext cx="9762753" cy="128016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\\fcvmsrv003\users\Addeyr1\Misc\NHS Pirate artwork\BTH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502" y="205825"/>
            <a:ext cx="3979677" cy="50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75" t="70312" r="36250" b="23536"/>
          <a:stretch/>
        </p:blipFill>
        <p:spPr bwMode="auto">
          <a:xfrm>
            <a:off x="0" y="11801387"/>
            <a:ext cx="9601200" cy="10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" name="Oval 164"/>
          <p:cNvSpPr/>
          <p:nvPr/>
        </p:nvSpPr>
        <p:spPr>
          <a:xfrm>
            <a:off x="10633248" y="202749"/>
            <a:ext cx="654550" cy="654550"/>
          </a:xfrm>
          <a:prstGeom prst="ellipse">
            <a:avLst/>
          </a:prstGeom>
          <a:solidFill>
            <a:srgbClr val="6EE091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/>
          <p:cNvSpPr/>
          <p:nvPr/>
        </p:nvSpPr>
        <p:spPr>
          <a:xfrm>
            <a:off x="4019275" y="3586183"/>
            <a:ext cx="254922" cy="254922"/>
          </a:xfrm>
          <a:prstGeom prst="ellipse">
            <a:avLst/>
          </a:prstGeom>
          <a:solidFill>
            <a:srgbClr val="6EE091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/>
          <p:cNvSpPr/>
          <p:nvPr/>
        </p:nvSpPr>
        <p:spPr>
          <a:xfrm>
            <a:off x="-170024" y="4299392"/>
            <a:ext cx="254922" cy="254922"/>
          </a:xfrm>
          <a:prstGeom prst="ellipse">
            <a:avLst/>
          </a:prstGeom>
          <a:solidFill>
            <a:srgbClr val="6EE091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/>
          <p:cNvSpPr/>
          <p:nvPr/>
        </p:nvSpPr>
        <p:spPr>
          <a:xfrm>
            <a:off x="111696" y="3952528"/>
            <a:ext cx="152400" cy="152400"/>
          </a:xfrm>
          <a:prstGeom prst="ellipse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/>
          <p:cNvSpPr/>
          <p:nvPr/>
        </p:nvSpPr>
        <p:spPr>
          <a:xfrm>
            <a:off x="1941473" y="1135832"/>
            <a:ext cx="152400" cy="152400"/>
          </a:xfrm>
          <a:prstGeom prst="ellipse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/>
          <p:cNvSpPr/>
          <p:nvPr/>
        </p:nvSpPr>
        <p:spPr>
          <a:xfrm>
            <a:off x="2425660" y="3281556"/>
            <a:ext cx="152400" cy="152400"/>
          </a:xfrm>
          <a:prstGeom prst="ellipse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/>
          <p:cNvSpPr/>
          <p:nvPr/>
        </p:nvSpPr>
        <p:spPr>
          <a:xfrm>
            <a:off x="4316120" y="4033684"/>
            <a:ext cx="152400" cy="152400"/>
          </a:xfrm>
          <a:prstGeom prst="ellipse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/>
          <p:cNvSpPr/>
          <p:nvPr/>
        </p:nvSpPr>
        <p:spPr>
          <a:xfrm>
            <a:off x="2272899" y="4899009"/>
            <a:ext cx="152400" cy="152400"/>
          </a:xfrm>
          <a:prstGeom prst="ellipse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4" name="Straight Connector 173"/>
          <p:cNvCxnSpPr/>
          <p:nvPr/>
        </p:nvCxnSpPr>
        <p:spPr>
          <a:xfrm flipH="1">
            <a:off x="2722994" y="5227456"/>
            <a:ext cx="1773586" cy="1084186"/>
          </a:xfrm>
          <a:prstGeom prst="line">
            <a:avLst/>
          </a:prstGeom>
          <a:ln w="85725">
            <a:solidFill>
              <a:srgbClr val="92D050"/>
            </a:solidFill>
          </a:ln>
          <a:effectLst>
            <a:glow rad="266700">
              <a:schemeClr val="accent5">
                <a:lumMod val="20000"/>
                <a:lumOff val="80000"/>
                <a:alpha val="40000"/>
              </a:schemeClr>
            </a:glow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89698" y="9679706"/>
            <a:ext cx="90536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8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sz="1800" dirty="0" smtClean="0">
                <a:latin typeface="Arial Rounded MT Bold" panose="020F0704030504030204" pitchFamily="34" charset="0"/>
              </a:rPr>
              <a:t>To book a place at this </a:t>
            </a:r>
            <a:r>
              <a:rPr lang="en-US" sz="1800" dirty="0">
                <a:latin typeface="Arial Rounded MT Bold" panose="020F0704030504030204" pitchFamily="34" charset="0"/>
              </a:rPr>
              <a:t>clinic, please contact the </a:t>
            </a:r>
            <a:r>
              <a:rPr lang="en-GB" sz="1800" b="1" dirty="0" smtClean="0">
                <a:solidFill>
                  <a:srgbClr val="00A249"/>
                </a:solidFill>
                <a:latin typeface="Arial Black" panose="020B0A04020102020204" pitchFamily="34" charset="0"/>
              </a:rPr>
              <a:t>C</a:t>
            </a:r>
            <a:r>
              <a:rPr lang="en-GB" sz="1800" b="1" dirty="0" smtClean="0">
                <a:solidFill>
                  <a:srgbClr val="00B082"/>
                </a:solidFill>
                <a:latin typeface="Arial Black" panose="020B0A04020102020204" pitchFamily="34" charset="0"/>
              </a:rPr>
              <a:t>A</a:t>
            </a:r>
            <a:r>
              <a:rPr lang="en-GB" sz="1800" b="1" dirty="0" smtClean="0">
                <a:solidFill>
                  <a:srgbClr val="009999"/>
                </a:solidFill>
                <a:latin typeface="Arial Black" panose="020B0A04020102020204" pitchFamily="34" charset="0"/>
              </a:rPr>
              <a:t>S</a:t>
            </a: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H</a:t>
            </a:r>
            <a:r>
              <a:rPr lang="en-GB" sz="1800" b="1" dirty="0" smtClean="0">
                <a:solidFill>
                  <a:srgbClr val="0099CC"/>
                </a:solidFill>
                <a:latin typeface="Arial Black" panose="020B0A04020102020204" pitchFamily="34" charset="0"/>
              </a:rPr>
              <a:t>E</a:t>
            </a:r>
            <a:r>
              <a:rPr lang="en-GB" sz="1800" b="1" dirty="0" smtClean="0">
                <a:solidFill>
                  <a:srgbClr val="4B4BFF"/>
                </a:solidFill>
                <a:latin typeface="Arial Black" panose="020B0A04020102020204" pitchFamily="34" charset="0"/>
              </a:rPr>
              <a:t>R</a:t>
            </a:r>
            <a:r>
              <a:rPr lang="en-GB" sz="1800" dirty="0" smtClean="0">
                <a:latin typeface="Arial Rounded MT Bold" panose="020F0704030504030204" pitchFamily="34" charset="0"/>
              </a:rPr>
              <a:t> </a:t>
            </a:r>
            <a:r>
              <a:rPr lang="en-US" sz="1800" dirty="0" smtClean="0">
                <a:latin typeface="Arial Rounded MT Bold" panose="020F0704030504030204" pitchFamily="34" charset="0"/>
              </a:rPr>
              <a:t>Team within their duty hours </a:t>
            </a:r>
            <a:r>
              <a:rPr lang="en-US" sz="1200" dirty="0" smtClean="0">
                <a:latin typeface="Arial Rounded MT Bold" panose="020F0704030504030204" pitchFamily="34" charset="0"/>
              </a:rPr>
              <a:t>( please leave a </a:t>
            </a:r>
            <a:r>
              <a:rPr lang="en-US" sz="1200" dirty="0" err="1" smtClean="0">
                <a:latin typeface="Arial Rounded MT Bold" panose="020F0704030504030204" pitchFamily="34" charset="0"/>
              </a:rPr>
              <a:t>msg</a:t>
            </a:r>
            <a:r>
              <a:rPr lang="en-US" sz="1200" dirty="0" smtClean="0">
                <a:latin typeface="Arial Rounded MT Bold" panose="020F0704030504030204" pitchFamily="34" charset="0"/>
              </a:rPr>
              <a:t> if necessary &amp; we will contact you asap ):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chemeClr val="tx2"/>
                </a:solidFill>
                <a:latin typeface="Arial Rounded MT Bold" panose="020F0704030504030204" pitchFamily="34" charset="0"/>
              </a:rPr>
              <a:t>07810 </a:t>
            </a:r>
            <a:r>
              <a:rPr lang="en-GB" sz="2000" b="1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696565  </a:t>
            </a:r>
            <a:r>
              <a:rPr lang="en-GB" sz="2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Mon-</a:t>
            </a:r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F</a:t>
            </a:r>
            <a:r>
              <a:rPr lang="en-GB" sz="2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ri 5pm-10pm or Sat/Sun 10am-10pm. </a:t>
            </a:r>
            <a:r>
              <a:rPr lang="en-GB" sz="14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( Bank holiday times can vary)</a:t>
            </a:r>
            <a:r>
              <a:rPr lang="en-GB" sz="2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…… please email : </a:t>
            </a:r>
            <a:endParaRPr lang="en-GB" sz="200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bfwh.casher.team@nhs.net</a:t>
            </a:r>
            <a:endParaRPr lang="en-GB" sz="20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1800" b="1" dirty="0">
                <a:solidFill>
                  <a:srgbClr val="FF0000"/>
                </a:solidFill>
              </a:rPr>
              <a:t> </a:t>
            </a:r>
            <a:endParaRPr lang="en-GB" sz="1800" dirty="0">
              <a:solidFill>
                <a:srgbClr val="FF0000"/>
              </a:solidFill>
            </a:endParaRPr>
          </a:p>
          <a:p>
            <a:pPr algn="ctr"/>
            <a:endParaRPr lang="en-GB" sz="1800" dirty="0">
              <a:latin typeface="Arial Rounded MT Bold" panose="020F0704030504030204" pitchFamily="34" charset="0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16039" y="8866235"/>
            <a:ext cx="971577" cy="981235"/>
          </a:xfrm>
          <a:prstGeom prst="ellipse">
            <a:avLst/>
          </a:prstGeom>
          <a:solidFill>
            <a:schemeClr val="accent5">
              <a:lumMod val="60000"/>
              <a:lumOff val="40000"/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/>
          <p:cNvSpPr/>
          <p:nvPr/>
        </p:nvSpPr>
        <p:spPr>
          <a:xfrm>
            <a:off x="-136159" y="9617008"/>
            <a:ext cx="375871" cy="375871"/>
          </a:xfrm>
          <a:prstGeom prst="ellipse">
            <a:avLst/>
          </a:prstGeom>
          <a:pattFill prst="pct40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/>
          <p:cNvSpPr/>
          <p:nvPr/>
        </p:nvSpPr>
        <p:spPr>
          <a:xfrm>
            <a:off x="4166107" y="7192326"/>
            <a:ext cx="86895" cy="86895"/>
          </a:xfrm>
          <a:prstGeom prst="ellipse">
            <a:avLst/>
          </a:prstGeom>
          <a:solidFill>
            <a:srgbClr val="00863D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/>
          <p:cNvSpPr/>
          <p:nvPr/>
        </p:nvSpPr>
        <p:spPr>
          <a:xfrm>
            <a:off x="8606406" y="4339958"/>
            <a:ext cx="86895" cy="86895"/>
          </a:xfrm>
          <a:prstGeom prst="ellipse">
            <a:avLst/>
          </a:prstGeom>
          <a:solidFill>
            <a:srgbClr val="00863D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/>
          <p:cNvSpPr/>
          <p:nvPr/>
        </p:nvSpPr>
        <p:spPr>
          <a:xfrm>
            <a:off x="194213" y="6400800"/>
            <a:ext cx="321184" cy="321184"/>
          </a:xfrm>
          <a:prstGeom prst="ellipse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8" name="Group 117"/>
          <p:cNvGrpSpPr/>
          <p:nvPr/>
        </p:nvGrpSpPr>
        <p:grpSpPr>
          <a:xfrm>
            <a:off x="2929802" y="787871"/>
            <a:ext cx="5937367" cy="5596624"/>
            <a:chOff x="3464043" y="4157643"/>
            <a:chExt cx="6460034" cy="5843557"/>
          </a:xfrm>
        </p:grpSpPr>
        <p:sp>
          <p:nvSpPr>
            <p:cNvPr id="120" name="Oval 119"/>
            <p:cNvSpPr/>
            <p:nvPr/>
          </p:nvSpPr>
          <p:spPr>
            <a:xfrm>
              <a:off x="4080520" y="4157643"/>
              <a:ext cx="5843557" cy="58435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65100">
                <a:schemeClr val="accent5">
                  <a:lumMod val="40000"/>
                  <a:lumOff val="60000"/>
                  <a:alpha val="30000"/>
                </a:schemeClr>
              </a:glow>
              <a:outerShdw blurRad="190500" dist="38100" dir="2700000" sx="101500" sy="101500" algn="tl" rotWithShape="0">
                <a:schemeClr val="accent5">
                  <a:lumMod val="40000"/>
                  <a:lumOff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Oval 174"/>
            <p:cNvSpPr/>
            <p:nvPr/>
          </p:nvSpPr>
          <p:spPr>
            <a:xfrm>
              <a:off x="8792782" y="9066357"/>
              <a:ext cx="528271" cy="528271"/>
            </a:xfrm>
            <a:prstGeom prst="ellipse">
              <a:avLst/>
            </a:prstGeom>
            <a:pattFill prst="pct40">
              <a:fgClr>
                <a:srgbClr val="92D05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Oval 176"/>
            <p:cNvSpPr/>
            <p:nvPr/>
          </p:nvSpPr>
          <p:spPr>
            <a:xfrm>
              <a:off x="8517924" y="4568140"/>
              <a:ext cx="152400" cy="152400"/>
            </a:xfrm>
            <a:prstGeom prst="ellipse">
              <a:avLst/>
            </a:prstGeom>
            <a:solidFill>
              <a:srgbClr val="FFFF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Oval 181"/>
            <p:cNvSpPr/>
            <p:nvPr/>
          </p:nvSpPr>
          <p:spPr>
            <a:xfrm>
              <a:off x="8720953" y="4564800"/>
              <a:ext cx="540170" cy="54017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" name="Oval 187"/>
            <p:cNvSpPr/>
            <p:nvPr/>
          </p:nvSpPr>
          <p:spPr>
            <a:xfrm>
              <a:off x="4913185" y="4715355"/>
              <a:ext cx="321184" cy="321184"/>
            </a:xfrm>
            <a:prstGeom prst="ellipse">
              <a:avLst/>
            </a:prstGeom>
            <a:solidFill>
              <a:srgbClr val="FFFF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Oval 188"/>
            <p:cNvSpPr/>
            <p:nvPr/>
          </p:nvSpPr>
          <p:spPr>
            <a:xfrm>
              <a:off x="9199371" y="8832496"/>
              <a:ext cx="209741" cy="209741"/>
            </a:xfrm>
            <a:prstGeom prst="ellipse">
              <a:avLst/>
            </a:prstGeom>
            <a:solidFill>
              <a:srgbClr val="FFFF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Oval 175"/>
            <p:cNvSpPr/>
            <p:nvPr/>
          </p:nvSpPr>
          <p:spPr>
            <a:xfrm>
              <a:off x="3464043" y="7398419"/>
              <a:ext cx="452717" cy="452717"/>
            </a:xfrm>
            <a:prstGeom prst="ellipse">
              <a:avLst/>
            </a:prstGeom>
            <a:solidFill>
              <a:srgbClr val="92D050">
                <a:alpha val="4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9" name="Oval 128"/>
          <p:cNvSpPr/>
          <p:nvPr/>
        </p:nvSpPr>
        <p:spPr>
          <a:xfrm>
            <a:off x="51775" y="3841105"/>
            <a:ext cx="1623263" cy="1769524"/>
          </a:xfrm>
          <a:prstGeom prst="ellipse">
            <a:avLst/>
          </a:prstGeom>
          <a:solidFill>
            <a:schemeClr val="accent5">
              <a:lumMod val="20000"/>
              <a:lumOff val="8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8816847" y="1165076"/>
            <a:ext cx="994794" cy="1048078"/>
          </a:xfrm>
          <a:prstGeom prst="ellipse">
            <a:avLst/>
          </a:prstGeom>
          <a:solidFill>
            <a:srgbClr val="FFFF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/>
          <p:cNvSpPr/>
          <p:nvPr/>
        </p:nvSpPr>
        <p:spPr>
          <a:xfrm>
            <a:off x="4847938" y="1504256"/>
            <a:ext cx="497397" cy="524039"/>
          </a:xfrm>
          <a:prstGeom prst="ellipse">
            <a:avLst/>
          </a:prstGeom>
          <a:solidFill>
            <a:srgbClr val="FFFF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Box 145"/>
          <p:cNvSpPr txBox="1"/>
          <p:nvPr/>
        </p:nvSpPr>
        <p:spPr>
          <a:xfrm>
            <a:off x="3891790" y="2671492"/>
            <a:ext cx="4944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Suitable for:</a:t>
            </a:r>
          </a:p>
          <a:p>
            <a:pPr algn="ctr"/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Children and  young people </a:t>
            </a:r>
            <a:r>
              <a:rPr lang="en-GB" sz="160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aged </a:t>
            </a:r>
            <a:r>
              <a:rPr lang="en-GB" sz="160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160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under </a:t>
            </a:r>
            <a:r>
              <a:rPr lang="en-GB" sz="160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16 who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present with:</a:t>
            </a:r>
            <a:endParaRPr lang="en-GB" sz="1600" dirty="0">
              <a:solidFill>
                <a:srgbClr val="05AB9B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1600" dirty="0" smtClean="0">
                <a:solidFill>
                  <a:srgbClr val="05AB9B"/>
                </a:solidFill>
                <a:latin typeface="Arial Rounded MT Bold" panose="020F0704030504030204" pitchFamily="34" charset="0"/>
              </a:rPr>
              <a:t>Anxiety/Depression</a:t>
            </a:r>
          </a:p>
          <a:p>
            <a:pPr algn="ctr"/>
            <a:r>
              <a:rPr lang="en-GB" sz="1600" dirty="0" smtClean="0">
                <a:solidFill>
                  <a:srgbClr val="05AB9B"/>
                </a:solidFill>
                <a:latin typeface="Arial Rounded MT Bold" panose="020F0704030504030204" pitchFamily="34" charset="0"/>
              </a:rPr>
              <a:t>Feeling worried or upset</a:t>
            </a:r>
          </a:p>
          <a:p>
            <a:pPr algn="ctr"/>
            <a:r>
              <a:rPr lang="en-GB" sz="1600" dirty="0" smtClean="0">
                <a:solidFill>
                  <a:srgbClr val="05AB9B"/>
                </a:solidFill>
                <a:latin typeface="Arial Rounded MT Bold" panose="020F0704030504030204" pitchFamily="34" charset="0"/>
              </a:rPr>
              <a:t>Low self-esteem/Low confidence</a:t>
            </a:r>
          </a:p>
          <a:p>
            <a:pPr algn="ctr"/>
            <a:r>
              <a:rPr lang="en-GB" sz="1600" dirty="0" smtClean="0">
                <a:solidFill>
                  <a:srgbClr val="05AB9B"/>
                </a:solidFill>
                <a:latin typeface="Arial Rounded MT Bold" panose="020F0704030504030204" pitchFamily="34" charset="0"/>
              </a:rPr>
              <a:t>Need Advice/Someone to talk to?</a:t>
            </a:r>
          </a:p>
          <a:p>
            <a:pPr algn="ctr"/>
            <a:endParaRPr lang="en-GB" sz="1600" dirty="0" smtClean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 flipH="1">
            <a:off x="12289432" y="3368724"/>
            <a:ext cx="1773586" cy="1084186"/>
          </a:xfrm>
          <a:prstGeom prst="line">
            <a:avLst/>
          </a:prstGeom>
          <a:ln w="85725">
            <a:solidFill>
              <a:srgbClr val="92D050"/>
            </a:solidFill>
          </a:ln>
          <a:effectLst>
            <a:glow rad="266700">
              <a:schemeClr val="accent5">
                <a:lumMod val="20000"/>
                <a:lumOff val="80000"/>
                <a:alpha val="40000"/>
              </a:schemeClr>
            </a:glow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2906444" y="6832848"/>
            <a:ext cx="1174076" cy="1018010"/>
          </a:xfrm>
          <a:prstGeom prst="line">
            <a:avLst/>
          </a:prstGeom>
          <a:ln w="85725">
            <a:solidFill>
              <a:srgbClr val="92D050"/>
            </a:solidFill>
          </a:ln>
          <a:effectLst>
            <a:glow rad="266700">
              <a:schemeClr val="accent5">
                <a:lumMod val="20000"/>
                <a:lumOff val="80000"/>
                <a:alpha val="40000"/>
              </a:schemeClr>
            </a:glow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24030" y="6636400"/>
            <a:ext cx="2877346" cy="3365893"/>
          </a:xfrm>
          <a:prstGeom prst="ellipse">
            <a:avLst/>
          </a:prstGeom>
          <a:noFill/>
          <a:ln>
            <a:noFill/>
          </a:ln>
          <a:effectLst>
            <a:glow rad="177800">
              <a:schemeClr val="accent5">
                <a:lumMod val="40000"/>
                <a:lumOff val="60000"/>
                <a:alpha val="35000"/>
              </a:schemeClr>
            </a:glow>
            <a:outerShdw blurRad="190500" dist="38100" dir="2700000" sx="102000" sy="102000" algn="tl" rotWithShape="0">
              <a:schemeClr val="accent5">
                <a:lumMod val="60000"/>
                <a:lumOff val="40000"/>
                <a:alpha val="48000"/>
              </a:schemeClr>
            </a:outerShdw>
          </a:effectLst>
          <a:scene3d>
            <a:camera prst="orthographicFront">
              <a:rot lat="0" lon="0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" name="Oval 163"/>
          <p:cNvSpPr/>
          <p:nvPr/>
        </p:nvSpPr>
        <p:spPr>
          <a:xfrm>
            <a:off x="336104" y="4646119"/>
            <a:ext cx="2932984" cy="293298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65100">
              <a:schemeClr val="accent5">
                <a:lumMod val="40000"/>
                <a:lumOff val="60000"/>
                <a:alpha val="34000"/>
              </a:schemeClr>
            </a:glow>
            <a:outerShdw blurRad="190500" dist="38100" dir="2700000" sx="102000" sy="102000" algn="tl" rotWithShape="0">
              <a:schemeClr val="accent5">
                <a:lumMod val="60000"/>
                <a:lumOff val="4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TextBox 178"/>
          <p:cNvSpPr txBox="1"/>
          <p:nvPr/>
        </p:nvSpPr>
        <p:spPr>
          <a:xfrm>
            <a:off x="408112" y="5032648"/>
            <a:ext cx="2829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Available 7 days a week</a:t>
            </a:r>
          </a:p>
        </p:txBody>
      </p:sp>
      <p:sp>
        <p:nvSpPr>
          <p:cNvPr id="178" name="Oval 177"/>
          <p:cNvSpPr/>
          <p:nvPr/>
        </p:nvSpPr>
        <p:spPr>
          <a:xfrm>
            <a:off x="6588701" y="9218889"/>
            <a:ext cx="86895" cy="86895"/>
          </a:xfrm>
          <a:prstGeom prst="ellipse">
            <a:avLst/>
          </a:prstGeom>
          <a:solidFill>
            <a:srgbClr val="00863D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/>
          <p:cNvSpPr/>
          <p:nvPr/>
        </p:nvSpPr>
        <p:spPr>
          <a:xfrm>
            <a:off x="6544196" y="8714152"/>
            <a:ext cx="396155" cy="396155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08112" y="5886863"/>
            <a:ext cx="27616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>
                <a:solidFill>
                  <a:srgbClr val="00B082"/>
                </a:solidFill>
                <a:latin typeface="Arial Rounded MT Bold" panose="020F0704030504030204" pitchFamily="34" charset="0"/>
              </a:rPr>
              <a:t>Please ring the CASHER team to arrange where to meet. </a:t>
            </a:r>
            <a:endParaRPr lang="en-GB" sz="1600" dirty="0" smtClean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1600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07810 </a:t>
            </a:r>
            <a:r>
              <a:rPr lang="en-GB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696565 </a:t>
            </a:r>
            <a:endParaRPr lang="en-GB" sz="1600" dirty="0" smtClean="0">
              <a:solidFill>
                <a:srgbClr val="00B082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600" dirty="0">
              <a:solidFill>
                <a:srgbClr val="00B08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08376" y="6890342"/>
            <a:ext cx="184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sz="200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6887297" y="7394073"/>
            <a:ext cx="819472" cy="819472"/>
          </a:xfrm>
          <a:prstGeom prst="ellipse">
            <a:avLst/>
          </a:prstGeom>
          <a:solidFill>
            <a:srgbClr val="6EE091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/>
          <p:cNvSpPr/>
          <p:nvPr/>
        </p:nvSpPr>
        <p:spPr>
          <a:xfrm>
            <a:off x="16039" y="9139536"/>
            <a:ext cx="540170" cy="54017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3716182" y="3465179"/>
            <a:ext cx="637300" cy="671435"/>
          </a:xfrm>
          <a:prstGeom prst="ellipse">
            <a:avLst/>
          </a:prstGeom>
          <a:solidFill>
            <a:srgbClr val="00863D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/>
          <p:cNvSpPr/>
          <p:nvPr/>
        </p:nvSpPr>
        <p:spPr>
          <a:xfrm>
            <a:off x="3368150" y="252413"/>
            <a:ext cx="1639257" cy="1495108"/>
          </a:xfrm>
          <a:prstGeom prst="ellipse">
            <a:avLst/>
          </a:prstGeom>
          <a:solidFill>
            <a:schemeClr val="accent5">
              <a:lumMod val="20000"/>
              <a:lumOff val="80000"/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125957" y="132915"/>
            <a:ext cx="4040150" cy="4810488"/>
            <a:chOff x="68823" y="-235464"/>
            <a:chExt cx="4040150" cy="4795036"/>
          </a:xfrm>
        </p:grpSpPr>
        <p:grpSp>
          <p:nvGrpSpPr>
            <p:cNvPr id="5" name="Group 4"/>
            <p:cNvGrpSpPr/>
            <p:nvPr/>
          </p:nvGrpSpPr>
          <p:grpSpPr>
            <a:xfrm>
              <a:off x="68823" y="-235464"/>
              <a:ext cx="4040150" cy="4040150"/>
              <a:chOff x="5523940" y="-543537"/>
              <a:chExt cx="4275862" cy="4275862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5523940" y="-543537"/>
                <a:ext cx="4275862" cy="427586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165100">
                  <a:schemeClr val="accent5">
                    <a:lumMod val="40000"/>
                    <a:lumOff val="60000"/>
                    <a:alpha val="30000"/>
                  </a:schemeClr>
                </a:glow>
                <a:outerShdw blurRad="190500" dist="38100" dir="2700000" sx="101500" sy="101500" algn="tl" rotWithShape="0">
                  <a:schemeClr val="accent5">
                    <a:lumMod val="40000"/>
                    <a:lumOff val="6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6004511" y="926880"/>
                <a:ext cx="327311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 smtClean="0">
                    <a:solidFill>
                      <a:schemeClr val="accent5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Arial" panose="020B0604020202020204" pitchFamily="34" charset="0"/>
                  </a:rPr>
                  <a:t>The Child &amp; Adolescent Support &amp; Help Enhanced Response Team</a:t>
                </a:r>
                <a:endParaRPr lang="en-GB" sz="1400" dirty="0">
                  <a:solidFill>
                    <a:schemeClr val="accent5">
                      <a:lumMod val="50000"/>
                    </a:schemeClr>
                  </a:solidFill>
                  <a:latin typeface="Arial Rounded MT Bold" panose="020F07040305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5934027" y="153956"/>
                <a:ext cx="341560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800" b="1" dirty="0">
                    <a:solidFill>
                      <a:srgbClr val="00A249"/>
                    </a:solidFill>
                    <a:latin typeface="Arial Black" panose="020B0A04020102020204" pitchFamily="34" charset="0"/>
                  </a:rPr>
                  <a:t>C</a:t>
                </a:r>
                <a:r>
                  <a:rPr lang="en-GB" sz="4800" b="1" dirty="0">
                    <a:solidFill>
                      <a:srgbClr val="00B082"/>
                    </a:solidFill>
                    <a:latin typeface="Arial Black" panose="020B0A04020102020204" pitchFamily="34" charset="0"/>
                  </a:rPr>
                  <a:t>A</a:t>
                </a:r>
                <a:r>
                  <a:rPr lang="en-GB" sz="4800" b="1" dirty="0">
                    <a:solidFill>
                      <a:srgbClr val="009999"/>
                    </a:solidFill>
                    <a:latin typeface="Arial Black" panose="020B0A04020102020204" pitchFamily="34" charset="0"/>
                  </a:rPr>
                  <a:t>S</a:t>
                </a:r>
                <a:r>
                  <a:rPr lang="en-GB" sz="4800" b="1" dirty="0">
                    <a:solidFill>
                      <a:schemeClr val="accent5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H</a:t>
                </a:r>
                <a:r>
                  <a:rPr lang="en-GB" sz="4800" b="1" dirty="0">
                    <a:solidFill>
                      <a:srgbClr val="0099CC"/>
                    </a:solidFill>
                    <a:latin typeface="Arial Black" panose="020B0A04020102020204" pitchFamily="34" charset="0"/>
                  </a:rPr>
                  <a:t>E</a:t>
                </a:r>
                <a:r>
                  <a:rPr lang="en-GB" sz="4800" b="1" dirty="0">
                    <a:solidFill>
                      <a:srgbClr val="4B4BFF"/>
                    </a:solidFill>
                    <a:latin typeface="Arial Black" panose="020B0A04020102020204" pitchFamily="34" charset="0"/>
                  </a:rPr>
                  <a:t>R</a:t>
                </a:r>
                <a:endParaRPr lang="en-GB" sz="4800" b="1" dirty="0">
                  <a:solidFill>
                    <a:srgbClr val="00B082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56" name="Rectangle 155"/>
            <p:cNvSpPr/>
            <p:nvPr/>
          </p:nvSpPr>
          <p:spPr>
            <a:xfrm>
              <a:off x="243445" y="1890517"/>
              <a:ext cx="3415603" cy="26690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rgbClr val="00A2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URGENT SUPPORT DURING CORONAVIRUS</a:t>
              </a:r>
            </a:p>
            <a:p>
              <a:pPr algn="ctr"/>
              <a:r>
                <a:rPr lang="en-GB" sz="2800" b="1" dirty="0" smtClean="0">
                  <a:solidFill>
                    <a:srgbClr val="00A2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PERIOD  </a:t>
              </a:r>
              <a:endParaRPr lang="en-GB" sz="2800" b="1" dirty="0">
                <a:solidFill>
                  <a:srgbClr val="00B0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  <a:p>
              <a:pPr algn="ctr"/>
              <a:endParaRPr lang="en-GB" sz="2800" b="1" dirty="0">
                <a:solidFill>
                  <a:srgbClr val="00B082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31600" y="1108683"/>
            <a:ext cx="51430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A249"/>
                </a:solidFill>
                <a:latin typeface="Arial Black" panose="020B0A04020102020204" pitchFamily="34" charset="0"/>
              </a:rPr>
              <a:t>During the current period, as an alternative/addition to our groups, 1:1 URGENT Support will be offered. Please ring the CASHER mobile to book an appointment  </a:t>
            </a:r>
          </a:p>
          <a:p>
            <a:pPr algn="ctr"/>
            <a:r>
              <a:rPr lang="en-GB" sz="2000" b="1" dirty="0" smtClean="0">
                <a:solidFill>
                  <a:srgbClr val="00A249"/>
                </a:solidFill>
                <a:latin typeface="Arial Black" panose="020B0A04020102020204" pitchFamily="34" charset="0"/>
              </a:rPr>
              <a:t>. </a:t>
            </a:r>
            <a:endParaRPr lang="en-GB" sz="2000" b="1" dirty="0">
              <a:solidFill>
                <a:srgbClr val="00B082"/>
              </a:solidFill>
              <a:latin typeface="Arial Black" panose="020B0A04020102020204" pitchFamily="34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831600" y="4978326"/>
            <a:ext cx="538426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A249"/>
                </a:solidFill>
                <a:latin typeface="Arial Black" panose="020B0A04020102020204" pitchFamily="34" charset="0"/>
              </a:rPr>
              <a:t>Please go online to </a:t>
            </a:r>
            <a:r>
              <a:rPr lang="en-GB" sz="20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111.nhs.uk</a:t>
            </a:r>
            <a:r>
              <a:rPr lang="en-GB" sz="2000" b="1" dirty="0" smtClean="0">
                <a:solidFill>
                  <a:srgbClr val="00A249"/>
                </a:solidFill>
                <a:latin typeface="Arial Black" panose="020B0A04020102020204" pitchFamily="34" charset="0"/>
              </a:rPr>
              <a:t> for advice about any Coronavirus symptoms. If you have symptoms and would like support around anxiety and your emotional health and wellbeing you can ring the CASHER phone number. </a:t>
            </a:r>
            <a:endParaRPr lang="en-GB" sz="2000" b="1" dirty="0">
              <a:solidFill>
                <a:srgbClr val="00B08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902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179</Words>
  <Application>Microsoft Office PowerPoint</Application>
  <PresentationFormat>A3 Paper (297x420 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BFW Hospitals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Addey (BFWH)</dc:creator>
  <cp:lastModifiedBy>Bonney Stacey (BFWH)</cp:lastModifiedBy>
  <cp:revision>76</cp:revision>
  <dcterms:created xsi:type="dcterms:W3CDTF">2017-08-11T10:16:43Z</dcterms:created>
  <dcterms:modified xsi:type="dcterms:W3CDTF">2020-05-19T13:25:20Z</dcterms:modified>
</cp:coreProperties>
</file>