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84" r:id="rId5"/>
    <p:sldId id="278" r:id="rId6"/>
    <p:sldId id="279" r:id="rId7"/>
    <p:sldId id="280" r:id="rId8"/>
    <p:sldId id="281" r:id="rId9"/>
    <p:sldId id="282" r:id="rId10"/>
    <p:sldId id="283" r:id="rId11"/>
  </p:sldIdLst>
  <p:sldSz cx="9144000" cy="6858000" type="screen4x3"/>
  <p:notesSz cx="7053263" cy="10180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207" userDrawn="1">
          <p15:clr>
            <a:srgbClr val="A4A3A4"/>
          </p15:clr>
        </p15:guide>
        <p15:guide id="2" pos="22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9" d="100"/>
          <a:sy n="109" d="100"/>
        </p:scale>
        <p:origin x="1674" y="102"/>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notesViewPr>
    <p:cSldViewPr showGuides="1">
      <p:cViewPr varScale="1">
        <p:scale>
          <a:sx n="66" d="100"/>
          <a:sy n="66" d="100"/>
        </p:scale>
        <p:origin x="-1146" y="-114"/>
      </p:cViewPr>
      <p:guideLst>
        <p:guide orient="horz" pos="3207"/>
        <p:guide pos="22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1184" y="9671606"/>
            <a:ext cx="1155135" cy="509032"/>
          </a:xfrm>
          <a:prstGeom prst="rect">
            <a:avLst/>
          </a:prstGeom>
        </p:spPr>
        <p:txBody>
          <a:bodyPr vert="horz" lIns="95116" tIns="47558" rIns="95116" bIns="47558" rtlCol="0"/>
          <a:lstStyle>
            <a:lvl1pPr algn="r">
              <a:defRPr sz="1200"/>
            </a:lvl1pPr>
          </a:lstStyle>
          <a:p>
            <a:pPr algn="l"/>
            <a:fld id="{63D1F4A6-7DD5-42E4-9750-A8709F395147}" type="datetimeFigureOut">
              <a:rPr lang="en-GB" smtClean="0"/>
              <a:pPr algn="l"/>
              <a:t>11/10/2018</a:t>
            </a:fld>
            <a:endParaRPr lang="en-GB" dirty="0"/>
          </a:p>
        </p:txBody>
      </p:sp>
      <p:sp>
        <p:nvSpPr>
          <p:cNvPr id="4" name="Footer Placeholder 3"/>
          <p:cNvSpPr>
            <a:spLocks noGrp="1"/>
          </p:cNvSpPr>
          <p:nvPr>
            <p:ph type="ftr" sz="quarter" idx="2"/>
          </p:nvPr>
        </p:nvSpPr>
        <p:spPr>
          <a:xfrm>
            <a:off x="1304698" y="9671606"/>
            <a:ext cx="5036146" cy="509032"/>
          </a:xfrm>
          <a:prstGeom prst="rect">
            <a:avLst/>
          </a:prstGeom>
        </p:spPr>
        <p:txBody>
          <a:bodyPr vert="horz" lIns="95116" tIns="47558" rIns="95116" bIns="47558"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488961" y="9669840"/>
            <a:ext cx="562670" cy="509032"/>
          </a:xfrm>
          <a:prstGeom prst="rect">
            <a:avLst/>
          </a:prstGeom>
        </p:spPr>
        <p:txBody>
          <a:bodyPr vert="horz" lIns="95116" tIns="47558" rIns="95116" bIns="47558"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601118" y="199863"/>
            <a:ext cx="4887843" cy="561200"/>
          </a:xfrm>
          <a:prstGeom prst="rect">
            <a:avLst/>
          </a:prstGeom>
        </p:spPr>
        <p:txBody>
          <a:bodyPr vert="horz" lIns="95116" tIns="47558" rIns="95116" bIns="47558"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012" y="199863"/>
            <a:ext cx="888699" cy="565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84188" y="279400"/>
            <a:ext cx="6011862" cy="4510088"/>
          </a:xfrm>
          <a:prstGeom prst="rect">
            <a:avLst/>
          </a:prstGeom>
          <a:noFill/>
          <a:ln w="12700">
            <a:solidFill>
              <a:prstClr val="black"/>
            </a:solidFill>
          </a:ln>
        </p:spPr>
        <p:txBody>
          <a:bodyPr vert="horz" lIns="95116" tIns="47558" rIns="95116" bIns="47558" rtlCol="0" anchor="ctr"/>
          <a:lstStyle/>
          <a:p>
            <a:endParaRPr lang="en-GB"/>
          </a:p>
        </p:txBody>
      </p:sp>
      <p:sp>
        <p:nvSpPr>
          <p:cNvPr id="5" name="Notes Placeholder 4"/>
          <p:cNvSpPr>
            <a:spLocks noGrp="1"/>
          </p:cNvSpPr>
          <p:nvPr>
            <p:ph type="body" sz="quarter" idx="3"/>
          </p:nvPr>
        </p:nvSpPr>
        <p:spPr>
          <a:xfrm>
            <a:off x="712419" y="4835804"/>
            <a:ext cx="5554368" cy="4581287"/>
          </a:xfrm>
          <a:prstGeom prst="rect">
            <a:avLst/>
          </a:prstGeom>
        </p:spPr>
        <p:txBody>
          <a:bodyPr vert="horz" lIns="95116" tIns="47558" rIns="95116" bIns="47558"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2"/>
          <p:cNvSpPr>
            <a:spLocks noGrp="1"/>
          </p:cNvSpPr>
          <p:nvPr>
            <p:ph type="dt" sz="quarter" idx="1"/>
          </p:nvPr>
        </p:nvSpPr>
        <p:spPr>
          <a:xfrm>
            <a:off x="-21184" y="9671606"/>
            <a:ext cx="1155135" cy="509032"/>
          </a:xfrm>
          <a:prstGeom prst="rect">
            <a:avLst/>
          </a:prstGeom>
        </p:spPr>
        <p:txBody>
          <a:bodyPr vert="horz" lIns="95116" tIns="47558" rIns="95116" bIns="47558" rtlCol="0"/>
          <a:lstStyle>
            <a:lvl1pPr algn="r">
              <a:defRPr sz="1200"/>
            </a:lvl1pPr>
          </a:lstStyle>
          <a:p>
            <a:pPr algn="l"/>
            <a:fld id="{63D1F4A6-7DD5-42E4-9750-A8709F395147}" type="datetimeFigureOut">
              <a:rPr lang="en-GB" smtClean="0"/>
              <a:pPr algn="l"/>
              <a:t>11/10/2018</a:t>
            </a:fld>
            <a:endParaRPr lang="en-GB" dirty="0"/>
          </a:p>
        </p:txBody>
      </p:sp>
      <p:sp>
        <p:nvSpPr>
          <p:cNvPr id="9" name="Footer Placeholder 3"/>
          <p:cNvSpPr>
            <a:spLocks noGrp="1"/>
          </p:cNvSpPr>
          <p:nvPr>
            <p:ph type="ftr" sz="quarter" idx="4"/>
          </p:nvPr>
        </p:nvSpPr>
        <p:spPr>
          <a:xfrm>
            <a:off x="1304698" y="9671606"/>
            <a:ext cx="5036146" cy="509032"/>
          </a:xfrm>
          <a:prstGeom prst="rect">
            <a:avLst/>
          </a:prstGeom>
        </p:spPr>
        <p:txBody>
          <a:bodyPr vert="horz" lIns="95116" tIns="47558" rIns="95116" bIns="47558"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488961" y="9669840"/>
            <a:ext cx="562670" cy="509032"/>
          </a:xfrm>
          <a:prstGeom prst="rect">
            <a:avLst/>
          </a:prstGeom>
        </p:spPr>
        <p:txBody>
          <a:bodyPr vert="horz" lIns="95116" tIns="47558" rIns="95116" bIns="47558"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smtClean="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B5E69749-5551-4F5F-A3EA-C88943F21456}" type="datetimeFigureOut">
              <a:rPr lang="en-GB" smtClean="0"/>
              <a:pPr/>
              <a:t>11/10/2018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smtClean="0"/>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11/10/2018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Please </a:t>
            </a:r>
            <a:r>
              <a:rPr lang="en-GB" dirty="0"/>
              <a:t>s</a:t>
            </a:r>
            <a:r>
              <a:rPr lang="en-GB" dirty="0" smtClean="0"/>
              <a:t>ee slides below for additional commentary regarding the presentation to parents on 20</a:t>
            </a:r>
            <a:r>
              <a:rPr lang="en-GB" baseline="30000" dirty="0" smtClean="0"/>
              <a:t>th</a:t>
            </a:r>
            <a:r>
              <a:rPr lang="en-GB" dirty="0" smtClean="0"/>
              <a:t> September 2018. We hope that you find this additional commentary useful and informative.</a:t>
            </a:r>
            <a:endParaRPr lang="en-GB" dirty="0"/>
          </a:p>
        </p:txBody>
      </p:sp>
    </p:spTree>
    <p:extLst>
      <p:ext uri="{BB962C8B-B14F-4D97-AF65-F5344CB8AC3E}">
        <p14:creationId xmlns:p14="http://schemas.microsoft.com/office/powerpoint/2010/main" val="60827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77211088"/>
            <a:ext cx="6390456" cy="48548162"/>
          </a:xfrm>
          <a:prstGeom prst="rect">
            <a:avLst/>
          </a:prstGeom>
        </p:spPr>
        <p:txBody>
          <a:bodyPr wrap="square">
            <a:spAutoFit/>
          </a:bodyPr>
          <a:lstStyle/>
          <a:p>
            <a:pPr>
              <a:lnSpc>
                <a:spcPct val="107000"/>
              </a:lnSpc>
              <a:spcAft>
                <a:spcPts val="800"/>
              </a:spcAft>
            </a:pPr>
            <a:r>
              <a:rPr lang="en-GB" sz="1000" b="1" u="sng" dirty="0">
                <a:latin typeface="Century Gothic" panose="020B0502020202020204" pitchFamily="34" charset="0"/>
                <a:ea typeface="Arial" panose="020B0604020202020204" pitchFamily="34" charset="0"/>
                <a:cs typeface="Arial" panose="020B0604020202020204" pitchFamily="34" charset="0"/>
              </a:rPr>
              <a:t>Welcome and Introduction – to accompany slides 1 and 2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Thank you for joining us this evening.</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Introductions: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err="1">
                <a:latin typeface="Century Gothic" panose="020B0502020202020204" pitchFamily="34" charset="0"/>
                <a:ea typeface="Arial" panose="020B0604020202020204" pitchFamily="34" charset="0"/>
                <a:cs typeface="Arial" panose="020B0604020202020204" pitchFamily="34" charset="0"/>
              </a:rPr>
              <a:t>Headteachers</a:t>
            </a:r>
            <a:r>
              <a:rPr lang="en-GB" sz="1000" dirty="0">
                <a:latin typeface="Century Gothic" panose="020B0502020202020204" pitchFamily="34" charset="0"/>
                <a:ea typeface="Arial" panose="020B0604020202020204" pitchFamily="34" charset="0"/>
                <a:cs typeface="Arial" panose="020B0604020202020204" pitchFamily="34" charset="0"/>
              </a:rPr>
              <a:t>, Maureen Jones – </a:t>
            </a:r>
            <a:r>
              <a:rPr lang="en-GB" sz="1000" dirty="0" err="1">
                <a:latin typeface="Century Gothic" panose="020B0502020202020204" pitchFamily="34" charset="0"/>
                <a:ea typeface="Arial" panose="020B0604020202020204" pitchFamily="34" charset="0"/>
                <a:cs typeface="Arial" panose="020B0604020202020204" pitchFamily="34" charset="0"/>
              </a:rPr>
              <a:t>Penns</a:t>
            </a:r>
            <a:r>
              <a:rPr lang="en-GB" sz="1000" dirty="0">
                <a:latin typeface="Century Gothic" panose="020B0502020202020204" pitchFamily="34" charset="0"/>
                <a:ea typeface="Arial" panose="020B0604020202020204" pitchFamily="34" charset="0"/>
                <a:cs typeface="Arial" panose="020B0604020202020204" pitchFamily="34" charset="0"/>
              </a:rPr>
              <a:t> Primary School, Carl Glasgow - </a:t>
            </a:r>
            <a:r>
              <a:rPr lang="en-GB" sz="1000" dirty="0" err="1">
                <a:latin typeface="Century Gothic" panose="020B0502020202020204" pitchFamily="34" charset="0"/>
                <a:ea typeface="Arial" panose="020B0604020202020204" pitchFamily="34" charset="0"/>
                <a:cs typeface="Arial" panose="020B0604020202020204" pitchFamily="34" charset="0"/>
              </a:rPr>
              <a:t>Boldmere</a:t>
            </a:r>
            <a:r>
              <a:rPr lang="en-GB" sz="1000" dirty="0">
                <a:latin typeface="Century Gothic" panose="020B0502020202020204" pitchFamily="34" charset="0"/>
                <a:ea typeface="Arial" panose="020B0604020202020204" pitchFamily="34" charset="0"/>
                <a:cs typeface="Arial" panose="020B0604020202020204" pitchFamily="34" charset="0"/>
              </a:rPr>
              <a:t> Schools,  Alison </a:t>
            </a:r>
            <a:r>
              <a:rPr lang="en-GB" sz="1000" dirty="0" err="1">
                <a:latin typeface="Century Gothic" panose="020B0502020202020204" pitchFamily="34" charset="0"/>
                <a:ea typeface="Arial" panose="020B0604020202020204" pitchFamily="34" charset="0"/>
                <a:cs typeface="Arial" panose="020B0604020202020204" pitchFamily="34" charset="0"/>
              </a:rPr>
              <a:t>Walklett</a:t>
            </a:r>
            <a:r>
              <a:rPr lang="en-GB" sz="1000" dirty="0">
                <a:latin typeface="Century Gothic" panose="020B0502020202020204" pitchFamily="34" charset="0"/>
                <a:ea typeface="Arial" panose="020B0604020202020204" pitchFamily="34" charset="0"/>
                <a:cs typeface="Arial" panose="020B0604020202020204" pitchFamily="34" charset="0"/>
              </a:rPr>
              <a:t> – New </a:t>
            </a:r>
            <a:r>
              <a:rPr lang="en-GB" sz="1000" dirty="0" err="1">
                <a:latin typeface="Century Gothic" panose="020B0502020202020204" pitchFamily="34" charset="0"/>
                <a:ea typeface="Arial" panose="020B0604020202020204" pitchFamily="34" charset="0"/>
                <a:cs typeface="Arial" panose="020B0604020202020204" pitchFamily="34" charset="0"/>
              </a:rPr>
              <a:t>Oscott</a:t>
            </a:r>
            <a:r>
              <a:rPr lang="en-GB" sz="1000" dirty="0">
                <a:latin typeface="Century Gothic" panose="020B0502020202020204" pitchFamily="34" charset="0"/>
                <a:ea typeface="Arial" panose="020B0604020202020204" pitchFamily="34" charset="0"/>
                <a:cs typeface="Arial" panose="020B0604020202020204" pitchFamily="34" charset="0"/>
              </a:rPr>
              <a:t> Primary School, Sus Bradford – Holland House Infant School.</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Apologies</a:t>
            </a:r>
            <a:r>
              <a:rPr lang="en-GB" sz="1000" dirty="0">
                <a:latin typeface="Century Gothic" panose="020B0502020202020204" pitchFamily="34" charset="0"/>
                <a:ea typeface="Arial" panose="020B0604020202020204" pitchFamily="34" charset="0"/>
                <a:cs typeface="Arial" panose="020B0604020202020204" pitchFamily="34" charset="0"/>
              </a:rPr>
              <a:t> – Mr Sadler HT Minworth School struck down with gastro enteritis and extremely disappointed not to be with us tonight.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Governors</a:t>
            </a:r>
            <a:r>
              <a:rPr lang="en-GB" sz="1000" dirty="0">
                <a:latin typeface="Century Gothic" panose="020B0502020202020204" pitchFamily="34" charset="0"/>
                <a:ea typeface="Arial" panose="020B0604020202020204" pitchFamily="34" charset="0"/>
                <a:cs typeface="Arial" panose="020B0604020202020204" pitchFamily="34" charset="0"/>
              </a:rPr>
              <a:t>: Chairs of governors introduced.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u="sng" dirty="0">
                <a:latin typeface="Century Gothic" panose="020B0502020202020204" pitchFamily="34" charset="0"/>
                <a:ea typeface="Arial" panose="020B0604020202020204" pitchFamily="34" charset="0"/>
                <a:cs typeface="Arial" panose="020B0604020202020204" pitchFamily="34" charset="0"/>
              </a:rPr>
              <a:t>Slide 2:</a:t>
            </a:r>
            <a:r>
              <a:rPr lang="en-GB" sz="1000" b="1" dirty="0">
                <a:latin typeface="Century Gothic" panose="020B0502020202020204" pitchFamily="34" charset="0"/>
                <a:ea typeface="Arial" panose="020B0604020202020204" pitchFamily="34" charset="0"/>
                <a:cs typeface="Arial" panose="020B0604020202020204" pitchFamily="34" charset="0"/>
              </a:rPr>
              <a:t> Agenda</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We very much welcome your engagement and response to our recent communication informing of the proposal to form a MAT. We appreciate the proposal would, rightly, generate great interest among parents.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Our meeting here tonight in a neutral setting is to signal our absolute commitment to equal collaboration of all schools within this proposal.</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We recognise you will have reasonable concerns and very legitimate questions that you would like to be clarified and addressed.</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I can honestly say to you that through this process we too have had to grapple with these very challenging questions. I’m sure you appreciate that our governors have carefully considered the options before independently making this resolution. Our governing bodies include parent, staff and community members.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As you know parents/guardians have had the opportunity to submit questions and our aim is to address as many of these questions as we can in the information shared with you this evening.</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Please appreciate within this meeting we are not able to answer every question raised.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All questions that have been submitted across all of our schools have been collated and our intention is to follow up with a written response which will be made available to all.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As you will see from the agenda, there will be an opportunity, at the end of the presentation, for further questions to be noted down and responded to in writing.</a:t>
            </a: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I’d now like to hand you over to Mrs </a:t>
            </a:r>
            <a:r>
              <a:rPr lang="en-GB" sz="1000" b="1" dirty="0" err="1">
                <a:latin typeface="Century Gothic" panose="020B0502020202020204" pitchFamily="34" charset="0"/>
                <a:ea typeface="Arial" panose="020B0604020202020204" pitchFamily="34" charset="0"/>
                <a:cs typeface="Arial" panose="020B0604020202020204" pitchFamily="34" charset="0"/>
              </a:rPr>
              <a:t>Walklett</a:t>
            </a:r>
            <a:r>
              <a:rPr lang="en-GB" sz="1000" b="1" dirty="0">
                <a:latin typeface="Century Gothic" panose="020B0502020202020204" pitchFamily="34" charset="0"/>
                <a:ea typeface="Arial" panose="020B0604020202020204" pitchFamily="34" charset="0"/>
                <a:cs typeface="Arial" panose="020B0604020202020204" pitchFamily="34" charset="0"/>
              </a:rPr>
              <a:t> who will talk about consultation.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Calibri" panose="020F0502020204030204" pitchFamily="34" charset="0"/>
                <a:cs typeface="Times New Roman" panose="02020603050405020304" pitchFamily="18" charset="0"/>
              </a:rPr>
              <a:t>CONSULTATION</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Our recent letter and this evenings meeting are the start of our consultation with parents and part of the process of due diligence.</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I would like to assure you that no application has yet been submitted to the DFE and therefore this has not yet been approved by the Head Teacher Board or the DFE, no trustee positions have been made or any appointments made to the roles of CEO or finance director. However, the governing board of each of our schools has voted to move forward with the process to this point.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Some parents have expressed concern that we are coming late in the process to parent consultation. However we have actually started the process earlier than required – as we consider this to be good practice to consult informally with parents as well as staff.</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As you will see on the DFE flowchart, we are not yet on the first formal step (applications submitted); the guidance from the department for education is for the consultation process to start after the application has been made.</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I would like to stress that we are fully committed to the consultation process, to ensuring that information is shared and also ensuring that parents and other stakeholders have the opportunity to put questions forward and have these answered.</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average timeframe is 4 to 6 months but could of course take longer and whilst our intention is to work towards 1</a:t>
            </a:r>
            <a:r>
              <a:rPr lang="en-GB" sz="1000" baseline="30000" dirty="0">
                <a:latin typeface="Century Gothic" panose="020B0502020202020204" pitchFamily="34" charset="0"/>
                <a:ea typeface="Calibri" panose="020F0502020204030204" pitchFamily="34" charset="0"/>
                <a:cs typeface="Times New Roman" panose="02020603050405020304" pitchFamily="18" charset="0"/>
              </a:rPr>
              <a:t>st</a:t>
            </a:r>
            <a:r>
              <a:rPr lang="en-GB" sz="1000" dirty="0">
                <a:latin typeface="Century Gothic" panose="020B0502020202020204" pitchFamily="34" charset="0"/>
                <a:ea typeface="Calibri" panose="020F0502020204030204" pitchFamily="34" charset="0"/>
                <a:cs typeface="Times New Roman" panose="02020603050405020304" pitchFamily="18" charset="0"/>
              </a:rPr>
              <a:t> April 2019 for conversion, this is certainly not set in stone and could take longer.</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This evening is our first meeting as part of our informal consultation. We will try and answer as many submitted questions as possible through the course of our presentation.</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However we will also respond to these, all the questions in correspondence received this week and any posed at the end of this meeting through a Q and A document which we will make available on our school websites.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In addition, there is every likelihood of additional meetings in our own schools and, if the process reaches the stage of formal consultation, this would be managed by the firm of specialist solicitors tendered such as Browne Jacobsen or Anthony Collins.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agenda for the evening is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[To enable us to take as many questions as possible in the final part of the meeting within the time allocated, we propose taking down any questions asked and answering these through our Q &amp; A document]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I am now going to hand over to Mr Glasgow who will give an overview of how we have arrived at this point.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u="sng" dirty="0">
                <a:latin typeface="Century Gothic" panose="020B0502020202020204" pitchFamily="34" charset="0"/>
                <a:ea typeface="Calibri" panose="020F0502020204030204" pitchFamily="34" charset="0"/>
                <a:cs typeface="Times New Roman" panose="02020603050405020304" pitchFamily="18" charset="0"/>
              </a:rPr>
              <a:t>Additional explanation to assist the presentation of the proposed Multi-Academy Trust on the 20/09/18- Mr C. Glasgow</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Calibri" panose="020F0502020204030204" pitchFamily="34"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u="sng" dirty="0">
                <a:latin typeface="Century Gothic" panose="020B0502020202020204" pitchFamily="34" charset="0"/>
                <a:ea typeface="Calibri" panose="020F0502020204030204" pitchFamily="34" charset="0"/>
                <a:cs typeface="Times New Roman" panose="02020603050405020304" pitchFamily="18" charset="0"/>
              </a:rPr>
              <a:t>Our Current Position- Where are we now?</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There is still a long way to go and an enormous amount of due diligence that will need to be carried out if the proposed MAT is actually going to happen. There is significant eligibility criteria that needs to be adhered to if any school has an intention to become part of a MAT and if any school is not able to meet these, any potential conversion will not be approved or allowed.</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Head Teachers and Governing Boards of each school would like to reassure you, that we have a relentless drive in ensuring the very best for your children at our schools. The children are at the heart of every decision that we make and this is why we have agreed to move forward with the proposed MAT. We do understand that each Governing Board and ourselves as Head Teachers have had a longer period of time to come to terms with, and understand the rationale and motivation behind our decision making with this MAT proposal. Each of our Governing Boards have been incredibly rigorous in their approach to this proposal and have carried out their elected duties and responsibilities with great rigour and diligence. Each Governing Board of our schools totally independent from the other, subsequently exercised their duties to move forward with the proposal of forming the Sutton Coldfield Learning partnership. </a:t>
            </a:r>
            <a:r>
              <a:rPr lang="en-GB" sz="1000" b="1" dirty="0">
                <a:latin typeface="Century Gothic" panose="020B0502020202020204" pitchFamily="34" charset="0"/>
                <a:ea typeface="Calibri" panose="020F0502020204030204" pitchFamily="34" charset="0"/>
                <a:cs typeface="Times New Roman" panose="02020603050405020304" pitchFamily="18" charset="0"/>
              </a:rPr>
              <a:t>There had to be a starting point and this was it!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As Head Teachers of Local Authority schools, we have previously enjoyed the support and provision that they previously had to offer. But the ever-changing landscape and the demands within education, alongside diminishing budgets and a significantly reduced LA capacity, has led to a rapid decline of what the LA can do for our schools in our context. It is of course difficult to predict what the LA role will be in the future, but at the moment we need an alternative solution and having looked at a number of alternatives our model of preference is to form a MAT.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services that the LA used to provide as a ‘Core Offer’, not an exhaustive list but provision such as; educational psychologists, speech and  language provision, pupil and school support, school and governor support, professional development for staff, bursary support for new Head Teachers, newly qualified teacher induction and bursary support for professional development to name but a few, have now all gone. Despite still having an allocated Designated Service Grant taken from our school budgets, we simply do not get the services or support in several areas of need that we previously enjoyed. If we as individual schools want any type of support, </a:t>
            </a:r>
            <a:r>
              <a:rPr lang="en-GB" sz="1000" b="1" dirty="0">
                <a:latin typeface="Century Gothic" panose="020B0502020202020204" pitchFamily="34" charset="0"/>
                <a:ea typeface="Calibri" panose="020F0502020204030204" pitchFamily="34" charset="0"/>
                <a:cs typeface="Times New Roman" panose="02020603050405020304" pitchFamily="18" charset="0"/>
              </a:rPr>
              <a:t>we have to pay for it!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Many if not all LA services are now traded services and we have to buy in what we can but with no additional income in to our school budget share to take account of this much needed provision at our schools. It is simply not cost effective, or a good use of a Governing Board or Head Teachers’ time, to individually and constantly negotiate the costs of these traded services that was a duty previously carried out by the LA.</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Due to the success, context and status of our schools we have no additional LA support, as we simply do not fit the criteria for school improvement work or support. Unfortunately the LA simply do not have the capacity to do this work and actually commission the Birmingham Education Partnership (BEP) to carry out this area of their work for them, at a cost of 1.3 million pounds. This is a traded service that the LA commission and the capacity of school improvement support is likely to get worse as so do our budgets.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diminishing responsibility and capacity of the LA saddens the Head Teachers of all the schools proposing to form the MAT. But for us not to take reasonable steps to appropriately safeguard the current positions of our schools is not something we feel we can wait for.</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If we do form the proposed MAT, we would still adhere to all LA agreed model policies as is our current practice, as these policies are proven to stand up against robust and legal challenge. As like all schools, academy schools are still accountable to the LA and the </a:t>
            </a:r>
            <a:r>
              <a:rPr lang="en-GB" sz="1000" dirty="0" err="1">
                <a:latin typeface="Century Gothic" panose="020B0502020202020204" pitchFamily="34" charset="0"/>
                <a:ea typeface="Calibri" panose="020F0502020204030204" pitchFamily="34" charset="0"/>
                <a:cs typeface="Times New Roman" panose="02020603050405020304" pitchFamily="18" charset="0"/>
              </a:rPr>
              <a:t>DfE</a:t>
            </a:r>
            <a:r>
              <a:rPr lang="en-GB" sz="1000" dirty="0">
                <a:latin typeface="Century Gothic" panose="020B0502020202020204" pitchFamily="34" charset="0"/>
                <a:ea typeface="Calibri" panose="020F0502020204030204" pitchFamily="34" charset="0"/>
                <a:cs typeface="Times New Roman" panose="02020603050405020304" pitchFamily="18" charset="0"/>
              </a:rPr>
              <a:t>, this does not change! We will have far greater autonomy within a MAT structure and we will be able to choose to still enjoy all elements of what is good about the LA. But also enjoy finding our own agreed solutions to everything that causes huge frustration as LA community maintained schools.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Benefits of becoming a MAT - to accompany slides 8 and 9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Like to explore the benefits of becoming a MAT, although not an exhaustive list, the examples given are aspects we feel will have ready impact.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Central office support allows leadership to be focused on education outcomes.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Should staff wish to, they may have the opportunity to work within another or across the other schools in the partnership providing their own school has the capacity for them to be work in this way e.g. a secondment to act up. Deployment within another school would not be approved if it would be to the detriment of the original school.</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Sharing the very many policies every school leadership team and governing body have to read and approve is an excellent example of how duplication of tasks undertaken separately across the six schools can be rationalised and better time managed.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Opportunities to expand and extend staff professional development at all levels is a key benefit.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In a nationally challenging time for recruitment and retention the strong career pathways offered through the MAT would support and attract quality staff attracted by the professional development available.</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 consequence of developing and growing our staff we anticipate will positively impact on the quality of teaching and learning and outcomes for our children.</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Leadership is securely focused on educational outcomes.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Mrs Bradford will now continue to outline the benefits of creating a MAT.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Governance – to accompany slides 12 and 13.</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Proposed Structure – </a:t>
            </a:r>
            <a:r>
              <a:rPr lang="en-GB" sz="1000" dirty="0">
                <a:latin typeface="Century Gothic" panose="020B0502020202020204" pitchFamily="34" charset="0"/>
                <a:ea typeface="Arial" panose="020B0604020202020204" pitchFamily="34" charset="0"/>
                <a:cs typeface="Arial" panose="020B0604020202020204" pitchFamily="34" charset="0"/>
              </a:rPr>
              <a:t>this is the recommended </a:t>
            </a:r>
            <a:r>
              <a:rPr lang="en-GB" sz="1000" dirty="0" err="1">
                <a:latin typeface="Century Gothic" panose="020B0502020202020204" pitchFamily="34" charset="0"/>
                <a:ea typeface="Arial" panose="020B0604020202020204" pitchFamily="34" charset="0"/>
                <a:cs typeface="Arial" panose="020B0604020202020204" pitchFamily="34" charset="0"/>
              </a:rPr>
              <a:t>DfE</a:t>
            </a:r>
            <a:r>
              <a:rPr lang="en-GB" sz="1000" dirty="0">
                <a:latin typeface="Century Gothic" panose="020B0502020202020204" pitchFamily="34" charset="0"/>
                <a:ea typeface="Arial" panose="020B0604020202020204" pitchFamily="34" charset="0"/>
                <a:cs typeface="Arial" panose="020B0604020202020204" pitchFamily="34" charset="0"/>
              </a:rPr>
              <a:t> model</a:t>
            </a:r>
            <a:r>
              <a:rPr lang="en-GB" sz="1000" b="1" dirty="0">
                <a:latin typeface="Century Gothic" panose="020B0502020202020204" pitchFamily="34" charset="0"/>
                <a:ea typeface="Arial" panose="020B0604020202020204" pitchFamily="34" charset="0"/>
                <a:cs typeface="Arial" panose="020B0604020202020204" pitchFamily="34" charset="0"/>
              </a:rPr>
              <a:t>. </a:t>
            </a:r>
            <a:r>
              <a:rPr lang="en-GB" sz="1000" dirty="0">
                <a:latin typeface="Century Gothic" panose="020B0502020202020204" pitchFamily="34" charset="0"/>
                <a:ea typeface="Arial" panose="020B0604020202020204" pitchFamily="34" charset="0"/>
                <a:cs typeface="Arial" panose="020B0604020202020204" pitchFamily="34" charset="0"/>
              </a:rPr>
              <a:t>It is</a:t>
            </a:r>
            <a:r>
              <a:rPr lang="en-GB" sz="1000" b="1" dirty="0">
                <a:latin typeface="Century Gothic" panose="020B0502020202020204" pitchFamily="34" charset="0"/>
                <a:ea typeface="Arial" panose="020B0604020202020204" pitchFamily="34" charset="0"/>
                <a:cs typeface="Arial" panose="020B0604020202020204" pitchFamily="34" charset="0"/>
              </a:rPr>
              <a:t> </a:t>
            </a:r>
            <a:r>
              <a:rPr lang="en-GB" sz="1000" dirty="0">
                <a:latin typeface="Century Gothic" panose="020B0502020202020204" pitchFamily="34" charset="0"/>
                <a:ea typeface="Arial" panose="020B0604020202020204" pitchFamily="34" charset="0"/>
                <a:cs typeface="Arial" panose="020B0604020202020204" pitchFamily="34" charset="0"/>
              </a:rPr>
              <a:t>a classic model which our governors have viewed and discussed.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We are all very aware of the need to look closely at this model and to make the structure fit for our academy trust vision with our shared priority that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pupils’ education comes first.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We are proud of our schools, they are all unique and we have no wish to put 1 stamp on our schools.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As Governors and HT’s we are very protective of our leadership role within our own schools and would not wish to see this relinquished. We would retain the day to day leadership and management of our schools</a:t>
            </a: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Central to our vision is an absolute commitment to the continuing autonomy of each individual school and a structure in which each school has a voice through each school’s Local Governing Board and Each HT as you can see, sitting within the central team with the CEO.</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Governance: </a:t>
            </a:r>
            <a:r>
              <a:rPr lang="en-GB" sz="1000" dirty="0">
                <a:latin typeface="Century Gothic" panose="020B0502020202020204" pitchFamily="34" charset="0"/>
                <a:ea typeface="Arial" panose="020B0604020202020204" pitchFamily="34" charset="0"/>
                <a:cs typeface="Arial" panose="020B0604020202020204" pitchFamily="34" charset="0"/>
              </a:rPr>
              <a:t>as always will provide robust challenge and accountability for pupil outcomes</a:t>
            </a:r>
            <a:r>
              <a:rPr lang="en-GB" sz="1000" b="1" dirty="0">
                <a:latin typeface="Century Gothic" panose="020B0502020202020204" pitchFamily="34" charset="0"/>
                <a:ea typeface="Arial" panose="020B0604020202020204" pitchFamily="34" charset="0"/>
                <a:cs typeface="Arial" panose="020B0604020202020204" pitchFamily="34" charset="0"/>
              </a:rPr>
              <a:t> </a:t>
            </a:r>
            <a:r>
              <a:rPr lang="en-GB" sz="1000" dirty="0">
                <a:latin typeface="Century Gothic" panose="020B0502020202020204" pitchFamily="34" charset="0"/>
                <a:ea typeface="Arial" panose="020B0604020202020204" pitchFamily="34" charset="0"/>
                <a:cs typeface="Arial" panose="020B0604020202020204" pitchFamily="34" charset="0"/>
              </a:rPr>
              <a:t>within each school and across all schools in our community</a:t>
            </a: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Trustees </a:t>
            </a:r>
            <a:r>
              <a:rPr lang="en-GB" sz="1000" dirty="0">
                <a:latin typeface="Century Gothic" panose="020B0502020202020204" pitchFamily="34" charset="0"/>
                <a:ea typeface="Arial" panose="020B0604020202020204" pitchFamily="34" charset="0"/>
                <a:cs typeface="Arial" panose="020B0604020202020204" pitchFamily="34" charset="0"/>
              </a:rPr>
              <a:t>hold the CEO to account – and therefore must have the right skills fit for this purpose.</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Impartial: </a:t>
            </a:r>
            <a:r>
              <a:rPr lang="en-GB" sz="1000" dirty="0">
                <a:latin typeface="Century Gothic" panose="020B0502020202020204" pitchFamily="34" charset="0"/>
                <a:ea typeface="Arial" panose="020B0604020202020204" pitchFamily="34" charset="0"/>
                <a:cs typeface="Arial" panose="020B0604020202020204" pitchFamily="34" charset="0"/>
              </a:rPr>
              <a:t>Trustees must be impartial acting in the best interests of children within the MAT. Their responsibility is to the MAT, not any individual school.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Salaried: </a:t>
            </a:r>
            <a:r>
              <a:rPr lang="en-GB" sz="1000" dirty="0">
                <a:latin typeface="Century Gothic" panose="020B0502020202020204" pitchFamily="34" charset="0"/>
                <a:ea typeface="Arial" panose="020B0604020202020204" pitchFamily="34" charset="0"/>
                <a:cs typeface="Arial" panose="020B0604020202020204" pitchFamily="34" charset="0"/>
              </a:rPr>
              <a:t>Within the structure you’ll see there is a CEO and Finance Position. These are the only paid positions. Their salaries are met from the top slice each school contributes. Currently the LA take a ‘top slice’ for central services.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AS already stated no recruitment drive or appointments have been made. Introduce Alison</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Finance</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As Mr Glasgow said at the beginning, funding currently delegated to the LA would come directly to the MAT – giving us greater financial control and enabling us to utilise this more effectively for the benefit of our pupils. In short, improved school finances would mean improved provision.</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In addition, joint purchasing and economies of scale would have clear benefits. It is true that we could do some joint procurement through less formal collaboration </a:t>
            </a:r>
            <a:r>
              <a:rPr lang="en-GB" sz="1000" dirty="0" err="1">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e.g</a:t>
            </a: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the NSC secured speech and language therapy provision across a number of our schools which cost considerably less than provision purchased through the LA. However, the MAT structure would make this approach to purchasing considerably easier and efficient.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When we had a presentation from the Head of the Arthur Terry Learning Partnership MAT, he was predicting a saving on utilities across the MAT schools of up to 25% - clearly a significant saving which could then be re-invested in the schools.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DFE information shows that MATs typically spend less on running costs than LA maintained schools.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All schools have, in real terms, seen a reduction in staffing levels as a result of the financial challenges to our budgets which we are all facing – but we are expected to achieve more in terms of provision and pupil outcomes. Any savings which can therefore be made in running costs such as utilities, HR, payroll and which could be re-invested in staffing would clearly be a benefit to our children’s education.</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Part of the role of the finance team would be to seek additional funding streams available to MATs which could benefit our schools such as bids for capital building projects.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Some of the questions submitted have related to a Panorama programme last week about financial mismanagement in the featured Mats/academy chains. There has clearly been malpractice in some MATs – in the same way as there has been in some authority maintained schools across the country over time. In terms of our proposed MAT, a rigorous annual audit process would take place and this would be reported on fully to the board of trustees and the local governing boards. We would ensure that checks and processes would be more rigorous than currently under the LA, and as such there would be a minimum requirement written into the articles.</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Also to reiterate that whilst the total budget for all the schools would come from the DFE to the MAT, each of our schools would then be allocated a budget share which matches what we currently receive and additional funding such as the pupil premium or special needs funding would be ‘ring-fenced’ to the school with the specific pupils in receipt of this funding.</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Finally, funds raised by each school’s PTA would still be for the individual school – not for the MAT.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u="sng" dirty="0">
                <a:latin typeface="Century Gothic" panose="020B0502020202020204" pitchFamily="34" charset="0"/>
                <a:ea typeface="Calibri" panose="020F0502020204030204" pitchFamily="34" charset="0"/>
                <a:cs typeface="Times New Roman" panose="02020603050405020304" pitchFamily="18" charset="0"/>
              </a:rPr>
              <a:t>Summary</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We would like to take this opportunity to thank you for the time that you have taken to submit the questions that we have received prior to and at this meeting. We will endeavour to respond to your questions in a timely and effective manner, but hope you do appreciate that this is going to be a rather time consuming task, in order for us to do it correctly.</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As mentioned earlier we do appreciate all that you and certainly understand your concerns. We will produce an informative q and a response in due course and hope that this address issues, concerns and questions raised to date.</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initial letter released on the 10/09/18 and the meeting held tonight on the 20/09/18 is the starting point to the proposed Mat. Hopefully the information shared to date has helped to initially address any concerns raised. We were also delighted to hear lots of positive comments from our parents regarding our MAT proposal which we are incredibly grateful of.</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As mentioned earlier, schools really are working within huge financial constraints and other incredibly difficult circumstances that leads us to making some very uncomfortable and unpalatable decisions. We feel the strength created within a MAT will help us to deal with the challenges ahead in a proactive manner rather than being reactive. The proposed MAT will hopefully allow us to continue with the successes that we have enjoyed so far in order for us to maintain current standards of education in our individual settings. The task of sustaining current levels of performance with diminishing staff and other resources is becoming more and more challenging. We believe our proposed Sutton Coldfield Learning Partnership will be equally as successful as the local MATs that we currently have in our area.</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collaboration that we have enjoyed so far has equalled responsibility, not accountability. We feel that the consequences of doing nothing, far outweigh the consequences of doing something. We have a moral obligation to do the best that we can for your children, </a:t>
            </a:r>
            <a:r>
              <a:rPr lang="en-GB" sz="1000" b="1" dirty="0">
                <a:latin typeface="Century Gothic" panose="020B0502020202020204" pitchFamily="34" charset="0"/>
                <a:ea typeface="Calibri" panose="020F0502020204030204" pitchFamily="34" charset="0"/>
                <a:cs typeface="Times New Roman" panose="02020603050405020304" pitchFamily="18" charset="0"/>
              </a:rPr>
              <a:t>hence our proposal to form a MAT that our schools are in control of!</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467544" y="520704"/>
            <a:ext cx="8208912" cy="5583067"/>
          </a:xfrm>
          <a:prstGeom prst="rect">
            <a:avLst/>
          </a:prstGeom>
        </p:spPr>
        <p:txBody>
          <a:bodyPr wrap="square">
            <a:spAutoFit/>
          </a:bodyPr>
          <a:lstStyle/>
          <a:p>
            <a:pPr>
              <a:lnSpc>
                <a:spcPct val="107000"/>
              </a:lnSpc>
              <a:spcAft>
                <a:spcPts val="800"/>
              </a:spcAft>
            </a:pPr>
            <a:r>
              <a:rPr lang="en-GB" sz="1000" b="1" u="sng" dirty="0">
                <a:latin typeface="Century Gothic" panose="020B0502020202020204" pitchFamily="34" charset="0"/>
                <a:ea typeface="Arial" panose="020B0604020202020204" pitchFamily="34" charset="0"/>
                <a:cs typeface="Arial" panose="020B0604020202020204" pitchFamily="34" charset="0"/>
              </a:rPr>
              <a:t>Welcome and Introduction – to accompany slides 1 and 2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Thank you for joining us this evening.</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Introductions: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err="1">
                <a:latin typeface="Century Gothic" panose="020B0502020202020204" pitchFamily="34" charset="0"/>
                <a:ea typeface="Arial" panose="020B0604020202020204" pitchFamily="34" charset="0"/>
                <a:cs typeface="Arial" panose="020B0604020202020204" pitchFamily="34" charset="0"/>
              </a:rPr>
              <a:t>Headteachers</a:t>
            </a:r>
            <a:r>
              <a:rPr lang="en-GB" sz="1000" dirty="0">
                <a:latin typeface="Century Gothic" panose="020B0502020202020204" pitchFamily="34" charset="0"/>
                <a:ea typeface="Arial" panose="020B0604020202020204" pitchFamily="34" charset="0"/>
                <a:cs typeface="Arial" panose="020B0604020202020204" pitchFamily="34" charset="0"/>
              </a:rPr>
              <a:t>, Maureen Jones – </a:t>
            </a:r>
            <a:r>
              <a:rPr lang="en-GB" sz="1000" dirty="0" err="1">
                <a:latin typeface="Century Gothic" panose="020B0502020202020204" pitchFamily="34" charset="0"/>
                <a:ea typeface="Arial" panose="020B0604020202020204" pitchFamily="34" charset="0"/>
                <a:cs typeface="Arial" panose="020B0604020202020204" pitchFamily="34" charset="0"/>
              </a:rPr>
              <a:t>Penns</a:t>
            </a:r>
            <a:r>
              <a:rPr lang="en-GB" sz="1000" dirty="0">
                <a:latin typeface="Century Gothic" panose="020B0502020202020204" pitchFamily="34" charset="0"/>
                <a:ea typeface="Arial" panose="020B0604020202020204" pitchFamily="34" charset="0"/>
                <a:cs typeface="Arial" panose="020B0604020202020204" pitchFamily="34" charset="0"/>
              </a:rPr>
              <a:t> Primary School, Carl Glasgow - </a:t>
            </a:r>
            <a:r>
              <a:rPr lang="en-GB" sz="1000" dirty="0" err="1">
                <a:latin typeface="Century Gothic" panose="020B0502020202020204" pitchFamily="34" charset="0"/>
                <a:ea typeface="Arial" panose="020B0604020202020204" pitchFamily="34" charset="0"/>
                <a:cs typeface="Arial" panose="020B0604020202020204" pitchFamily="34" charset="0"/>
              </a:rPr>
              <a:t>Boldmere</a:t>
            </a:r>
            <a:r>
              <a:rPr lang="en-GB" sz="1000" dirty="0">
                <a:latin typeface="Century Gothic" panose="020B0502020202020204" pitchFamily="34" charset="0"/>
                <a:ea typeface="Arial" panose="020B0604020202020204" pitchFamily="34" charset="0"/>
                <a:cs typeface="Arial" panose="020B0604020202020204" pitchFamily="34" charset="0"/>
              </a:rPr>
              <a:t> Schools,  Alison </a:t>
            </a:r>
            <a:r>
              <a:rPr lang="en-GB" sz="1000" dirty="0" err="1">
                <a:latin typeface="Century Gothic" panose="020B0502020202020204" pitchFamily="34" charset="0"/>
                <a:ea typeface="Arial" panose="020B0604020202020204" pitchFamily="34" charset="0"/>
                <a:cs typeface="Arial" panose="020B0604020202020204" pitchFamily="34" charset="0"/>
              </a:rPr>
              <a:t>Walklett</a:t>
            </a:r>
            <a:r>
              <a:rPr lang="en-GB" sz="1000" dirty="0">
                <a:latin typeface="Century Gothic" panose="020B0502020202020204" pitchFamily="34" charset="0"/>
                <a:ea typeface="Arial" panose="020B0604020202020204" pitchFamily="34" charset="0"/>
                <a:cs typeface="Arial" panose="020B0604020202020204" pitchFamily="34" charset="0"/>
              </a:rPr>
              <a:t> – New </a:t>
            </a:r>
            <a:r>
              <a:rPr lang="en-GB" sz="1000" dirty="0" err="1">
                <a:latin typeface="Century Gothic" panose="020B0502020202020204" pitchFamily="34" charset="0"/>
                <a:ea typeface="Arial" panose="020B0604020202020204" pitchFamily="34" charset="0"/>
                <a:cs typeface="Arial" panose="020B0604020202020204" pitchFamily="34" charset="0"/>
              </a:rPr>
              <a:t>Oscott</a:t>
            </a:r>
            <a:r>
              <a:rPr lang="en-GB" sz="1000" dirty="0">
                <a:latin typeface="Century Gothic" panose="020B0502020202020204" pitchFamily="34" charset="0"/>
                <a:ea typeface="Arial" panose="020B0604020202020204" pitchFamily="34" charset="0"/>
                <a:cs typeface="Arial" panose="020B0604020202020204" pitchFamily="34" charset="0"/>
              </a:rPr>
              <a:t> Primary School, </a:t>
            </a:r>
            <a:r>
              <a:rPr lang="en-GB" sz="1000" dirty="0" smtClean="0">
                <a:latin typeface="Century Gothic" panose="020B0502020202020204" pitchFamily="34" charset="0"/>
                <a:ea typeface="Arial" panose="020B0604020202020204" pitchFamily="34" charset="0"/>
                <a:cs typeface="Arial" panose="020B0604020202020204" pitchFamily="34" charset="0"/>
              </a:rPr>
              <a:t>Sue </a:t>
            </a:r>
            <a:r>
              <a:rPr lang="en-GB" sz="1000" dirty="0">
                <a:latin typeface="Century Gothic" panose="020B0502020202020204" pitchFamily="34" charset="0"/>
                <a:ea typeface="Arial" panose="020B0604020202020204" pitchFamily="34" charset="0"/>
                <a:cs typeface="Arial" panose="020B0604020202020204" pitchFamily="34" charset="0"/>
              </a:rPr>
              <a:t>Bradford – Holland House Infant School.</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Apologies</a:t>
            </a:r>
            <a:r>
              <a:rPr lang="en-GB" sz="1000" dirty="0">
                <a:latin typeface="Century Gothic" panose="020B0502020202020204" pitchFamily="34" charset="0"/>
                <a:ea typeface="Arial" panose="020B0604020202020204" pitchFamily="34" charset="0"/>
                <a:cs typeface="Arial" panose="020B0604020202020204" pitchFamily="34" charset="0"/>
              </a:rPr>
              <a:t> – Mr Sadler HT Minworth School struck down with gastro enteritis and extremely disappointed not to be with us tonight.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Governors</a:t>
            </a:r>
            <a:r>
              <a:rPr lang="en-GB" sz="1000" dirty="0">
                <a:latin typeface="Century Gothic" panose="020B0502020202020204" pitchFamily="34" charset="0"/>
                <a:ea typeface="Arial" panose="020B0604020202020204" pitchFamily="34" charset="0"/>
                <a:cs typeface="Arial" panose="020B0604020202020204" pitchFamily="34" charset="0"/>
              </a:rPr>
              <a:t>: Chairs of governors introduced.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u="sng" dirty="0">
                <a:latin typeface="Century Gothic" panose="020B0502020202020204" pitchFamily="34" charset="0"/>
                <a:ea typeface="Arial" panose="020B0604020202020204" pitchFamily="34" charset="0"/>
                <a:cs typeface="Arial" panose="020B0604020202020204" pitchFamily="34" charset="0"/>
              </a:rPr>
              <a:t>Slide 2:</a:t>
            </a:r>
            <a:r>
              <a:rPr lang="en-GB" sz="1000" b="1" dirty="0">
                <a:latin typeface="Century Gothic" panose="020B0502020202020204" pitchFamily="34" charset="0"/>
                <a:ea typeface="Arial" panose="020B0604020202020204" pitchFamily="34" charset="0"/>
                <a:cs typeface="Arial" panose="020B0604020202020204" pitchFamily="34" charset="0"/>
              </a:rPr>
              <a:t> Agenda</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We very much welcome your engagement and response to our recent communication </a:t>
            </a:r>
            <a:r>
              <a:rPr lang="en-GB" sz="1000" dirty="0" smtClean="0">
                <a:latin typeface="Century Gothic" panose="020B0502020202020204" pitchFamily="34" charset="0"/>
                <a:ea typeface="Arial" panose="020B0604020202020204" pitchFamily="34" charset="0"/>
                <a:cs typeface="Arial" panose="020B0604020202020204" pitchFamily="34" charset="0"/>
              </a:rPr>
              <a:t>informing you </a:t>
            </a:r>
            <a:r>
              <a:rPr lang="en-GB" sz="1000" dirty="0">
                <a:latin typeface="Century Gothic" panose="020B0502020202020204" pitchFamily="34" charset="0"/>
                <a:ea typeface="Arial" panose="020B0604020202020204" pitchFamily="34" charset="0"/>
                <a:cs typeface="Arial" panose="020B0604020202020204" pitchFamily="34" charset="0"/>
              </a:rPr>
              <a:t>of the proposal to form a MAT. We appreciate the proposal would, rightly, generate great interest among parents.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Our meeting here tonight in a neutral setting is to signal our absolute commitment to equal collaboration of all schools within this proposal.</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We recognise you will have reasonable concerns and very legitimate questions that you would like to be clarified and addressed.</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latin typeface="Century Gothic" panose="020B0502020202020204" pitchFamily="34" charset="0"/>
                <a:ea typeface="Arial" panose="020B0604020202020204" pitchFamily="34" charset="0"/>
                <a:cs typeface="Arial" panose="020B0604020202020204" pitchFamily="34" charset="0"/>
              </a:rPr>
              <a:t>We </a:t>
            </a:r>
            <a:r>
              <a:rPr lang="en-GB" sz="1000" dirty="0">
                <a:latin typeface="Century Gothic" panose="020B0502020202020204" pitchFamily="34" charset="0"/>
                <a:ea typeface="Arial" panose="020B0604020202020204" pitchFamily="34" charset="0"/>
                <a:cs typeface="Arial" panose="020B0604020202020204" pitchFamily="34" charset="0"/>
              </a:rPr>
              <a:t>can honestly say to you that through this process we too have had to grapple with these very challenging questions. </a:t>
            </a:r>
            <a:r>
              <a:rPr lang="en-GB" sz="1000" dirty="0" smtClean="0">
                <a:latin typeface="Century Gothic" panose="020B0502020202020204" pitchFamily="34" charset="0"/>
                <a:ea typeface="Arial" panose="020B0604020202020204" pitchFamily="34" charset="0"/>
                <a:cs typeface="Arial" panose="020B0604020202020204" pitchFamily="34" charset="0"/>
              </a:rPr>
              <a:t>We are </a:t>
            </a:r>
            <a:r>
              <a:rPr lang="en-GB" sz="1000" dirty="0">
                <a:latin typeface="Century Gothic" panose="020B0502020202020204" pitchFamily="34" charset="0"/>
                <a:ea typeface="Arial" panose="020B0604020202020204" pitchFamily="34" charset="0"/>
                <a:cs typeface="Arial" panose="020B0604020202020204" pitchFamily="34" charset="0"/>
              </a:rPr>
              <a:t>sure you appreciate that our governors have carefully considered the options before independently making this resolution. Our governing bodies include parent, staff and community members.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As you know parents/guardians have had the opportunity to submit questions and our aim is to address as many of these questions as we can in the information shared with you this evening.</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Please appreciate within this meeting we are not able to answer every question raised.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All questions that have been submitted across all of our schools have been collated and our intention is to </a:t>
            </a:r>
            <a:r>
              <a:rPr lang="en-GB" sz="1000" dirty="0" smtClean="0">
                <a:latin typeface="Century Gothic" panose="020B0502020202020204" pitchFamily="34" charset="0"/>
                <a:ea typeface="Arial" panose="020B0604020202020204" pitchFamily="34" charset="0"/>
                <a:cs typeface="Arial" panose="020B0604020202020204" pitchFamily="34" charset="0"/>
              </a:rPr>
              <a:t>follow  </a:t>
            </a:r>
            <a:r>
              <a:rPr lang="en-GB" sz="1000" dirty="0">
                <a:latin typeface="Century Gothic" panose="020B0502020202020204" pitchFamily="34" charset="0"/>
                <a:ea typeface="Arial" panose="020B0604020202020204" pitchFamily="34" charset="0"/>
                <a:cs typeface="Arial" panose="020B0604020202020204" pitchFamily="34" charset="0"/>
              </a:rPr>
              <a:t>up with a written response which will be made available to all.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As you will see from the agenda, there will be an opportunity, at the end of the presentation, for further questions to be noted down and responded to in writing.</a:t>
            </a: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7799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94039"/>
            <a:ext cx="8496944" cy="5110630"/>
          </a:xfrm>
          <a:prstGeom prst="rect">
            <a:avLst/>
          </a:prstGeom>
        </p:spPr>
        <p:txBody>
          <a:bodyPr wrap="square">
            <a:spAutoFit/>
          </a:bodyPr>
          <a:lstStyle/>
          <a:p>
            <a:pPr>
              <a:lnSpc>
                <a:spcPct val="107000"/>
              </a:lnSpc>
              <a:spcAft>
                <a:spcPts val="800"/>
              </a:spcAft>
            </a:pPr>
            <a:r>
              <a:rPr lang="en-GB" sz="1000" b="1" dirty="0">
                <a:latin typeface="Century Gothic" panose="020B0502020202020204" pitchFamily="34" charset="0"/>
                <a:ea typeface="Calibri" panose="020F0502020204030204" pitchFamily="34" charset="0"/>
                <a:cs typeface="Times New Roman" panose="02020603050405020304" pitchFamily="18" charset="0"/>
              </a:rPr>
              <a:t>CONSULTATION</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Our recent letter and this evenings meeting are the start of our consultation with parents and part of the process of due diligence.</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latin typeface="Century Gothic" panose="020B0502020202020204" pitchFamily="34" charset="0"/>
                <a:ea typeface="Calibri" panose="020F0502020204030204" pitchFamily="34" charset="0"/>
                <a:cs typeface="Times New Roman" panose="02020603050405020304" pitchFamily="18" charset="0"/>
              </a:rPr>
              <a:t>We </a:t>
            </a:r>
            <a:r>
              <a:rPr lang="en-GB" sz="1000" dirty="0">
                <a:latin typeface="Century Gothic" panose="020B0502020202020204" pitchFamily="34" charset="0"/>
                <a:ea typeface="Calibri" panose="020F0502020204030204" pitchFamily="34" charset="0"/>
                <a:cs typeface="Times New Roman" panose="02020603050405020304" pitchFamily="18" charset="0"/>
              </a:rPr>
              <a:t>would like to assure you that no application has yet been submitted to the DFE and therefore this has not yet been approved by the Head Teacher Board or the DFE, no trustee positions have been made or any appointments made to the roles of CEO or F</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inance </a:t>
            </a:r>
            <a:r>
              <a:rPr lang="en-GB" sz="1000" dirty="0">
                <a:latin typeface="Century Gothic" panose="020B0502020202020204" pitchFamily="34" charset="0"/>
                <a:ea typeface="Calibri" panose="020F0502020204030204" pitchFamily="34" charset="0"/>
                <a:cs typeface="Times New Roman" panose="02020603050405020304" pitchFamily="18" charset="0"/>
              </a:rPr>
              <a:t>D</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irector</a:t>
            </a:r>
            <a:r>
              <a:rPr lang="en-GB" sz="1000" dirty="0">
                <a:latin typeface="Century Gothic" panose="020B0502020202020204" pitchFamily="34" charset="0"/>
                <a:ea typeface="Calibri" panose="020F0502020204030204" pitchFamily="34" charset="0"/>
                <a:cs typeface="Times New Roman" panose="02020603050405020304" pitchFamily="18" charset="0"/>
              </a:rPr>
              <a:t>. However, the governing board of each of our schools has voted to move forward with the process to this point.</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Some parents have expressed concern that we are coming late in the process to parent consultation. However we have actually started the process earlier than required – as we consider this to be good practice to consult informally with parents as well as staff.</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As you will see on the DFE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flowchart on the </a:t>
            </a:r>
            <a:r>
              <a:rPr lang="en-GB" sz="1000" dirty="0" err="1" smtClean="0">
                <a:latin typeface="Century Gothic" panose="020B0502020202020204" pitchFamily="34" charset="0"/>
                <a:ea typeface="Calibri" panose="020F0502020204030204" pitchFamily="34" charset="0"/>
                <a:cs typeface="Times New Roman" panose="02020603050405020304" pitchFamily="18" charset="0"/>
              </a:rPr>
              <a:t>powerpoint</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 </a:t>
            </a:r>
            <a:r>
              <a:rPr lang="en-GB" sz="1000" dirty="0">
                <a:latin typeface="Century Gothic" panose="020B0502020202020204" pitchFamily="34" charset="0"/>
                <a:ea typeface="Calibri" panose="020F0502020204030204" pitchFamily="34" charset="0"/>
                <a:cs typeface="Times New Roman" panose="02020603050405020304" pitchFamily="18" charset="0"/>
              </a:rPr>
              <a:t>we are not yet on the first formal step (applications submitted); the guidance from the department for education is for the consultation process to start after the application has been made.</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latin typeface="Century Gothic" panose="020B0502020202020204" pitchFamily="34" charset="0"/>
                <a:ea typeface="Calibri" panose="020F0502020204030204" pitchFamily="34" charset="0"/>
                <a:cs typeface="Times New Roman" panose="02020603050405020304" pitchFamily="18" charset="0"/>
              </a:rPr>
              <a:t>We </a:t>
            </a:r>
            <a:r>
              <a:rPr lang="en-GB" sz="1000" dirty="0">
                <a:latin typeface="Century Gothic" panose="020B0502020202020204" pitchFamily="34" charset="0"/>
                <a:ea typeface="Calibri" panose="020F0502020204030204" pitchFamily="34" charset="0"/>
                <a:cs typeface="Times New Roman" panose="02020603050405020304" pitchFamily="18" charset="0"/>
              </a:rPr>
              <a:t>would like to stress that we are fully committed to the consultation process, to ensuring that information is shared and also ensuring that parents and other stakeholders have the opportunity to put questions forward and have these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answered in a timely manner.</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average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timeframe for the conversion to a proposed MAT </a:t>
            </a:r>
            <a:r>
              <a:rPr lang="en-GB" sz="1000" dirty="0">
                <a:latin typeface="Century Gothic" panose="020B0502020202020204" pitchFamily="34" charset="0"/>
                <a:ea typeface="Calibri" panose="020F0502020204030204" pitchFamily="34" charset="0"/>
                <a:cs typeface="Times New Roman" panose="02020603050405020304" pitchFamily="18" charset="0"/>
              </a:rPr>
              <a:t>is 4 to 6 months but could of course take longer and whilst our intention is to work towards 1</a:t>
            </a:r>
            <a:r>
              <a:rPr lang="en-GB" sz="1000" baseline="30000" dirty="0">
                <a:latin typeface="Century Gothic" panose="020B0502020202020204" pitchFamily="34" charset="0"/>
                <a:ea typeface="Calibri" panose="020F0502020204030204" pitchFamily="34" charset="0"/>
                <a:cs typeface="Times New Roman" panose="02020603050405020304" pitchFamily="18" charset="0"/>
              </a:rPr>
              <a:t>st</a:t>
            </a:r>
            <a:r>
              <a:rPr lang="en-GB" sz="1000" dirty="0">
                <a:latin typeface="Century Gothic" panose="020B0502020202020204" pitchFamily="34" charset="0"/>
                <a:ea typeface="Calibri" panose="020F0502020204030204" pitchFamily="34" charset="0"/>
                <a:cs typeface="Times New Roman" panose="02020603050405020304" pitchFamily="18" charset="0"/>
              </a:rPr>
              <a:t> April 2019 for conversion, this is certainly not set in stone and could take longer.</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This evening is our first meeting as part of our informal consultation. We will try and answer as many submitted questions as possible through the course of our presentation.</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However we will also respond to these, all the questions in correspondence received this week and any posed at the end of this meeting through a Q and A document which we will make available on our school websites.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In addition, there is every likelihood of additional meetings in our own schools and, if the process reaches the stage of formal consultation, this would be managed by the firm of specialist solicitors tendered such as Browne Jacobsen or Anthony Collins.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agenda for the evening is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[To enable us to take as many questions as possible in the final part of the meeting within the time allocated, we propose taking down any questions asked and answering these through our Q &amp; A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document, which will be made available as soon as possible.]</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 </a:t>
            </a:r>
            <a:endParaRPr lang="en-GB"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02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88640"/>
            <a:ext cx="8280920" cy="5855449"/>
          </a:xfrm>
          <a:prstGeom prst="rect">
            <a:avLst/>
          </a:prstGeom>
        </p:spPr>
        <p:txBody>
          <a:bodyPr wrap="square">
            <a:spAutoFit/>
          </a:bodyPr>
          <a:lstStyle/>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There is still a long way to go and an enormous amount of due diligence that will need to be carried out if the proposed MAT is actually going to happen. There is significant eligibility criteria that needs to be adhered to if any school has an intention to become part of a MAT and if any school is not able to meet these, any potential conversion will not be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approved. The </a:t>
            </a:r>
            <a:r>
              <a:rPr lang="en-GB" sz="1000" dirty="0">
                <a:latin typeface="Century Gothic" panose="020B0502020202020204" pitchFamily="34" charset="0"/>
                <a:ea typeface="Calibri" panose="020F0502020204030204" pitchFamily="34" charset="0"/>
                <a:cs typeface="Times New Roman" panose="02020603050405020304" pitchFamily="18" charset="0"/>
              </a:rPr>
              <a:t>Head Teachers and Governing Boards of each school would like to reassure you, that we have a relentless drive in ensuring the very best for your children at our schools. The children are at the heart of every decision that we make and this is why we have agreed to move forward with the proposed MAT. We do understand that each Governing Board and ourselves as Head Teachers have had a longer period of time to come to terms with, and understand the rationale and motivation behind our decision making with this MAT proposal. Each of our Governing Boards have been incredibly rigorous in their approach to this proposal and have carried out their elected duties and responsibilities with great rigour and diligence. Each Governing Board of our schools totally independent from the other, subsequently exercised their duties to move forward with the proposal of forming the Sutton Coldfield Learning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Partnership</a:t>
            </a:r>
            <a:r>
              <a:rPr lang="en-GB" sz="1000" dirty="0">
                <a:latin typeface="Century Gothic" panose="020B0502020202020204" pitchFamily="34" charset="0"/>
                <a:ea typeface="Calibri" panose="020F0502020204030204" pitchFamily="34" charset="0"/>
                <a:cs typeface="Times New Roman" panose="02020603050405020304" pitchFamily="18" charset="0"/>
              </a:rPr>
              <a:t>. </a:t>
            </a:r>
            <a:r>
              <a:rPr lang="en-GB" sz="1000" b="1" dirty="0">
                <a:latin typeface="Century Gothic" panose="020B0502020202020204" pitchFamily="34" charset="0"/>
                <a:ea typeface="Calibri" panose="020F0502020204030204" pitchFamily="34" charset="0"/>
                <a:cs typeface="Times New Roman" panose="02020603050405020304" pitchFamily="18" charset="0"/>
              </a:rPr>
              <a:t>There had to be a starting point and this was </a:t>
            </a:r>
            <a:r>
              <a:rPr lang="en-GB" sz="1000" b="1" dirty="0" smtClean="0">
                <a:latin typeface="Century Gothic" panose="020B0502020202020204" pitchFamily="34" charset="0"/>
                <a:ea typeface="Calibri" panose="020F0502020204030204" pitchFamily="34" charset="0"/>
                <a:cs typeface="Times New Roman" panose="02020603050405020304" pitchFamily="18" charset="0"/>
              </a:rPr>
              <a:t>it!</a:t>
            </a:r>
            <a:r>
              <a:rPr lang="en-GB" sz="1000" dirty="0">
                <a:latin typeface="Calibri" panose="020F0502020204030204" pitchFamily="34" charset="0"/>
                <a:ea typeface="Calibri" panose="020F0502020204030204" pitchFamily="34" charset="0"/>
                <a:cs typeface="Times New Roman" panose="02020603050405020304" pitchFamily="18" charset="0"/>
              </a:rPr>
              <a:t>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As </a:t>
            </a:r>
            <a:r>
              <a:rPr lang="en-GB" sz="1000" dirty="0">
                <a:latin typeface="Century Gothic" panose="020B0502020202020204" pitchFamily="34" charset="0"/>
                <a:ea typeface="Calibri" panose="020F0502020204030204" pitchFamily="34" charset="0"/>
                <a:cs typeface="Times New Roman" panose="02020603050405020304" pitchFamily="18" charset="0"/>
              </a:rPr>
              <a:t>Head Teachers of Local Authority schools, we have previously enjoyed the support and provision that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the LA </a:t>
            </a:r>
            <a:r>
              <a:rPr lang="en-GB" sz="1000" dirty="0">
                <a:latin typeface="Century Gothic" panose="020B0502020202020204" pitchFamily="34" charset="0"/>
                <a:ea typeface="Calibri" panose="020F0502020204030204" pitchFamily="34" charset="0"/>
                <a:cs typeface="Times New Roman" panose="02020603050405020304" pitchFamily="18" charset="0"/>
              </a:rPr>
              <a:t>previously had to offer. But the ever-changing landscape and the demands within education, alongside diminishing budgets and a significantly reduced LA capacity, has led to a rapid decline of what the LA can do for our schools in our context. It is of course difficult to predict what the LA role will be in the future, but at the moment we need an alternative solution and having looked at a number of alternatives our model of preference is to form a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MAT.</a:t>
            </a:r>
            <a:r>
              <a:rPr lang="en-GB" sz="1000" dirty="0">
                <a:latin typeface="Calibri" panose="020F0502020204030204" pitchFamily="34" charset="0"/>
                <a:ea typeface="Calibri" panose="020F0502020204030204" pitchFamily="34" charset="0"/>
                <a:cs typeface="Times New Roman" panose="02020603050405020304" pitchFamily="18" charset="0"/>
              </a:rPr>
              <a:t>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The </a:t>
            </a:r>
            <a:r>
              <a:rPr lang="en-GB" sz="1000" dirty="0">
                <a:latin typeface="Century Gothic" panose="020B0502020202020204" pitchFamily="34" charset="0"/>
                <a:ea typeface="Calibri" panose="020F0502020204030204" pitchFamily="34" charset="0"/>
                <a:cs typeface="Times New Roman" panose="02020603050405020304" pitchFamily="18" charset="0"/>
              </a:rPr>
              <a:t>services that the LA used to provide as a ‘Core Offer’, not an exhaustive list but provision such as; educational psychologists, speech and  language provision, pupil and school support, school and governor support, professional development for staff, bursary support for new Head Teachers, newly qualified teacher induction and bursary support for professional development to name but a few, have now all gone. Despite still having an allocated Designated Service Grant taken from our school budgets, we simply do not get the services or support in several areas of need that we previously enjoyed. If we as individual schools want any type of support, </a:t>
            </a:r>
            <a:r>
              <a:rPr lang="en-GB" sz="1000" b="1" dirty="0">
                <a:latin typeface="Century Gothic" panose="020B0502020202020204" pitchFamily="34" charset="0"/>
                <a:ea typeface="Calibri" panose="020F0502020204030204" pitchFamily="34" charset="0"/>
                <a:cs typeface="Times New Roman" panose="02020603050405020304" pitchFamily="18" charset="0"/>
              </a:rPr>
              <a:t>we have to pay for </a:t>
            </a:r>
            <a:r>
              <a:rPr lang="en-GB" sz="1000" b="1" dirty="0" smtClean="0">
                <a:latin typeface="Century Gothic" panose="020B0502020202020204" pitchFamily="34" charset="0"/>
                <a:ea typeface="Calibri" panose="020F0502020204030204" pitchFamily="34" charset="0"/>
                <a:cs typeface="Times New Roman" panose="02020603050405020304" pitchFamily="18" charset="0"/>
              </a:rPr>
              <a:t>it!</a:t>
            </a:r>
            <a:r>
              <a:rPr lang="en-GB" sz="1000" dirty="0">
                <a:latin typeface="Calibri" panose="020F0502020204030204" pitchFamily="34" charset="0"/>
                <a:ea typeface="Calibri" panose="020F0502020204030204" pitchFamily="34" charset="0"/>
                <a:cs typeface="Times New Roman" panose="02020603050405020304" pitchFamily="18" charset="0"/>
              </a:rPr>
              <a:t>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Many </a:t>
            </a:r>
            <a:r>
              <a:rPr lang="en-GB" sz="1000" dirty="0">
                <a:latin typeface="Century Gothic" panose="020B0502020202020204" pitchFamily="34" charset="0"/>
                <a:ea typeface="Calibri" panose="020F0502020204030204" pitchFamily="34" charset="0"/>
                <a:cs typeface="Times New Roman" panose="02020603050405020304" pitchFamily="18" charset="0"/>
              </a:rPr>
              <a:t>if not all LA services are now traded services and we have to buy in what we can but with no additional income in to our school budget share to take account of this much needed provision at our schools. It is simply not cost effective, or a good use of a Governing Board or Head Teachers’ time, to individually and constantly negotiate the costs of these traded services that was a duty previously carried out by the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LA.</a:t>
            </a:r>
            <a:r>
              <a:rPr lang="en-GB" sz="1000" dirty="0">
                <a:latin typeface="Calibri" panose="020F0502020204030204" pitchFamily="34" charset="0"/>
                <a:ea typeface="Calibri" panose="020F0502020204030204" pitchFamily="34" charset="0"/>
                <a:cs typeface="Times New Roman" panose="02020603050405020304" pitchFamily="18" charset="0"/>
              </a:rPr>
              <a:t>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Due </a:t>
            </a:r>
            <a:r>
              <a:rPr lang="en-GB" sz="1000" dirty="0">
                <a:latin typeface="Century Gothic" panose="020B0502020202020204" pitchFamily="34" charset="0"/>
                <a:ea typeface="Calibri" panose="020F0502020204030204" pitchFamily="34" charset="0"/>
                <a:cs typeface="Times New Roman" panose="02020603050405020304" pitchFamily="18" charset="0"/>
              </a:rPr>
              <a:t>to the success, context and status of our schools we have no additional LA support, as we simply do not fit the criteria for school improvement work or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support at this present moment in time. </a:t>
            </a:r>
            <a:r>
              <a:rPr lang="en-GB" sz="1000" dirty="0">
                <a:latin typeface="Century Gothic" panose="020B0502020202020204" pitchFamily="34" charset="0"/>
                <a:ea typeface="Calibri" panose="020F0502020204030204" pitchFamily="34" charset="0"/>
                <a:cs typeface="Times New Roman" panose="02020603050405020304" pitchFamily="18" charset="0"/>
              </a:rPr>
              <a:t>Unfortunately the LA simply do not have the capacity to do this work and actually commission the Birmingham Education Partnership (BEP</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 and other MATs </a:t>
            </a:r>
            <a:r>
              <a:rPr lang="en-GB" sz="1000" dirty="0">
                <a:latin typeface="Century Gothic" panose="020B0502020202020204" pitchFamily="34" charset="0"/>
                <a:ea typeface="Calibri" panose="020F0502020204030204" pitchFamily="34" charset="0"/>
                <a:cs typeface="Times New Roman" panose="02020603050405020304" pitchFamily="18" charset="0"/>
              </a:rPr>
              <a:t>to carry out this area of their work for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them. </a:t>
            </a:r>
            <a:r>
              <a:rPr lang="en-GB" sz="1000" dirty="0">
                <a:latin typeface="Century Gothic" panose="020B0502020202020204" pitchFamily="34" charset="0"/>
                <a:ea typeface="Calibri" panose="020F0502020204030204" pitchFamily="34" charset="0"/>
                <a:cs typeface="Times New Roman" panose="02020603050405020304" pitchFamily="18" charset="0"/>
              </a:rPr>
              <a:t>This is a traded service that the LA commission and the capacity of school improvement support is likely to get worse as so do our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budgets.</a:t>
            </a:r>
            <a:r>
              <a:rPr lang="en-GB" sz="1000" dirty="0">
                <a:latin typeface="Calibri" panose="020F0502020204030204" pitchFamily="34" charset="0"/>
                <a:ea typeface="Calibri" panose="020F0502020204030204" pitchFamily="34" charset="0"/>
                <a:cs typeface="Times New Roman" panose="02020603050405020304" pitchFamily="18" charset="0"/>
              </a:rPr>
              <a:t>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The </a:t>
            </a:r>
            <a:r>
              <a:rPr lang="en-GB" sz="1000" dirty="0">
                <a:latin typeface="Century Gothic" panose="020B0502020202020204" pitchFamily="34" charset="0"/>
                <a:ea typeface="Calibri" panose="020F0502020204030204" pitchFamily="34" charset="0"/>
                <a:cs typeface="Times New Roman" panose="02020603050405020304" pitchFamily="18" charset="0"/>
              </a:rPr>
              <a:t>diminishing responsibility and capacity of the LA saddens the Head Teachers of all the schools proposing to form the MAT. But for us not to take reasonable steps to appropriately safeguard the current positions of our schools is not something we feel we can wait </a:t>
            </a:r>
            <a:r>
              <a:rPr lang="en-GB" sz="1000" dirty="0" smtClean="0">
                <a:latin typeface="Century Gothic" panose="020B0502020202020204" pitchFamily="34" charset="0"/>
                <a:ea typeface="Calibri" panose="020F0502020204030204" pitchFamily="34" charset="0"/>
                <a:cs typeface="Times New Roman" panose="02020603050405020304" pitchFamily="18" charset="0"/>
              </a:rPr>
              <a:t>for. If </a:t>
            </a:r>
            <a:r>
              <a:rPr lang="en-GB" sz="1000" dirty="0">
                <a:latin typeface="Century Gothic" panose="020B0502020202020204" pitchFamily="34" charset="0"/>
                <a:ea typeface="Calibri" panose="020F0502020204030204" pitchFamily="34" charset="0"/>
                <a:cs typeface="Times New Roman" panose="02020603050405020304" pitchFamily="18" charset="0"/>
              </a:rPr>
              <a:t>we do form the proposed MAT, we would still adhere to all LA agreed model policies as is our current practice, as these policies are proven to stand up against robust and legal challenge. As like all schools, academy schools are still accountable to the LA and the </a:t>
            </a:r>
            <a:r>
              <a:rPr lang="en-GB" sz="1000" dirty="0" err="1">
                <a:latin typeface="Century Gothic" panose="020B0502020202020204" pitchFamily="34" charset="0"/>
                <a:ea typeface="Calibri" panose="020F0502020204030204" pitchFamily="34" charset="0"/>
                <a:cs typeface="Times New Roman" panose="02020603050405020304" pitchFamily="18" charset="0"/>
              </a:rPr>
              <a:t>DfE</a:t>
            </a:r>
            <a:r>
              <a:rPr lang="en-GB" sz="1000" dirty="0">
                <a:latin typeface="Century Gothic" panose="020B0502020202020204" pitchFamily="34" charset="0"/>
                <a:ea typeface="Calibri" panose="020F0502020204030204" pitchFamily="34" charset="0"/>
                <a:cs typeface="Times New Roman" panose="02020603050405020304" pitchFamily="18" charset="0"/>
              </a:rPr>
              <a:t>, this does not change! We will have far greater autonomy within a MAT structure and we will be able to choose to still enjoy all elements of what is good about the LA. But also enjoy finding our own agreed solutions to everything that causes huge frustration as LA community maintained schools.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2755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332656"/>
            <a:ext cx="8568952" cy="5645135"/>
          </a:xfrm>
          <a:prstGeom prst="rect">
            <a:avLst/>
          </a:prstGeom>
        </p:spPr>
        <p:txBody>
          <a:bodyPr wrap="square">
            <a:spAutoFit/>
          </a:bodyPr>
          <a:lstStyle/>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Benefits of becoming a MAT - to accompany slides 8 and 9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latin typeface="Century Gothic" panose="020B0502020202020204" pitchFamily="34" charset="0"/>
                <a:ea typeface="Arial" panose="020B0604020202020204" pitchFamily="34" charset="0"/>
                <a:cs typeface="Arial" panose="020B0604020202020204" pitchFamily="34" charset="0"/>
              </a:rPr>
              <a:t>Potential benefits </a:t>
            </a:r>
            <a:r>
              <a:rPr lang="en-GB" sz="1000" dirty="0">
                <a:latin typeface="Century Gothic" panose="020B0502020202020204" pitchFamily="34" charset="0"/>
                <a:ea typeface="Arial" panose="020B0604020202020204" pitchFamily="34" charset="0"/>
                <a:cs typeface="Arial" panose="020B0604020202020204" pitchFamily="34" charset="0"/>
              </a:rPr>
              <a:t>of becoming a MAT, although not an exhaustive list, the examples given are aspects we feel will have </a:t>
            </a:r>
            <a:r>
              <a:rPr lang="en-GB" sz="1000" dirty="0" smtClean="0">
                <a:latin typeface="Century Gothic" panose="020B0502020202020204" pitchFamily="34" charset="0"/>
                <a:ea typeface="Arial" panose="020B0604020202020204" pitchFamily="34" charset="0"/>
                <a:cs typeface="Arial" panose="020B0604020202020204" pitchFamily="34" charset="0"/>
              </a:rPr>
              <a:t>immediate </a:t>
            </a:r>
            <a:r>
              <a:rPr lang="en-GB" sz="1000" dirty="0">
                <a:latin typeface="Century Gothic" panose="020B0502020202020204" pitchFamily="34" charset="0"/>
                <a:ea typeface="Arial" panose="020B0604020202020204" pitchFamily="34" charset="0"/>
                <a:cs typeface="Arial" panose="020B0604020202020204" pitchFamily="34" charset="0"/>
              </a:rPr>
              <a:t>impact.</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Central office support allows leadership to be focused on education outcomes.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Should staff wish to, they may have the opportunity to work within another or across the other schools in the partnership providing their own school has the capacity for them to be work in this way e.g. a secondment to act up. Deployment within another school would not be approved if it would be to the detriment of the original school.</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Sharing the very many policies every school leadership team and governing body have to read and approve is an excellent example of how duplication of tasks undertaken separately across the six schools can be rationalised and better time managed.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Opportunities to expand and extend staff professional development at all levels is a key benefit.</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In a nationally challenging time for recruitment and retention the strong career pathways offered through the MAT would support and attract quality staff attracted by the professional development available.</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latin typeface="Century Gothic" panose="020B0502020202020204" pitchFamily="34" charset="0"/>
                <a:ea typeface="Arial" panose="020B0604020202020204" pitchFamily="34" charset="0"/>
                <a:cs typeface="Arial" panose="020B0604020202020204" pitchFamily="34" charset="0"/>
              </a:rPr>
              <a:t>A </a:t>
            </a:r>
            <a:r>
              <a:rPr lang="en-GB" sz="1000" dirty="0">
                <a:latin typeface="Century Gothic" panose="020B0502020202020204" pitchFamily="34" charset="0"/>
                <a:ea typeface="Arial" panose="020B0604020202020204" pitchFamily="34" charset="0"/>
                <a:cs typeface="Arial" panose="020B0604020202020204" pitchFamily="34" charset="0"/>
              </a:rPr>
              <a:t>consequence of developing and growing our staff we anticipate will positively impact on the quality of teaching and learning and outcomes for our </a:t>
            </a:r>
            <a:r>
              <a:rPr lang="en-GB" sz="1000" dirty="0" smtClean="0">
                <a:latin typeface="Century Gothic" panose="020B0502020202020204" pitchFamily="34" charset="0"/>
                <a:ea typeface="Arial" panose="020B0604020202020204" pitchFamily="34" charset="0"/>
                <a:cs typeface="Arial" panose="020B0604020202020204" pitchFamily="34" charset="0"/>
              </a:rPr>
              <a:t>children at each of our individual schools.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Leadership is securely focused on educational outcomes</a:t>
            </a:r>
            <a:r>
              <a:rPr lang="en-GB" sz="1000" dirty="0" smtClean="0">
                <a:latin typeface="Century Gothic" panose="020B0502020202020204" pitchFamily="34" charset="0"/>
                <a:ea typeface="Arial" panose="020B0604020202020204" pitchFamily="34" charset="0"/>
                <a:cs typeface="Arial" panose="020B0604020202020204" pitchFamily="34" charset="0"/>
              </a:rPr>
              <a:t>..</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Governance – to accompany slides 12 and 13.</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Proposed Structure – </a:t>
            </a:r>
            <a:r>
              <a:rPr lang="en-GB" sz="1000" dirty="0">
                <a:latin typeface="Century Gothic" panose="020B0502020202020204" pitchFamily="34" charset="0"/>
                <a:ea typeface="Arial" panose="020B0604020202020204" pitchFamily="34" charset="0"/>
                <a:cs typeface="Arial" panose="020B0604020202020204" pitchFamily="34" charset="0"/>
              </a:rPr>
              <a:t>this is the recommended </a:t>
            </a:r>
            <a:r>
              <a:rPr lang="en-GB" sz="1000" dirty="0" err="1">
                <a:latin typeface="Century Gothic" panose="020B0502020202020204" pitchFamily="34" charset="0"/>
                <a:ea typeface="Arial" panose="020B0604020202020204" pitchFamily="34" charset="0"/>
                <a:cs typeface="Arial" panose="020B0604020202020204" pitchFamily="34" charset="0"/>
              </a:rPr>
              <a:t>DfE</a:t>
            </a:r>
            <a:r>
              <a:rPr lang="en-GB" sz="1000" dirty="0">
                <a:latin typeface="Century Gothic" panose="020B0502020202020204" pitchFamily="34" charset="0"/>
                <a:ea typeface="Arial" panose="020B0604020202020204" pitchFamily="34" charset="0"/>
                <a:cs typeface="Arial" panose="020B0604020202020204" pitchFamily="34" charset="0"/>
              </a:rPr>
              <a:t> model</a:t>
            </a:r>
            <a:r>
              <a:rPr lang="en-GB" sz="1000" b="1" dirty="0">
                <a:latin typeface="Century Gothic" panose="020B0502020202020204" pitchFamily="34" charset="0"/>
                <a:ea typeface="Arial" panose="020B0604020202020204" pitchFamily="34" charset="0"/>
                <a:cs typeface="Arial" panose="020B0604020202020204" pitchFamily="34" charset="0"/>
              </a:rPr>
              <a:t>. </a:t>
            </a:r>
            <a:r>
              <a:rPr lang="en-GB" sz="1000" dirty="0">
                <a:latin typeface="Century Gothic" panose="020B0502020202020204" pitchFamily="34" charset="0"/>
                <a:ea typeface="Arial" panose="020B0604020202020204" pitchFamily="34" charset="0"/>
                <a:cs typeface="Arial" panose="020B0604020202020204" pitchFamily="34" charset="0"/>
              </a:rPr>
              <a:t>It is</a:t>
            </a:r>
            <a:r>
              <a:rPr lang="en-GB" sz="1000" b="1" dirty="0">
                <a:latin typeface="Century Gothic" panose="020B0502020202020204" pitchFamily="34" charset="0"/>
                <a:ea typeface="Arial" panose="020B0604020202020204" pitchFamily="34" charset="0"/>
                <a:cs typeface="Arial" panose="020B0604020202020204" pitchFamily="34" charset="0"/>
              </a:rPr>
              <a:t> </a:t>
            </a:r>
            <a:r>
              <a:rPr lang="en-GB" sz="1000" dirty="0">
                <a:latin typeface="Century Gothic" panose="020B0502020202020204" pitchFamily="34" charset="0"/>
                <a:ea typeface="Arial" panose="020B0604020202020204" pitchFamily="34" charset="0"/>
                <a:cs typeface="Arial" panose="020B0604020202020204" pitchFamily="34" charset="0"/>
              </a:rPr>
              <a:t>a classic model which our governors have viewed and discussed.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We are all very aware of the need to look closely at this model and to make the structure fit for our academy trust vision with our shared priority </a:t>
            </a:r>
            <a:r>
              <a:rPr lang="en-GB" sz="1000" dirty="0" smtClean="0">
                <a:latin typeface="Century Gothic" panose="020B0502020202020204" pitchFamily="34" charset="0"/>
                <a:ea typeface="Arial" panose="020B0604020202020204" pitchFamily="34" charset="0"/>
                <a:cs typeface="Arial" panose="020B0604020202020204" pitchFamily="34" charset="0"/>
              </a:rPr>
              <a:t>that</a:t>
            </a:r>
            <a:endParaRPr lang="en-GB" sz="1000" dirty="0">
              <a:latin typeface="Calibri" panose="020F0502020204030204" pitchFamily="34" charset="0"/>
              <a:ea typeface="Arial" panose="020B0604020202020204" pitchFamily="34" charset="0"/>
              <a:cs typeface="Times New Roman" panose="02020603050405020304" pitchFamily="18" charset="0"/>
            </a:endParaRPr>
          </a:p>
          <a:p>
            <a:pPr>
              <a:lnSpc>
                <a:spcPct val="107000"/>
              </a:lnSpc>
              <a:spcAft>
                <a:spcPts val="800"/>
              </a:spcAft>
            </a:pPr>
            <a:r>
              <a:rPr lang="en-GB" sz="1000" b="1" dirty="0" smtClean="0">
                <a:latin typeface="Century Gothic" panose="020B0502020202020204" pitchFamily="34" charset="0"/>
                <a:ea typeface="Arial" panose="020B0604020202020204" pitchFamily="34" charset="0"/>
                <a:cs typeface="Arial" panose="020B0604020202020204" pitchFamily="34" charset="0"/>
              </a:rPr>
              <a:t>pupils</a:t>
            </a:r>
            <a:r>
              <a:rPr lang="en-GB" sz="1000" b="1" dirty="0">
                <a:latin typeface="Century Gothic" panose="020B0502020202020204" pitchFamily="34" charset="0"/>
                <a:ea typeface="Arial" panose="020B0604020202020204" pitchFamily="34" charset="0"/>
                <a:cs typeface="Arial" panose="020B0604020202020204" pitchFamily="34" charset="0"/>
              </a:rPr>
              <a:t>’ education comes first.</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We are proud of our schools, they are all unique and we have no wish to put 1 stamp on our </a:t>
            </a:r>
            <a:r>
              <a:rPr lang="en-GB" sz="1000" dirty="0" smtClean="0">
                <a:latin typeface="Century Gothic" panose="020B0502020202020204" pitchFamily="34" charset="0"/>
                <a:ea typeface="Arial" panose="020B0604020202020204" pitchFamily="34" charset="0"/>
                <a:cs typeface="Arial" panose="020B0604020202020204" pitchFamily="34" charset="0"/>
              </a:rPr>
              <a:t>schools.</a:t>
            </a:r>
            <a:r>
              <a:rPr lang="en-GB" sz="1000" dirty="0">
                <a:latin typeface="Calibri" panose="020F0502020204030204" pitchFamily="34" charset="0"/>
                <a:ea typeface="Arial" panose="020B0604020202020204" pitchFamily="34" charset="0"/>
                <a:cs typeface="Times New Roman" panose="02020603050405020304" pitchFamily="18" charset="0"/>
              </a:rPr>
              <a:t> </a:t>
            </a:r>
            <a:r>
              <a:rPr lang="en-GB" sz="1000" dirty="0" smtClean="0">
                <a:latin typeface="Century Gothic" panose="020B0502020202020204" pitchFamily="34" charset="0"/>
                <a:ea typeface="Arial" panose="020B0604020202020204" pitchFamily="34" charset="0"/>
                <a:cs typeface="Arial" panose="020B0604020202020204" pitchFamily="34" charset="0"/>
              </a:rPr>
              <a:t>As </a:t>
            </a:r>
            <a:r>
              <a:rPr lang="en-GB" sz="1000" dirty="0">
                <a:latin typeface="Century Gothic" panose="020B0502020202020204" pitchFamily="34" charset="0"/>
                <a:ea typeface="Arial" panose="020B0604020202020204" pitchFamily="34" charset="0"/>
                <a:cs typeface="Arial" panose="020B0604020202020204" pitchFamily="34" charset="0"/>
              </a:rPr>
              <a:t>Governors and HT’s we are very protective of our leadership role within our own schools and would not wish to see this relinquished. We would retain the day to day leadership and management of our schools</a:t>
            </a: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Central to our vision is an absolute commitment to the continuing autonomy of </a:t>
            </a:r>
            <a:r>
              <a:rPr lang="en-GB" sz="1000" dirty="0" smtClean="0">
                <a:latin typeface="Century Gothic" panose="020B0502020202020204" pitchFamily="34" charset="0"/>
                <a:ea typeface="Arial" panose="020B0604020202020204" pitchFamily="34" charset="0"/>
                <a:cs typeface="Arial" panose="020B0604020202020204" pitchFamily="34" charset="0"/>
              </a:rPr>
              <a:t>each </a:t>
            </a:r>
            <a:r>
              <a:rPr lang="en-GB" sz="1000" dirty="0">
                <a:latin typeface="Century Gothic" panose="020B0502020202020204" pitchFamily="34" charset="0"/>
                <a:ea typeface="Arial" panose="020B0604020202020204" pitchFamily="34" charset="0"/>
                <a:cs typeface="Arial" panose="020B0604020202020204" pitchFamily="34" charset="0"/>
              </a:rPr>
              <a:t>school and a structure in which each school has a voice </a:t>
            </a:r>
            <a:r>
              <a:rPr lang="en-GB" sz="1000" dirty="0" smtClean="0">
                <a:latin typeface="Century Gothic" panose="020B0502020202020204" pitchFamily="34" charset="0"/>
                <a:ea typeface="Arial" panose="020B0604020202020204" pitchFamily="34" charset="0"/>
                <a:cs typeface="Arial" panose="020B0604020202020204" pitchFamily="34" charset="0"/>
              </a:rPr>
              <a:t>through the school’s </a:t>
            </a:r>
            <a:r>
              <a:rPr lang="en-GB" sz="1000" dirty="0">
                <a:latin typeface="Century Gothic" panose="020B0502020202020204" pitchFamily="34" charset="0"/>
                <a:ea typeface="Arial" panose="020B0604020202020204" pitchFamily="34" charset="0"/>
                <a:cs typeface="Arial" panose="020B0604020202020204" pitchFamily="34" charset="0"/>
              </a:rPr>
              <a:t>Local Governing Board and </a:t>
            </a:r>
            <a:r>
              <a:rPr lang="en-GB" sz="1000" dirty="0" smtClean="0">
                <a:latin typeface="Century Gothic" panose="020B0502020202020204" pitchFamily="34" charset="0"/>
                <a:ea typeface="Arial" panose="020B0604020202020204" pitchFamily="34" charset="0"/>
                <a:cs typeface="Arial" panose="020B0604020202020204" pitchFamily="34" charset="0"/>
              </a:rPr>
              <a:t>HT’s </a:t>
            </a:r>
            <a:r>
              <a:rPr lang="en-GB" sz="1000" dirty="0">
                <a:latin typeface="Century Gothic" panose="020B0502020202020204" pitchFamily="34" charset="0"/>
                <a:ea typeface="Arial" panose="020B0604020202020204" pitchFamily="34" charset="0"/>
                <a:cs typeface="Arial" panose="020B0604020202020204" pitchFamily="34" charset="0"/>
              </a:rPr>
              <a:t>as you can see, sitting within the central team with the CEO.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3308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568952" cy="5728748"/>
          </a:xfrm>
          <a:prstGeom prst="rect">
            <a:avLst/>
          </a:prstGeom>
        </p:spPr>
        <p:txBody>
          <a:bodyPr wrap="square">
            <a:spAutoFit/>
          </a:bodyPr>
          <a:lstStyle/>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Governance: </a:t>
            </a:r>
            <a:r>
              <a:rPr lang="en-GB" sz="1000" dirty="0">
                <a:latin typeface="Century Gothic" panose="020B0502020202020204" pitchFamily="34" charset="0"/>
                <a:ea typeface="Arial" panose="020B0604020202020204" pitchFamily="34" charset="0"/>
                <a:cs typeface="Arial" panose="020B0604020202020204" pitchFamily="34" charset="0"/>
              </a:rPr>
              <a:t>as always will provide robust challenge and accountability for pupil outcomes</a:t>
            </a:r>
            <a:r>
              <a:rPr lang="en-GB" sz="1000" b="1" dirty="0">
                <a:latin typeface="Century Gothic" panose="020B0502020202020204" pitchFamily="34" charset="0"/>
                <a:ea typeface="Arial" panose="020B0604020202020204" pitchFamily="34" charset="0"/>
                <a:cs typeface="Arial" panose="020B0604020202020204" pitchFamily="34" charset="0"/>
              </a:rPr>
              <a:t> </a:t>
            </a:r>
            <a:r>
              <a:rPr lang="en-GB" sz="1000" dirty="0">
                <a:latin typeface="Century Gothic" panose="020B0502020202020204" pitchFamily="34" charset="0"/>
                <a:ea typeface="Arial" panose="020B0604020202020204" pitchFamily="34" charset="0"/>
                <a:cs typeface="Arial" panose="020B0604020202020204" pitchFamily="34" charset="0"/>
              </a:rPr>
              <a:t>within each school and across all schools in our community</a:t>
            </a:r>
            <a:r>
              <a:rPr lang="en-GB" sz="1000" b="1" dirty="0">
                <a:latin typeface="Century Gothic" panose="020B0502020202020204" pitchFamily="34" charset="0"/>
                <a:ea typeface="Arial" panose="020B0604020202020204" pitchFamily="34" charset="0"/>
                <a:cs typeface="Arial" panose="020B0604020202020204" pitchFamily="34" charset="0"/>
              </a:rPr>
              <a:t>.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Trustees </a:t>
            </a:r>
            <a:r>
              <a:rPr lang="en-GB" sz="1000" dirty="0">
                <a:latin typeface="Century Gothic" panose="020B0502020202020204" pitchFamily="34" charset="0"/>
                <a:ea typeface="Arial" panose="020B0604020202020204" pitchFamily="34" charset="0"/>
                <a:cs typeface="Arial" panose="020B0604020202020204" pitchFamily="34" charset="0"/>
              </a:rPr>
              <a:t>hold the CEO to account – and therefore must have the right skills fit for this purpose.</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Impartial: </a:t>
            </a:r>
            <a:r>
              <a:rPr lang="en-GB" sz="1000" dirty="0">
                <a:latin typeface="Century Gothic" panose="020B0502020202020204" pitchFamily="34" charset="0"/>
                <a:ea typeface="Arial" panose="020B0604020202020204" pitchFamily="34" charset="0"/>
                <a:cs typeface="Arial" panose="020B0604020202020204" pitchFamily="34" charset="0"/>
              </a:rPr>
              <a:t>Trustees must be impartial acting in the best interests of children within the MAT. Their responsibility is to the MAT, not any individual school.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latin typeface="Century Gothic" panose="020B0502020202020204" pitchFamily="34" charset="0"/>
                <a:ea typeface="Arial" panose="020B0604020202020204" pitchFamily="34" charset="0"/>
                <a:cs typeface="Arial" panose="020B0604020202020204" pitchFamily="34" charset="0"/>
              </a:rPr>
              <a:t>Salaried: </a:t>
            </a:r>
            <a:r>
              <a:rPr lang="en-GB" sz="1000" dirty="0">
                <a:latin typeface="Century Gothic" panose="020B0502020202020204" pitchFamily="34" charset="0"/>
                <a:ea typeface="Arial" panose="020B0604020202020204" pitchFamily="34" charset="0"/>
                <a:cs typeface="Arial" panose="020B0604020202020204" pitchFamily="34" charset="0"/>
              </a:rPr>
              <a:t>Within the structure you’ll see there is a CEO and Finance Position. These are the only paid positions. Their salaries are met from the top slice each school contributes. Currently the LA take a ‘top slice’ for central services.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Arial" panose="020B0604020202020204" pitchFamily="34" charset="0"/>
                <a:cs typeface="Arial" panose="020B0604020202020204" pitchFamily="34" charset="0"/>
              </a:rPr>
              <a:t>AS already stated no recruitment drive or appointments have been made. Introduce Alison</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Finance:</a:t>
            </a:r>
            <a:r>
              <a:rPr lang="en-GB" sz="1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a:t>
            </a: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F</a:t>
            </a:r>
            <a:r>
              <a:rPr lang="en-GB" sz="1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unding </a:t>
            </a: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currently delegated to the LA would come directly to the MAT – giving us greater financial control and enabling us to utilise this more effectively for the benefit of our pupils. In short, improved school finances would mean improved </a:t>
            </a:r>
            <a:r>
              <a:rPr lang="en-GB" sz="1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provision.</a:t>
            </a:r>
            <a:r>
              <a:rPr lang="en-GB" sz="1000" dirty="0">
                <a:latin typeface="Calibri" panose="020F0502020204030204" pitchFamily="34" charset="0"/>
                <a:ea typeface="Times New Roman" panose="02020603050405020304" pitchFamily="18" charset="0"/>
                <a:cs typeface="Times New Roman" panose="02020603050405020304" pitchFamily="18" charset="0"/>
              </a:rPr>
              <a:t> </a:t>
            </a:r>
            <a:r>
              <a:rPr lang="en-GB" sz="1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In </a:t>
            </a: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addition, joint purchasing and economies of scale would have clear benefits. It is true that we could do some joint procurement through less formal collaboration </a:t>
            </a:r>
            <a:r>
              <a:rPr lang="en-GB" sz="1000" dirty="0" err="1">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e.g</a:t>
            </a: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the NSC secured speech and language therapy provision across a number of our schools which cost considerably less than provision purchased through the LA. However, the MAT structure would make this approach to purchasing considerably easier and efficient.</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When we had a presentation from the Head of the Arthur Terry Learning Partnership MAT, he was predicting a saving on utilities across the MAT schools of up to 25% - clearly a significant saving which could then be re-invested in the schools.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DFE information shows that MATs typically spend less on running costs than LA maintained schools.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All schools have, in real terms, seen a reduction in staffing levels as a result of the financial challenges to our budgets which we are all facing – but we are expected to achieve more in terms of provision and pupil outcomes. Any savings which can therefore be made in running costs such as utilities, HR, payroll and which could be re-invested in staffing would clearly be a benefit to our children’s education.</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Part of the role of the finance team would be to seek additional funding streams available to MATs which could benefit our schools such as bids for capital building projects.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Some </a:t>
            </a: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of the questions submitted have related to a Panorama programme last week about financial mismanagement in the featured Mats/academy chains. There has clearly been malpractice in some MATs – in the same way as there has been in some authority maintained schools across the country over time. In terms of our proposed MAT, a rigorous annual audit process would take place and this would be reported on fully to the board of trustees and the local governing boards. We would ensure that checks and processes would be more rigorous than currently under the LA, and as such there would be a minimum requirement written into the articles.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201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733519"/>
            <a:ext cx="8568952" cy="4268348"/>
          </a:xfrm>
          <a:prstGeom prst="rect">
            <a:avLst/>
          </a:prstGeom>
        </p:spPr>
        <p:txBody>
          <a:bodyPr wrap="square">
            <a:spAutoFit/>
          </a:bodyPr>
          <a:lstStyle/>
          <a:p>
            <a:pPr>
              <a:lnSpc>
                <a:spcPct val="107000"/>
              </a:lnSpc>
              <a:spcAft>
                <a:spcPts val="800"/>
              </a:spcAft>
            </a:pP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budget share which matches what we currently receive and additional funding such as the pupil premium or special needs funding would be ‘ring-fenced’ to the school with the specific pupils in receipt of this </a:t>
            </a:r>
            <a:r>
              <a:rPr lang="en-GB" sz="1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funding.</a:t>
            </a:r>
            <a:endParaRPr lang="en-GB" sz="1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Finally</a:t>
            </a:r>
            <a:r>
              <a:rPr lang="en-GB" sz="1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funds raised by each school’s PTA would still be for the individual school – not for the MAT.</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u="sng" dirty="0">
                <a:latin typeface="Century Gothic" panose="020B0502020202020204" pitchFamily="34" charset="0"/>
                <a:ea typeface="Calibri" panose="020F0502020204030204" pitchFamily="34" charset="0"/>
                <a:cs typeface="Times New Roman" panose="02020603050405020304" pitchFamily="18" charset="0"/>
              </a:rPr>
              <a:t>Summary</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We would like to take this opportunity to thank you for the time that you have taken to submit the questions that we have received prior to and at this meeting. We will endeavour to respond to your questions in a timely and effective manner, but hope you do appreciate that this is going to be a rather time consuming task, in order for us to do it correctly.</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As mentioned earlier we do appreciate all that you and certainly understand your concerns. We will produce an informative q and a response in due course and hope that this address issues, concerns and questions raised to date.</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initial letter released on the 10/09/18 and the meeting held tonight on the 20/09/18 is the starting point to the </a:t>
            </a:r>
            <a:r>
              <a:rPr lang="en-GB" sz="1000">
                <a:latin typeface="Century Gothic" panose="020B0502020202020204" pitchFamily="34" charset="0"/>
                <a:ea typeface="Calibri" panose="020F0502020204030204" pitchFamily="34" charset="0"/>
                <a:cs typeface="Times New Roman" panose="02020603050405020304" pitchFamily="18" charset="0"/>
              </a:rPr>
              <a:t>proposed </a:t>
            </a:r>
            <a:r>
              <a:rPr lang="en-GB" sz="1000" smtClean="0">
                <a:latin typeface="Century Gothic" panose="020B0502020202020204" pitchFamily="34" charset="0"/>
                <a:ea typeface="Calibri" panose="020F0502020204030204" pitchFamily="34" charset="0"/>
                <a:cs typeface="Times New Roman" panose="02020603050405020304" pitchFamily="18" charset="0"/>
              </a:rPr>
              <a:t>MAT. </a:t>
            </a:r>
            <a:r>
              <a:rPr lang="en-GB" sz="1000" dirty="0">
                <a:latin typeface="Century Gothic" panose="020B0502020202020204" pitchFamily="34" charset="0"/>
                <a:ea typeface="Calibri" panose="020F0502020204030204" pitchFamily="34" charset="0"/>
                <a:cs typeface="Times New Roman" panose="02020603050405020304" pitchFamily="18" charset="0"/>
              </a:rPr>
              <a:t>Hopefully the information shared to date has helped to initially address any concerns raised. We were also delighted to hear lots of positive comments from our parents regarding our MAT proposal which we are incredibly grateful of.</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As mentioned earlier, schools really are working within huge financial constraints and other incredibly difficult circumstances that leads us to making some very uncomfortable and unpalatable decisions. We feel the strength created within a MAT will help us to deal with the challenges ahead in a proactive manner rather than being reactive. The proposed MAT will hopefully allow us to continue with the successes that we have enjoyed so far in order for us to maintain current standards of education in our individual settings. The task of sustaining current levels of performance with diminishing staff and other resources is becoming more and more challenging. We believe our proposed Sutton Coldfield Learning Partnership will be equally as successful as the local MATs that we currently have in our area.</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latin typeface="Century Gothic" panose="020B0502020202020204" pitchFamily="34" charset="0"/>
                <a:ea typeface="Calibri" panose="020F0502020204030204" pitchFamily="34" charset="0"/>
                <a:cs typeface="Times New Roman" panose="02020603050405020304" pitchFamily="18" charset="0"/>
              </a:rPr>
              <a:t>The collaboration that we have enjoyed so far has equalled responsibility, not accountability. We feel that the consequences of doing nothing, far outweigh the consequences of doing something. We have a moral obligation to do the best that we can for your children, </a:t>
            </a:r>
            <a:r>
              <a:rPr lang="en-GB" sz="1000" b="1" dirty="0">
                <a:latin typeface="Century Gothic" panose="020B0502020202020204" pitchFamily="34" charset="0"/>
                <a:ea typeface="Calibri" panose="020F0502020204030204" pitchFamily="34" charset="0"/>
                <a:cs typeface="Times New Roman" panose="02020603050405020304" pitchFamily="18" charset="0"/>
              </a:rPr>
              <a:t>hence our proposal to form a MAT that our schools are in control of!</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5684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3E10230EB8E747A91CFB6ACD883CD5" ma:contentTypeVersion="1" ma:contentTypeDescription="Create a new document." ma:contentTypeScope="" ma:versionID="a0a95fc54e0ff8fd3e2f02ae163f922e">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2.xml><?xml version="1.0" encoding="utf-8"?>
<ds:datastoreItem xmlns:ds="http://schemas.openxmlformats.org/officeDocument/2006/customXml" ds:itemID="{9D9CA0A0-0AA7-425C-A421-AAC492668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D3942E-F7FA-4AD8-9A69-5FDFB1F490D1}">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1548</TotalTime>
  <Words>3360</Words>
  <Application>Microsoft Office PowerPoint</Application>
  <PresentationFormat>On-screen Show (4:3)</PresentationFormat>
  <Paragraphs>160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Office 2016</cp:lastModifiedBy>
  <cp:revision>97</cp:revision>
  <cp:lastPrinted>2018-10-03T13:59:09Z</cp:lastPrinted>
  <dcterms:created xsi:type="dcterms:W3CDTF">2013-06-06T10:14:36Z</dcterms:created>
  <dcterms:modified xsi:type="dcterms:W3CDTF">2018-10-11T10:55:29Z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0x010100633E10230EB8E747A91CFB6ACD883CD5</vt:lpwstr>
  </property>
</Properties>
</file>