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18" r:id="rId2"/>
    <p:sldId id="319" r:id="rId3"/>
    <p:sldId id="259" r:id="rId4"/>
    <p:sldId id="300" r:id="rId5"/>
    <p:sldId id="309" r:id="rId6"/>
    <p:sldId id="275" r:id="rId7"/>
    <p:sldId id="277" r:id="rId8"/>
    <p:sldId id="279" r:id="rId9"/>
    <p:sldId id="316" r:id="rId10"/>
    <p:sldId id="317" r:id="rId11"/>
    <p:sldId id="303" r:id="rId12"/>
    <p:sldId id="310" r:id="rId13"/>
    <p:sldId id="305" r:id="rId14"/>
    <p:sldId id="274" r:id="rId15"/>
    <p:sldId id="312" r:id="rId16"/>
    <p:sldId id="320" r:id="rId17"/>
    <p:sldId id="323" r:id="rId18"/>
    <p:sldId id="321" r:id="rId19"/>
    <p:sldId id="322" r:id="rId20"/>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01C81D-6956-17F3-89DF-2FDC7570676F}" name="Joe Astill" initials="JA" userId="S::joe.astill@hub4leaders.co.uk::eee6bb44-37b0-4a76-bc72-53e5bc5bf0c0" providerId="AD"/>
  <p188:author id="{771DDDD1-F7CC-70A0-A685-C676F1EFEBFD}" name="Gabriel Evans" initials="GE" userId="S::gabriel.evans@hub4leaders.co.uk::ac581b83-fb22-405b-bc99-e83fb845bb23" providerId="AD"/>
  <p188:author id="{8FB7B4F8-01E6-1B48-A047-180D7522EB2F}" name="Brendan Maguire" initials="BM" userId="S::brendan.maguire@hub4leaders.co.uk::b86cd05d-2832-40a3-bf7f-8df45e356e9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ian Budgen" initials="SB" lastIdx="5" clrIdx="0">
    <p:extLst>
      <p:ext uri="{19B8F6BF-5375-455C-9EA6-DF929625EA0E}">
        <p15:presenceInfo xmlns:p15="http://schemas.microsoft.com/office/powerpoint/2012/main" userId="Sian Budgen" providerId="None"/>
      </p:ext>
    </p:extLst>
  </p:cmAuthor>
  <p:cmAuthor id="2" name="Griff Williams" initials="GW" lastIdx="33" clrIdx="1">
    <p:extLst>
      <p:ext uri="{19B8F6BF-5375-455C-9EA6-DF929625EA0E}">
        <p15:presenceInfo xmlns:p15="http://schemas.microsoft.com/office/powerpoint/2012/main" userId="S::griff.williams@hub4leaders.co.uk::28769b40-6a1f-4308-b625-ac3053a0f7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D7AC"/>
    <a:srgbClr val="000000"/>
    <a:srgbClr val="FFFFFF"/>
    <a:srgbClr val="004251"/>
    <a:srgbClr val="B1B1B1"/>
    <a:srgbClr val="7C7777"/>
    <a:srgbClr val="3471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37" autoAdjust="0"/>
    <p:restoredTop sz="94660"/>
  </p:normalViewPr>
  <p:slideViewPr>
    <p:cSldViewPr snapToGrid="0" showGuides="1">
      <p:cViewPr varScale="1">
        <p:scale>
          <a:sx n="109" d="100"/>
          <a:sy n="109" d="100"/>
        </p:scale>
        <p:origin x="390" y="-3894"/>
      </p:cViewPr>
      <p:guideLst>
        <p:guide orient="horz" pos="2160"/>
        <p:guide pos="3840"/>
      </p:guideLst>
    </p:cSldViewPr>
  </p:slideViewPr>
  <p:notesTextViewPr>
    <p:cViewPr>
      <p:scale>
        <a:sx n="1" d="1"/>
        <a:sy n="1" d="1"/>
      </p:scale>
      <p:origin x="0" y="0"/>
    </p:cViewPr>
  </p:notesTextViewPr>
  <p:notesViewPr>
    <p:cSldViewPr snapToGrid="0" showGuides="1">
      <p:cViewPr varScale="1">
        <p:scale>
          <a:sx n="88" d="100"/>
          <a:sy n="88" d="100"/>
        </p:scale>
        <p:origin x="373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4CEE4D-D72F-482F-9F48-D2D1DE9D178B}"/>
              </a:ext>
            </a:extLst>
          </p:cNvPr>
          <p:cNvSpPr>
            <a:spLocks noGrp="1"/>
          </p:cNvSpPr>
          <p:nvPr>
            <p:ph type="hdr" sz="quarter"/>
          </p:nvPr>
        </p:nvSpPr>
        <p:spPr>
          <a:xfrm>
            <a:off x="1" y="0"/>
            <a:ext cx="2984870" cy="502676"/>
          </a:xfrm>
          <a:prstGeom prst="rect">
            <a:avLst/>
          </a:prstGeom>
        </p:spPr>
        <p:txBody>
          <a:bodyPr vert="horz" lIns="92437" tIns="46218" rIns="92437" bIns="46218" rtlCol="0"/>
          <a:lstStyle>
            <a:lvl1pPr algn="l">
              <a:defRPr sz="1200"/>
            </a:lvl1pPr>
          </a:lstStyle>
          <a:p>
            <a:endParaRPr lang="en-GB"/>
          </a:p>
        </p:txBody>
      </p:sp>
      <p:sp>
        <p:nvSpPr>
          <p:cNvPr id="3" name="Date Placeholder 2">
            <a:extLst>
              <a:ext uri="{FF2B5EF4-FFF2-40B4-BE49-F238E27FC236}">
                <a16:creationId xmlns:a16="http://schemas.microsoft.com/office/drawing/2014/main" id="{0D33E4D7-E541-4D0F-B1B8-42345520B5F3}"/>
              </a:ext>
            </a:extLst>
          </p:cNvPr>
          <p:cNvSpPr>
            <a:spLocks noGrp="1"/>
          </p:cNvSpPr>
          <p:nvPr>
            <p:ph type="dt" sz="quarter" idx="1"/>
          </p:nvPr>
        </p:nvSpPr>
        <p:spPr>
          <a:xfrm>
            <a:off x="3901699" y="0"/>
            <a:ext cx="2984870" cy="502676"/>
          </a:xfrm>
          <a:prstGeom prst="rect">
            <a:avLst/>
          </a:prstGeom>
        </p:spPr>
        <p:txBody>
          <a:bodyPr vert="horz" lIns="92437" tIns="46218" rIns="92437" bIns="46218" rtlCol="0"/>
          <a:lstStyle>
            <a:lvl1pPr algn="r">
              <a:defRPr sz="1200"/>
            </a:lvl1pPr>
          </a:lstStyle>
          <a:p>
            <a:fld id="{567824D4-D049-46B2-8C50-4267791704D6}" type="datetimeFigureOut">
              <a:rPr lang="en-GB" smtClean="0"/>
              <a:t>12/01/2023</a:t>
            </a:fld>
            <a:endParaRPr lang="en-GB"/>
          </a:p>
        </p:txBody>
      </p:sp>
      <p:sp>
        <p:nvSpPr>
          <p:cNvPr id="4" name="Footer Placeholder 3">
            <a:extLst>
              <a:ext uri="{FF2B5EF4-FFF2-40B4-BE49-F238E27FC236}">
                <a16:creationId xmlns:a16="http://schemas.microsoft.com/office/drawing/2014/main" id="{2E53CA22-24C1-4EC8-85BE-0F1EAEC8036B}"/>
              </a:ext>
            </a:extLst>
          </p:cNvPr>
          <p:cNvSpPr>
            <a:spLocks noGrp="1"/>
          </p:cNvSpPr>
          <p:nvPr>
            <p:ph type="ftr" sz="quarter" idx="2"/>
          </p:nvPr>
        </p:nvSpPr>
        <p:spPr>
          <a:xfrm>
            <a:off x="1" y="9516040"/>
            <a:ext cx="2984870" cy="502675"/>
          </a:xfrm>
          <a:prstGeom prst="rect">
            <a:avLst/>
          </a:prstGeom>
        </p:spPr>
        <p:txBody>
          <a:bodyPr vert="horz" lIns="92437" tIns="46218" rIns="92437" bIns="46218"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04DBADA-A60E-4666-8F27-6F70AD96084C}"/>
              </a:ext>
            </a:extLst>
          </p:cNvPr>
          <p:cNvSpPr>
            <a:spLocks noGrp="1"/>
          </p:cNvSpPr>
          <p:nvPr>
            <p:ph type="sldNum" sz="quarter" idx="3"/>
          </p:nvPr>
        </p:nvSpPr>
        <p:spPr>
          <a:xfrm>
            <a:off x="3901699" y="9516040"/>
            <a:ext cx="2984870" cy="502675"/>
          </a:xfrm>
          <a:prstGeom prst="rect">
            <a:avLst/>
          </a:prstGeom>
        </p:spPr>
        <p:txBody>
          <a:bodyPr vert="horz" lIns="92437" tIns="46218" rIns="92437" bIns="46218" rtlCol="0" anchor="b"/>
          <a:lstStyle>
            <a:lvl1pPr algn="r">
              <a:defRPr sz="1200"/>
            </a:lvl1pPr>
          </a:lstStyle>
          <a:p>
            <a:fld id="{500D4137-E65C-4834-A5C4-3D9AFFAA5750}" type="slidenum">
              <a:rPr lang="en-GB" smtClean="0"/>
              <a:t>‹#›</a:t>
            </a:fld>
            <a:endParaRPr lang="en-GB"/>
          </a:p>
        </p:txBody>
      </p:sp>
    </p:spTree>
    <p:extLst>
      <p:ext uri="{BB962C8B-B14F-4D97-AF65-F5344CB8AC3E}">
        <p14:creationId xmlns:p14="http://schemas.microsoft.com/office/powerpoint/2010/main" val="2700703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2676"/>
          </a:xfrm>
          <a:prstGeom prst="rect">
            <a:avLst/>
          </a:prstGeom>
        </p:spPr>
        <p:txBody>
          <a:bodyPr vert="horz" lIns="92437" tIns="46218" rIns="92437" bIns="46218" rtlCol="0"/>
          <a:lstStyle>
            <a:lvl1pPr algn="l">
              <a:defRPr sz="1200"/>
            </a:lvl1pPr>
          </a:lstStyle>
          <a:p>
            <a:endParaRPr lang="en-GB"/>
          </a:p>
        </p:txBody>
      </p:sp>
      <p:sp>
        <p:nvSpPr>
          <p:cNvPr id="3" name="Date Placeholder 2"/>
          <p:cNvSpPr>
            <a:spLocks noGrp="1"/>
          </p:cNvSpPr>
          <p:nvPr>
            <p:ph type="dt" idx="1"/>
          </p:nvPr>
        </p:nvSpPr>
        <p:spPr>
          <a:xfrm>
            <a:off x="3901699" y="0"/>
            <a:ext cx="2984870" cy="502676"/>
          </a:xfrm>
          <a:prstGeom prst="rect">
            <a:avLst/>
          </a:prstGeom>
        </p:spPr>
        <p:txBody>
          <a:bodyPr vert="horz" lIns="92437" tIns="46218" rIns="92437" bIns="46218" rtlCol="0"/>
          <a:lstStyle>
            <a:lvl1pPr algn="r">
              <a:defRPr sz="1200"/>
            </a:lvl1pPr>
          </a:lstStyle>
          <a:p>
            <a:fld id="{738E83EF-952C-4CAD-B118-D31C61DE7824}" type="datetimeFigureOut">
              <a:rPr lang="en-GB" smtClean="0"/>
              <a:t>12/01/2023</a:t>
            </a:fld>
            <a:endParaRPr lang="en-GB"/>
          </a:p>
        </p:txBody>
      </p:sp>
      <p:sp>
        <p:nvSpPr>
          <p:cNvPr id="4" name="Slide Image Placeholder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2437" tIns="46218" rIns="92437" bIns="46218" rtlCol="0" anchor="ctr"/>
          <a:lstStyle/>
          <a:p>
            <a:endParaRPr lang="en-GB"/>
          </a:p>
        </p:txBody>
      </p:sp>
      <p:sp>
        <p:nvSpPr>
          <p:cNvPr id="5" name="Notes Placeholder 4"/>
          <p:cNvSpPr>
            <a:spLocks noGrp="1"/>
          </p:cNvSpPr>
          <p:nvPr>
            <p:ph type="body" sz="quarter" idx="3"/>
          </p:nvPr>
        </p:nvSpPr>
        <p:spPr>
          <a:xfrm>
            <a:off x="688817" y="4821505"/>
            <a:ext cx="5510530" cy="3944869"/>
          </a:xfrm>
          <a:prstGeom prst="rect">
            <a:avLst/>
          </a:prstGeom>
        </p:spPr>
        <p:txBody>
          <a:bodyPr vert="horz" lIns="92437" tIns="46218" rIns="92437" bIns="462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6040"/>
            <a:ext cx="2984870" cy="502675"/>
          </a:xfrm>
          <a:prstGeom prst="rect">
            <a:avLst/>
          </a:prstGeom>
        </p:spPr>
        <p:txBody>
          <a:bodyPr vert="horz" lIns="92437" tIns="46218" rIns="92437" bIns="46218" rtlCol="0" anchor="b"/>
          <a:lstStyle>
            <a:lvl1pPr algn="l">
              <a:defRPr sz="1200"/>
            </a:lvl1pPr>
          </a:lstStyle>
          <a:p>
            <a:endParaRPr lang="en-GB"/>
          </a:p>
        </p:txBody>
      </p:sp>
      <p:sp>
        <p:nvSpPr>
          <p:cNvPr id="7" name="Slide Number Placeholder 6"/>
          <p:cNvSpPr>
            <a:spLocks noGrp="1"/>
          </p:cNvSpPr>
          <p:nvPr>
            <p:ph type="sldNum" sz="quarter" idx="5"/>
          </p:nvPr>
        </p:nvSpPr>
        <p:spPr>
          <a:xfrm>
            <a:off x="3901699" y="9516040"/>
            <a:ext cx="2984870" cy="502675"/>
          </a:xfrm>
          <a:prstGeom prst="rect">
            <a:avLst/>
          </a:prstGeom>
        </p:spPr>
        <p:txBody>
          <a:bodyPr vert="horz" lIns="92437" tIns="46218" rIns="92437" bIns="46218" rtlCol="0" anchor="b"/>
          <a:lstStyle>
            <a:lvl1pPr algn="r">
              <a:defRPr sz="1200"/>
            </a:lvl1pPr>
          </a:lstStyle>
          <a:p>
            <a:fld id="{8D2DE993-0AA5-4192-8E5C-7ADFF7E29E05}" type="slidenum">
              <a:rPr lang="en-GB" smtClean="0"/>
              <a:t>‹#›</a:t>
            </a:fld>
            <a:endParaRPr lang="en-GB"/>
          </a:p>
        </p:txBody>
      </p:sp>
    </p:spTree>
    <p:extLst>
      <p:ext uri="{BB962C8B-B14F-4D97-AF65-F5344CB8AC3E}">
        <p14:creationId xmlns:p14="http://schemas.microsoft.com/office/powerpoint/2010/main" val="591376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2DE993-0AA5-4192-8E5C-7ADFF7E29E05}" type="slidenum">
              <a:rPr lang="en-GB" smtClean="0"/>
              <a:t>3</a:t>
            </a:fld>
            <a:endParaRPr lang="en-GB"/>
          </a:p>
        </p:txBody>
      </p:sp>
    </p:spTree>
    <p:extLst>
      <p:ext uri="{BB962C8B-B14F-4D97-AF65-F5344CB8AC3E}">
        <p14:creationId xmlns:p14="http://schemas.microsoft.com/office/powerpoint/2010/main" val="1524441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Footer Placeholder 4">
            <a:extLst>
              <a:ext uri="{FF2B5EF4-FFF2-40B4-BE49-F238E27FC236}">
                <a16:creationId xmlns:a16="http://schemas.microsoft.com/office/drawing/2014/main" id="{0C480B5E-2691-424D-BF52-AEEFE05587D6}"/>
              </a:ext>
            </a:extLst>
          </p:cNvPr>
          <p:cNvSpPr txBox="1">
            <a:spLocks/>
          </p:cNvSpPr>
          <p:nvPr userDrawn="1"/>
        </p:nvSpPr>
        <p:spPr>
          <a:xfrm>
            <a:off x="8077200" y="6424613"/>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a:t>www.theschoolbus.net</a:t>
            </a:r>
            <a:endParaRPr lang="en-GB" dirty="0"/>
          </a:p>
        </p:txBody>
      </p:sp>
      <p:sp>
        <p:nvSpPr>
          <p:cNvPr id="3" name="Text Placeholder 2">
            <a:extLst>
              <a:ext uri="{FF2B5EF4-FFF2-40B4-BE49-F238E27FC236}">
                <a16:creationId xmlns:a16="http://schemas.microsoft.com/office/drawing/2014/main" id="{65890AD8-C79D-4869-BD4C-EE632C400F87}"/>
              </a:ext>
            </a:extLst>
          </p:cNvPr>
          <p:cNvSpPr>
            <a:spLocks noGrp="1"/>
          </p:cNvSpPr>
          <p:nvPr>
            <p:ph type="body" sz="quarter" idx="13" hasCustomPrompt="1"/>
          </p:nvPr>
        </p:nvSpPr>
        <p:spPr>
          <a:xfrm>
            <a:off x="452150" y="3156039"/>
            <a:ext cx="6918325" cy="3224213"/>
          </a:xfrm>
          <a:prstGeom prst="rect">
            <a:avLst/>
          </a:prstGeom>
        </p:spPr>
        <p:txBody>
          <a:bodyPr anchor="b"/>
          <a:lstStyle>
            <a:lvl1pPr marL="0" indent="0">
              <a:buNone/>
              <a:defRPr sz="6000">
                <a:solidFill>
                  <a:srgbClr val="004251"/>
                </a:solidFill>
              </a:defRPr>
            </a:lvl1pPr>
          </a:lstStyle>
          <a:p>
            <a:pPr lvl="0"/>
            <a:r>
              <a:rPr lang="en-US" dirty="0"/>
              <a:t>Title</a:t>
            </a:r>
            <a:endParaRPr lang="en-GB" dirty="0"/>
          </a:p>
        </p:txBody>
      </p:sp>
    </p:spTree>
    <p:extLst>
      <p:ext uri="{BB962C8B-B14F-4D97-AF65-F5344CB8AC3E}">
        <p14:creationId xmlns:p14="http://schemas.microsoft.com/office/powerpoint/2010/main" val="373579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7420B53F-2AF0-4D6C-AA54-85F9FEF27111}"/>
              </a:ext>
            </a:extLst>
          </p:cNvPr>
          <p:cNvSpPr>
            <a:spLocks noGrp="1"/>
          </p:cNvSpPr>
          <p:nvPr>
            <p:ph type="body" sz="quarter" idx="14"/>
          </p:nvPr>
        </p:nvSpPr>
        <p:spPr>
          <a:xfrm>
            <a:off x="1090613" y="2016125"/>
            <a:ext cx="10604500" cy="3846513"/>
          </a:xfrm>
          <a:prstGeom prst="rect">
            <a:avLst/>
          </a:prstGeom>
        </p:spPr>
        <p:txBody>
          <a:bodyPr/>
          <a:lstStyle>
            <a:lvl1pPr marL="0" indent="0">
              <a:buNone/>
              <a:defRPr sz="1800">
                <a:solidFill>
                  <a:srgbClr val="000000"/>
                </a:solidFill>
              </a:defRPr>
            </a:lvl1pPr>
            <a:lvl2pPr>
              <a:defRPr>
                <a:solidFill>
                  <a:srgbClr val="004251"/>
                </a:solidFill>
              </a:defRPr>
            </a:lvl2pPr>
            <a:lvl3pPr>
              <a:defRPr>
                <a:solidFill>
                  <a:srgbClr val="004251"/>
                </a:solidFill>
              </a:defRPr>
            </a:lvl3pPr>
            <a:lvl4pPr>
              <a:defRPr>
                <a:solidFill>
                  <a:srgbClr val="004251"/>
                </a:solidFill>
              </a:defRPr>
            </a:lvl4pPr>
            <a:lvl5pPr>
              <a:defRPr>
                <a:solidFill>
                  <a:srgbClr val="004251"/>
                </a:solidFill>
              </a:defRPr>
            </a:lvl5pPr>
          </a:lstStyle>
          <a:p>
            <a:pPr lvl="0"/>
            <a:r>
              <a:rPr lang="en-US" dirty="0"/>
              <a:t>Edit Master text styles</a:t>
            </a:r>
          </a:p>
        </p:txBody>
      </p:sp>
      <p:sp>
        <p:nvSpPr>
          <p:cNvPr id="7" name="Text Placeholder 6">
            <a:extLst>
              <a:ext uri="{FF2B5EF4-FFF2-40B4-BE49-F238E27FC236}">
                <a16:creationId xmlns:a16="http://schemas.microsoft.com/office/drawing/2014/main" id="{22DE9FD7-F926-4FAB-9AA2-3288084DC39E}"/>
              </a:ext>
            </a:extLst>
          </p:cNvPr>
          <p:cNvSpPr>
            <a:spLocks noGrp="1"/>
          </p:cNvSpPr>
          <p:nvPr>
            <p:ph type="body" sz="quarter" idx="15" hasCustomPrompt="1"/>
          </p:nvPr>
        </p:nvSpPr>
        <p:spPr>
          <a:xfrm>
            <a:off x="1090613" y="1109889"/>
            <a:ext cx="10604500" cy="636588"/>
          </a:xfrm>
          <a:prstGeom prst="rect">
            <a:avLst/>
          </a:prstGeom>
        </p:spPr>
        <p:txBody>
          <a:bodyPr/>
          <a:lstStyle>
            <a:lvl1pPr marL="0" indent="0" algn="ctr">
              <a:buNone/>
              <a:defRPr sz="2800" b="1">
                <a:solidFill>
                  <a:srgbClr val="7C7777"/>
                </a:solidFill>
              </a:defRPr>
            </a:lvl1pPr>
            <a:lvl5pPr>
              <a:defRPr/>
            </a:lvl5pPr>
          </a:lstStyle>
          <a:p>
            <a:pPr lvl="0"/>
            <a:r>
              <a:rPr lang="en-US" dirty="0"/>
              <a:t>Title text</a:t>
            </a:r>
          </a:p>
        </p:txBody>
      </p:sp>
    </p:spTree>
    <p:extLst>
      <p:ext uri="{BB962C8B-B14F-4D97-AF65-F5344CB8AC3E}">
        <p14:creationId xmlns:p14="http://schemas.microsoft.com/office/powerpoint/2010/main" val="429191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at's next">
    <p:spTree>
      <p:nvGrpSpPr>
        <p:cNvPr id="1" name=""/>
        <p:cNvGrpSpPr/>
        <p:nvPr/>
      </p:nvGrpSpPr>
      <p:grpSpPr>
        <a:xfrm>
          <a:off x="0" y="0"/>
          <a:ext cx="0" cy="0"/>
          <a:chOff x="0" y="0"/>
          <a:chExt cx="0" cy="0"/>
        </a:xfrm>
      </p:grpSpPr>
      <p:sp>
        <p:nvSpPr>
          <p:cNvPr id="10" name="Text Placeholder 13">
            <a:extLst>
              <a:ext uri="{FF2B5EF4-FFF2-40B4-BE49-F238E27FC236}">
                <a16:creationId xmlns:a16="http://schemas.microsoft.com/office/drawing/2014/main" id="{3BFA3BAF-B927-4F68-8867-D9720EEC8BCC}"/>
              </a:ext>
            </a:extLst>
          </p:cNvPr>
          <p:cNvSpPr>
            <a:spLocks noGrp="1"/>
          </p:cNvSpPr>
          <p:nvPr>
            <p:ph type="body" sz="quarter" idx="14"/>
          </p:nvPr>
        </p:nvSpPr>
        <p:spPr>
          <a:xfrm>
            <a:off x="1090613" y="1714046"/>
            <a:ext cx="10604500" cy="4334600"/>
          </a:xfrm>
          <a:prstGeom prst="rect">
            <a:avLst/>
          </a:prstGeom>
        </p:spPr>
        <p:txBody>
          <a:bodyPr/>
          <a:lstStyle>
            <a:lvl1pPr marL="0" indent="0">
              <a:buNone/>
              <a:defRPr sz="1800">
                <a:solidFill>
                  <a:srgbClr val="000000"/>
                </a:solidFill>
              </a:defRPr>
            </a:lvl1pPr>
            <a:lvl2pPr>
              <a:defRPr>
                <a:solidFill>
                  <a:srgbClr val="004251"/>
                </a:solidFill>
              </a:defRPr>
            </a:lvl2pPr>
            <a:lvl3pPr>
              <a:defRPr>
                <a:solidFill>
                  <a:srgbClr val="004251"/>
                </a:solidFill>
              </a:defRPr>
            </a:lvl3pPr>
            <a:lvl4pPr>
              <a:defRPr>
                <a:solidFill>
                  <a:srgbClr val="004251"/>
                </a:solidFill>
              </a:defRPr>
            </a:lvl4pPr>
            <a:lvl5pPr>
              <a:defRPr>
                <a:solidFill>
                  <a:srgbClr val="004251"/>
                </a:solidFill>
              </a:defRPr>
            </a:lvl5pPr>
          </a:lstStyle>
          <a:p>
            <a:pPr lvl="0"/>
            <a:r>
              <a:rPr lang="en-US" dirty="0"/>
              <a:t>Edit Master text styles</a:t>
            </a:r>
          </a:p>
        </p:txBody>
      </p:sp>
      <p:sp>
        <p:nvSpPr>
          <p:cNvPr id="2" name="TextBox 1">
            <a:extLst>
              <a:ext uri="{FF2B5EF4-FFF2-40B4-BE49-F238E27FC236}">
                <a16:creationId xmlns:a16="http://schemas.microsoft.com/office/drawing/2014/main" id="{77477873-F17F-409E-BFE5-A0BE1E255D7C}"/>
              </a:ext>
            </a:extLst>
          </p:cNvPr>
          <p:cNvSpPr txBox="1"/>
          <p:nvPr userDrawn="1"/>
        </p:nvSpPr>
        <p:spPr>
          <a:xfrm>
            <a:off x="1090613" y="809354"/>
            <a:ext cx="10604500" cy="523220"/>
          </a:xfrm>
          <a:prstGeom prst="rect">
            <a:avLst/>
          </a:prstGeom>
          <a:noFill/>
        </p:spPr>
        <p:txBody>
          <a:bodyPr wrap="square" rtlCol="0">
            <a:spAutoFit/>
          </a:bodyPr>
          <a:lstStyle/>
          <a:p>
            <a:pPr algn="ctr"/>
            <a:r>
              <a:rPr lang="en-GB" sz="2800" b="1" dirty="0">
                <a:solidFill>
                  <a:srgbClr val="7C7777"/>
                </a:solidFill>
              </a:rPr>
              <a:t>What’s next?</a:t>
            </a:r>
          </a:p>
        </p:txBody>
      </p:sp>
    </p:spTree>
    <p:extLst>
      <p:ext uri="{BB962C8B-B14F-4D97-AF65-F5344CB8AC3E}">
        <p14:creationId xmlns:p14="http://schemas.microsoft.com/office/powerpoint/2010/main" val="3570301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NUL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3MR watermark.png">
            <a:extLst>
              <a:ext uri="{FF2B5EF4-FFF2-40B4-BE49-F238E27FC236}">
                <a16:creationId xmlns:a16="http://schemas.microsoft.com/office/drawing/2014/main" id="{4A45FDDB-BE48-40AC-9AED-AA689A55E87E}"/>
              </a:ext>
            </a:extLst>
          </p:cNvPr>
          <p:cNvPicPr>
            <a:picLocks noChangeAspect="1"/>
          </p:cNvPicPr>
          <p:nvPr userDrawn="1"/>
        </p:nvPicPr>
        <p:blipFill>
          <a:blip r:embed="rId5">
            <a:alphaModFix amt="48000"/>
            <a:extLst>
              <a:ext uri="{28A0092B-C50C-407E-A947-70E740481C1C}">
                <a14:useLocalDpi xmlns:a14="http://schemas.microsoft.com/office/drawing/2010/main" val="0"/>
              </a:ext>
            </a:extLst>
          </a:blip>
          <a:stretch>
            <a:fillRect/>
          </a:stretch>
        </p:blipFill>
        <p:spPr>
          <a:xfrm>
            <a:off x="1" y="93658"/>
            <a:ext cx="6022848" cy="6286594"/>
          </a:xfrm>
          <a:prstGeom prst="rect">
            <a:avLst/>
          </a:prstGeom>
          <a:effectLst>
            <a:outerShdw dist="50800" dir="5400000" algn="ctr" rotWithShape="0">
              <a:srgbClr val="BABABC">
                <a:alpha val="0"/>
              </a:srgbClr>
            </a:outerShdw>
            <a:reflection stA="27000" endPos="65000" dist="50800" dir="5400000" sy="-100000" algn="bl" rotWithShape="0"/>
          </a:effectLst>
        </p:spPr>
      </p:pic>
      <p:sp>
        <p:nvSpPr>
          <p:cNvPr id="12" name="Rectangle 11">
            <a:extLst>
              <a:ext uri="{FF2B5EF4-FFF2-40B4-BE49-F238E27FC236}">
                <a16:creationId xmlns:a16="http://schemas.microsoft.com/office/drawing/2014/main" id="{F237B564-A08E-4ADF-B65D-A95A43B67CF8}"/>
              </a:ext>
            </a:extLst>
          </p:cNvPr>
          <p:cNvSpPr/>
          <p:nvPr userDrawn="1"/>
        </p:nvSpPr>
        <p:spPr>
          <a:xfrm>
            <a:off x="0" y="6357409"/>
            <a:ext cx="12192000" cy="501652"/>
          </a:xfrm>
          <a:prstGeom prst="rect">
            <a:avLst/>
          </a:prstGeom>
          <a:solidFill>
            <a:srgbClr val="004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latin typeface="Arial" panose="020B0604020202020204" pitchFamily="34" charset="0"/>
              <a:cs typeface="Arial" panose="020B0604020202020204" pitchFamily="34" charset="0"/>
            </a:endParaRPr>
          </a:p>
        </p:txBody>
      </p:sp>
      <p:sp>
        <p:nvSpPr>
          <p:cNvPr id="13" name="Footer Placeholder 4">
            <a:extLst>
              <a:ext uri="{FF2B5EF4-FFF2-40B4-BE49-F238E27FC236}">
                <a16:creationId xmlns:a16="http://schemas.microsoft.com/office/drawing/2014/main" id="{393824BF-E6C7-4A31-A341-4B6027458631}"/>
              </a:ext>
            </a:extLst>
          </p:cNvPr>
          <p:cNvSpPr txBox="1">
            <a:spLocks/>
          </p:cNvSpPr>
          <p:nvPr userDrawn="1"/>
        </p:nvSpPr>
        <p:spPr>
          <a:xfrm>
            <a:off x="8077200" y="6424613"/>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a:t>www.theschoolbus.net</a:t>
            </a:r>
            <a:endParaRPr lang="en-GB" dirty="0"/>
          </a:p>
        </p:txBody>
      </p:sp>
      <p:sp>
        <p:nvSpPr>
          <p:cNvPr id="15" name="TextBox 14">
            <a:extLst>
              <a:ext uri="{FF2B5EF4-FFF2-40B4-BE49-F238E27FC236}">
                <a16:creationId xmlns:a16="http://schemas.microsoft.com/office/drawing/2014/main" id="{9E8D5B61-039B-4054-9500-25901EC5860F}"/>
              </a:ext>
            </a:extLst>
          </p:cNvPr>
          <p:cNvSpPr txBox="1"/>
          <p:nvPr userDrawn="1"/>
        </p:nvSpPr>
        <p:spPr>
          <a:xfrm>
            <a:off x="9302496" y="357903"/>
            <a:ext cx="597408" cy="153888"/>
          </a:xfrm>
          <a:prstGeom prst="rect">
            <a:avLst/>
          </a:prstGeom>
          <a:noFill/>
        </p:spPr>
        <p:txBody>
          <a:bodyPr wrap="square" rtlCol="0">
            <a:spAutoFit/>
          </a:bodyPr>
          <a:lstStyle/>
          <a:p>
            <a:r>
              <a:rPr lang="en-GB" sz="400" dirty="0">
                <a:solidFill>
                  <a:schemeClr val="bg1"/>
                </a:solidFill>
              </a:rPr>
              <a:t>Teal salmon butty</a:t>
            </a:r>
          </a:p>
        </p:txBody>
      </p:sp>
      <p:pic>
        <p:nvPicPr>
          <p:cNvPr id="3" name="Picture 2" descr="Logo, company name&#10;&#10;Description automatically generated">
            <a:extLst>
              <a:ext uri="{FF2B5EF4-FFF2-40B4-BE49-F238E27FC236}">
                <a16:creationId xmlns:a16="http://schemas.microsoft.com/office/drawing/2014/main" id="{A94BB7CE-F869-4D30-9A0F-C58F3F56E306}"/>
              </a:ext>
            </a:extLst>
          </p:cNvPr>
          <p:cNvPicPr>
            <a:picLocks noChangeAspect="1"/>
          </p:cNvPicPr>
          <p:nvPr userDrawn="1"/>
        </p:nvPicPr>
        <p:blipFill>
          <a:blip r:embed="rId5"/>
          <a:stretch>
            <a:fillRect/>
          </a:stretch>
        </p:blipFill>
        <p:spPr>
          <a:xfrm>
            <a:off x="7842504" y="179452"/>
            <a:ext cx="4114800" cy="1072861"/>
          </a:xfrm>
          <a:prstGeom prst="rect">
            <a:avLst/>
          </a:prstGeom>
        </p:spPr>
      </p:pic>
    </p:spTree>
    <p:extLst>
      <p:ext uri="{BB962C8B-B14F-4D97-AF65-F5344CB8AC3E}">
        <p14:creationId xmlns:p14="http://schemas.microsoft.com/office/powerpoint/2010/main" val="3827771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schoolsweek.co.uk/four-in-five-outstanding-schools-lose-top-ofsted-grade/#:~:text=And%20in%20July%2C%20Schools%20Week,'%20than%20non%2Dselective%20schoo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school-inspection-handbook-ei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gov.uk/government/publications/education-inspection-framewor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sz="2800" dirty="0" smtClean="0"/>
              <a:t>Good evening and welcome.</a:t>
            </a:r>
          </a:p>
          <a:p>
            <a:endParaRPr lang="en-GB" sz="2800" dirty="0"/>
          </a:p>
          <a:p>
            <a:r>
              <a:rPr lang="en-GB" sz="2800" dirty="0" smtClean="0"/>
              <a:t>Aims of the session:</a:t>
            </a:r>
          </a:p>
          <a:p>
            <a:r>
              <a:rPr lang="en-GB" sz="2400" dirty="0" smtClean="0"/>
              <a:t>- To answer, </a:t>
            </a:r>
            <a:r>
              <a:rPr lang="en-GB" sz="2400" dirty="0"/>
              <a:t>w</a:t>
            </a:r>
            <a:r>
              <a:rPr lang="en-GB" sz="2400" dirty="0" smtClean="0"/>
              <a:t>hy are we leading this session?</a:t>
            </a:r>
          </a:p>
          <a:p>
            <a:r>
              <a:rPr lang="en-GB" sz="2400" dirty="0" smtClean="0"/>
              <a:t>- To provide appropriate information in relation to Ofsted inspections</a:t>
            </a:r>
          </a:p>
          <a:p>
            <a:r>
              <a:rPr lang="en-GB" sz="2400" dirty="0" smtClean="0"/>
              <a:t>- Provide information regarding the current Ofsted landscape of outcomes</a:t>
            </a:r>
          </a:p>
          <a:p>
            <a:r>
              <a:rPr lang="en-GB" sz="2400" dirty="0" smtClean="0"/>
              <a:t>- Provide information regarding school self evaluation currently</a:t>
            </a:r>
          </a:p>
          <a:p>
            <a:r>
              <a:rPr lang="en-GB" sz="2400" dirty="0" smtClean="0"/>
              <a:t>- Respond to questions and feedback</a:t>
            </a:r>
            <a:endParaRPr lang="en-GB" sz="2400" dirty="0"/>
          </a:p>
        </p:txBody>
      </p:sp>
      <p:sp>
        <p:nvSpPr>
          <p:cNvPr id="3" name="Text Placeholder 2"/>
          <p:cNvSpPr>
            <a:spLocks noGrp="1"/>
          </p:cNvSpPr>
          <p:nvPr>
            <p:ph type="body" sz="quarter" idx="15"/>
          </p:nvPr>
        </p:nvSpPr>
        <p:spPr/>
        <p:txBody>
          <a:bodyPr/>
          <a:lstStyle/>
          <a:p>
            <a:r>
              <a:rPr lang="en-GB" sz="2700" dirty="0" smtClean="0"/>
              <a:t>Federation of </a:t>
            </a:r>
            <a:r>
              <a:rPr lang="en-GB" sz="2700" dirty="0" err="1" smtClean="0"/>
              <a:t>Boldmere</a:t>
            </a:r>
            <a:r>
              <a:rPr lang="en-GB" sz="2700" dirty="0" smtClean="0"/>
              <a:t> Schools – Ofsted information briefing</a:t>
            </a:r>
            <a:endParaRPr lang="en-GB" sz="2700" dirty="0"/>
          </a:p>
        </p:txBody>
      </p:sp>
    </p:spTree>
    <p:extLst>
      <p:ext uri="{BB962C8B-B14F-4D97-AF65-F5344CB8AC3E}">
        <p14:creationId xmlns:p14="http://schemas.microsoft.com/office/powerpoint/2010/main" val="3644680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C33784-D952-82A5-5C90-0BCEC4E83E73}"/>
              </a:ext>
            </a:extLst>
          </p:cNvPr>
          <p:cNvSpPr>
            <a:spLocks noGrp="1"/>
          </p:cNvSpPr>
          <p:nvPr>
            <p:ph type="body" sz="quarter" idx="14"/>
          </p:nvPr>
        </p:nvSpPr>
        <p:spPr>
          <a:xfrm>
            <a:off x="696000" y="1674401"/>
            <a:ext cx="10800000" cy="4680000"/>
          </a:xfrm>
        </p:spPr>
        <p:txBody>
          <a:bodyPr/>
          <a:lstStyle/>
          <a:p>
            <a:pPr algn="just">
              <a:lnSpc>
                <a:spcPct val="100000"/>
              </a:lnSpc>
            </a:pPr>
            <a:r>
              <a:rPr lang="en-US" dirty="0"/>
              <a:t>Graded and ungraded inspections will not normally last for longer than two </a:t>
            </a:r>
            <a:r>
              <a:rPr lang="en-US" dirty="0" err="1" smtClean="0"/>
              <a:t>days.The</a:t>
            </a:r>
            <a:r>
              <a:rPr lang="en-US" dirty="0" smtClean="0"/>
              <a:t> </a:t>
            </a:r>
            <a:r>
              <a:rPr lang="en-US" dirty="0"/>
              <a:t>size of the inspection team will vary according to the size and nature of the school</a:t>
            </a:r>
            <a:r>
              <a:rPr lang="en-US" dirty="0" smtClean="0"/>
              <a:t>.</a:t>
            </a:r>
          </a:p>
          <a:p>
            <a:pPr algn="just">
              <a:lnSpc>
                <a:spcPct val="100000"/>
              </a:lnSpc>
            </a:pPr>
            <a:r>
              <a:rPr lang="en-US" dirty="0" smtClean="0"/>
              <a:t>Inspectors will also carry out ‘Deep Dives’ always in reading (phonics), probably </a:t>
            </a:r>
            <a:r>
              <a:rPr lang="en-US" dirty="0" err="1" smtClean="0"/>
              <a:t>maths</a:t>
            </a:r>
            <a:r>
              <a:rPr lang="en-US" dirty="0" smtClean="0"/>
              <a:t> and at least 2 other subjects.</a:t>
            </a:r>
            <a:endParaRPr lang="en-US" dirty="0"/>
          </a:p>
          <a:p>
            <a:pPr algn="just">
              <a:lnSpc>
                <a:spcPct val="100000"/>
              </a:lnSpc>
            </a:pPr>
            <a:r>
              <a:rPr lang="en-US" dirty="0"/>
              <a:t>Inspectors will not arrive before 8:00am nor leave after 6:00pm on each day of inspection, except in exceptional circumstances.</a:t>
            </a:r>
          </a:p>
          <a:p>
            <a:pPr algn="just">
              <a:lnSpc>
                <a:spcPct val="100000"/>
              </a:lnSpc>
            </a:pPr>
            <a:r>
              <a:rPr lang="en-US" b="1" dirty="0"/>
              <a:t>Inspection methodology</a:t>
            </a:r>
          </a:p>
          <a:p>
            <a:pPr algn="just">
              <a:lnSpc>
                <a:spcPct val="100000"/>
              </a:lnSpc>
            </a:pPr>
            <a:r>
              <a:rPr lang="en-US" dirty="0"/>
              <a:t>The aim of inspection is to gather evidence on how a school’s activities deliver a high-quality education for its pupils and contribute to achieving the highest possible standards. Inspectors’ priority during inspections is to collect first-hand evidence. </a:t>
            </a:r>
            <a:endParaRPr lang="en-GB" dirty="0"/>
          </a:p>
        </p:txBody>
      </p:sp>
      <p:sp>
        <p:nvSpPr>
          <p:cNvPr id="3" name="Text Placeholder 2">
            <a:extLst>
              <a:ext uri="{FF2B5EF4-FFF2-40B4-BE49-F238E27FC236}">
                <a16:creationId xmlns:a16="http://schemas.microsoft.com/office/drawing/2014/main" id="{D7686DB9-E513-010D-AB22-FB5A0A741886}"/>
              </a:ext>
            </a:extLst>
          </p:cNvPr>
          <p:cNvSpPr>
            <a:spLocks noGrp="1"/>
          </p:cNvSpPr>
          <p:nvPr>
            <p:ph type="body" sz="quarter" idx="15"/>
          </p:nvPr>
        </p:nvSpPr>
        <p:spPr>
          <a:xfrm>
            <a:off x="696000" y="1065952"/>
            <a:ext cx="10800000" cy="540000"/>
          </a:xfrm>
        </p:spPr>
        <p:txBody>
          <a:bodyPr/>
          <a:lstStyle/>
          <a:p>
            <a:r>
              <a:rPr lang="en-GB" dirty="0"/>
              <a:t>The inspection</a:t>
            </a:r>
          </a:p>
        </p:txBody>
      </p:sp>
    </p:spTree>
    <p:extLst>
      <p:ext uri="{BB962C8B-B14F-4D97-AF65-F5344CB8AC3E}">
        <p14:creationId xmlns:p14="http://schemas.microsoft.com/office/powerpoint/2010/main" val="395594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C33784-D952-82A5-5C90-0BCEC4E83E73}"/>
              </a:ext>
            </a:extLst>
          </p:cNvPr>
          <p:cNvSpPr>
            <a:spLocks noGrp="1"/>
          </p:cNvSpPr>
          <p:nvPr>
            <p:ph type="body" sz="quarter" idx="14"/>
          </p:nvPr>
        </p:nvSpPr>
        <p:spPr>
          <a:xfrm>
            <a:off x="696000" y="1655327"/>
            <a:ext cx="10800000" cy="4680000"/>
          </a:xfrm>
        </p:spPr>
        <p:txBody>
          <a:bodyPr/>
          <a:lstStyle/>
          <a:p>
            <a:pPr algn="just">
              <a:lnSpc>
                <a:spcPct val="100000"/>
              </a:lnSpc>
            </a:pPr>
            <a:r>
              <a:rPr lang="en-US" dirty="0"/>
              <a:t>Inspectors will  follow a three-part methodology to inspect schools receiving graded and ungraded inspections, comprising:</a:t>
            </a:r>
          </a:p>
          <a:p>
            <a:pPr marL="285750" indent="-285750" algn="just">
              <a:lnSpc>
                <a:spcPct val="100000"/>
              </a:lnSpc>
              <a:buFont typeface="Arial" panose="020B0604020202020204" pitchFamily="34" charset="0"/>
              <a:buChar char="•"/>
            </a:pPr>
            <a:r>
              <a:rPr lang="en-US" b="1" dirty="0"/>
              <a:t>Pre-inspection.</a:t>
            </a:r>
          </a:p>
          <a:p>
            <a:pPr marL="285750" indent="-285750" algn="just">
              <a:lnSpc>
                <a:spcPct val="100000"/>
              </a:lnSpc>
              <a:buFont typeface="Arial" panose="020B0604020202020204" pitchFamily="34" charset="0"/>
              <a:buChar char="•"/>
            </a:pPr>
            <a:r>
              <a:rPr lang="en-US" b="1" dirty="0"/>
              <a:t>On-site inspection activity.</a:t>
            </a:r>
          </a:p>
          <a:p>
            <a:pPr marL="285750" indent="-285750" algn="just">
              <a:lnSpc>
                <a:spcPct val="100000"/>
              </a:lnSpc>
              <a:buFont typeface="Arial" panose="020B0604020202020204" pitchFamily="34" charset="0"/>
              <a:buChar char="•"/>
            </a:pPr>
            <a:r>
              <a:rPr lang="en-US" b="1" dirty="0"/>
              <a:t>Collation and evaluation of evidence.</a:t>
            </a:r>
          </a:p>
          <a:p>
            <a:pPr algn="just">
              <a:lnSpc>
                <a:spcPct val="100000"/>
              </a:lnSpc>
            </a:pPr>
            <a:r>
              <a:rPr lang="en-US" dirty="0"/>
              <a:t>Inspectors will focus on gathering a range of first-hand evidence via: </a:t>
            </a:r>
          </a:p>
          <a:p>
            <a:pPr marL="285750" indent="-285750" algn="just">
              <a:lnSpc>
                <a:spcPct val="100000"/>
              </a:lnSpc>
              <a:buFont typeface="Arial" panose="020B0604020202020204" pitchFamily="34" charset="0"/>
              <a:buChar char="•"/>
            </a:pPr>
            <a:r>
              <a:rPr lang="en-US" b="1" dirty="0"/>
              <a:t>Meeting with and keeping leaders informed.</a:t>
            </a:r>
          </a:p>
          <a:p>
            <a:pPr marL="285750" indent="-285750" algn="just">
              <a:lnSpc>
                <a:spcPct val="100000"/>
              </a:lnSpc>
              <a:buFont typeface="Arial" panose="020B0604020202020204" pitchFamily="34" charset="0"/>
              <a:buChar char="•"/>
            </a:pPr>
            <a:r>
              <a:rPr lang="en-US" b="1" dirty="0"/>
              <a:t>Meeting and observing ECTs </a:t>
            </a:r>
            <a:r>
              <a:rPr lang="en-US" b="1" dirty="0" smtClean="0"/>
              <a:t>(Early Career Teachers) and </a:t>
            </a:r>
            <a:r>
              <a:rPr lang="en-US" b="1" dirty="0"/>
              <a:t>trainees.</a:t>
            </a:r>
          </a:p>
          <a:p>
            <a:pPr marL="285750" indent="-285750" algn="just">
              <a:lnSpc>
                <a:spcPct val="100000"/>
              </a:lnSpc>
              <a:buFont typeface="Arial" panose="020B0604020202020204" pitchFamily="34" charset="0"/>
              <a:buChar char="•"/>
            </a:pPr>
            <a:r>
              <a:rPr lang="en-US" b="1" dirty="0"/>
              <a:t>Meeting those responsible for governance.</a:t>
            </a:r>
          </a:p>
          <a:p>
            <a:pPr marL="285750" indent="-285750">
              <a:lnSpc>
                <a:spcPct val="100000"/>
              </a:lnSpc>
              <a:buFont typeface="Arial" panose="020B0604020202020204" pitchFamily="34" charset="0"/>
              <a:buChar char="•"/>
            </a:pPr>
            <a:r>
              <a:rPr lang="en-US" b="1" dirty="0"/>
              <a:t>Other evidence</a:t>
            </a:r>
            <a:r>
              <a:rPr lang="en-US" dirty="0"/>
              <a:t>, e.g. school records, documentation and information relating to the key judgments.</a:t>
            </a:r>
            <a:endParaRPr lang="en-GB" dirty="0"/>
          </a:p>
          <a:p>
            <a:pPr algn="just"/>
            <a:endParaRPr lang="en-US" b="1" dirty="0"/>
          </a:p>
        </p:txBody>
      </p:sp>
      <p:sp>
        <p:nvSpPr>
          <p:cNvPr id="3" name="Text Placeholder 2">
            <a:extLst>
              <a:ext uri="{FF2B5EF4-FFF2-40B4-BE49-F238E27FC236}">
                <a16:creationId xmlns:a16="http://schemas.microsoft.com/office/drawing/2014/main" id="{D7686DB9-E513-010D-AB22-FB5A0A741886}"/>
              </a:ext>
            </a:extLst>
          </p:cNvPr>
          <p:cNvSpPr>
            <a:spLocks noGrp="1"/>
          </p:cNvSpPr>
          <p:nvPr>
            <p:ph type="body" sz="quarter" idx="15"/>
          </p:nvPr>
        </p:nvSpPr>
        <p:spPr>
          <a:xfrm>
            <a:off x="696000" y="1096231"/>
            <a:ext cx="10800000" cy="540000"/>
          </a:xfrm>
        </p:spPr>
        <p:txBody>
          <a:bodyPr/>
          <a:lstStyle/>
          <a:p>
            <a:r>
              <a:rPr lang="en-GB" dirty="0"/>
              <a:t>The inspection</a:t>
            </a:r>
          </a:p>
        </p:txBody>
      </p:sp>
    </p:spTree>
    <p:extLst>
      <p:ext uri="{BB962C8B-B14F-4D97-AF65-F5344CB8AC3E}">
        <p14:creationId xmlns:p14="http://schemas.microsoft.com/office/powerpoint/2010/main" val="322933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EDC342-FC12-422E-BDE7-4CDF7D768F14}"/>
              </a:ext>
            </a:extLst>
          </p:cNvPr>
          <p:cNvSpPr>
            <a:spLocks noGrp="1"/>
          </p:cNvSpPr>
          <p:nvPr>
            <p:ph type="body" sz="quarter" idx="14"/>
          </p:nvPr>
        </p:nvSpPr>
        <p:spPr>
          <a:xfrm>
            <a:off x="696000" y="1636719"/>
            <a:ext cx="10800000" cy="4680000"/>
          </a:xfrm>
        </p:spPr>
        <p:txBody>
          <a:bodyPr/>
          <a:lstStyle/>
          <a:p>
            <a:pPr algn="just">
              <a:lnSpc>
                <a:spcPct val="100000"/>
              </a:lnSpc>
              <a:spcAft>
                <a:spcPts val="600"/>
              </a:spcAft>
            </a:pPr>
            <a:r>
              <a:rPr lang="en-GB" b="1" dirty="0"/>
              <a:t>G</a:t>
            </a:r>
            <a:r>
              <a:rPr lang="en-GB" sz="1800" b="1" dirty="0"/>
              <a:t>raded inspections</a:t>
            </a:r>
          </a:p>
          <a:p>
            <a:pPr algn="just">
              <a:lnSpc>
                <a:spcPct val="100000"/>
              </a:lnSpc>
              <a:spcAft>
                <a:spcPts val="600"/>
              </a:spcAft>
            </a:pPr>
            <a:r>
              <a:rPr lang="en-US" dirty="0"/>
              <a:t>The handbook outlines two specific matters for schools to be aware of in relation to graded inspections:</a:t>
            </a:r>
          </a:p>
          <a:p>
            <a:pPr marL="285750" indent="-285750" algn="just">
              <a:lnSpc>
                <a:spcPct val="100000"/>
              </a:lnSpc>
              <a:spcBef>
                <a:spcPts val="0"/>
              </a:spcBef>
              <a:buFont typeface="Arial" panose="020B0604020202020204" pitchFamily="34" charset="0"/>
              <a:buChar char="•"/>
            </a:pPr>
            <a:r>
              <a:rPr lang="en-US" dirty="0"/>
              <a:t>Inspection of RE and collective worship</a:t>
            </a:r>
          </a:p>
          <a:p>
            <a:pPr marL="285750" indent="-285750" algn="just">
              <a:lnSpc>
                <a:spcPct val="100000"/>
              </a:lnSpc>
              <a:spcBef>
                <a:spcPts val="0"/>
              </a:spcBef>
              <a:buFont typeface="Arial" panose="020B0604020202020204" pitchFamily="34" charset="0"/>
              <a:buChar char="•"/>
            </a:pPr>
            <a:r>
              <a:rPr lang="en-US" dirty="0"/>
              <a:t>Inspection of the school’s approach to harmful sexual </a:t>
            </a:r>
            <a:r>
              <a:rPr lang="en-US" dirty="0" smtClean="0"/>
              <a:t>behavior</a:t>
            </a:r>
          </a:p>
          <a:p>
            <a:pPr marL="285750" indent="-285750" algn="just">
              <a:lnSpc>
                <a:spcPct val="100000"/>
              </a:lnSpc>
              <a:spcBef>
                <a:spcPts val="0"/>
              </a:spcBef>
              <a:buFont typeface="Arial" panose="020B0604020202020204" pitchFamily="34" charset="0"/>
              <a:buChar char="•"/>
            </a:pPr>
            <a:endParaRPr lang="en-US" dirty="0"/>
          </a:p>
          <a:p>
            <a:pPr algn="just">
              <a:lnSpc>
                <a:spcPct val="100000"/>
              </a:lnSpc>
              <a:spcAft>
                <a:spcPts val="600"/>
              </a:spcAft>
            </a:pPr>
            <a:r>
              <a:rPr lang="en-US" b="1" dirty="0"/>
              <a:t>Providing feedback</a:t>
            </a:r>
          </a:p>
          <a:p>
            <a:pPr algn="just">
              <a:lnSpc>
                <a:spcPct val="100000"/>
              </a:lnSpc>
              <a:spcAft>
                <a:spcPts val="600"/>
              </a:spcAft>
            </a:pPr>
            <a:r>
              <a:rPr lang="en-US" dirty="0"/>
              <a:t>The inspection will end with a final feedback meeting with school leaders in which the lead inspector will inform the school about the judgements made, the main findings of the inspection, any recommendations for improvement, the next steps after the inspection, and how to make a complaint about the inspection. </a:t>
            </a:r>
            <a:endParaRPr lang="en-GB" dirty="0"/>
          </a:p>
        </p:txBody>
      </p:sp>
      <p:sp>
        <p:nvSpPr>
          <p:cNvPr id="3" name="Text Placeholder 2">
            <a:extLst>
              <a:ext uri="{FF2B5EF4-FFF2-40B4-BE49-F238E27FC236}">
                <a16:creationId xmlns:a16="http://schemas.microsoft.com/office/drawing/2014/main" id="{2666748A-60DE-4964-B3DE-A111F5B02038}"/>
              </a:ext>
            </a:extLst>
          </p:cNvPr>
          <p:cNvSpPr>
            <a:spLocks noGrp="1"/>
          </p:cNvSpPr>
          <p:nvPr>
            <p:ph type="body" sz="quarter" idx="15"/>
          </p:nvPr>
        </p:nvSpPr>
        <p:spPr>
          <a:xfrm>
            <a:off x="696000" y="1046627"/>
            <a:ext cx="10800000" cy="540000"/>
          </a:xfrm>
        </p:spPr>
        <p:txBody>
          <a:bodyPr/>
          <a:lstStyle/>
          <a:p>
            <a:r>
              <a:rPr lang="en-US" dirty="0"/>
              <a:t>Specific matters for graded and ungraded inspections</a:t>
            </a:r>
            <a:endParaRPr lang="en-GB" dirty="0"/>
          </a:p>
        </p:txBody>
      </p:sp>
    </p:spTree>
    <p:extLst>
      <p:ext uri="{BB962C8B-B14F-4D97-AF65-F5344CB8AC3E}">
        <p14:creationId xmlns:p14="http://schemas.microsoft.com/office/powerpoint/2010/main" val="807140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C33784-D952-82A5-5C90-0BCEC4E83E73}"/>
              </a:ext>
            </a:extLst>
          </p:cNvPr>
          <p:cNvSpPr>
            <a:spLocks noGrp="1"/>
          </p:cNvSpPr>
          <p:nvPr>
            <p:ph type="body" sz="quarter" idx="14"/>
          </p:nvPr>
        </p:nvSpPr>
        <p:spPr>
          <a:xfrm>
            <a:off x="696000" y="1417763"/>
            <a:ext cx="10800000" cy="4931624"/>
          </a:xfrm>
        </p:spPr>
        <p:txBody>
          <a:bodyPr/>
          <a:lstStyle/>
          <a:p>
            <a:pPr algn="just">
              <a:lnSpc>
                <a:spcPct val="100000"/>
              </a:lnSpc>
            </a:pPr>
            <a:r>
              <a:rPr lang="en-US" sz="1800" dirty="0">
                <a:effectLst/>
                <a:latin typeface="Arial" panose="020B0604020202020204" pitchFamily="34" charset="0"/>
                <a:ea typeface="Calibri" panose="020F0502020204030204" pitchFamily="34" charset="0"/>
                <a:cs typeface="Arial" panose="020B0604020202020204" pitchFamily="34" charset="0"/>
              </a:rPr>
              <a:t>The lead inspector is responsible for writing the inspection report, the text of which should explain the judgements and reflect the evidence and be consistent with the feedback given to the school at the end of the inspection.</a:t>
            </a:r>
          </a:p>
          <a:p>
            <a:pPr algn="just">
              <a:lnSpc>
                <a:spcPct val="100000"/>
              </a:lnSpc>
            </a:pPr>
            <a:r>
              <a:rPr lang="en-US" b="1" dirty="0"/>
              <a:t>Reporting timeline</a:t>
            </a:r>
          </a:p>
          <a:p>
            <a:pPr marL="285750" indent="-285750" algn="just">
              <a:lnSpc>
                <a:spcPct val="100000"/>
              </a:lnSpc>
              <a:buFont typeface="Arial" panose="020B0604020202020204" pitchFamily="34" charset="0"/>
              <a:buChar char="•"/>
            </a:pPr>
            <a:r>
              <a:rPr lang="en-US" dirty="0"/>
              <a:t>Schools will receive a draft inspection report within 18 working days.</a:t>
            </a:r>
          </a:p>
          <a:p>
            <a:pPr marL="285750" indent="-285750" algn="just">
              <a:lnSpc>
                <a:spcPct val="100000"/>
              </a:lnSpc>
              <a:buFont typeface="Arial" panose="020B0604020202020204" pitchFamily="34" charset="0"/>
              <a:buChar char="•"/>
            </a:pPr>
            <a:r>
              <a:rPr lang="en-US" dirty="0"/>
              <a:t>They then have 5 working days to comment on the draft report.</a:t>
            </a:r>
          </a:p>
          <a:p>
            <a:pPr marL="285750" indent="-285750" algn="just">
              <a:lnSpc>
                <a:spcPct val="100000"/>
              </a:lnSpc>
              <a:buFont typeface="Arial" panose="020B0604020202020204" pitchFamily="34" charset="0"/>
              <a:buChar char="•"/>
            </a:pPr>
            <a:r>
              <a:rPr lang="en-US" dirty="0"/>
              <a:t>Schools will receive the final report within 30 working days after the inspection.</a:t>
            </a:r>
          </a:p>
          <a:p>
            <a:pPr marL="285750" indent="-285750" algn="just">
              <a:lnSpc>
                <a:spcPct val="100000"/>
              </a:lnSpc>
              <a:buFont typeface="Arial" panose="020B0604020202020204" pitchFamily="34" charset="0"/>
              <a:buChar char="•"/>
            </a:pPr>
            <a:r>
              <a:rPr lang="en-US" dirty="0"/>
              <a:t>Schools have 5 working days after the final report has been shared to make a complaint. If no complaints are submitted, Ofsted will publish the report on its website 3 working days later.  </a:t>
            </a:r>
          </a:p>
          <a:p>
            <a:pPr marL="285750" indent="-285750" algn="just">
              <a:lnSpc>
                <a:spcPct val="100000"/>
              </a:lnSpc>
              <a:buFont typeface="Arial" panose="020B0604020202020204" pitchFamily="34" charset="0"/>
              <a:buChar char="•"/>
            </a:pPr>
            <a:r>
              <a:rPr lang="en-US" dirty="0"/>
              <a:t>For graded inspections, once a school has received its final report, it is required to take reasonable steps to ensure that every parent of a registered pupil at the school receives a copy of the report within 5 working days. </a:t>
            </a:r>
          </a:p>
          <a:p>
            <a:pPr marL="285750" indent="-285750" algn="just">
              <a:lnSpc>
                <a:spcPct val="100000"/>
              </a:lnSpc>
              <a:buFont typeface="Arial" panose="020B0604020202020204" pitchFamily="34" charset="0"/>
              <a:buChar char="•"/>
            </a:pPr>
            <a:r>
              <a:rPr lang="en-US" dirty="0"/>
              <a:t>After that time, the report will normally be published on </a:t>
            </a:r>
            <a:r>
              <a:rPr lang="en-US" dirty="0" err="1"/>
              <a:t>Ofsted’s</a:t>
            </a:r>
            <a:r>
              <a:rPr lang="en-US" dirty="0"/>
              <a:t> website.</a:t>
            </a:r>
            <a:endParaRPr lang="en-GB" b="1" dirty="0"/>
          </a:p>
        </p:txBody>
      </p:sp>
      <p:sp>
        <p:nvSpPr>
          <p:cNvPr id="3" name="Text Placeholder 2">
            <a:extLst>
              <a:ext uri="{FF2B5EF4-FFF2-40B4-BE49-F238E27FC236}">
                <a16:creationId xmlns:a16="http://schemas.microsoft.com/office/drawing/2014/main" id="{D7686DB9-E513-010D-AB22-FB5A0A741886}"/>
              </a:ext>
            </a:extLst>
          </p:cNvPr>
          <p:cNvSpPr>
            <a:spLocks noGrp="1"/>
          </p:cNvSpPr>
          <p:nvPr>
            <p:ph type="body" sz="quarter" idx="15"/>
          </p:nvPr>
        </p:nvSpPr>
        <p:spPr>
          <a:xfrm>
            <a:off x="696000" y="921846"/>
            <a:ext cx="10800000" cy="540000"/>
          </a:xfrm>
        </p:spPr>
        <p:txBody>
          <a:bodyPr/>
          <a:lstStyle/>
          <a:p>
            <a:r>
              <a:rPr lang="en-GB" dirty="0"/>
              <a:t>After the inspection</a:t>
            </a:r>
          </a:p>
        </p:txBody>
      </p:sp>
    </p:spTree>
    <p:extLst>
      <p:ext uri="{BB962C8B-B14F-4D97-AF65-F5344CB8AC3E}">
        <p14:creationId xmlns:p14="http://schemas.microsoft.com/office/powerpoint/2010/main" val="793723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8A46757-50C1-4387-AAB1-F9C39BBAECE7}"/>
              </a:ext>
            </a:extLst>
          </p:cNvPr>
          <p:cNvSpPr>
            <a:spLocks noGrp="1"/>
          </p:cNvSpPr>
          <p:nvPr>
            <p:ph type="body" sz="quarter" idx="15"/>
          </p:nvPr>
        </p:nvSpPr>
        <p:spPr>
          <a:xfrm>
            <a:off x="696000" y="1078557"/>
            <a:ext cx="10800000" cy="540000"/>
          </a:xfrm>
        </p:spPr>
        <p:txBody>
          <a:bodyPr/>
          <a:lstStyle/>
          <a:p>
            <a:r>
              <a:rPr lang="en-GB" sz="2800" b="1" dirty="0"/>
              <a:t>Part 2: Explanation of Ofsted’s judgements</a:t>
            </a:r>
            <a:endParaRPr lang="en-GB" dirty="0"/>
          </a:p>
        </p:txBody>
      </p:sp>
      <p:sp>
        <p:nvSpPr>
          <p:cNvPr id="4" name="TextBox 3">
            <a:extLst>
              <a:ext uri="{FF2B5EF4-FFF2-40B4-BE49-F238E27FC236}">
                <a16:creationId xmlns:a16="http://schemas.microsoft.com/office/drawing/2014/main" id="{27CD476B-29CE-DEAB-7F1C-492723E76F7B}"/>
              </a:ext>
            </a:extLst>
          </p:cNvPr>
          <p:cNvSpPr txBox="1"/>
          <p:nvPr/>
        </p:nvSpPr>
        <p:spPr>
          <a:xfrm>
            <a:off x="696000" y="1672047"/>
            <a:ext cx="10800000" cy="4678204"/>
          </a:xfrm>
          <a:prstGeom prst="rect">
            <a:avLst/>
          </a:prstGeom>
          <a:noFill/>
        </p:spPr>
        <p:txBody>
          <a:bodyPr wrap="square" rtlCol="0">
            <a:spAutoFit/>
          </a:bodyPr>
          <a:lstStyle/>
          <a:p>
            <a:pPr algn="just">
              <a:spcAft>
                <a:spcPts val="600"/>
              </a:spcAft>
            </a:pPr>
            <a:r>
              <a:rPr lang="en-US" dirty="0"/>
              <a:t>Part 2 of the handbook sets out how </a:t>
            </a:r>
            <a:r>
              <a:rPr lang="en-US" dirty="0" err="1"/>
              <a:t>Ofsted</a:t>
            </a:r>
            <a:r>
              <a:rPr lang="en-US" dirty="0"/>
              <a:t> will evaluate schools on the two most common types of inspection – graded and ungraded inspections. </a:t>
            </a:r>
          </a:p>
          <a:p>
            <a:pPr algn="just">
              <a:spcAft>
                <a:spcPts val="600"/>
              </a:spcAft>
            </a:pPr>
            <a:r>
              <a:rPr lang="en-GB" dirty="0"/>
              <a:t>Inspectors will evaluate schools against the following four key judgements: </a:t>
            </a:r>
          </a:p>
          <a:p>
            <a:pPr marL="742950" lvl="1" indent="-285750" algn="just">
              <a:buFont typeface="Arial" panose="020B0604020202020204" pitchFamily="34" charset="0"/>
              <a:buChar char="•"/>
            </a:pPr>
            <a:r>
              <a:rPr lang="en-GB" b="1" dirty="0"/>
              <a:t>Quality of education</a:t>
            </a:r>
          </a:p>
          <a:p>
            <a:pPr marL="742950" lvl="1" indent="-285750" algn="just">
              <a:buFont typeface="Arial" panose="020B0604020202020204" pitchFamily="34" charset="0"/>
              <a:buChar char="•"/>
            </a:pPr>
            <a:r>
              <a:rPr lang="en-GB" b="1" dirty="0"/>
              <a:t>Behaviour and attitudes</a:t>
            </a:r>
          </a:p>
          <a:p>
            <a:pPr marL="742950" lvl="1" indent="-285750" algn="just">
              <a:buFont typeface="Arial" panose="020B0604020202020204" pitchFamily="34" charset="0"/>
              <a:buChar char="•"/>
            </a:pPr>
            <a:r>
              <a:rPr lang="en-GB" b="1" dirty="0"/>
              <a:t>Personal development</a:t>
            </a:r>
          </a:p>
          <a:p>
            <a:pPr marL="742950" lvl="1" indent="-285750" algn="just">
              <a:buFont typeface="Arial" panose="020B0604020202020204" pitchFamily="34" charset="0"/>
              <a:buChar char="•"/>
            </a:pPr>
            <a:r>
              <a:rPr lang="en-GB" b="1" dirty="0"/>
              <a:t>Leadership and management</a:t>
            </a:r>
          </a:p>
          <a:p>
            <a:pPr algn="just"/>
            <a:endParaRPr lang="en-GB" dirty="0"/>
          </a:p>
          <a:p>
            <a:pPr algn="just"/>
            <a:r>
              <a:rPr lang="en-US" dirty="0"/>
              <a:t>Schools should note that there are differences of approach and application for both types of inspection. The ‘evaluating the quality of education’ section applies to both graded and ungraded inspections, whereas the other judgement sections are split into specific graded and ungraded inspections sections.</a:t>
            </a:r>
          </a:p>
          <a:p>
            <a:pPr algn="just"/>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gn="just"/>
            <a:r>
              <a:rPr lang="en-GB" sz="1800" dirty="0">
                <a:effectLst/>
                <a:latin typeface="Arial" panose="020B0604020202020204" pitchFamily="34" charset="0"/>
                <a:ea typeface="Calibri" panose="020F0502020204030204" pitchFamily="34" charset="0"/>
                <a:cs typeface="Arial" panose="020B0604020202020204" pitchFamily="34" charset="0"/>
              </a:rPr>
              <a:t>In ungraded inspections, the purpose of inspection is to confirm whether a school remains good or outstanding under the definition of overall effectiveness set out in the grade descriptors in Part 3 of the handbook. </a:t>
            </a:r>
            <a:r>
              <a:rPr lang="en-GB" sz="1800" b="1" dirty="0">
                <a:effectLst/>
                <a:latin typeface="Arial" panose="020B0604020202020204" pitchFamily="34" charset="0"/>
                <a:ea typeface="Calibri" panose="020F0502020204030204" pitchFamily="34" charset="0"/>
                <a:cs typeface="Arial" panose="020B0604020202020204" pitchFamily="34" charset="0"/>
              </a:rPr>
              <a:t>These differ from graded inspections, where inspectors make an overall effectiveness judgement, as well as the other four key judgements set out in Part 3.</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298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01B2BE-B7FE-5036-8CE8-4E000489B922}"/>
              </a:ext>
            </a:extLst>
          </p:cNvPr>
          <p:cNvSpPr>
            <a:spLocks noGrp="1"/>
          </p:cNvSpPr>
          <p:nvPr>
            <p:ph type="body" sz="quarter" idx="14"/>
          </p:nvPr>
        </p:nvSpPr>
        <p:spPr>
          <a:xfrm>
            <a:off x="696000" y="1655436"/>
            <a:ext cx="10800000" cy="4680000"/>
          </a:xfrm>
        </p:spPr>
        <p:txBody>
          <a:bodyPr/>
          <a:lstStyle/>
          <a:p>
            <a:pPr algn="just">
              <a:lnSpc>
                <a:spcPct val="100000"/>
              </a:lnSpc>
            </a:pPr>
            <a:r>
              <a:rPr lang="en-US" sz="1800" dirty="0">
                <a:effectLst/>
                <a:latin typeface="Arial" panose="020B0604020202020204" pitchFamily="34" charset="0"/>
                <a:ea typeface="Calibri" panose="020F0502020204030204" pitchFamily="34" charset="0"/>
                <a:cs typeface="Arial" panose="020B0604020202020204" pitchFamily="34" charset="0"/>
              </a:rPr>
              <a:t>Alongside an explanation of how Ofsted evaluate the four key judgements and the activities inspectors may undertake, Part 2 also covers how the inspection framework will be applied in relation to: </a:t>
            </a:r>
          </a:p>
          <a:p>
            <a:pPr marL="971550" lvl="1" indent="-285750" algn="just">
              <a:lnSpc>
                <a:spcPct val="100000"/>
              </a:lnSpc>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teaching of early reading in infant, junior, primary and lower-middle schools.</a:t>
            </a:r>
          </a:p>
          <a:p>
            <a:pPr marL="971550" lvl="1" indent="-285750" algn="just">
              <a:lnSpc>
                <a:spcPct val="100000"/>
              </a:lnSpc>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teaching of mathematics.</a:t>
            </a:r>
          </a:p>
          <a:p>
            <a:pPr marL="971550" lvl="1" indent="-285750" algn="just">
              <a:lnSpc>
                <a:spcPct val="100000"/>
              </a:lnSpc>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Maintained nursery schools.</a:t>
            </a:r>
          </a:p>
          <a:p>
            <a:pPr marL="971550" lvl="1" indent="-285750" algn="just">
              <a:lnSpc>
                <a:spcPct val="100000"/>
              </a:lnSpc>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Junior, middle and studio schools, and university technical colleges.</a:t>
            </a:r>
          </a:p>
          <a:p>
            <a:pPr marL="971550" lvl="1" indent="-285750" algn="just">
              <a:lnSpc>
                <a:spcPct val="100000"/>
              </a:lnSpc>
            </a:pPr>
            <a:r>
              <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Special schools and mainstream schools’ provision for pupils with SEND.</a:t>
            </a:r>
          </a:p>
          <a:p>
            <a:pPr marL="971550" lvl="1" indent="-285750" algn="just">
              <a:lnSpc>
                <a:spcPct val="100000"/>
              </a:lnSpc>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PRUs and academy AP.</a:t>
            </a:r>
          </a:p>
          <a:p>
            <a:pPr marL="971550" lvl="1" indent="-285750" algn="just">
              <a:lnSpc>
                <a:spcPct val="100000"/>
              </a:lnSpc>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Evaluating early years and sixth form provision.</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endParaRPr lang="en-GB" dirty="0"/>
          </a:p>
        </p:txBody>
      </p:sp>
      <p:sp>
        <p:nvSpPr>
          <p:cNvPr id="3" name="Text Placeholder 2">
            <a:extLst>
              <a:ext uri="{FF2B5EF4-FFF2-40B4-BE49-F238E27FC236}">
                <a16:creationId xmlns:a16="http://schemas.microsoft.com/office/drawing/2014/main" id="{55C76426-9DEB-56B9-EF8A-26ADEB867E72}"/>
              </a:ext>
            </a:extLst>
          </p:cNvPr>
          <p:cNvSpPr>
            <a:spLocks noGrp="1"/>
          </p:cNvSpPr>
          <p:nvPr>
            <p:ph type="body" sz="quarter" idx="15"/>
          </p:nvPr>
        </p:nvSpPr>
        <p:spPr>
          <a:xfrm>
            <a:off x="2022173" y="1035004"/>
            <a:ext cx="8147655" cy="540000"/>
          </a:xfrm>
        </p:spPr>
        <p:txBody>
          <a:bodyPr/>
          <a:lstStyle/>
          <a:p>
            <a:r>
              <a:rPr lang="en-US" sz="2800" b="1" dirty="0"/>
              <a:t>Part 2: Explanation of </a:t>
            </a:r>
            <a:r>
              <a:rPr lang="en-US" sz="2800" b="1" dirty="0" err="1"/>
              <a:t>Ofsted’s</a:t>
            </a:r>
            <a:r>
              <a:rPr lang="en-US" sz="2800" b="1" dirty="0"/>
              <a:t> judgements</a:t>
            </a:r>
          </a:p>
          <a:p>
            <a:endParaRPr lang="en-GB" dirty="0"/>
          </a:p>
        </p:txBody>
      </p:sp>
    </p:spTree>
    <p:extLst>
      <p:ext uri="{BB962C8B-B14F-4D97-AF65-F5344CB8AC3E}">
        <p14:creationId xmlns:p14="http://schemas.microsoft.com/office/powerpoint/2010/main" val="3451931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hlinkClick r:id="rId2"/>
              </a:rPr>
              <a:t>https://schoolsweek.co.uk/four-in-five-outstanding-schools-lose-top-ofsted-grade/#:~:text=And%20in%20July%2C%20Schools%20Week,'%20than%20non%2Dselective%20schools.</a:t>
            </a:r>
            <a:endParaRPr lang="en-GB" dirty="0"/>
          </a:p>
        </p:txBody>
      </p:sp>
      <p:sp>
        <p:nvSpPr>
          <p:cNvPr id="3" name="Text Placeholder 2"/>
          <p:cNvSpPr>
            <a:spLocks noGrp="1"/>
          </p:cNvSpPr>
          <p:nvPr>
            <p:ph type="body" sz="quarter" idx="15"/>
          </p:nvPr>
        </p:nvSpPr>
        <p:spPr/>
        <p:txBody>
          <a:bodyPr/>
          <a:lstStyle/>
          <a:p>
            <a:r>
              <a:rPr lang="en-GB" dirty="0" smtClean="0"/>
              <a:t>Current Ofsted ‘landscape’</a:t>
            </a:r>
            <a:endParaRPr lang="en-GB" dirty="0"/>
          </a:p>
        </p:txBody>
      </p:sp>
      <p:pic>
        <p:nvPicPr>
          <p:cNvPr id="1026" name="Picture 2" descr="https://schoolsweek.co.uk/wp-content/uploads/2022/07/Amanda-Spielman-FOE22-fe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271" y="3214332"/>
            <a:ext cx="6317673" cy="24606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148944" y="3244334"/>
            <a:ext cx="1843553" cy="1200329"/>
          </a:xfrm>
          <a:prstGeom prst="rect">
            <a:avLst/>
          </a:prstGeom>
        </p:spPr>
        <p:txBody>
          <a:bodyPr wrap="square">
            <a:spAutoFit/>
          </a:bodyPr>
          <a:lstStyle/>
          <a:p>
            <a:r>
              <a:rPr lang="en-GB" dirty="0">
                <a:solidFill>
                  <a:srgbClr val="666666"/>
                </a:solidFill>
                <a:latin typeface="wf_segoe-ui_normal"/>
              </a:rPr>
              <a:t>Four in five ‘outstanding’ schools lose top Ofsted grade</a:t>
            </a:r>
            <a:endParaRPr lang="en-GB" dirty="0"/>
          </a:p>
        </p:txBody>
      </p:sp>
    </p:spTree>
    <p:extLst>
      <p:ext uri="{BB962C8B-B14F-4D97-AF65-F5344CB8AC3E}">
        <p14:creationId xmlns:p14="http://schemas.microsoft.com/office/powerpoint/2010/main" val="3305144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Mrs Kenny and Mr Sadler.</a:t>
            </a:r>
          </a:p>
          <a:p>
            <a:endParaRPr lang="en-GB" dirty="0"/>
          </a:p>
          <a:p>
            <a:r>
              <a:rPr lang="en-GB" sz="3200" dirty="0" smtClean="0"/>
              <a:t>‘Good is the new outstanding’</a:t>
            </a:r>
            <a:endParaRPr lang="en-GB" sz="3200" dirty="0"/>
          </a:p>
        </p:txBody>
      </p:sp>
      <p:sp>
        <p:nvSpPr>
          <p:cNvPr id="3" name="Text Placeholder 2"/>
          <p:cNvSpPr>
            <a:spLocks noGrp="1"/>
          </p:cNvSpPr>
          <p:nvPr>
            <p:ph type="body" sz="quarter" idx="15"/>
          </p:nvPr>
        </p:nvSpPr>
        <p:spPr/>
        <p:txBody>
          <a:bodyPr/>
          <a:lstStyle/>
          <a:p>
            <a:r>
              <a:rPr lang="en-GB" dirty="0" smtClean="0"/>
              <a:t>School Self Evaluation</a:t>
            </a:r>
            <a:endParaRPr lang="en-GB" dirty="0"/>
          </a:p>
        </p:txBody>
      </p:sp>
    </p:spTree>
    <p:extLst>
      <p:ext uri="{BB962C8B-B14F-4D97-AF65-F5344CB8AC3E}">
        <p14:creationId xmlns:p14="http://schemas.microsoft.com/office/powerpoint/2010/main" val="2337241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ttachments.office.net/owa/msadler%40boldmere.bham.sch.uk/service.svc/s/GetAttachmentThumbnail?id=AAMkAGE0YmE2Yjc4LWZmZTktNDBjNC1hMmZlLWRjNTMzMGM2NmRlNgBGAAAAAADAzLuNy57oQKTEUhBRaMyxBwDSxb7RLZ5eToMjH8axS5YxAAAAAAEJAADSxb7RLZ5eToMjH8axS5YxAAEYuQEKAAABEgAQAMkNzngq%2BsZMhC5ciIocQlc%3D&amp;thumbnailType=2&amp;token=eyJhbGciOiJSUzI1NiIsImtpZCI6IkQ4OThGN0RDMjk2ODQ1MDk1RUUwREZGQ0MzODBBOTM5NjUwNDNFNjQiLCJ0eXAiOiJKV1QiLCJ4NXQiOiIySmozM0Nsb1JRbGU0Tl84dzRDcE9XVUVQbVEifQ.eyJvcmlnaW4iOiJodHRwczovL291dGxvb2sub2ZmaWNlLmNvbSIsInVjIjoiNTUwYzA5NGI0ZmMxNDY2MWI0ZTc3MTM0NDNjYWI5MTYiLCJzaWduaW5fc3RhdGUiOiJbXCJrbXNpXCJdIiwidmVyIjoiRXhjaGFuZ2UuQ2FsbGJhY2suVjEiLCJhcHBjdHhzZW5kZXIiOiJPd2FEb3dubG9hZEA5NDk5NWFhMy0yMzFlLTQyOGYtOThlNi1iOTAxMjZiMTExMzciLCJpc3NyaW5nIjoiV1ciLCJhcHBjdHgiOiJ7XCJtc2V4Y2hwcm90XCI6XCJvd2FcIixcInB1aWRcIjpcIjExNTM4MDExMjA5NzEwMjgzNjlcIixcInNjb3BlXCI6XCJPd2FEb3dubG9hZFwiLFwib2lkXCI6XCI4MTcxMGMyZS0yZDQwLTQ0ZjMtOGUwNi1iN2Y5NDkwODE4MjFcIixcInByaW1hcnlzaWRcIjpcIlMtMS01LTIxLTI4NDE5NjYzODItMjIwNzY3MTkyOC0zODIwNjU4Mzg3LTM0NjQxNjY2XCJ9IiwibmJmIjoxNjczNTQwNzM4LCJleHAiOjE2NzM1NDEzMzgsImlzcyI6IjAwMDAwMDAyLTAwMDAtMGZmMS1jZTAwLTAwMDAwMDAwMDAwMEA5NDk5NWFhMy0yMzFlLTQyOGYtOThlNi1iOTAxMjZiMTExMzciLCJhdWQiOiIwMDAwMDAwMi0wMDAwLTBmZjEtY2UwMC0wMDAwMDAwMDAwMDAvYXR0YWNobWVudHMub2ZmaWNlLm5ldEA5NDk5NWFhMy0yMzFlLTQyOGYtOThlNi1iOTAxMjZiMTExMzciLCJoYXBwIjoib3dhIn0.kEviykkwImHfbW6fg-5QVgjYU1RMdDY2-djmRvVox67-3AGPtEIIvr0ALyJDxwo4V_H3HGD2CaWaEjAnRpwPgi_PHB9ypsnQ9nffg39ag_5ZmdxD7t1HFh_SIzZ4jNGXqQsdFiz9d4qoKUzHtxJGt46QldrZ9Lu7awCobG-3-TpM4SFwB5yWZtKii419qAoUWhRzsY2x3GV0lApRkM-3jVCuEqy6rqMzAszFLRr-Tjarf98qra3keK6k1pGdgP0boRGc21Dp4CD2fmjFsY0O4SjQGgu_aYIN6E2ooMNmjQ1LB0kNdgSmGj5wH6QwoCB-gVi0S4EIFTxGoqObQ8jBYg&amp;X-OWA-CANARY=2MPsCzQjVUy_WU7k517yaaC53vm59NoYc1cwSMHUjBYZBATWKlF8cgUhHP1HmCKPyQWyK89uf8k.&amp;owa=outlook.office.com&amp;scriptVer=20221209009.16&amp;animation=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390" y="0"/>
            <a:ext cx="10001250" cy="6315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974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sz="4800" dirty="0" smtClean="0"/>
              <a:t>Any further questions?</a:t>
            </a:r>
          </a:p>
          <a:p>
            <a:r>
              <a:rPr lang="en-GB" sz="4800" dirty="0" smtClean="0"/>
              <a:t>Feedback</a:t>
            </a:r>
            <a:endParaRPr lang="en-GB" sz="4800" dirty="0"/>
          </a:p>
        </p:txBody>
      </p:sp>
      <p:sp>
        <p:nvSpPr>
          <p:cNvPr id="3" name="Text Placeholder 2"/>
          <p:cNvSpPr>
            <a:spLocks noGrp="1"/>
          </p:cNvSpPr>
          <p:nvPr>
            <p:ph type="body" sz="quarter" idx="15"/>
          </p:nvPr>
        </p:nvSpPr>
        <p:spPr/>
        <p:txBody>
          <a:bodyPr/>
          <a:lstStyle/>
          <a:p>
            <a:r>
              <a:rPr lang="en-GB" dirty="0" smtClean="0"/>
              <a:t>Thanks for listening.</a:t>
            </a:r>
            <a:endParaRPr lang="en-GB" dirty="0"/>
          </a:p>
        </p:txBody>
      </p:sp>
    </p:spTree>
    <p:extLst>
      <p:ext uri="{BB962C8B-B14F-4D97-AF65-F5344CB8AC3E}">
        <p14:creationId xmlns:p14="http://schemas.microsoft.com/office/powerpoint/2010/main" val="4292659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marL="285750" indent="-285750">
              <a:buFontTx/>
              <a:buChar char="-"/>
            </a:pPr>
            <a:r>
              <a:rPr lang="en-GB" sz="1600" dirty="0" smtClean="0"/>
              <a:t>This is not something that we have to do, not a statutory requirement, but we feel it is good practice.</a:t>
            </a:r>
            <a:endParaRPr lang="en-GB" sz="1600" dirty="0"/>
          </a:p>
          <a:p>
            <a:pPr marL="285750" indent="-285750">
              <a:buFontTx/>
              <a:buChar char="-"/>
            </a:pPr>
            <a:r>
              <a:rPr lang="en-GB" sz="1600" dirty="0" smtClean="0"/>
              <a:t>This session has been discussed with our FGB and arranged accordingly, as the FGB have 3 core functions:- </a:t>
            </a:r>
            <a:r>
              <a:rPr lang="en-GB" sz="1600" b="1" dirty="0" smtClean="0"/>
              <a:t>a) Ensuring clarity of vision, ethos and strategic direction b) Holding the executive leaders to account for the educational performance of the organisation and its pupils along with the performance management of staff </a:t>
            </a:r>
            <a:r>
              <a:rPr lang="en-GB" sz="1600" dirty="0" smtClean="0"/>
              <a:t>and </a:t>
            </a:r>
            <a:r>
              <a:rPr lang="en-GB" sz="1600" b="1" dirty="0" smtClean="0"/>
              <a:t>c) Overseeing the financial performance of the organisation and making sure its money is well spent.</a:t>
            </a:r>
          </a:p>
          <a:p>
            <a:pPr marL="285750" indent="-285750">
              <a:buFontTx/>
              <a:buChar char="-"/>
            </a:pPr>
            <a:r>
              <a:rPr lang="en-GB" sz="1600" dirty="0" smtClean="0"/>
              <a:t>These core functions all play an important part in relation to Ofsted outcomes.</a:t>
            </a:r>
          </a:p>
          <a:p>
            <a:pPr marL="285750" indent="-285750">
              <a:buFontTx/>
              <a:buChar char="-"/>
            </a:pPr>
            <a:r>
              <a:rPr lang="en-GB" sz="1600" dirty="0" smtClean="0"/>
              <a:t>Both the infant and junior schools were last inspected in 2011 and the Schools Inspection handbook has changed dramatically since then, </a:t>
            </a:r>
            <a:r>
              <a:rPr lang="en-GB" sz="1600" b="1" dirty="0" smtClean="0"/>
              <a:t>including the removal of ‘outstanding schools’ being exempt from inspection (from 13th November 2020).</a:t>
            </a:r>
            <a:r>
              <a:rPr lang="en-GB" sz="1600" dirty="0" smtClean="0"/>
              <a:t> </a:t>
            </a:r>
            <a:r>
              <a:rPr lang="en-GB" sz="1600" dirty="0" smtClean="0">
                <a:solidFill>
                  <a:srgbClr val="C00000"/>
                </a:solidFill>
              </a:rPr>
              <a:t>So the majority of our staff have no experience of Ofsted.</a:t>
            </a:r>
          </a:p>
          <a:p>
            <a:pPr marL="285750" indent="-285750">
              <a:buFontTx/>
              <a:buChar char="-"/>
            </a:pPr>
            <a:r>
              <a:rPr lang="en-GB" sz="1600" dirty="0" smtClean="0"/>
              <a:t>All formerly exempt schools will receive an initial graded inspection by July 2025 (</a:t>
            </a:r>
            <a:r>
              <a:rPr lang="en-GB" sz="1600" dirty="0" err="1" smtClean="0"/>
              <a:t>Boldmere</a:t>
            </a:r>
            <a:r>
              <a:rPr lang="en-GB" sz="1600" dirty="0" smtClean="0"/>
              <a:t>).</a:t>
            </a:r>
          </a:p>
          <a:p>
            <a:pPr marL="285750" indent="-285750">
              <a:buFontTx/>
              <a:buChar char="-"/>
            </a:pPr>
            <a:r>
              <a:rPr lang="en-GB" sz="1600" dirty="0" smtClean="0"/>
              <a:t>Ofsted expectations and outcomes have been raised significantly since our last inspection. So we felt it important to share this with the school community.</a:t>
            </a:r>
          </a:p>
          <a:p>
            <a:pPr marL="285750" indent="-285750">
              <a:buFontTx/>
              <a:buChar char="-"/>
            </a:pPr>
            <a:endParaRPr lang="en-GB" dirty="0" smtClean="0"/>
          </a:p>
          <a:p>
            <a:pPr marL="285750" indent="-285750">
              <a:buFontTx/>
              <a:buChar char="-"/>
            </a:pPr>
            <a:endParaRPr lang="en-GB" dirty="0" smtClean="0"/>
          </a:p>
          <a:p>
            <a:pPr marL="285750" indent="-285750">
              <a:buFontTx/>
              <a:buChar char="-"/>
            </a:pPr>
            <a:endParaRPr lang="en-GB" dirty="0" smtClean="0"/>
          </a:p>
        </p:txBody>
      </p:sp>
      <p:sp>
        <p:nvSpPr>
          <p:cNvPr id="3" name="Text Placeholder 2"/>
          <p:cNvSpPr>
            <a:spLocks noGrp="1"/>
          </p:cNvSpPr>
          <p:nvPr>
            <p:ph type="body" sz="quarter" idx="15"/>
          </p:nvPr>
        </p:nvSpPr>
        <p:spPr/>
        <p:txBody>
          <a:bodyPr/>
          <a:lstStyle/>
          <a:p>
            <a:r>
              <a:rPr lang="en-GB" dirty="0" smtClean="0"/>
              <a:t>Why are we leading this session?</a:t>
            </a:r>
            <a:endParaRPr lang="en-GB" dirty="0"/>
          </a:p>
        </p:txBody>
      </p:sp>
    </p:spTree>
    <p:extLst>
      <p:ext uri="{BB962C8B-B14F-4D97-AF65-F5344CB8AC3E}">
        <p14:creationId xmlns:p14="http://schemas.microsoft.com/office/powerpoint/2010/main" val="345559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248ECA-9BFF-47A6-BDC9-500D6BB5AD7A}"/>
              </a:ext>
            </a:extLst>
          </p:cNvPr>
          <p:cNvSpPr>
            <a:spLocks noGrp="1"/>
          </p:cNvSpPr>
          <p:nvPr>
            <p:ph type="body" sz="quarter" idx="14"/>
          </p:nvPr>
        </p:nvSpPr>
        <p:spPr>
          <a:xfrm>
            <a:off x="696000" y="1626469"/>
            <a:ext cx="10800000" cy="4680000"/>
          </a:xfrm>
        </p:spPr>
        <p:txBody>
          <a:bodyPr/>
          <a:lstStyle/>
          <a:p>
            <a:pPr algn="just">
              <a:lnSpc>
                <a:spcPct val="100000"/>
              </a:lnSpc>
              <a:spcBef>
                <a:spcPts val="1000"/>
              </a:spcBef>
            </a:pPr>
            <a:r>
              <a:rPr lang="en-GB" sz="1800" dirty="0">
                <a:effectLst/>
                <a:latin typeface="Arial" panose="020B0604020202020204" pitchFamily="34" charset="0"/>
                <a:ea typeface="Calibri" panose="020F0502020204030204" pitchFamily="34" charset="0"/>
                <a:cs typeface="Arial" panose="020B0604020202020204" pitchFamily="34" charset="0"/>
              </a:rPr>
              <a:t>Ofsted’s </a:t>
            </a:r>
            <a:r>
              <a:rPr lang="en-GB" sz="1800" dirty="0">
                <a:solidFill>
                  <a:srgbClr val="686464"/>
                </a:solidFill>
                <a:effectLst/>
                <a:latin typeface="Poppins" panose="00000500000000000000" pitchFamily="2" charset="0"/>
                <a:ea typeface="Calibri" panose="020F0502020204030204" pitchFamily="34" charset="0"/>
                <a:cs typeface="Times New Roman" panose="02020603050405020304" pitchFamily="18" charset="0"/>
              </a:rPr>
              <a:t>‘</a:t>
            </a:r>
            <a:r>
              <a:rPr lang="en-GB" sz="1800" u="sng" dirty="0">
                <a:solidFill>
                  <a:srgbClr val="23527C"/>
                </a:solidFill>
                <a:effectLst/>
                <a:latin typeface="Arial" panose="020B0604020202020204" pitchFamily="34" charset="0"/>
                <a:ea typeface="Calibri" panose="020F0502020204030204" pitchFamily="34" charset="0"/>
                <a:cs typeface="Arial" panose="020B0604020202020204" pitchFamily="34" charset="0"/>
                <a:hlinkClick r:id="rId3"/>
              </a:rPr>
              <a:t>Schools inspection handbook</a:t>
            </a:r>
            <a:r>
              <a:rPr lang="en-GB" sz="1800" dirty="0">
                <a:solidFill>
                  <a:srgbClr val="686464"/>
                </a:solidFill>
                <a:effectLst/>
                <a:latin typeface="Arial" panose="020B0604020202020204" pitchFamily="34" charset="0"/>
                <a:ea typeface="Calibri" panose="020F0502020204030204" pitchFamily="34" charset="0"/>
                <a:cs typeface="Arial" panose="020B0604020202020204" pitchFamily="34" charset="0"/>
              </a:rPr>
              <a:t>’</a:t>
            </a:r>
            <a:r>
              <a:rPr lang="en-GB" sz="1800" dirty="0">
                <a:effectLst/>
                <a:latin typeface="Arial" panose="020B0604020202020204" pitchFamily="34" charset="0"/>
                <a:ea typeface="Calibri" panose="020F0502020204030204" pitchFamily="34" charset="0"/>
                <a:cs typeface="Arial" panose="020B0604020202020204" pitchFamily="34" charset="0"/>
              </a:rPr>
              <a:t> is a statutory document that describes the main activities carried out during inspections of maintained schools and academies in England under section 5 and 8 of the Education Act 2005, and in accordance with the </a:t>
            </a:r>
            <a:r>
              <a:rPr lang="en-GB" sz="1800" dirty="0">
                <a:solidFill>
                  <a:srgbClr val="686464"/>
                </a:solidFill>
                <a:effectLst/>
                <a:latin typeface="Arial" panose="020B0604020202020204" pitchFamily="34" charset="0"/>
                <a:ea typeface="Calibri" panose="020F0502020204030204" pitchFamily="34" charset="0"/>
                <a:cs typeface="Arial" panose="020B0604020202020204" pitchFamily="34" charset="0"/>
              </a:rPr>
              <a:t>‘</a:t>
            </a:r>
            <a:r>
              <a:rPr lang="en-GB" sz="1800" u="sng" dirty="0">
                <a:solidFill>
                  <a:srgbClr val="23527C"/>
                </a:solidFill>
                <a:effectLst/>
                <a:latin typeface="Arial" panose="020B0604020202020204" pitchFamily="34" charset="0"/>
                <a:ea typeface="Calibri" panose="020F0502020204030204" pitchFamily="34" charset="0"/>
                <a:cs typeface="Arial" panose="020B0604020202020204" pitchFamily="34" charset="0"/>
                <a:hlinkClick r:id="rId4"/>
              </a:rPr>
              <a:t>Education inspection framework</a:t>
            </a:r>
            <a:r>
              <a:rPr lang="en-GB" sz="1800" dirty="0">
                <a:solidFill>
                  <a:srgbClr val="686464"/>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rgbClr val="686464"/>
                </a:solidFill>
                <a:effectLst/>
                <a:latin typeface="Poppins" panose="00000500000000000000" pitchFamily="2"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(EIF). It sets out </a:t>
            </a:r>
            <a:r>
              <a:rPr lang="en-US" sz="1800" dirty="0">
                <a:effectLst/>
                <a:latin typeface="Arial" panose="020B0604020202020204" pitchFamily="34" charset="0"/>
                <a:ea typeface="Calibri" panose="020F0502020204030204" pitchFamily="34" charset="0"/>
                <a:cs typeface="Arial" panose="020B0604020202020204" pitchFamily="34" charset="0"/>
              </a:rPr>
              <a:t>the grade descriptors that inspectors use to make their judgements and is made available to </a:t>
            </a:r>
            <a:r>
              <a:rPr lang="en-GB" dirty="0"/>
              <a:t>schools to ensure they are informed about the process and procedures for an inspection.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1000"/>
              </a:spcBef>
            </a:pPr>
            <a:endParaRPr lang="en-US" sz="1800" dirty="0" smtClean="0">
              <a:solidFill>
                <a:srgbClr val="00B05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1000"/>
              </a:spcBef>
            </a:pPr>
            <a:r>
              <a:rPr lang="en-US" sz="1800" dirty="0" smtClean="0">
                <a:solidFill>
                  <a:srgbClr val="00B050"/>
                </a:solidFill>
                <a:effectLst/>
                <a:latin typeface="Arial" panose="020B0604020202020204" pitchFamily="34" charset="0"/>
                <a:ea typeface="Calibri" panose="020F0502020204030204" pitchFamily="34" charset="0"/>
                <a:cs typeface="Arial" panose="020B0604020202020204" pitchFamily="34" charset="0"/>
              </a:rPr>
              <a:t>From </a:t>
            </a:r>
            <a:r>
              <a:rPr lang="en-US" sz="1800" dirty="0">
                <a:solidFill>
                  <a:srgbClr val="00B050"/>
                </a:solidFill>
                <a:effectLst/>
                <a:latin typeface="Arial" panose="020B0604020202020204" pitchFamily="34" charset="0"/>
                <a:ea typeface="Calibri" panose="020F0502020204030204" pitchFamily="34" charset="0"/>
                <a:cs typeface="Arial" panose="020B0604020202020204" pitchFamily="34" charset="0"/>
              </a:rPr>
              <a:t>September 2022, there are four types of school inspection: </a:t>
            </a:r>
            <a:r>
              <a:rPr lang="en-US" b="1" dirty="0">
                <a:solidFill>
                  <a:srgbClr val="00B050"/>
                </a:solidFill>
                <a:latin typeface="Arial" panose="020B0604020202020204" pitchFamily="34" charset="0"/>
                <a:ea typeface="Calibri" panose="020F0502020204030204" pitchFamily="34" charset="0"/>
                <a:cs typeface="Arial" panose="020B0604020202020204" pitchFamily="34" charset="0"/>
              </a:rPr>
              <a:t>g</a:t>
            </a:r>
            <a:r>
              <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raded</a:t>
            </a:r>
            <a:r>
              <a:rPr lang="en-US" b="1" dirty="0">
                <a:solidFill>
                  <a:srgbClr val="00B050"/>
                </a:solidFill>
                <a:latin typeface="Arial" panose="020B0604020202020204" pitchFamily="34" charset="0"/>
                <a:ea typeface="Calibri" panose="020F0502020204030204" pitchFamily="34" charset="0"/>
                <a:cs typeface="Arial" panose="020B0604020202020204" pitchFamily="34" charset="0"/>
              </a:rPr>
              <a:t>,</a:t>
            </a:r>
            <a:r>
              <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ungraded</a:t>
            </a:r>
            <a:r>
              <a:rPr lang="en-US" b="1" dirty="0">
                <a:solidFill>
                  <a:srgbClr val="00B050"/>
                </a:solidFill>
                <a:latin typeface="Arial" panose="020B0604020202020204" pitchFamily="34" charset="0"/>
                <a:ea typeface="Calibri" panose="020F0502020204030204" pitchFamily="34" charset="0"/>
                <a:cs typeface="Arial" panose="020B0604020202020204" pitchFamily="34" charset="0"/>
              </a:rPr>
              <a:t>,</a:t>
            </a:r>
            <a:r>
              <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r>
              <a:rPr lang="en-US" b="1" dirty="0">
                <a:solidFill>
                  <a:srgbClr val="00B050"/>
                </a:solidFill>
                <a:latin typeface="Arial" panose="020B0604020202020204" pitchFamily="34" charset="0"/>
                <a:ea typeface="Calibri" panose="020F0502020204030204" pitchFamily="34" charset="0"/>
                <a:cs typeface="Arial" panose="020B0604020202020204" pitchFamily="34" charset="0"/>
              </a:rPr>
              <a:t>u</a:t>
            </a:r>
            <a:r>
              <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rgent</a:t>
            </a:r>
            <a:r>
              <a:rPr lang="en-US" b="1" dirty="0">
                <a:solidFill>
                  <a:srgbClr val="00B050"/>
                </a:solidFill>
                <a:latin typeface="Arial" panose="020B0604020202020204" pitchFamily="34" charset="0"/>
                <a:ea typeface="Calibri" panose="020F0502020204030204" pitchFamily="34" charset="0"/>
                <a:cs typeface="Arial" panose="020B0604020202020204" pitchFamily="34" charset="0"/>
              </a:rPr>
              <a:t>, </a:t>
            </a:r>
            <a:r>
              <a:rPr lang="en-US" dirty="0">
                <a:solidFill>
                  <a:srgbClr val="00B050"/>
                </a:solidFill>
                <a:latin typeface="Arial" panose="020B0604020202020204" pitchFamily="34" charset="0"/>
                <a:ea typeface="Calibri" panose="020F0502020204030204" pitchFamily="34" charset="0"/>
                <a:cs typeface="Arial" panose="020B0604020202020204" pitchFamily="34" charset="0"/>
              </a:rPr>
              <a:t>and</a:t>
            </a:r>
            <a:r>
              <a:rPr lang="en-US" b="1" dirty="0">
                <a:solidFill>
                  <a:srgbClr val="00B050"/>
                </a:solidFill>
                <a:latin typeface="Arial" panose="020B0604020202020204" pitchFamily="34" charset="0"/>
                <a:ea typeface="Calibri" panose="020F0502020204030204" pitchFamily="34" charset="0"/>
                <a:cs typeface="Arial" panose="020B0604020202020204" pitchFamily="34" charset="0"/>
              </a:rPr>
              <a:t> m</a:t>
            </a:r>
            <a:r>
              <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onitoring.</a:t>
            </a:r>
          </a:p>
          <a:p>
            <a:pPr algn="just">
              <a:lnSpc>
                <a:spcPct val="100000"/>
              </a:lnSpc>
            </a:pPr>
            <a:endParaRPr lang="en-US" dirty="0" smtClean="0"/>
          </a:p>
          <a:p>
            <a:pPr algn="just">
              <a:lnSpc>
                <a:spcPct val="100000"/>
              </a:lnSpc>
            </a:pPr>
            <a:endParaRPr lang="en-US" dirty="0"/>
          </a:p>
          <a:p>
            <a:pPr algn="just">
              <a:lnSpc>
                <a:spcPct val="100000"/>
              </a:lnSpc>
            </a:pPr>
            <a:endParaRPr lang="en-GB" dirty="0">
              <a:latin typeface="Arial" panose="020B0604020202020204" pitchFamily="34" charset="0"/>
              <a:ea typeface="Calibri" panose="020F0502020204030204" pitchFamily="34" charset="0"/>
              <a:cs typeface="Times New Roman" panose="02020603050405020304" pitchFamily="18" charset="0"/>
            </a:endParaRPr>
          </a:p>
          <a:p>
            <a:pPr algn="just"/>
            <a:endParaRPr lang="en-GB" dirty="0"/>
          </a:p>
        </p:txBody>
      </p:sp>
      <p:sp>
        <p:nvSpPr>
          <p:cNvPr id="3" name="Text Placeholder 2">
            <a:extLst>
              <a:ext uri="{FF2B5EF4-FFF2-40B4-BE49-F238E27FC236}">
                <a16:creationId xmlns:a16="http://schemas.microsoft.com/office/drawing/2014/main" id="{B709E79C-1643-494C-9DC7-44B8304B30B7}"/>
              </a:ext>
            </a:extLst>
          </p:cNvPr>
          <p:cNvSpPr>
            <a:spLocks noGrp="1"/>
          </p:cNvSpPr>
          <p:nvPr>
            <p:ph type="body" sz="quarter" idx="15"/>
          </p:nvPr>
        </p:nvSpPr>
        <p:spPr>
          <a:xfrm>
            <a:off x="2730958" y="989881"/>
            <a:ext cx="6730084" cy="636588"/>
          </a:xfrm>
        </p:spPr>
        <p:txBody>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7C7777"/>
                </a:solidFill>
                <a:effectLst/>
                <a:uLnTx/>
                <a:uFillTx/>
                <a:latin typeface="Arial" panose="020B0604020202020204"/>
                <a:ea typeface="+mn-ea"/>
                <a:cs typeface="+mn-cs"/>
              </a:rPr>
              <a:t>Key details </a:t>
            </a:r>
          </a:p>
        </p:txBody>
      </p:sp>
    </p:spTree>
    <p:extLst>
      <p:ext uri="{BB962C8B-B14F-4D97-AF65-F5344CB8AC3E}">
        <p14:creationId xmlns:p14="http://schemas.microsoft.com/office/powerpoint/2010/main" val="2787613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01B2BE-B7FE-5036-8CE8-4E000489B922}"/>
              </a:ext>
            </a:extLst>
          </p:cNvPr>
          <p:cNvSpPr>
            <a:spLocks noGrp="1"/>
          </p:cNvSpPr>
          <p:nvPr>
            <p:ph type="body" sz="quarter" idx="14"/>
          </p:nvPr>
        </p:nvSpPr>
        <p:spPr>
          <a:xfrm>
            <a:off x="696000" y="1665937"/>
            <a:ext cx="10800000" cy="4680000"/>
          </a:xfrm>
        </p:spPr>
        <p:txBody>
          <a:bodyPr/>
          <a:lstStyle/>
          <a:p>
            <a:pPr algn="just">
              <a:lnSpc>
                <a:spcPct val="100000"/>
              </a:lnSpc>
            </a:pPr>
            <a:r>
              <a:rPr lang="en-GB" sz="1800" dirty="0">
                <a:effectLst/>
                <a:latin typeface="Arial" panose="020B0604020202020204" pitchFamily="34" charset="0"/>
                <a:ea typeface="Calibri" panose="020F0502020204030204" pitchFamily="34" charset="0"/>
                <a:cs typeface="Arial" panose="020B0604020202020204" pitchFamily="34" charset="0"/>
              </a:rPr>
              <a:t>Part 1 of the ‘Schools inspection </a:t>
            </a:r>
            <a:r>
              <a:rPr lang="en-GB" dirty="0">
                <a:latin typeface="Arial" panose="020B0604020202020204" pitchFamily="34" charset="0"/>
                <a:ea typeface="Calibri" panose="020F0502020204030204" pitchFamily="34" charset="0"/>
                <a:cs typeface="Arial" panose="020B0604020202020204" pitchFamily="34" charset="0"/>
              </a:rPr>
              <a:t>h</a:t>
            </a:r>
            <a:r>
              <a:rPr lang="en-GB" sz="1800" dirty="0">
                <a:effectLst/>
                <a:latin typeface="Arial" panose="020B0604020202020204" pitchFamily="34" charset="0"/>
                <a:ea typeface="Calibri" panose="020F0502020204030204" pitchFamily="34" charset="0"/>
                <a:cs typeface="Arial" panose="020B0604020202020204" pitchFamily="34" charset="0"/>
              </a:rPr>
              <a:t>andbook’ contains information about the basics of inspection and the processes before, during and after inspection</a:t>
            </a:r>
            <a:r>
              <a:rPr lang="en-GB" dirty="0">
                <a:latin typeface="Arial" panose="020B0604020202020204" pitchFamily="34" charset="0"/>
                <a:ea typeface="Calibri" panose="020F0502020204030204" pitchFamily="34" charset="0"/>
                <a:cs typeface="Arial" panose="020B0604020202020204" pitchFamily="34" charset="0"/>
              </a:rPr>
              <a:t>s.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en-GB" sz="1800" b="1" dirty="0">
                <a:effectLst/>
                <a:latin typeface="Arial" panose="020B0604020202020204" pitchFamily="34" charset="0"/>
                <a:ea typeface="Calibri" panose="020F0502020204030204" pitchFamily="34" charset="0"/>
                <a:cs typeface="Times New Roman" panose="02020603050405020304" pitchFamily="18" charset="0"/>
              </a:rPr>
              <a:t>Graded </a:t>
            </a:r>
            <a:r>
              <a:rPr lang="en-GB" sz="1800" b="1" dirty="0" smtClean="0">
                <a:effectLst/>
                <a:latin typeface="Arial" panose="020B0604020202020204" pitchFamily="34" charset="0"/>
                <a:ea typeface="Calibri" panose="020F0502020204030204" pitchFamily="34" charset="0"/>
                <a:cs typeface="Times New Roman" panose="02020603050405020304" pitchFamily="18" charset="0"/>
              </a:rPr>
              <a:t>inspections</a:t>
            </a:r>
            <a:r>
              <a:rPr lang="en-US" sz="1800" dirty="0" smtClean="0">
                <a:effectLst/>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algn="just">
              <a:lnSpc>
                <a:spcPct val="100000"/>
              </a:lnSpc>
            </a:pPr>
            <a:r>
              <a:rPr lang="en-US" dirty="0">
                <a:latin typeface="Arial" panose="020B0604020202020204" pitchFamily="34" charset="0"/>
                <a:ea typeface="Calibri" panose="020F0502020204030204" pitchFamily="34" charset="0"/>
                <a:cs typeface="Arial" panose="020B0604020202020204" pitchFamily="34" charset="0"/>
              </a:rPr>
              <a:t>A graded inspection uses the </a:t>
            </a:r>
            <a:r>
              <a:rPr lang="en-US" b="1" dirty="0">
                <a:latin typeface="Arial" panose="020B0604020202020204" pitchFamily="34" charset="0"/>
                <a:ea typeface="Calibri" panose="020F0502020204030204" pitchFamily="34" charset="0"/>
                <a:cs typeface="Arial" panose="020B0604020202020204" pitchFamily="34" charset="0"/>
              </a:rPr>
              <a:t>full framework </a:t>
            </a:r>
            <a:r>
              <a:rPr lang="en-US" dirty="0">
                <a:latin typeface="Arial" panose="020B0604020202020204" pitchFamily="34" charset="0"/>
                <a:ea typeface="Calibri" panose="020F0502020204030204" pitchFamily="34" charset="0"/>
                <a:cs typeface="Arial" panose="020B0604020202020204" pitchFamily="34" charset="0"/>
              </a:rPr>
              <a:t>and grades the school against the key judgement grade descriptors and overall effectiveness, as well as any relevant provision judgement</a:t>
            </a:r>
            <a:r>
              <a:rPr lang="en-US" dirty="0" smtClean="0">
                <a:latin typeface="Arial" panose="020B0604020202020204" pitchFamily="34" charset="0"/>
                <a:ea typeface="Calibri" panose="020F0502020204030204" pitchFamily="34" charset="0"/>
                <a:cs typeface="Arial" panose="020B0604020202020204" pitchFamily="34" charset="0"/>
              </a:rPr>
              <a:t>.</a:t>
            </a:r>
          </a:p>
          <a:p>
            <a:pPr algn="just">
              <a:lnSpc>
                <a:spcPct val="100000"/>
              </a:lnSpc>
            </a:pPr>
            <a:r>
              <a:rPr lang="en-US" sz="1800" b="1" dirty="0" smtClean="0">
                <a:effectLst/>
                <a:latin typeface="Arial" panose="020B0604020202020204" pitchFamily="34" charset="0"/>
                <a:ea typeface="Calibri" panose="020F0502020204030204" pitchFamily="34" charset="0"/>
                <a:cs typeface="Arial" panose="020B0604020202020204" pitchFamily="34" charset="0"/>
              </a:rPr>
              <a:t>Inspectors evaluate schools against the following key judgements:</a:t>
            </a:r>
          </a:p>
          <a:p>
            <a:pPr marL="285750" indent="-285750" algn="just">
              <a:lnSpc>
                <a:spcPct val="100000"/>
              </a:lnSpc>
              <a:buFontTx/>
              <a:buChar char="-"/>
            </a:pPr>
            <a:r>
              <a:rPr lang="en-US" dirty="0" smtClean="0">
                <a:latin typeface="Arial" panose="020B0604020202020204" pitchFamily="34" charset="0"/>
                <a:ea typeface="Calibri" panose="020F0502020204030204" pitchFamily="34" charset="0"/>
                <a:cs typeface="Arial" panose="020B0604020202020204" pitchFamily="34" charset="0"/>
              </a:rPr>
              <a:t>Quality of education</a:t>
            </a:r>
          </a:p>
          <a:p>
            <a:pPr marL="285750" indent="-285750" algn="just">
              <a:lnSpc>
                <a:spcPct val="100000"/>
              </a:lnSpc>
              <a:buFontTx/>
              <a:buChar char="-"/>
            </a:pPr>
            <a:r>
              <a:rPr lang="en-US" sz="1800" dirty="0" err="1" smtClean="0">
                <a:effectLst/>
                <a:latin typeface="Arial" panose="020B0604020202020204" pitchFamily="34" charset="0"/>
                <a:ea typeface="Calibri" panose="020F0502020204030204" pitchFamily="34" charset="0"/>
                <a:cs typeface="Arial" panose="020B0604020202020204" pitchFamily="34" charset="0"/>
              </a:rPr>
              <a:t>Behaviour</a:t>
            </a:r>
            <a:r>
              <a:rPr lang="en-US" sz="1800" dirty="0" smtClean="0">
                <a:effectLst/>
                <a:latin typeface="Arial" panose="020B0604020202020204" pitchFamily="34" charset="0"/>
                <a:ea typeface="Calibri" panose="020F0502020204030204" pitchFamily="34" charset="0"/>
                <a:cs typeface="Arial" panose="020B0604020202020204" pitchFamily="34" charset="0"/>
              </a:rPr>
              <a:t> and attitudes</a:t>
            </a:r>
          </a:p>
          <a:p>
            <a:pPr marL="285750" indent="-285750" algn="just">
              <a:lnSpc>
                <a:spcPct val="100000"/>
              </a:lnSpc>
              <a:buFontTx/>
              <a:buChar char="-"/>
            </a:pPr>
            <a:r>
              <a:rPr lang="en-US" dirty="0" smtClean="0">
                <a:latin typeface="Arial" panose="020B0604020202020204" pitchFamily="34" charset="0"/>
                <a:ea typeface="Calibri" panose="020F0502020204030204" pitchFamily="34" charset="0"/>
                <a:cs typeface="Arial" panose="020B0604020202020204" pitchFamily="34" charset="0"/>
              </a:rPr>
              <a:t>Personal development</a:t>
            </a:r>
          </a:p>
          <a:p>
            <a:pPr marL="285750" indent="-285750" algn="just">
              <a:lnSpc>
                <a:spcPct val="100000"/>
              </a:lnSpc>
              <a:buFontTx/>
              <a:buChar char="-"/>
            </a:pPr>
            <a:r>
              <a:rPr lang="en-US" sz="1800" dirty="0" smtClean="0">
                <a:effectLst/>
                <a:latin typeface="Arial" panose="020B0604020202020204" pitchFamily="34" charset="0"/>
                <a:ea typeface="Calibri" panose="020F0502020204030204" pitchFamily="34" charset="0"/>
                <a:cs typeface="Arial" panose="020B0604020202020204" pitchFamily="34" charset="0"/>
              </a:rPr>
              <a:t>Leadership and management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latin typeface="Arial" panose="020B0604020202020204" pitchFamily="34" charset="0"/>
              <a:ea typeface="Calibri" panose="020F0502020204030204" pitchFamily="34" charset="0"/>
              <a:cs typeface="Arial" panose="020B0604020202020204" pitchFamily="34" charset="0"/>
            </a:endParaRPr>
          </a:p>
          <a:p>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latin typeface="Arial" panose="020B0604020202020204" pitchFamily="34" charset="0"/>
              <a:ea typeface="Calibri" panose="020F0502020204030204" pitchFamily="34" charset="0"/>
              <a:cs typeface="Arial" panose="020B0604020202020204" pitchFamily="34" charset="0"/>
            </a:endParaRPr>
          </a:p>
          <a:p>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3" name="Text Placeholder 2">
            <a:extLst>
              <a:ext uri="{FF2B5EF4-FFF2-40B4-BE49-F238E27FC236}">
                <a16:creationId xmlns:a16="http://schemas.microsoft.com/office/drawing/2014/main" id="{55C76426-9DEB-56B9-EF8A-26ADEB867E72}"/>
              </a:ext>
            </a:extLst>
          </p:cNvPr>
          <p:cNvSpPr>
            <a:spLocks noGrp="1"/>
          </p:cNvSpPr>
          <p:nvPr>
            <p:ph type="body" sz="quarter" idx="15"/>
          </p:nvPr>
        </p:nvSpPr>
        <p:spPr>
          <a:xfrm>
            <a:off x="2022173" y="1045440"/>
            <a:ext cx="8147655" cy="540000"/>
          </a:xfrm>
        </p:spPr>
        <p:txBody>
          <a:bodyPr/>
          <a:lstStyle/>
          <a:p>
            <a:r>
              <a:rPr lang="en-US" sz="2800" b="1" dirty="0"/>
              <a:t>Part 1: How schools will be inspected</a:t>
            </a:r>
            <a:endParaRPr lang="en-GB" sz="2800" b="1" dirty="0"/>
          </a:p>
          <a:p>
            <a:endParaRPr lang="en-GB" dirty="0"/>
          </a:p>
        </p:txBody>
      </p:sp>
    </p:spTree>
    <p:extLst>
      <p:ext uri="{BB962C8B-B14F-4D97-AF65-F5344CB8AC3E}">
        <p14:creationId xmlns:p14="http://schemas.microsoft.com/office/powerpoint/2010/main" val="19371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01B2BE-B7FE-5036-8CE8-4E000489B922}"/>
              </a:ext>
            </a:extLst>
          </p:cNvPr>
          <p:cNvSpPr>
            <a:spLocks noGrp="1"/>
          </p:cNvSpPr>
          <p:nvPr>
            <p:ph type="body" sz="quarter" idx="14"/>
          </p:nvPr>
        </p:nvSpPr>
        <p:spPr>
          <a:xfrm>
            <a:off x="696000" y="1655444"/>
            <a:ext cx="10800000" cy="4680000"/>
          </a:xfrm>
        </p:spPr>
        <p:txBody>
          <a:bodyPr/>
          <a:lstStyle/>
          <a:p>
            <a:pPr algn="just">
              <a:lnSpc>
                <a:spcPct val="100000"/>
              </a:lnSpc>
            </a:pPr>
            <a:r>
              <a:rPr lang="en-GB" b="1" dirty="0">
                <a:latin typeface="Arial" panose="020B0604020202020204" pitchFamily="34" charset="0"/>
                <a:ea typeface="Calibri" panose="020F0502020204030204" pitchFamily="34" charset="0"/>
                <a:cs typeface="Times New Roman" panose="02020603050405020304" pitchFamily="18" charset="0"/>
              </a:rPr>
              <a:t>Risk assessment</a:t>
            </a:r>
          </a:p>
          <a:p>
            <a:pPr algn="just">
              <a:lnSpc>
                <a:spcPct val="100000"/>
              </a:lnSpc>
            </a:pPr>
            <a:r>
              <a:rPr lang="en-US" dirty="0">
                <a:latin typeface="Arial" panose="020B0604020202020204" pitchFamily="34" charset="0"/>
                <a:ea typeface="Calibri" panose="020F0502020204030204" pitchFamily="34" charset="0"/>
                <a:cs typeface="Arial" panose="020B0604020202020204" pitchFamily="34" charset="0"/>
              </a:rPr>
              <a:t>To select schools for inspection and determine whether good and outstanding schools will receive an ungraded or graded inspection, Ofsted undertakes a desk-based review of relevant information pertaining to the school.  </a:t>
            </a:r>
            <a:r>
              <a:rPr lang="en-US" b="1" dirty="0" smtClean="0">
                <a:latin typeface="Arial" panose="020B0604020202020204" pitchFamily="34" charset="0"/>
                <a:ea typeface="Calibri" panose="020F0502020204030204" pitchFamily="34" charset="0"/>
                <a:cs typeface="Arial" panose="020B0604020202020204" pitchFamily="34" charset="0"/>
              </a:rPr>
              <a:t>(also the process between May 2012 and November 2020)</a:t>
            </a:r>
            <a:endParaRPr lang="en-US" b="1" dirty="0">
              <a:latin typeface="Arial" panose="020B0604020202020204" pitchFamily="34" charset="0"/>
              <a:ea typeface="Calibri" panose="020F0502020204030204" pitchFamily="34" charset="0"/>
              <a:cs typeface="Arial" panose="020B0604020202020204" pitchFamily="34" charset="0"/>
            </a:endParaRPr>
          </a:p>
          <a:p>
            <a:pPr algn="just">
              <a:lnSpc>
                <a:spcPct val="100000"/>
              </a:lnSpc>
            </a:pPr>
            <a:endParaRPr lang="en-US" dirty="0" smtClean="0">
              <a:latin typeface="Arial" panose="020B0604020202020204" pitchFamily="34" charset="0"/>
              <a:ea typeface="Calibri" panose="020F0502020204030204" pitchFamily="34" charset="0"/>
              <a:cs typeface="Arial" panose="020B0604020202020204" pitchFamily="34" charset="0"/>
            </a:endParaRPr>
          </a:p>
          <a:p>
            <a:pPr algn="just">
              <a:lnSpc>
                <a:spcPct val="100000"/>
              </a:lnSpc>
            </a:pPr>
            <a:r>
              <a:rPr lang="en-US" dirty="0" smtClean="0">
                <a:latin typeface="Arial" panose="020B0604020202020204" pitchFamily="34" charset="0"/>
                <a:ea typeface="Calibri" panose="020F0502020204030204" pitchFamily="34" charset="0"/>
                <a:cs typeface="Arial" panose="020B0604020202020204" pitchFamily="34" charset="0"/>
              </a:rPr>
              <a:t>Due </a:t>
            </a:r>
            <a:r>
              <a:rPr lang="en-US" dirty="0">
                <a:latin typeface="Arial" panose="020B0604020202020204" pitchFamily="34" charset="0"/>
                <a:ea typeface="Calibri" panose="020F0502020204030204" pitchFamily="34" charset="0"/>
                <a:cs typeface="Arial" panose="020B0604020202020204" pitchFamily="34" charset="0"/>
              </a:rPr>
              <a:t>to the coronavirus (COVID-19) pandemic, the DfE data that is normally </a:t>
            </a:r>
            <a:r>
              <a:rPr lang="en-US" dirty="0" err="1">
                <a:latin typeface="Arial" panose="020B0604020202020204" pitchFamily="34" charset="0"/>
                <a:ea typeface="Calibri" panose="020F0502020204030204" pitchFamily="34" charset="0"/>
                <a:cs typeface="Arial" panose="020B0604020202020204" pitchFamily="34" charset="0"/>
              </a:rPr>
              <a:t>analysed</a:t>
            </a:r>
            <a:r>
              <a:rPr lang="en-US" dirty="0">
                <a:latin typeface="Arial" panose="020B0604020202020204" pitchFamily="34" charset="0"/>
                <a:ea typeface="Calibri" panose="020F0502020204030204" pitchFamily="34" charset="0"/>
                <a:cs typeface="Arial" panose="020B0604020202020204" pitchFamily="34" charset="0"/>
              </a:rPr>
              <a:t> was not collected in 2020 and 2021; therefore, 2019 data is continuing to be used. Data from 2022 will be used for risk assessment purposes when available. </a:t>
            </a:r>
            <a:endParaRPr lang="en-GB" dirty="0">
              <a:latin typeface="Arial" panose="020B0604020202020204" pitchFamily="34" charset="0"/>
              <a:ea typeface="Calibri" panose="020F0502020204030204" pitchFamily="34" charset="0"/>
              <a:cs typeface="Arial" panose="020B0604020202020204" pitchFamily="34" charset="0"/>
            </a:endParaRPr>
          </a:p>
          <a:p>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latin typeface="Arial" panose="020B0604020202020204" pitchFamily="34" charset="0"/>
              <a:ea typeface="Calibri" panose="020F0502020204030204" pitchFamily="34" charset="0"/>
              <a:cs typeface="Arial" panose="020B0604020202020204" pitchFamily="34" charset="0"/>
            </a:endParaRPr>
          </a:p>
          <a:p>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3" name="Text Placeholder 2">
            <a:extLst>
              <a:ext uri="{FF2B5EF4-FFF2-40B4-BE49-F238E27FC236}">
                <a16:creationId xmlns:a16="http://schemas.microsoft.com/office/drawing/2014/main" id="{55C76426-9DEB-56B9-EF8A-26ADEB867E72}"/>
              </a:ext>
            </a:extLst>
          </p:cNvPr>
          <p:cNvSpPr>
            <a:spLocks noGrp="1"/>
          </p:cNvSpPr>
          <p:nvPr>
            <p:ph type="body" sz="quarter" idx="15"/>
          </p:nvPr>
        </p:nvSpPr>
        <p:spPr>
          <a:xfrm>
            <a:off x="2022173" y="1036374"/>
            <a:ext cx="8147655" cy="540000"/>
          </a:xfrm>
        </p:spPr>
        <p:txBody>
          <a:bodyPr/>
          <a:lstStyle/>
          <a:p>
            <a:r>
              <a:rPr lang="en-US" sz="2800" b="1" dirty="0" smtClean="0"/>
              <a:t>Part </a:t>
            </a:r>
            <a:r>
              <a:rPr lang="en-US" sz="2800" b="1" dirty="0"/>
              <a:t>1: How schools will be inspected</a:t>
            </a:r>
            <a:endParaRPr lang="en-GB" sz="2800" b="1" dirty="0"/>
          </a:p>
        </p:txBody>
      </p:sp>
    </p:spTree>
    <p:extLst>
      <p:ext uri="{BB962C8B-B14F-4D97-AF65-F5344CB8AC3E}">
        <p14:creationId xmlns:p14="http://schemas.microsoft.com/office/powerpoint/2010/main" val="2508624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B41AA2-D466-4AB2-B644-1CD8F6E94AE9}"/>
              </a:ext>
            </a:extLst>
          </p:cNvPr>
          <p:cNvSpPr>
            <a:spLocks noGrp="1"/>
          </p:cNvSpPr>
          <p:nvPr>
            <p:ph type="body" sz="quarter" idx="14"/>
          </p:nvPr>
        </p:nvSpPr>
        <p:spPr>
          <a:xfrm>
            <a:off x="696000" y="2021378"/>
            <a:ext cx="10800000" cy="4320000"/>
          </a:xfrm>
        </p:spPr>
        <p:txBody>
          <a:bodyPr/>
          <a:lstStyle/>
          <a:p>
            <a:pPr algn="just">
              <a:lnSpc>
                <a:spcPct val="100000"/>
              </a:lnSpc>
            </a:pPr>
            <a:r>
              <a:rPr lang="en-US" dirty="0"/>
              <a:t>All formerly exempt schools are now eligible for inspection and will receive an initial inspection by July </a:t>
            </a:r>
            <a:r>
              <a:rPr lang="en-US" dirty="0" smtClean="0"/>
              <a:t>2025</a:t>
            </a:r>
            <a:r>
              <a:rPr lang="en-US" dirty="0"/>
              <a:t> </a:t>
            </a:r>
            <a:r>
              <a:rPr lang="en-US" dirty="0" smtClean="0"/>
              <a:t>as per the government remit to inspect all schools by this date </a:t>
            </a:r>
            <a:endParaRPr lang="en-GB" dirty="0"/>
          </a:p>
          <a:p>
            <a:pPr algn="just">
              <a:lnSpc>
                <a:spcPct val="100000"/>
              </a:lnSpc>
            </a:pPr>
            <a:r>
              <a:rPr lang="en-GB" sz="1800" dirty="0">
                <a:effectLst/>
                <a:ea typeface="Calibri" panose="020F0502020204030204" pitchFamily="34" charset="0"/>
                <a:cs typeface="Arial" panose="020B0604020202020204" pitchFamily="34" charset="0"/>
              </a:rPr>
              <a:t>Schools that last had a </a:t>
            </a:r>
            <a:r>
              <a:rPr lang="en-GB" dirty="0">
                <a:ea typeface="Calibri" panose="020F0502020204030204" pitchFamily="34" charset="0"/>
                <a:cs typeface="Arial" panose="020B0604020202020204" pitchFamily="34" charset="0"/>
              </a:rPr>
              <a:t>graded </a:t>
            </a:r>
            <a:r>
              <a:rPr lang="en-GB" sz="1800" dirty="0">
                <a:effectLst/>
                <a:ea typeface="Calibri" panose="020F0502020204030204" pitchFamily="34" charset="0"/>
                <a:cs typeface="Arial" panose="020B0604020202020204" pitchFamily="34" charset="0"/>
              </a:rPr>
              <a:t>inspection before September 2015 will receive an initial graded inspection.</a:t>
            </a:r>
          </a:p>
          <a:p>
            <a:pPr algn="just">
              <a:lnSpc>
                <a:spcPct val="100000"/>
              </a:lnSpc>
            </a:pPr>
            <a:r>
              <a:rPr lang="en-GB" sz="1800" dirty="0">
                <a:effectLst/>
                <a:ea typeface="Calibri" panose="020F0502020204030204" pitchFamily="34" charset="0"/>
                <a:cs typeface="Arial" panose="020B0604020202020204" pitchFamily="34" charset="0"/>
              </a:rPr>
              <a:t>Schools that last received a graded inspection after this date will receive an initial ungraded inspection. </a:t>
            </a:r>
          </a:p>
          <a:p>
            <a:pPr algn="just">
              <a:lnSpc>
                <a:spcPct val="100000"/>
              </a:lnSpc>
            </a:pPr>
            <a:r>
              <a:rPr lang="en-GB" sz="1800" dirty="0">
                <a:effectLst/>
                <a:ea typeface="Calibri" panose="020F0502020204030204" pitchFamily="34" charset="0"/>
                <a:cs typeface="Arial" panose="020B0604020202020204" pitchFamily="34" charset="0"/>
              </a:rPr>
              <a:t>If that ungraded inspection indicates that outstanding performance may not have been maintained, a graded inspection will normally be carried out within the next academic year or as soon as possible thereafter, though before 1 August 2025. </a:t>
            </a:r>
            <a:endParaRPr lang="en-GB" dirty="0"/>
          </a:p>
        </p:txBody>
      </p:sp>
      <p:sp>
        <p:nvSpPr>
          <p:cNvPr id="3" name="Text Placeholder 2">
            <a:extLst>
              <a:ext uri="{FF2B5EF4-FFF2-40B4-BE49-F238E27FC236}">
                <a16:creationId xmlns:a16="http://schemas.microsoft.com/office/drawing/2014/main" id="{E63EF3E8-A7E2-411C-85A3-0A406358E772}"/>
              </a:ext>
            </a:extLst>
          </p:cNvPr>
          <p:cNvSpPr>
            <a:spLocks noGrp="1"/>
          </p:cNvSpPr>
          <p:nvPr>
            <p:ph type="body" sz="quarter" idx="15"/>
          </p:nvPr>
        </p:nvSpPr>
        <p:spPr>
          <a:xfrm>
            <a:off x="696000" y="1079372"/>
            <a:ext cx="10800000" cy="887641"/>
          </a:xfrm>
        </p:spPr>
        <p:txBody>
          <a:bodyPr/>
          <a:lstStyle/>
          <a:p>
            <a:r>
              <a:rPr lang="en-GB" sz="2800" b="1" dirty="0"/>
              <a:t>‘Outstanding’ schools that were formerly exempt from routine inspections</a:t>
            </a:r>
          </a:p>
          <a:p>
            <a:endParaRPr lang="en-GB" dirty="0"/>
          </a:p>
        </p:txBody>
      </p:sp>
    </p:spTree>
    <p:extLst>
      <p:ext uri="{BB962C8B-B14F-4D97-AF65-F5344CB8AC3E}">
        <p14:creationId xmlns:p14="http://schemas.microsoft.com/office/powerpoint/2010/main" val="1392750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EDC342-FC12-422E-BDE7-4CDF7D768F14}"/>
              </a:ext>
            </a:extLst>
          </p:cNvPr>
          <p:cNvSpPr>
            <a:spLocks noGrp="1"/>
          </p:cNvSpPr>
          <p:nvPr>
            <p:ph type="body" sz="quarter" idx="14"/>
          </p:nvPr>
        </p:nvSpPr>
        <p:spPr>
          <a:xfrm>
            <a:off x="696000" y="1696099"/>
            <a:ext cx="10800000" cy="4680000"/>
          </a:xfrm>
        </p:spPr>
        <p:txBody>
          <a:bodyPr/>
          <a:lstStyle/>
          <a:p>
            <a:pPr algn="just">
              <a:lnSpc>
                <a:spcPct val="100000"/>
              </a:lnSpc>
              <a:spcAft>
                <a:spcPts val="600"/>
              </a:spcAft>
            </a:pPr>
            <a:r>
              <a:rPr lang="en-GB" sz="1800" b="1" dirty="0"/>
              <a:t>Notification and lead inspector’s preparation</a:t>
            </a:r>
          </a:p>
          <a:p>
            <a:pPr algn="just">
              <a:lnSpc>
                <a:spcPct val="100000"/>
              </a:lnSpc>
              <a:spcAft>
                <a:spcPts val="600"/>
              </a:spcAft>
            </a:pPr>
            <a:r>
              <a:rPr lang="en-US" dirty="0"/>
              <a:t>To announce an inspection, </a:t>
            </a:r>
            <a:r>
              <a:rPr lang="en-US" dirty="0" err="1"/>
              <a:t>Ofsted</a:t>
            </a:r>
            <a:r>
              <a:rPr lang="en-US" dirty="0"/>
              <a:t> will normally contact a school by telephone between 10:30am and 2:00pm on the school day before the inspection. The inspector will speak to the headteacher or, if they are unavailable, the most senior member of staff available. The school will be asked to confirm information held about the provision, including:</a:t>
            </a:r>
          </a:p>
          <a:p>
            <a:pPr marL="285750" indent="-285750" algn="just">
              <a:lnSpc>
                <a:spcPct val="100000"/>
              </a:lnSpc>
              <a:spcAft>
                <a:spcPts val="600"/>
              </a:spcAft>
              <a:buFont typeface="Arial" panose="020B0604020202020204" pitchFamily="34" charset="0"/>
              <a:buChar char="•"/>
            </a:pPr>
            <a:r>
              <a:rPr lang="en-US" dirty="0"/>
              <a:t>The number of pupils on roll at the school.</a:t>
            </a:r>
          </a:p>
          <a:p>
            <a:pPr marL="285750" indent="-285750" algn="just">
              <a:lnSpc>
                <a:spcPct val="100000"/>
              </a:lnSpc>
              <a:spcAft>
                <a:spcPts val="600"/>
              </a:spcAft>
              <a:buFont typeface="Arial" panose="020B0604020202020204" pitchFamily="34" charset="0"/>
              <a:buChar char="•"/>
            </a:pPr>
            <a:r>
              <a:rPr lang="en-US" dirty="0"/>
              <a:t>The governance arrangements for the school.</a:t>
            </a:r>
          </a:p>
          <a:p>
            <a:pPr marL="285750" indent="-285750" algn="just">
              <a:lnSpc>
                <a:spcPct val="100000"/>
              </a:lnSpc>
              <a:spcAft>
                <a:spcPts val="600"/>
              </a:spcAft>
              <a:buFont typeface="Arial" panose="020B0604020202020204" pitchFamily="34" charset="0"/>
              <a:buChar char="•"/>
            </a:pPr>
            <a:r>
              <a:rPr lang="en-US" dirty="0"/>
              <a:t>Whether the school has any SEND provision, nursery provision for two- and three-year-</a:t>
            </a:r>
            <a:r>
              <a:rPr lang="en-US" dirty="0" err="1"/>
              <a:t>olds</a:t>
            </a:r>
            <a:r>
              <a:rPr lang="en-US" dirty="0"/>
              <a:t>, or additional resource provision.</a:t>
            </a:r>
          </a:p>
          <a:p>
            <a:pPr algn="just">
              <a:lnSpc>
                <a:spcPct val="100000"/>
              </a:lnSpc>
              <a:spcAft>
                <a:spcPts val="600"/>
              </a:spcAft>
            </a:pPr>
            <a:r>
              <a:rPr lang="en-US" dirty="0"/>
              <a:t>The school will then be sent a letter setting out the key information for leaders to be aware of before the inspection and outlining a range of information be made available to inspectors by 8:00am the next day. </a:t>
            </a:r>
          </a:p>
        </p:txBody>
      </p:sp>
      <p:sp>
        <p:nvSpPr>
          <p:cNvPr id="3" name="Text Placeholder 2">
            <a:extLst>
              <a:ext uri="{FF2B5EF4-FFF2-40B4-BE49-F238E27FC236}">
                <a16:creationId xmlns:a16="http://schemas.microsoft.com/office/drawing/2014/main" id="{2666748A-60DE-4964-B3DE-A111F5B02038}"/>
              </a:ext>
            </a:extLst>
          </p:cNvPr>
          <p:cNvSpPr>
            <a:spLocks noGrp="1"/>
          </p:cNvSpPr>
          <p:nvPr>
            <p:ph type="body" sz="quarter" idx="15"/>
          </p:nvPr>
        </p:nvSpPr>
        <p:spPr>
          <a:xfrm>
            <a:off x="1394025" y="1004514"/>
            <a:ext cx="7860811" cy="540000"/>
          </a:xfrm>
        </p:spPr>
        <p:txBody>
          <a:bodyPr/>
          <a:lstStyle/>
          <a:p>
            <a:r>
              <a:rPr lang="en-GB" dirty="0" smtClean="0"/>
              <a:t>How Ofsted Works- Before </a:t>
            </a:r>
            <a:r>
              <a:rPr lang="en-GB" dirty="0"/>
              <a:t>the inspection</a:t>
            </a:r>
          </a:p>
        </p:txBody>
      </p:sp>
    </p:spTree>
    <p:extLst>
      <p:ext uri="{BB962C8B-B14F-4D97-AF65-F5344CB8AC3E}">
        <p14:creationId xmlns:p14="http://schemas.microsoft.com/office/powerpoint/2010/main" val="1653215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DDE4BB-2594-495F-AC9B-0C9D9AADCFFB}"/>
              </a:ext>
            </a:extLst>
          </p:cNvPr>
          <p:cNvSpPr>
            <a:spLocks noGrp="1"/>
          </p:cNvSpPr>
          <p:nvPr>
            <p:ph type="body" sz="quarter" idx="14"/>
          </p:nvPr>
        </p:nvSpPr>
        <p:spPr>
          <a:xfrm>
            <a:off x="696000" y="1626472"/>
            <a:ext cx="10800000" cy="4680000"/>
          </a:xfrm>
        </p:spPr>
        <p:txBody>
          <a:bodyPr/>
          <a:lstStyle/>
          <a:p>
            <a:pPr algn="just">
              <a:lnSpc>
                <a:spcPct val="100000"/>
              </a:lnSpc>
              <a:spcAft>
                <a:spcPts val="600"/>
              </a:spcAft>
            </a:pPr>
            <a:r>
              <a:rPr lang="en-US" dirty="0"/>
              <a:t>When a school is notified of an inspection, leaders and those responsible for governance should take reasonable steps to inform all registered parents of registered pupils at the school, as well as any relevant bodies, including alternative provision (AP) providers, of the inspection. </a:t>
            </a:r>
          </a:p>
          <a:p>
            <a:pPr algn="just">
              <a:lnSpc>
                <a:spcPct val="100000"/>
              </a:lnSpc>
              <a:spcAft>
                <a:spcPts val="600"/>
              </a:spcAft>
            </a:pPr>
            <a:r>
              <a:rPr lang="en-US" dirty="0"/>
              <a:t>Schools should note that, for graded inspections, they are required by law to take any reasonably practicable steps to notify the parents of registered pupils at the school. </a:t>
            </a:r>
          </a:p>
          <a:p>
            <a:pPr algn="just">
              <a:lnSpc>
                <a:spcPct val="100000"/>
              </a:lnSpc>
              <a:spcAft>
                <a:spcPts val="600"/>
              </a:spcAft>
            </a:pPr>
            <a:r>
              <a:rPr lang="en-US" dirty="0"/>
              <a:t>Inspectors will review the evidence from Ofsted Parent View throughout the inspection and take into account any other evidence from parents, including the results of any past surveys the school has carried out or commissioned. </a:t>
            </a:r>
          </a:p>
          <a:p>
            <a:pPr algn="just">
              <a:lnSpc>
                <a:spcPct val="100000"/>
              </a:lnSpc>
              <a:spcAft>
                <a:spcPts val="600"/>
              </a:spcAft>
            </a:pPr>
            <a:r>
              <a:rPr lang="en-US" dirty="0"/>
              <a:t>The views of pupils and school staff will be gathered through online questionnaires via links provided and should be completed by 3:00pm on the first day of the inspection</a:t>
            </a:r>
            <a:r>
              <a:rPr lang="en-US" dirty="0" smtClean="0"/>
              <a:t>.</a:t>
            </a:r>
            <a:endParaRPr lang="en-US" dirty="0"/>
          </a:p>
          <a:p>
            <a:pPr algn="just">
              <a:lnSpc>
                <a:spcPct val="100000"/>
              </a:lnSpc>
              <a:spcAft>
                <a:spcPts val="600"/>
              </a:spcAft>
            </a:pPr>
            <a:r>
              <a:rPr lang="en-US" dirty="0"/>
              <a:t>Inspectors may also gather views from parents, pupils or other stakeholders in person, formally or informally.</a:t>
            </a:r>
          </a:p>
          <a:p>
            <a:endParaRPr lang="en-GB" dirty="0"/>
          </a:p>
        </p:txBody>
      </p:sp>
      <p:sp>
        <p:nvSpPr>
          <p:cNvPr id="3" name="Text Placeholder 2">
            <a:extLst>
              <a:ext uri="{FF2B5EF4-FFF2-40B4-BE49-F238E27FC236}">
                <a16:creationId xmlns:a16="http://schemas.microsoft.com/office/drawing/2014/main" id="{B3C5B1C3-5F3F-4219-9060-41C7181F39BB}"/>
              </a:ext>
            </a:extLst>
          </p:cNvPr>
          <p:cNvSpPr>
            <a:spLocks noGrp="1"/>
          </p:cNvSpPr>
          <p:nvPr>
            <p:ph type="body" sz="quarter" idx="15"/>
          </p:nvPr>
        </p:nvSpPr>
        <p:spPr>
          <a:xfrm>
            <a:off x="696000" y="1050751"/>
            <a:ext cx="10800000" cy="540000"/>
          </a:xfrm>
        </p:spPr>
        <p:txBody>
          <a:bodyPr/>
          <a:lstStyle/>
          <a:p>
            <a:r>
              <a:rPr lang="en-US" sz="2800" b="1" dirty="0"/>
              <a:t>Seeking the views of parents, staff and pupils</a:t>
            </a:r>
            <a:endParaRPr lang="en-GB" dirty="0"/>
          </a:p>
        </p:txBody>
      </p:sp>
    </p:spTree>
    <p:extLst>
      <p:ext uri="{BB962C8B-B14F-4D97-AF65-F5344CB8AC3E}">
        <p14:creationId xmlns:p14="http://schemas.microsoft.com/office/powerpoint/2010/main" val="1179894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EDC342-FC12-422E-BDE7-4CDF7D768F14}"/>
              </a:ext>
            </a:extLst>
          </p:cNvPr>
          <p:cNvSpPr>
            <a:spLocks noGrp="1"/>
          </p:cNvSpPr>
          <p:nvPr>
            <p:ph type="body" sz="quarter" idx="14"/>
          </p:nvPr>
        </p:nvSpPr>
        <p:spPr>
          <a:xfrm>
            <a:off x="696000" y="1696099"/>
            <a:ext cx="10800000" cy="4680000"/>
          </a:xfrm>
        </p:spPr>
        <p:txBody>
          <a:bodyPr/>
          <a:lstStyle/>
          <a:p>
            <a:pPr algn="just">
              <a:lnSpc>
                <a:spcPct val="100000"/>
              </a:lnSpc>
              <a:spcAft>
                <a:spcPts val="600"/>
              </a:spcAft>
            </a:pPr>
            <a:r>
              <a:rPr lang="en-US" b="1" dirty="0"/>
              <a:t>Preparatory telephone calls from the lead inspector to the headteacher</a:t>
            </a:r>
          </a:p>
          <a:p>
            <a:pPr algn="just">
              <a:lnSpc>
                <a:spcPct val="100000"/>
              </a:lnSpc>
              <a:spcAft>
                <a:spcPts val="600"/>
              </a:spcAft>
            </a:pPr>
            <a:r>
              <a:rPr lang="en-US" dirty="0"/>
              <a:t>Once informed of the inspection, the lead inspector will contact the headteacher to conduct a preparatory telephone conversation (normally lasting around 90 minutes) consisting of:</a:t>
            </a:r>
          </a:p>
          <a:p>
            <a:pPr marL="285750" indent="-285750" algn="just">
              <a:lnSpc>
                <a:spcPct val="100000"/>
              </a:lnSpc>
              <a:spcAft>
                <a:spcPts val="600"/>
              </a:spcAft>
              <a:buFont typeface="Arial" panose="020B0604020202020204" pitchFamily="34" charset="0"/>
              <a:buChar char="•"/>
            </a:pPr>
            <a:r>
              <a:rPr lang="en-US" dirty="0"/>
              <a:t>A short inspection-planning conversation that focusses on practical and logistical issues. </a:t>
            </a:r>
          </a:p>
          <a:p>
            <a:pPr marL="285750" indent="-285750" algn="just">
              <a:lnSpc>
                <a:spcPct val="100000"/>
              </a:lnSpc>
              <a:spcAft>
                <a:spcPts val="600"/>
              </a:spcAft>
              <a:buFont typeface="Arial" panose="020B0604020202020204" pitchFamily="34" charset="0"/>
              <a:buChar char="•"/>
            </a:pPr>
            <a:r>
              <a:rPr lang="en-US" dirty="0"/>
              <a:t>A longer reflective, educationally-focussed conversation about the school’s progress since the last inspection, including how coronavirus has affected this. </a:t>
            </a:r>
          </a:p>
          <a:p>
            <a:pPr algn="just">
              <a:lnSpc>
                <a:spcPct val="100000"/>
              </a:lnSpc>
              <a:spcAft>
                <a:spcPts val="600"/>
              </a:spcAft>
            </a:pPr>
            <a:endParaRPr lang="en-GB" dirty="0"/>
          </a:p>
        </p:txBody>
      </p:sp>
      <p:sp>
        <p:nvSpPr>
          <p:cNvPr id="3" name="Text Placeholder 2">
            <a:extLst>
              <a:ext uri="{FF2B5EF4-FFF2-40B4-BE49-F238E27FC236}">
                <a16:creationId xmlns:a16="http://schemas.microsoft.com/office/drawing/2014/main" id="{2666748A-60DE-4964-B3DE-A111F5B02038}"/>
              </a:ext>
            </a:extLst>
          </p:cNvPr>
          <p:cNvSpPr>
            <a:spLocks noGrp="1"/>
          </p:cNvSpPr>
          <p:nvPr>
            <p:ph type="body" sz="quarter" idx="15"/>
          </p:nvPr>
        </p:nvSpPr>
        <p:spPr>
          <a:xfrm>
            <a:off x="2862606" y="1087641"/>
            <a:ext cx="6466789" cy="540000"/>
          </a:xfrm>
        </p:spPr>
        <p:txBody>
          <a:bodyPr/>
          <a:lstStyle/>
          <a:p>
            <a:r>
              <a:rPr lang="en-GB" dirty="0"/>
              <a:t>Before the inspection</a:t>
            </a:r>
          </a:p>
        </p:txBody>
      </p:sp>
    </p:spTree>
    <p:extLst>
      <p:ext uri="{BB962C8B-B14F-4D97-AF65-F5344CB8AC3E}">
        <p14:creationId xmlns:p14="http://schemas.microsoft.com/office/powerpoint/2010/main" val="2865257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SB2021">
      <a:dk1>
        <a:srgbClr val="000000"/>
      </a:dk1>
      <a:lt1>
        <a:sysClr val="window" lastClr="FFFFFF"/>
      </a:lt1>
      <a:dk2>
        <a:srgbClr val="000000"/>
      </a:dk2>
      <a:lt2>
        <a:srgbClr val="ECECEC"/>
      </a:lt2>
      <a:accent1>
        <a:srgbClr val="B1B1B1"/>
      </a:accent1>
      <a:accent2>
        <a:srgbClr val="041E42"/>
      </a:accent2>
      <a:accent3>
        <a:srgbClr val="041E42"/>
      </a:accent3>
      <a:accent4>
        <a:srgbClr val="47D7AC"/>
      </a:accent4>
      <a:accent5>
        <a:srgbClr val="FF6900"/>
      </a:accent5>
      <a:accent6>
        <a:srgbClr val="FF6900"/>
      </a:accent6>
      <a:hlink>
        <a:srgbClr val="0000EE"/>
      </a:hlink>
      <a:folHlink>
        <a:srgbClr val="9900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8497</TotalTime>
  <Words>1885</Words>
  <Application>Microsoft Office PowerPoint</Application>
  <PresentationFormat>Widescreen</PresentationFormat>
  <Paragraphs>129</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Poppins</vt:lpstr>
      <vt:lpstr>Times New Roman</vt:lpstr>
      <vt:lpstr>wf_segoe-ui_normal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Needham</dc:creator>
  <cp:lastModifiedBy>Office 2016</cp:lastModifiedBy>
  <cp:revision>85</cp:revision>
  <cp:lastPrinted>2023-01-12T14:50:40Z</cp:lastPrinted>
  <dcterms:created xsi:type="dcterms:W3CDTF">2018-05-15T15:03:56Z</dcterms:created>
  <dcterms:modified xsi:type="dcterms:W3CDTF">2023-01-12T16:28:50Z</dcterms:modified>
</cp:coreProperties>
</file>