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1"/>
  </p:sldMasterIdLst>
  <p:sldIdLst>
    <p:sldId id="256" r:id="rId2"/>
    <p:sldId id="257" r:id="rId3"/>
    <p:sldId id="274" r:id="rId4"/>
    <p:sldId id="258" r:id="rId5"/>
    <p:sldId id="276" r:id="rId6"/>
    <p:sldId id="260" r:id="rId7"/>
    <p:sldId id="277" r:id="rId8"/>
    <p:sldId id="275" r:id="rId9"/>
    <p:sldId id="278" r:id="rId10"/>
    <p:sldId id="279" r:id="rId11"/>
    <p:sldId id="264" r:id="rId12"/>
    <p:sldId id="265" r:id="rId13"/>
    <p:sldId id="272" r:id="rId14"/>
    <p:sldId id="271" r:id="rId15"/>
    <p:sldId id="266" r:id="rId16"/>
    <p:sldId id="273" r:id="rId17"/>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6" d="100"/>
          <a:sy n="66" d="100"/>
        </p:scale>
        <p:origin x="668"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74563A0-90EA-43D5-BA7C-8A59C3B32AD1}"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9F1ED0-8C82-456C-B434-521FD621487E}" type="slidenum">
              <a:rPr lang="en-GB" smtClean="0"/>
              <a:t>‹#›</a:t>
            </a:fld>
            <a:endParaRPr lang="en-GB"/>
          </a:p>
        </p:txBody>
      </p:sp>
    </p:spTree>
    <p:extLst>
      <p:ext uri="{BB962C8B-B14F-4D97-AF65-F5344CB8AC3E}">
        <p14:creationId xmlns:p14="http://schemas.microsoft.com/office/powerpoint/2010/main" val="13606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74563A0-90EA-43D5-BA7C-8A59C3B32AD1}"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9F1ED0-8C82-456C-B434-521FD621487E}" type="slidenum">
              <a:rPr lang="en-GB" smtClean="0"/>
              <a:t>‹#›</a:t>
            </a:fld>
            <a:endParaRPr lang="en-GB"/>
          </a:p>
        </p:txBody>
      </p:sp>
    </p:spTree>
    <p:extLst>
      <p:ext uri="{BB962C8B-B14F-4D97-AF65-F5344CB8AC3E}">
        <p14:creationId xmlns:p14="http://schemas.microsoft.com/office/powerpoint/2010/main" val="48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4563A0-90EA-43D5-BA7C-8A59C3B32AD1}" type="datetimeFigureOut">
              <a:rPr lang="en-GB" smtClean="0"/>
              <a:t>20/10/2026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E9F1ED0-8C82-456C-B434-521FD621487E}" type="slidenum">
              <a:rPr lang="en-GB" smtClean="0"/>
              <a:t>‹#›</a:t>
            </a:fld>
            <a:endParaRPr lang="en-GB"/>
          </a:p>
        </p:txBody>
      </p:sp>
    </p:spTree>
    <p:extLst>
      <p:ext uri="{BB962C8B-B14F-4D97-AF65-F5344CB8AC3E}">
        <p14:creationId xmlns:p14="http://schemas.microsoft.com/office/powerpoint/2010/main" val="1763987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B74563A0-90EA-43D5-BA7C-8A59C3B32AD1}" type="datetimeFigureOut">
              <a:rPr lang="en-GB" smtClean="0"/>
              <a:t>20/10/2026</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DE9F1ED0-8C82-456C-B434-521FD621487E}" type="slidenum">
              <a:rPr lang="en-GB" smtClean="0"/>
              <a:t>‹#›</a:t>
            </a:fld>
            <a:endParaRPr lang="en-GB"/>
          </a:p>
        </p:txBody>
      </p:sp>
    </p:spTree>
    <p:extLst>
      <p:ext uri="{BB962C8B-B14F-4D97-AF65-F5344CB8AC3E}">
        <p14:creationId xmlns:p14="http://schemas.microsoft.com/office/powerpoint/2010/main" val="694956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B74563A0-90EA-43D5-BA7C-8A59C3B32AD1}" type="datetimeFigureOut">
              <a:rPr lang="en-GB" smtClean="0"/>
              <a:t>20/10/2026</a:t>
            </a:fld>
            <a:endParaRPr lang="en-GB"/>
          </a:p>
        </p:txBody>
      </p:sp>
      <p:sp>
        <p:nvSpPr>
          <p:cNvPr id="11" name="Footer Placeholder 10"/>
          <p:cNvSpPr>
            <a:spLocks noGrp="1"/>
          </p:cNvSpPr>
          <p:nvPr>
            <p:ph type="ftr" sz="quarter" idx="11"/>
          </p:nvPr>
        </p:nvSpPr>
        <p:spPr/>
        <p:txBody>
          <a:bodyPr/>
          <a:lstStyle/>
          <a:p>
            <a:endParaRPr lang="en-GB"/>
          </a:p>
        </p:txBody>
      </p:sp>
      <p:sp>
        <p:nvSpPr>
          <p:cNvPr id="12" name="Slide Number Placeholder 11"/>
          <p:cNvSpPr>
            <a:spLocks noGrp="1"/>
          </p:cNvSpPr>
          <p:nvPr>
            <p:ph type="sldNum" sz="quarter" idx="12"/>
          </p:nvPr>
        </p:nvSpPr>
        <p:spPr/>
        <p:txBody>
          <a:bodyPr/>
          <a:lstStyle/>
          <a:p>
            <a:fld id="{DE9F1ED0-8C82-456C-B434-521FD621487E}" type="slidenum">
              <a:rPr lang="en-GB" smtClean="0"/>
              <a:t>‹#›</a:t>
            </a:fld>
            <a:endParaRPr lang="en-GB"/>
          </a:p>
        </p:txBody>
      </p:sp>
    </p:spTree>
    <p:extLst>
      <p:ext uri="{BB962C8B-B14F-4D97-AF65-F5344CB8AC3E}">
        <p14:creationId xmlns:p14="http://schemas.microsoft.com/office/powerpoint/2010/main" val="1306537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B74563A0-90EA-43D5-BA7C-8A59C3B32AD1}" type="datetimeFigureOut">
              <a:rPr lang="en-GB" smtClean="0"/>
              <a:t>20/10/2026</a:t>
            </a:fld>
            <a:endParaRPr lang="en-GB"/>
          </a:p>
        </p:txBody>
      </p:sp>
      <p:sp>
        <p:nvSpPr>
          <p:cNvPr id="7" name="Footer Placeholder 6"/>
          <p:cNvSpPr>
            <a:spLocks noGrp="1"/>
          </p:cNvSpPr>
          <p:nvPr>
            <p:ph type="ftr" sz="quarter" idx="11"/>
          </p:nvPr>
        </p:nvSpPr>
        <p:spPr/>
        <p:txBody>
          <a:bodyPr/>
          <a:lstStyle/>
          <a:p>
            <a:endParaRPr lang="en-GB"/>
          </a:p>
        </p:txBody>
      </p:sp>
      <p:sp>
        <p:nvSpPr>
          <p:cNvPr id="8" name="Slide Number Placeholder 7"/>
          <p:cNvSpPr>
            <a:spLocks noGrp="1"/>
          </p:cNvSpPr>
          <p:nvPr>
            <p:ph type="sldNum" sz="quarter" idx="12"/>
          </p:nvPr>
        </p:nvSpPr>
        <p:spPr/>
        <p:txBody>
          <a:bodyPr/>
          <a:lstStyle/>
          <a:p>
            <a:fld id="{DE9F1ED0-8C82-456C-B434-521FD621487E}" type="slidenum">
              <a:rPr lang="en-GB" smtClean="0"/>
              <a:t>‹#›</a:t>
            </a:fld>
            <a:endParaRPr lang="en-GB"/>
          </a:p>
        </p:txBody>
      </p:sp>
    </p:spTree>
    <p:extLst>
      <p:ext uri="{BB962C8B-B14F-4D97-AF65-F5344CB8AC3E}">
        <p14:creationId xmlns:p14="http://schemas.microsoft.com/office/powerpoint/2010/main" val="23044079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74563A0-90EA-43D5-BA7C-8A59C3B32AD1}" type="datetimeFigureOut">
              <a:rPr lang="en-GB" smtClean="0"/>
              <a:t>20/10/2026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E9F1ED0-8C82-456C-B434-521FD621487E}" type="slidenum">
              <a:rPr lang="en-GB" smtClean="0"/>
              <a:t>‹#›</a:t>
            </a:fld>
            <a:endParaRPr lang="en-GB"/>
          </a:p>
        </p:txBody>
      </p:sp>
    </p:spTree>
    <p:extLst>
      <p:ext uri="{BB962C8B-B14F-4D97-AF65-F5344CB8AC3E}">
        <p14:creationId xmlns:p14="http://schemas.microsoft.com/office/powerpoint/2010/main" val="627901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B74563A0-90EA-43D5-BA7C-8A59C3B32AD1}" type="datetimeFigureOut">
              <a:rPr lang="en-GB" smtClean="0"/>
              <a:t>20/10/2026</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DE9F1ED0-8C82-456C-B434-521FD621487E}" type="slidenum">
              <a:rPr lang="en-GB" smtClean="0"/>
              <a:t>‹#›</a:t>
            </a:fld>
            <a:endParaRPr lang="en-GB"/>
          </a:p>
        </p:txBody>
      </p:sp>
    </p:spTree>
    <p:extLst>
      <p:ext uri="{BB962C8B-B14F-4D97-AF65-F5344CB8AC3E}">
        <p14:creationId xmlns:p14="http://schemas.microsoft.com/office/powerpoint/2010/main" val="2293576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B74563A0-90EA-43D5-BA7C-8A59C3B32AD1}" type="datetimeFigureOut">
              <a:rPr lang="en-GB" smtClean="0"/>
              <a:t>20/10/2026</a:t>
            </a:fld>
            <a:endParaRPr lang="en-GB"/>
          </a:p>
        </p:txBody>
      </p:sp>
      <p:sp>
        <p:nvSpPr>
          <p:cNvPr id="9" name="Footer Placeholder 8"/>
          <p:cNvSpPr>
            <a:spLocks noGrp="1"/>
          </p:cNvSpPr>
          <p:nvPr>
            <p:ph type="ftr" sz="quarter" idx="11"/>
          </p:nvPr>
        </p:nvSpPr>
        <p:spPr>
          <a:xfrm>
            <a:off x="3499101" y="6356350"/>
            <a:ext cx="5911517" cy="365125"/>
          </a:xfrm>
        </p:spPr>
        <p:txBody>
          <a:bodyPr/>
          <a:lstStyle/>
          <a:p>
            <a:endParaRPr lang="en-GB"/>
          </a:p>
        </p:txBody>
      </p:sp>
      <p:sp>
        <p:nvSpPr>
          <p:cNvPr id="10" name="Slide Number Placeholder 9"/>
          <p:cNvSpPr>
            <a:spLocks noGrp="1"/>
          </p:cNvSpPr>
          <p:nvPr>
            <p:ph type="sldNum" sz="quarter" idx="12"/>
          </p:nvPr>
        </p:nvSpPr>
        <p:spPr/>
        <p:txBody>
          <a:bodyPr/>
          <a:lstStyle/>
          <a:p>
            <a:fld id="{DE9F1ED0-8C82-456C-B434-521FD621487E}" type="slidenum">
              <a:rPr lang="en-GB" smtClean="0"/>
              <a:t>‹#›</a:t>
            </a:fld>
            <a:endParaRPr lang="en-GB"/>
          </a:p>
        </p:txBody>
      </p:sp>
    </p:spTree>
    <p:extLst>
      <p:ext uri="{BB962C8B-B14F-4D97-AF65-F5344CB8AC3E}">
        <p14:creationId xmlns:p14="http://schemas.microsoft.com/office/powerpoint/2010/main" val="166230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4563A0-90EA-43D5-BA7C-8A59C3B32AD1}" type="datetimeFigureOut">
              <a:rPr lang="en-GB" smtClean="0"/>
              <a:t>20/10/2026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E9F1ED0-8C82-456C-B434-521FD621487E}" type="slidenum">
              <a:rPr lang="en-GB" smtClean="0"/>
              <a:t>‹#›</a:t>
            </a:fld>
            <a:endParaRPr lang="en-GB"/>
          </a:p>
        </p:txBody>
      </p:sp>
    </p:spTree>
    <p:extLst>
      <p:ext uri="{BB962C8B-B14F-4D97-AF65-F5344CB8AC3E}">
        <p14:creationId xmlns:p14="http://schemas.microsoft.com/office/powerpoint/2010/main" val="2495129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74563A0-90EA-43D5-BA7C-8A59C3B32AD1}" type="datetimeFigureOut">
              <a:rPr lang="en-GB" smtClean="0"/>
              <a:t>20/10/2026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E9F1ED0-8C82-456C-B434-521FD621487E}" type="slidenum">
              <a:rPr lang="en-GB" smtClean="0"/>
              <a:t>‹#›</a:t>
            </a:fld>
            <a:endParaRPr lang="en-GB"/>
          </a:p>
        </p:txBody>
      </p:sp>
    </p:spTree>
    <p:extLst>
      <p:ext uri="{BB962C8B-B14F-4D97-AF65-F5344CB8AC3E}">
        <p14:creationId xmlns:p14="http://schemas.microsoft.com/office/powerpoint/2010/main" val="3905457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B74563A0-90EA-43D5-BA7C-8A59C3B32AD1}" type="datetimeFigureOut">
              <a:rPr lang="en-GB" smtClean="0"/>
              <a:t>20/10/2026</a:t>
            </a:fld>
            <a:endParaRPr lang="en-GB"/>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GB"/>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DE9F1ED0-8C82-456C-B434-521FD621487E}" type="slidenum">
              <a:rPr lang="en-GB" smtClean="0"/>
              <a:t>‹#›</a:t>
            </a:fld>
            <a:endParaRPr lang="en-GB"/>
          </a:p>
        </p:txBody>
      </p:sp>
    </p:spTree>
    <p:extLst>
      <p:ext uri="{BB962C8B-B14F-4D97-AF65-F5344CB8AC3E}">
        <p14:creationId xmlns:p14="http://schemas.microsoft.com/office/powerpoint/2010/main" val="3742019145"/>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sendvoiceswokingham.org.uk/"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3D8DD9C-7327-470F-8384-667E83DCB225}"/>
              </a:ext>
            </a:extLst>
          </p:cNvPr>
          <p:cNvSpPr/>
          <p:nvPr/>
        </p:nvSpPr>
        <p:spPr>
          <a:xfrm>
            <a:off x="9266233" y="742950"/>
            <a:ext cx="2925767" cy="5353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AC7AA4C-D5DF-4CD5-A76A-F8DE54ACB5A3}"/>
              </a:ext>
            </a:extLst>
          </p:cNvPr>
          <p:cNvSpPr>
            <a:spLocks noGrp="1"/>
          </p:cNvSpPr>
          <p:nvPr>
            <p:ph type="ctrTitle"/>
          </p:nvPr>
        </p:nvSpPr>
        <p:spPr>
          <a:xfrm>
            <a:off x="1069848" y="1298448"/>
            <a:ext cx="7315200" cy="1282827"/>
          </a:xfrm>
        </p:spPr>
        <p:txBody>
          <a:bodyPr>
            <a:normAutofit fontScale="90000"/>
          </a:bodyPr>
          <a:lstStyle/>
          <a:p>
            <a:pPr algn="ctr"/>
            <a:r>
              <a:rPr lang="en-GB" dirty="0"/>
              <a:t>Finchampstead C of E (Aided) Primary School</a:t>
            </a:r>
          </a:p>
        </p:txBody>
      </p:sp>
      <p:sp>
        <p:nvSpPr>
          <p:cNvPr id="3" name="Subtitle 2">
            <a:extLst>
              <a:ext uri="{FF2B5EF4-FFF2-40B4-BE49-F238E27FC236}">
                <a16:creationId xmlns:a16="http://schemas.microsoft.com/office/drawing/2014/main" id="{5EC35156-3B90-4BFE-9FA5-0D9BFFE3DF00}"/>
              </a:ext>
            </a:extLst>
          </p:cNvPr>
          <p:cNvSpPr>
            <a:spLocks noGrp="1"/>
          </p:cNvSpPr>
          <p:nvPr>
            <p:ph type="subTitle" idx="1"/>
          </p:nvPr>
        </p:nvSpPr>
        <p:spPr>
          <a:xfrm>
            <a:off x="1137839" y="3314700"/>
            <a:ext cx="7315200" cy="2593796"/>
          </a:xfrm>
        </p:spPr>
        <p:txBody>
          <a:bodyPr>
            <a:normAutofit lnSpcReduction="10000"/>
          </a:bodyPr>
          <a:lstStyle/>
          <a:p>
            <a:pPr algn="ctr"/>
            <a:r>
              <a:rPr lang="en-GB" u="sng" dirty="0"/>
              <a:t>SEND Information Report 2026-2027</a:t>
            </a:r>
          </a:p>
          <a:p>
            <a:pPr algn="ctr"/>
            <a:endParaRPr lang="en-GB" u="sng" dirty="0"/>
          </a:p>
          <a:p>
            <a:pPr algn="ctr"/>
            <a:r>
              <a:rPr lang="en-GB" dirty="0"/>
              <a:t>Head Teacher – Mrs Jacquie Vanstone</a:t>
            </a:r>
          </a:p>
          <a:p>
            <a:pPr algn="ctr"/>
            <a:r>
              <a:rPr lang="en-GB" dirty="0"/>
              <a:t>SENCo – Miss Laura Thurston</a:t>
            </a:r>
          </a:p>
          <a:p>
            <a:pPr algn="ctr"/>
            <a:endParaRPr lang="en-GB" dirty="0"/>
          </a:p>
          <a:p>
            <a:pPr algn="ctr"/>
            <a:r>
              <a:rPr lang="en-GB" i="1" dirty="0"/>
              <a:t>To be updated September 2027</a:t>
            </a:r>
          </a:p>
        </p:txBody>
      </p:sp>
      <p:pic>
        <p:nvPicPr>
          <p:cNvPr id="5" name="Picture 2">
            <a:extLst>
              <a:ext uri="{FF2B5EF4-FFF2-40B4-BE49-F238E27FC236}">
                <a16:creationId xmlns:a16="http://schemas.microsoft.com/office/drawing/2014/main" id="{1D281F6B-CFCE-4F1D-A6F8-9B58AC33BF2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922" t="10294" r="22472" b="6863"/>
          <a:stretch/>
        </p:blipFill>
        <p:spPr bwMode="auto">
          <a:xfrm>
            <a:off x="9564285" y="1046871"/>
            <a:ext cx="2329660" cy="342358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7D6C21F-506F-48E4-9F49-0A2DB6D9A0DF}"/>
              </a:ext>
            </a:extLst>
          </p:cNvPr>
          <p:cNvSpPr txBox="1"/>
          <p:nvPr/>
        </p:nvSpPr>
        <p:spPr>
          <a:xfrm>
            <a:off x="9428953" y="4717227"/>
            <a:ext cx="2600325" cy="923330"/>
          </a:xfrm>
          <a:prstGeom prst="rect">
            <a:avLst/>
          </a:prstGeom>
          <a:noFill/>
        </p:spPr>
        <p:txBody>
          <a:bodyPr wrap="square" rtlCol="0">
            <a:spAutoFit/>
          </a:bodyPr>
          <a:lstStyle/>
          <a:p>
            <a:pPr algn="ctr"/>
            <a:r>
              <a:rPr lang="en-GB" b="1" i="1" dirty="0">
                <a:latin typeface="+mj-lt"/>
              </a:rPr>
              <a:t>‘This is the day that the Lord has made, let us rejoice and be glad in it’</a:t>
            </a:r>
          </a:p>
        </p:txBody>
      </p:sp>
    </p:spTree>
    <p:extLst>
      <p:ext uri="{BB962C8B-B14F-4D97-AF65-F5344CB8AC3E}">
        <p14:creationId xmlns:p14="http://schemas.microsoft.com/office/powerpoint/2010/main" val="1535439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088D-9890-4166-993B-55EDFE2C2A29}"/>
              </a:ext>
            </a:extLst>
          </p:cNvPr>
          <p:cNvSpPr>
            <a:spLocks noGrp="1"/>
          </p:cNvSpPr>
          <p:nvPr>
            <p:ph type="title"/>
          </p:nvPr>
        </p:nvSpPr>
        <p:spPr/>
        <p:txBody>
          <a:bodyPr/>
          <a:lstStyle/>
          <a:p>
            <a:r>
              <a:rPr lang="en-GB" dirty="0"/>
              <a:t>Our School</a:t>
            </a:r>
          </a:p>
        </p:txBody>
      </p:sp>
      <p:sp>
        <p:nvSpPr>
          <p:cNvPr id="3" name="Content Placeholder 2">
            <a:extLst>
              <a:ext uri="{FF2B5EF4-FFF2-40B4-BE49-F238E27FC236}">
                <a16:creationId xmlns:a16="http://schemas.microsoft.com/office/drawing/2014/main" id="{81625D76-740A-44A5-BABE-A85E67A51B25}"/>
              </a:ext>
            </a:extLst>
          </p:cNvPr>
          <p:cNvSpPr>
            <a:spLocks noGrp="1"/>
          </p:cNvSpPr>
          <p:nvPr>
            <p:ph idx="1"/>
          </p:nvPr>
        </p:nvSpPr>
        <p:spPr>
          <a:xfrm>
            <a:off x="3591362" y="768811"/>
            <a:ext cx="7094567" cy="5965363"/>
          </a:xfrm>
        </p:spPr>
        <p:txBody>
          <a:bodyPr>
            <a:normAutofit lnSpcReduction="10000"/>
          </a:bodyPr>
          <a:lstStyle/>
          <a:p>
            <a:pPr marL="0" indent="0">
              <a:buNone/>
            </a:pPr>
            <a:r>
              <a:rPr lang="en-GB" dirty="0"/>
              <a:t>Finchampstead C of E is a </a:t>
            </a:r>
            <a:r>
              <a:rPr lang="en-GB" b="1" i="1" dirty="0"/>
              <a:t>“small, friendly school with a big heart” </a:t>
            </a:r>
            <a:r>
              <a:rPr lang="en-GB" dirty="0"/>
              <a:t>(Ofsted 2025). With capacity of just 119 children, staff quickly build strong relationships with each individual pupil and friendships blossom across year groups.  </a:t>
            </a:r>
          </a:p>
          <a:p>
            <a:pPr marL="0" indent="0">
              <a:buNone/>
            </a:pPr>
            <a:endParaRPr lang="en-GB" dirty="0"/>
          </a:p>
          <a:p>
            <a:pPr marL="0" indent="0">
              <a:buNone/>
            </a:pPr>
            <a:r>
              <a:rPr lang="en-GB" dirty="0"/>
              <a:t>The school is set up voluntarily by the Church of England and we have close connections with St James’ Church in Finchampstead.</a:t>
            </a:r>
          </a:p>
          <a:p>
            <a:pPr marL="0" indent="0">
              <a:buNone/>
            </a:pPr>
            <a:endParaRPr lang="en-GB" dirty="0"/>
          </a:p>
          <a:p>
            <a:pPr marL="0" indent="0">
              <a:buNone/>
            </a:pPr>
            <a:r>
              <a:rPr lang="en-GB" dirty="0"/>
              <a:t>Our school ethos is based on our 6 values:</a:t>
            </a:r>
          </a:p>
          <a:p>
            <a:r>
              <a:rPr lang="en-GB" dirty="0"/>
              <a:t>Thankfulness </a:t>
            </a:r>
          </a:p>
          <a:p>
            <a:r>
              <a:rPr lang="en-GB" dirty="0"/>
              <a:t>Hope</a:t>
            </a:r>
          </a:p>
          <a:p>
            <a:r>
              <a:rPr lang="en-GB" dirty="0"/>
              <a:t>Friendship</a:t>
            </a:r>
          </a:p>
          <a:p>
            <a:r>
              <a:rPr lang="en-GB" dirty="0"/>
              <a:t>Forgiveness </a:t>
            </a:r>
          </a:p>
          <a:p>
            <a:r>
              <a:rPr lang="en-GB" dirty="0"/>
              <a:t>Honesty</a:t>
            </a:r>
          </a:p>
          <a:p>
            <a:r>
              <a:rPr lang="en-GB" dirty="0"/>
              <a:t>Compassion </a:t>
            </a:r>
          </a:p>
          <a:p>
            <a:pPr marL="0" indent="0">
              <a:buNone/>
            </a:pPr>
            <a:r>
              <a:rPr lang="en-GB" dirty="0"/>
              <a:t>  </a:t>
            </a:r>
          </a:p>
        </p:txBody>
      </p:sp>
      <p:pic>
        <p:nvPicPr>
          <p:cNvPr id="4" name="Picture 2">
            <a:extLst>
              <a:ext uri="{FF2B5EF4-FFF2-40B4-BE49-F238E27FC236}">
                <a16:creationId xmlns:a16="http://schemas.microsoft.com/office/drawing/2014/main" id="{445FE4B3-8500-4471-8B01-61CCA0A978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62509C61-6695-4BBF-A986-64483C4E51A1}"/>
              </a:ext>
            </a:extLst>
          </p:cNvPr>
          <p:cNvPicPr>
            <a:picLocks noChangeAspect="1"/>
          </p:cNvPicPr>
          <p:nvPr/>
        </p:nvPicPr>
        <p:blipFill>
          <a:blip r:embed="rId3"/>
          <a:stretch>
            <a:fillRect/>
          </a:stretch>
        </p:blipFill>
        <p:spPr>
          <a:xfrm>
            <a:off x="8885248" y="3424428"/>
            <a:ext cx="2758679" cy="3109229"/>
          </a:xfrm>
          <a:prstGeom prst="rect">
            <a:avLst/>
          </a:prstGeom>
        </p:spPr>
      </p:pic>
    </p:spTree>
    <p:extLst>
      <p:ext uri="{BB962C8B-B14F-4D97-AF65-F5344CB8AC3E}">
        <p14:creationId xmlns:p14="http://schemas.microsoft.com/office/powerpoint/2010/main" val="32729561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088D-9890-4166-993B-55EDFE2C2A29}"/>
              </a:ext>
            </a:extLst>
          </p:cNvPr>
          <p:cNvSpPr>
            <a:spLocks noGrp="1"/>
          </p:cNvSpPr>
          <p:nvPr>
            <p:ph type="title"/>
          </p:nvPr>
        </p:nvSpPr>
        <p:spPr/>
        <p:txBody>
          <a:bodyPr/>
          <a:lstStyle/>
          <a:p>
            <a:r>
              <a:rPr lang="en-GB" dirty="0"/>
              <a:t>What needs can be met at our school?</a:t>
            </a:r>
          </a:p>
        </p:txBody>
      </p:sp>
      <p:sp>
        <p:nvSpPr>
          <p:cNvPr id="3" name="Content Placeholder 2">
            <a:extLst>
              <a:ext uri="{FF2B5EF4-FFF2-40B4-BE49-F238E27FC236}">
                <a16:creationId xmlns:a16="http://schemas.microsoft.com/office/drawing/2014/main" id="{81625D76-740A-44A5-BABE-A85E67A51B25}"/>
              </a:ext>
            </a:extLst>
          </p:cNvPr>
          <p:cNvSpPr>
            <a:spLocks noGrp="1"/>
          </p:cNvSpPr>
          <p:nvPr>
            <p:ph idx="1"/>
          </p:nvPr>
        </p:nvSpPr>
        <p:spPr>
          <a:xfrm>
            <a:off x="3540920" y="123825"/>
            <a:ext cx="7165180" cy="2384298"/>
          </a:xfrm>
        </p:spPr>
        <p:txBody>
          <a:bodyPr/>
          <a:lstStyle/>
          <a:p>
            <a:r>
              <a:rPr lang="en-GB" dirty="0"/>
              <a:t>At Finchampstead C of E Primary School, we embrace the fact that every child is unique and pride ourselves in supporting children with a variety of needs. </a:t>
            </a:r>
          </a:p>
          <a:p>
            <a:r>
              <a:rPr lang="en-GB" dirty="0"/>
              <a:t>According to the SEND code of practice 2015, children’s special educational needs are generally thought of in the following four broad areas: </a:t>
            </a:r>
          </a:p>
        </p:txBody>
      </p:sp>
      <p:pic>
        <p:nvPicPr>
          <p:cNvPr id="4" name="Picture 2">
            <a:extLst>
              <a:ext uri="{FF2B5EF4-FFF2-40B4-BE49-F238E27FC236}">
                <a16:creationId xmlns:a16="http://schemas.microsoft.com/office/drawing/2014/main" id="{445FE4B3-8500-4471-8B01-61CCA0A978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a:extLst>
              <a:ext uri="{FF2B5EF4-FFF2-40B4-BE49-F238E27FC236}">
                <a16:creationId xmlns:a16="http://schemas.microsoft.com/office/drawing/2014/main" id="{4861097B-BC72-4A26-81BA-13DC9F8F0C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7839" y="2302536"/>
            <a:ext cx="4433886" cy="445865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007343B-7894-4CF9-B962-7656BB9A0EA5}"/>
              </a:ext>
            </a:extLst>
          </p:cNvPr>
          <p:cNvPicPr>
            <a:picLocks noChangeAspect="1"/>
          </p:cNvPicPr>
          <p:nvPr/>
        </p:nvPicPr>
        <p:blipFill>
          <a:blip r:embed="rId4"/>
          <a:stretch>
            <a:fillRect/>
          </a:stretch>
        </p:blipFill>
        <p:spPr>
          <a:xfrm>
            <a:off x="4742428" y="3111981"/>
            <a:ext cx="815411" cy="624894"/>
          </a:xfrm>
          <a:prstGeom prst="rect">
            <a:avLst/>
          </a:prstGeom>
        </p:spPr>
      </p:pic>
      <p:pic>
        <p:nvPicPr>
          <p:cNvPr id="10" name="Picture 9">
            <a:extLst>
              <a:ext uri="{FF2B5EF4-FFF2-40B4-BE49-F238E27FC236}">
                <a16:creationId xmlns:a16="http://schemas.microsoft.com/office/drawing/2014/main" id="{25C8F5C4-4A67-4CD7-8E2B-747D96FBBB40}"/>
              </a:ext>
            </a:extLst>
          </p:cNvPr>
          <p:cNvPicPr>
            <a:picLocks noChangeAspect="1"/>
          </p:cNvPicPr>
          <p:nvPr/>
        </p:nvPicPr>
        <p:blipFill>
          <a:blip r:embed="rId5"/>
          <a:stretch>
            <a:fillRect/>
          </a:stretch>
        </p:blipFill>
        <p:spPr>
          <a:xfrm>
            <a:off x="4742428" y="5124420"/>
            <a:ext cx="807790" cy="685859"/>
          </a:xfrm>
          <a:prstGeom prst="rect">
            <a:avLst/>
          </a:prstGeom>
        </p:spPr>
      </p:pic>
      <p:pic>
        <p:nvPicPr>
          <p:cNvPr id="12" name="Picture 11">
            <a:extLst>
              <a:ext uri="{FF2B5EF4-FFF2-40B4-BE49-F238E27FC236}">
                <a16:creationId xmlns:a16="http://schemas.microsoft.com/office/drawing/2014/main" id="{2984A86E-A223-414A-BA9A-020678DB32AE}"/>
              </a:ext>
            </a:extLst>
          </p:cNvPr>
          <p:cNvPicPr>
            <a:picLocks noChangeAspect="1"/>
          </p:cNvPicPr>
          <p:nvPr/>
        </p:nvPicPr>
        <p:blipFill>
          <a:blip r:embed="rId6"/>
          <a:stretch>
            <a:fillRect/>
          </a:stretch>
        </p:blipFill>
        <p:spPr>
          <a:xfrm>
            <a:off x="9991725" y="5198714"/>
            <a:ext cx="1386960" cy="708721"/>
          </a:xfrm>
          <a:prstGeom prst="rect">
            <a:avLst/>
          </a:prstGeom>
        </p:spPr>
      </p:pic>
      <p:pic>
        <p:nvPicPr>
          <p:cNvPr id="14" name="Picture 13">
            <a:extLst>
              <a:ext uri="{FF2B5EF4-FFF2-40B4-BE49-F238E27FC236}">
                <a16:creationId xmlns:a16="http://schemas.microsoft.com/office/drawing/2014/main" id="{9362BA85-97A9-452B-BD2F-96BF5D1D6B0D}"/>
              </a:ext>
            </a:extLst>
          </p:cNvPr>
          <p:cNvPicPr>
            <a:picLocks noChangeAspect="1"/>
          </p:cNvPicPr>
          <p:nvPr/>
        </p:nvPicPr>
        <p:blipFill>
          <a:blip r:embed="rId7"/>
          <a:stretch>
            <a:fillRect/>
          </a:stretch>
        </p:blipFill>
        <p:spPr>
          <a:xfrm>
            <a:off x="9999346" y="3024870"/>
            <a:ext cx="1318374" cy="701101"/>
          </a:xfrm>
          <a:prstGeom prst="rect">
            <a:avLst/>
          </a:prstGeom>
        </p:spPr>
      </p:pic>
    </p:spTree>
    <p:extLst>
      <p:ext uri="{BB962C8B-B14F-4D97-AF65-F5344CB8AC3E}">
        <p14:creationId xmlns:p14="http://schemas.microsoft.com/office/powerpoint/2010/main" val="2428049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088D-9890-4166-993B-55EDFE2C2A29}"/>
              </a:ext>
            </a:extLst>
          </p:cNvPr>
          <p:cNvSpPr>
            <a:spLocks noGrp="1"/>
          </p:cNvSpPr>
          <p:nvPr>
            <p:ph type="title"/>
          </p:nvPr>
        </p:nvSpPr>
        <p:spPr/>
        <p:txBody>
          <a:bodyPr/>
          <a:lstStyle/>
          <a:p>
            <a:r>
              <a:rPr lang="en-GB" dirty="0"/>
              <a:t>What is Ordinarily Available Provision?</a:t>
            </a:r>
          </a:p>
        </p:txBody>
      </p:sp>
      <p:sp>
        <p:nvSpPr>
          <p:cNvPr id="3" name="Content Placeholder 2">
            <a:extLst>
              <a:ext uri="{FF2B5EF4-FFF2-40B4-BE49-F238E27FC236}">
                <a16:creationId xmlns:a16="http://schemas.microsoft.com/office/drawing/2014/main" id="{81625D76-740A-44A5-BABE-A85E67A51B25}"/>
              </a:ext>
            </a:extLst>
          </p:cNvPr>
          <p:cNvSpPr>
            <a:spLocks noGrp="1"/>
          </p:cNvSpPr>
          <p:nvPr>
            <p:ph idx="1"/>
          </p:nvPr>
        </p:nvSpPr>
        <p:spPr>
          <a:xfrm>
            <a:off x="3540920" y="123824"/>
            <a:ext cx="7165180" cy="5819775"/>
          </a:xfrm>
        </p:spPr>
        <p:txBody>
          <a:bodyPr>
            <a:normAutofit/>
          </a:bodyPr>
          <a:lstStyle/>
          <a:p>
            <a:r>
              <a:rPr lang="en-GB" dirty="0"/>
              <a:t>Ordinarily Available Provision (OAP) is a guide we – and all local schools - receive from Wokingham Borough. It outlines inclusive provision and support that schools in Wokingham Borough are expected to implement from within their own resources for all learners. </a:t>
            </a:r>
          </a:p>
          <a:p>
            <a:r>
              <a:rPr lang="en-GB" dirty="0"/>
              <a:t>It underpins the principle that enables an inclusive learning environment to be established so that every child can succeed. </a:t>
            </a:r>
          </a:p>
          <a:p>
            <a:r>
              <a:rPr lang="en-GB" dirty="0"/>
              <a:t>Our aim at Finchampstead C of E Primary school is to create a </a:t>
            </a:r>
            <a:r>
              <a:rPr lang="en-GB" i="1" dirty="0"/>
              <a:t>culture of the ordinary</a:t>
            </a:r>
            <a:r>
              <a:rPr lang="en-GB" dirty="0"/>
              <a:t> where no child feels different. This inclusive approach is available to all pupils and is often most effective when built into everyday classroom practice.</a:t>
            </a:r>
          </a:p>
          <a:p>
            <a:pPr marL="0" indent="0">
              <a:buNone/>
            </a:pPr>
            <a:endParaRPr lang="en-GB" dirty="0"/>
          </a:p>
          <a:p>
            <a:endParaRPr lang="en-GB" dirty="0"/>
          </a:p>
        </p:txBody>
      </p:sp>
      <p:pic>
        <p:nvPicPr>
          <p:cNvPr id="4" name="Picture 2">
            <a:extLst>
              <a:ext uri="{FF2B5EF4-FFF2-40B4-BE49-F238E27FC236}">
                <a16:creationId xmlns:a16="http://schemas.microsoft.com/office/drawing/2014/main" id="{445FE4B3-8500-4471-8B01-61CCA0A978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7F05FAC-392D-4FA3-AE5F-55C87D3C7D96}"/>
              </a:ext>
            </a:extLst>
          </p:cNvPr>
          <p:cNvPicPr>
            <a:picLocks noChangeAspect="1"/>
          </p:cNvPicPr>
          <p:nvPr/>
        </p:nvPicPr>
        <p:blipFill>
          <a:blip r:embed="rId3"/>
          <a:stretch>
            <a:fillRect/>
          </a:stretch>
        </p:blipFill>
        <p:spPr>
          <a:xfrm>
            <a:off x="5026926" y="4598636"/>
            <a:ext cx="1669953" cy="1676401"/>
          </a:xfrm>
          <a:prstGeom prst="rect">
            <a:avLst/>
          </a:prstGeom>
        </p:spPr>
      </p:pic>
      <p:pic>
        <p:nvPicPr>
          <p:cNvPr id="9" name="Picture 8">
            <a:extLst>
              <a:ext uri="{FF2B5EF4-FFF2-40B4-BE49-F238E27FC236}">
                <a16:creationId xmlns:a16="http://schemas.microsoft.com/office/drawing/2014/main" id="{03333736-97C3-439E-8EEC-DF08EBEA953B}"/>
              </a:ext>
            </a:extLst>
          </p:cNvPr>
          <p:cNvPicPr>
            <a:picLocks noChangeAspect="1"/>
          </p:cNvPicPr>
          <p:nvPr/>
        </p:nvPicPr>
        <p:blipFill>
          <a:blip r:embed="rId4"/>
          <a:stretch>
            <a:fillRect/>
          </a:stretch>
        </p:blipFill>
        <p:spPr>
          <a:xfrm>
            <a:off x="7648204" y="4598636"/>
            <a:ext cx="1751912" cy="1690056"/>
          </a:xfrm>
          <a:prstGeom prst="rect">
            <a:avLst/>
          </a:prstGeom>
        </p:spPr>
      </p:pic>
    </p:spTree>
    <p:extLst>
      <p:ext uri="{BB962C8B-B14F-4D97-AF65-F5344CB8AC3E}">
        <p14:creationId xmlns:p14="http://schemas.microsoft.com/office/powerpoint/2010/main" val="357126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C3FEEB7-7EE2-496F-A809-4B6E79509FCD}"/>
              </a:ext>
            </a:extLst>
          </p:cNvPr>
          <p:cNvPicPr>
            <a:picLocks noChangeAspect="1"/>
          </p:cNvPicPr>
          <p:nvPr/>
        </p:nvPicPr>
        <p:blipFill>
          <a:blip r:embed="rId2"/>
          <a:stretch>
            <a:fillRect/>
          </a:stretch>
        </p:blipFill>
        <p:spPr>
          <a:xfrm>
            <a:off x="5820673" y="1998673"/>
            <a:ext cx="5818092" cy="4735502"/>
          </a:xfrm>
          <a:prstGeom prst="rect">
            <a:avLst/>
          </a:prstGeom>
        </p:spPr>
      </p:pic>
      <p:sp>
        <p:nvSpPr>
          <p:cNvPr id="2" name="Title 1">
            <a:extLst>
              <a:ext uri="{FF2B5EF4-FFF2-40B4-BE49-F238E27FC236}">
                <a16:creationId xmlns:a16="http://schemas.microsoft.com/office/drawing/2014/main" id="{415E088D-9890-4166-993B-55EDFE2C2A29}"/>
              </a:ext>
            </a:extLst>
          </p:cNvPr>
          <p:cNvSpPr>
            <a:spLocks noGrp="1"/>
          </p:cNvSpPr>
          <p:nvPr>
            <p:ph type="title"/>
          </p:nvPr>
        </p:nvSpPr>
        <p:spPr/>
        <p:txBody>
          <a:bodyPr/>
          <a:lstStyle/>
          <a:p>
            <a:r>
              <a:rPr lang="en-GB" dirty="0"/>
              <a:t>What is Ordinarily Available Provision?</a:t>
            </a:r>
          </a:p>
        </p:txBody>
      </p:sp>
      <p:pic>
        <p:nvPicPr>
          <p:cNvPr id="4" name="Picture 2">
            <a:extLst>
              <a:ext uri="{FF2B5EF4-FFF2-40B4-BE49-F238E27FC236}">
                <a16:creationId xmlns:a16="http://schemas.microsoft.com/office/drawing/2014/main" id="{445FE4B3-8500-4471-8B01-61CCA0A978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sp>
        <p:nvSpPr>
          <p:cNvPr id="12" name="Content Placeholder 11">
            <a:extLst>
              <a:ext uri="{FF2B5EF4-FFF2-40B4-BE49-F238E27FC236}">
                <a16:creationId xmlns:a16="http://schemas.microsoft.com/office/drawing/2014/main" id="{090EE511-80D6-491D-89C9-0CA0BEC45F5C}"/>
              </a:ext>
            </a:extLst>
          </p:cNvPr>
          <p:cNvSpPr>
            <a:spLocks noGrp="1"/>
          </p:cNvSpPr>
          <p:nvPr>
            <p:ph idx="1"/>
          </p:nvPr>
        </p:nvSpPr>
        <p:spPr>
          <a:xfrm>
            <a:off x="3674442" y="419660"/>
            <a:ext cx="6924238" cy="1592221"/>
          </a:xfrm>
        </p:spPr>
        <p:txBody>
          <a:bodyPr/>
          <a:lstStyle/>
          <a:p>
            <a:r>
              <a:rPr lang="en-GB" dirty="0"/>
              <a:t>We follow a graduated approach which helps us to determine the support each child receives.  </a:t>
            </a:r>
          </a:p>
          <a:p>
            <a:r>
              <a:rPr lang="en-GB" dirty="0"/>
              <a:t>Ordinarily Available Provision encompasses both </a:t>
            </a:r>
            <a:r>
              <a:rPr lang="en-GB" b="1" dirty="0"/>
              <a:t>Universal</a:t>
            </a:r>
            <a:r>
              <a:rPr lang="en-GB" dirty="0"/>
              <a:t> and </a:t>
            </a:r>
            <a:r>
              <a:rPr lang="en-GB" b="1" dirty="0"/>
              <a:t>Targeted</a:t>
            </a:r>
            <a:r>
              <a:rPr lang="en-GB" dirty="0"/>
              <a:t> support.</a:t>
            </a:r>
          </a:p>
          <a:p>
            <a:pPr marL="0" indent="0">
              <a:buNone/>
            </a:pPr>
            <a:endParaRPr lang="en-GB" dirty="0"/>
          </a:p>
        </p:txBody>
      </p:sp>
      <p:sp>
        <p:nvSpPr>
          <p:cNvPr id="18" name="Arrow: Right 17">
            <a:extLst>
              <a:ext uri="{FF2B5EF4-FFF2-40B4-BE49-F238E27FC236}">
                <a16:creationId xmlns:a16="http://schemas.microsoft.com/office/drawing/2014/main" id="{626E7E39-623F-4511-8546-22429F480B52}"/>
              </a:ext>
            </a:extLst>
          </p:cNvPr>
          <p:cNvSpPr/>
          <p:nvPr/>
        </p:nvSpPr>
        <p:spPr>
          <a:xfrm>
            <a:off x="4554073" y="4634753"/>
            <a:ext cx="2178423" cy="5737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Right 18">
            <a:extLst>
              <a:ext uri="{FF2B5EF4-FFF2-40B4-BE49-F238E27FC236}">
                <a16:creationId xmlns:a16="http://schemas.microsoft.com/office/drawing/2014/main" id="{2FA5BF3A-3A07-423C-97F5-E0339B94D502}"/>
              </a:ext>
            </a:extLst>
          </p:cNvPr>
          <p:cNvSpPr/>
          <p:nvPr/>
        </p:nvSpPr>
        <p:spPr>
          <a:xfrm>
            <a:off x="4554073" y="5725020"/>
            <a:ext cx="1452282" cy="57374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760217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C99510B-27B9-4260-8467-A5C273BC9577}"/>
              </a:ext>
            </a:extLst>
          </p:cNvPr>
          <p:cNvPicPr>
            <a:picLocks noChangeAspect="1"/>
          </p:cNvPicPr>
          <p:nvPr/>
        </p:nvPicPr>
        <p:blipFill>
          <a:blip r:embed="rId2"/>
          <a:stretch>
            <a:fillRect/>
          </a:stretch>
        </p:blipFill>
        <p:spPr>
          <a:xfrm>
            <a:off x="10111456" y="5462135"/>
            <a:ext cx="1562843" cy="1272040"/>
          </a:xfrm>
          <a:prstGeom prst="rect">
            <a:avLst/>
          </a:prstGeom>
        </p:spPr>
      </p:pic>
      <p:sp>
        <p:nvSpPr>
          <p:cNvPr id="2" name="Title 1">
            <a:extLst>
              <a:ext uri="{FF2B5EF4-FFF2-40B4-BE49-F238E27FC236}">
                <a16:creationId xmlns:a16="http://schemas.microsoft.com/office/drawing/2014/main" id="{415E088D-9890-4166-993B-55EDFE2C2A29}"/>
              </a:ext>
            </a:extLst>
          </p:cNvPr>
          <p:cNvSpPr>
            <a:spLocks noGrp="1"/>
          </p:cNvSpPr>
          <p:nvPr>
            <p:ph type="title"/>
          </p:nvPr>
        </p:nvSpPr>
        <p:spPr>
          <a:xfrm>
            <a:off x="252919" y="1631576"/>
            <a:ext cx="2947482" cy="4093444"/>
          </a:xfrm>
        </p:spPr>
        <p:txBody>
          <a:bodyPr/>
          <a:lstStyle/>
          <a:p>
            <a:r>
              <a:rPr lang="en-GB" sz="3200" dirty="0"/>
              <a:t>Ordinarily Available Provision:</a:t>
            </a:r>
            <a:br>
              <a:rPr lang="en-GB" sz="3200" dirty="0"/>
            </a:br>
            <a:br>
              <a:rPr lang="en-GB" sz="3200" dirty="0"/>
            </a:br>
            <a:r>
              <a:rPr lang="en-GB" sz="3200" i="1" dirty="0"/>
              <a:t>Universal Support</a:t>
            </a:r>
            <a:endParaRPr lang="en-GB" i="1" dirty="0"/>
          </a:p>
        </p:txBody>
      </p:sp>
      <p:sp>
        <p:nvSpPr>
          <p:cNvPr id="3" name="Content Placeholder 2">
            <a:extLst>
              <a:ext uri="{FF2B5EF4-FFF2-40B4-BE49-F238E27FC236}">
                <a16:creationId xmlns:a16="http://schemas.microsoft.com/office/drawing/2014/main" id="{81625D76-740A-44A5-BABE-A85E67A51B25}"/>
              </a:ext>
            </a:extLst>
          </p:cNvPr>
          <p:cNvSpPr>
            <a:spLocks noGrp="1"/>
          </p:cNvSpPr>
          <p:nvPr>
            <p:ph idx="1"/>
          </p:nvPr>
        </p:nvSpPr>
        <p:spPr>
          <a:xfrm>
            <a:off x="3433482" y="123825"/>
            <a:ext cx="7165198" cy="767468"/>
          </a:xfrm>
        </p:spPr>
        <p:txBody>
          <a:bodyPr>
            <a:normAutofit lnSpcReduction="10000"/>
          </a:bodyPr>
          <a:lstStyle/>
          <a:p>
            <a:r>
              <a:rPr lang="en-GB" dirty="0"/>
              <a:t>This is available every day to every learner.</a:t>
            </a:r>
          </a:p>
          <a:p>
            <a:r>
              <a:rPr lang="en-GB" dirty="0"/>
              <a:t>Examples include: </a:t>
            </a:r>
          </a:p>
        </p:txBody>
      </p:sp>
      <p:pic>
        <p:nvPicPr>
          <p:cNvPr id="4" name="Picture 2">
            <a:extLst>
              <a:ext uri="{FF2B5EF4-FFF2-40B4-BE49-F238E27FC236}">
                <a16:creationId xmlns:a16="http://schemas.microsoft.com/office/drawing/2014/main" id="{445FE4B3-8500-4471-8B01-61CCA0A978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7">
            <a:extLst>
              <a:ext uri="{FF2B5EF4-FFF2-40B4-BE49-F238E27FC236}">
                <a16:creationId xmlns:a16="http://schemas.microsoft.com/office/drawing/2014/main" id="{FB0EC281-9EE7-4FA8-AD4E-4B98F3DF9259}"/>
              </a:ext>
            </a:extLst>
          </p:cNvPr>
          <p:cNvGraphicFramePr>
            <a:graphicFrameLocks noGrp="1"/>
          </p:cNvGraphicFramePr>
          <p:nvPr>
            <p:extLst>
              <p:ext uri="{D42A27DB-BD31-4B8C-83A1-F6EECF244321}">
                <p14:modId xmlns:p14="http://schemas.microsoft.com/office/powerpoint/2010/main" val="440281683"/>
              </p:ext>
            </p:extLst>
          </p:nvPr>
        </p:nvGraphicFramePr>
        <p:xfrm>
          <a:off x="4285701" y="944245"/>
          <a:ext cx="6060140" cy="1711960"/>
        </p:xfrm>
        <a:graphic>
          <a:graphicData uri="http://schemas.openxmlformats.org/drawingml/2006/table">
            <a:tbl>
              <a:tblPr firstRow="1" bandRow="1">
                <a:tableStyleId>{69CF1AB2-1976-4502-BF36-3FF5EA218861}</a:tableStyleId>
              </a:tblPr>
              <a:tblGrid>
                <a:gridCol w="3030070">
                  <a:extLst>
                    <a:ext uri="{9D8B030D-6E8A-4147-A177-3AD203B41FA5}">
                      <a16:colId xmlns:a16="http://schemas.microsoft.com/office/drawing/2014/main" val="2237884488"/>
                    </a:ext>
                  </a:extLst>
                </a:gridCol>
                <a:gridCol w="3030070">
                  <a:extLst>
                    <a:ext uri="{9D8B030D-6E8A-4147-A177-3AD203B41FA5}">
                      <a16:colId xmlns:a16="http://schemas.microsoft.com/office/drawing/2014/main" val="442963184"/>
                    </a:ext>
                  </a:extLst>
                </a:gridCol>
              </a:tblGrid>
              <a:tr h="370840">
                <a:tc gridSpan="2">
                  <a:txBody>
                    <a:bodyPr/>
                    <a:lstStyle/>
                    <a:p>
                      <a:pPr marL="0" indent="0">
                        <a:buFont typeface="Arial" panose="020B0604020202020204" pitchFamily="34" charset="0"/>
                        <a:buNone/>
                      </a:pPr>
                      <a:r>
                        <a:rPr lang="en-GB" sz="1400" b="1" dirty="0"/>
                        <a:t>Learning environment</a:t>
                      </a:r>
                    </a:p>
                  </a:txBody>
                  <a:tcPr>
                    <a:solidFill>
                      <a:schemeClr val="accent1">
                        <a:lumMod val="20000"/>
                        <a:lumOff val="80000"/>
                      </a:schemeClr>
                    </a:solidFill>
                  </a:tcPr>
                </a:tc>
                <a:tc hMerge="1">
                  <a:txBody>
                    <a:bodyPr/>
                    <a:lstStyle/>
                    <a:p>
                      <a:pPr marL="285750" indent="-285750">
                        <a:buFont typeface="Arial" panose="020B0604020202020204" pitchFamily="34" charset="0"/>
                        <a:buChar char="•"/>
                      </a:pPr>
                      <a:r>
                        <a:rPr lang="en-GB" sz="1400" b="0" dirty="0"/>
                        <a:t>Sensory aids e.g., wobble cushions, fidget tools</a:t>
                      </a:r>
                    </a:p>
                  </a:txBody>
                  <a:tcPr>
                    <a:solidFill>
                      <a:schemeClr val="accent1">
                        <a:lumMod val="20000"/>
                        <a:lumOff val="80000"/>
                      </a:schemeClr>
                    </a:solidFill>
                  </a:tcPr>
                </a:tc>
                <a:extLst>
                  <a:ext uri="{0D108BD9-81ED-4DB2-BD59-A6C34878D82A}">
                    <a16:rowId xmlns:a16="http://schemas.microsoft.com/office/drawing/2014/main" val="604115462"/>
                  </a:ext>
                </a:extLst>
              </a:tr>
              <a:tr h="370840">
                <a:tc>
                  <a:txBody>
                    <a:bodyPr/>
                    <a:lstStyle/>
                    <a:p>
                      <a:pPr marL="285750" indent="-285750">
                        <a:buFont typeface="Arial" panose="020B0604020202020204" pitchFamily="34" charset="0"/>
                        <a:buChar char="•"/>
                      </a:pPr>
                      <a:r>
                        <a:rPr lang="en-GB" sz="1400" b="0" dirty="0"/>
                        <a:t>Predictability and preparation for change</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400" b="0" dirty="0"/>
                        <a:t>Low sensory environment</a:t>
                      </a:r>
                    </a:p>
                  </a:txBody>
                  <a:tcPr>
                    <a:solidFill>
                      <a:schemeClr val="accent1">
                        <a:lumMod val="20000"/>
                        <a:lumOff val="80000"/>
                      </a:schemeClr>
                    </a:solidFill>
                  </a:tcPr>
                </a:tc>
                <a:extLst>
                  <a:ext uri="{0D108BD9-81ED-4DB2-BD59-A6C34878D82A}">
                    <a16:rowId xmlns:a16="http://schemas.microsoft.com/office/drawing/2014/main" val="3828731809"/>
                  </a:ext>
                </a:extLst>
              </a:tr>
              <a:tr h="259080">
                <a:tc>
                  <a:txBody>
                    <a:bodyPr/>
                    <a:lstStyle/>
                    <a:p>
                      <a:pPr marL="285750" indent="-285750">
                        <a:buFont typeface="Arial" panose="020B0604020202020204" pitchFamily="34" charset="0"/>
                        <a:buChar char="•"/>
                      </a:pPr>
                      <a:r>
                        <a:rPr lang="en-GB" sz="1400" b="0" dirty="0"/>
                        <a:t>Seating arrangements </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400" b="0" dirty="0"/>
                        <a:t>Consistent and explicit boundaries</a:t>
                      </a:r>
                    </a:p>
                  </a:txBody>
                  <a:tcPr>
                    <a:solidFill>
                      <a:schemeClr val="accent1">
                        <a:lumMod val="20000"/>
                        <a:lumOff val="80000"/>
                      </a:schemeClr>
                    </a:solidFill>
                  </a:tcPr>
                </a:tc>
                <a:extLst>
                  <a:ext uri="{0D108BD9-81ED-4DB2-BD59-A6C34878D82A}">
                    <a16:rowId xmlns:a16="http://schemas.microsoft.com/office/drawing/2014/main" val="1573444131"/>
                  </a:ext>
                </a:extLst>
              </a:tr>
              <a:tr h="259080">
                <a:tc>
                  <a:txBody>
                    <a:bodyPr/>
                    <a:lstStyle/>
                    <a:p>
                      <a:pPr marL="285750" indent="-285750">
                        <a:buFont typeface="Arial" panose="020B0604020202020204" pitchFamily="34" charset="0"/>
                        <a:buChar char="•"/>
                      </a:pPr>
                      <a:r>
                        <a:rPr lang="en-GB" sz="1400" b="0" dirty="0"/>
                        <a:t>Sense of belonging</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400" b="0" dirty="0"/>
                        <a:t>Sensory aids e.g., wobble cushions, fidget tools</a:t>
                      </a:r>
                    </a:p>
                  </a:txBody>
                  <a:tcPr>
                    <a:solidFill>
                      <a:schemeClr val="accent1">
                        <a:lumMod val="20000"/>
                        <a:lumOff val="80000"/>
                      </a:schemeClr>
                    </a:solidFill>
                  </a:tcPr>
                </a:tc>
                <a:extLst>
                  <a:ext uri="{0D108BD9-81ED-4DB2-BD59-A6C34878D82A}">
                    <a16:rowId xmlns:a16="http://schemas.microsoft.com/office/drawing/2014/main" val="2198667927"/>
                  </a:ext>
                </a:extLst>
              </a:tr>
            </a:tbl>
          </a:graphicData>
        </a:graphic>
      </p:graphicFrame>
      <p:sp>
        <p:nvSpPr>
          <p:cNvPr id="10" name="Arrow: Right 9">
            <a:extLst>
              <a:ext uri="{FF2B5EF4-FFF2-40B4-BE49-F238E27FC236}">
                <a16:creationId xmlns:a16="http://schemas.microsoft.com/office/drawing/2014/main" id="{64A6AD88-82C7-4C21-8075-BED0373B04EB}"/>
              </a:ext>
            </a:extLst>
          </p:cNvPr>
          <p:cNvSpPr/>
          <p:nvPr/>
        </p:nvSpPr>
        <p:spPr>
          <a:xfrm rot="10800000">
            <a:off x="11674299" y="6410854"/>
            <a:ext cx="428054" cy="3233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6105BE10-632B-418C-BDDF-184FABA4B420}"/>
              </a:ext>
            </a:extLst>
          </p:cNvPr>
          <p:cNvPicPr>
            <a:picLocks noChangeAspect="1"/>
          </p:cNvPicPr>
          <p:nvPr/>
        </p:nvPicPr>
        <p:blipFill>
          <a:blip r:embed="rId4"/>
          <a:stretch>
            <a:fillRect/>
          </a:stretch>
        </p:blipFill>
        <p:spPr>
          <a:xfrm>
            <a:off x="3532841" y="898162"/>
            <a:ext cx="713375" cy="733414"/>
          </a:xfrm>
          <a:prstGeom prst="rect">
            <a:avLst/>
          </a:prstGeom>
        </p:spPr>
      </p:pic>
      <p:pic>
        <p:nvPicPr>
          <p:cNvPr id="14" name="Picture 13">
            <a:extLst>
              <a:ext uri="{FF2B5EF4-FFF2-40B4-BE49-F238E27FC236}">
                <a16:creationId xmlns:a16="http://schemas.microsoft.com/office/drawing/2014/main" id="{F96823B9-F0C4-4D66-A1CA-6563CC584A77}"/>
              </a:ext>
            </a:extLst>
          </p:cNvPr>
          <p:cNvPicPr>
            <a:picLocks noChangeAspect="1"/>
          </p:cNvPicPr>
          <p:nvPr/>
        </p:nvPicPr>
        <p:blipFill>
          <a:blip r:embed="rId5"/>
          <a:stretch>
            <a:fillRect/>
          </a:stretch>
        </p:blipFill>
        <p:spPr>
          <a:xfrm>
            <a:off x="3565661" y="2851340"/>
            <a:ext cx="688090" cy="733414"/>
          </a:xfrm>
          <a:prstGeom prst="rect">
            <a:avLst/>
          </a:prstGeom>
        </p:spPr>
      </p:pic>
      <p:graphicFrame>
        <p:nvGraphicFramePr>
          <p:cNvPr id="15" name="Table 7">
            <a:extLst>
              <a:ext uri="{FF2B5EF4-FFF2-40B4-BE49-F238E27FC236}">
                <a16:creationId xmlns:a16="http://schemas.microsoft.com/office/drawing/2014/main" id="{2918EA6C-5E9C-4340-830E-FE488D542179}"/>
              </a:ext>
            </a:extLst>
          </p:cNvPr>
          <p:cNvGraphicFramePr>
            <a:graphicFrameLocks noGrp="1"/>
          </p:cNvGraphicFramePr>
          <p:nvPr>
            <p:extLst>
              <p:ext uri="{D42A27DB-BD31-4B8C-83A1-F6EECF244321}">
                <p14:modId xmlns:p14="http://schemas.microsoft.com/office/powerpoint/2010/main" val="3657405533"/>
              </p:ext>
            </p:extLst>
          </p:nvPr>
        </p:nvGraphicFramePr>
        <p:xfrm>
          <a:off x="4285701" y="2838835"/>
          <a:ext cx="6060140" cy="1564640"/>
        </p:xfrm>
        <a:graphic>
          <a:graphicData uri="http://schemas.openxmlformats.org/drawingml/2006/table">
            <a:tbl>
              <a:tblPr firstRow="1" bandRow="1">
                <a:tableStyleId>{69CF1AB2-1976-4502-BF36-3FF5EA218861}</a:tableStyleId>
              </a:tblPr>
              <a:tblGrid>
                <a:gridCol w="3036871">
                  <a:extLst>
                    <a:ext uri="{9D8B030D-6E8A-4147-A177-3AD203B41FA5}">
                      <a16:colId xmlns:a16="http://schemas.microsoft.com/office/drawing/2014/main" val="2237884488"/>
                    </a:ext>
                  </a:extLst>
                </a:gridCol>
                <a:gridCol w="3023269">
                  <a:extLst>
                    <a:ext uri="{9D8B030D-6E8A-4147-A177-3AD203B41FA5}">
                      <a16:colId xmlns:a16="http://schemas.microsoft.com/office/drawing/2014/main" val="442963184"/>
                    </a:ext>
                  </a:extLst>
                </a:gridCol>
              </a:tblGrid>
              <a:tr h="370840">
                <a:tc gridSpan="2">
                  <a:txBody>
                    <a:bodyPr/>
                    <a:lstStyle/>
                    <a:p>
                      <a:pPr marL="0" indent="0">
                        <a:buFont typeface="Arial" panose="020B0604020202020204" pitchFamily="34" charset="0"/>
                        <a:buNone/>
                      </a:pPr>
                      <a:r>
                        <a:rPr lang="en-GB" sz="1400" b="1" dirty="0"/>
                        <a:t>Pedagogical Principles</a:t>
                      </a:r>
                    </a:p>
                  </a:txBody>
                  <a:tcPr>
                    <a:solidFill>
                      <a:schemeClr val="accent1">
                        <a:lumMod val="20000"/>
                        <a:lumOff val="80000"/>
                      </a:schemeClr>
                    </a:solidFill>
                  </a:tcPr>
                </a:tc>
                <a:tc hMerge="1">
                  <a:txBody>
                    <a:bodyPr/>
                    <a:lstStyle/>
                    <a:p>
                      <a:pPr marL="285750" indent="-285750">
                        <a:buFont typeface="Arial" panose="020B0604020202020204" pitchFamily="34" charset="0"/>
                        <a:buChar char="•"/>
                      </a:pPr>
                      <a:r>
                        <a:rPr lang="en-GB" sz="1400" b="0" dirty="0"/>
                        <a:t>Sensory aids e.g., wobble cushions, fidget tools</a:t>
                      </a:r>
                    </a:p>
                  </a:txBody>
                  <a:tcPr>
                    <a:solidFill>
                      <a:schemeClr val="accent1">
                        <a:lumMod val="20000"/>
                        <a:lumOff val="80000"/>
                      </a:schemeClr>
                    </a:solidFill>
                  </a:tcPr>
                </a:tc>
                <a:extLst>
                  <a:ext uri="{0D108BD9-81ED-4DB2-BD59-A6C34878D82A}">
                    <a16:rowId xmlns:a16="http://schemas.microsoft.com/office/drawing/2014/main" val="604115462"/>
                  </a:ext>
                </a:extLst>
              </a:tr>
              <a:tr h="370840">
                <a:tc>
                  <a:txBody>
                    <a:bodyPr/>
                    <a:lstStyle/>
                    <a:p>
                      <a:pPr marL="285750" indent="-285750">
                        <a:buFont typeface="Arial" panose="020B0604020202020204" pitchFamily="34" charset="0"/>
                        <a:buChar char="•"/>
                      </a:pPr>
                      <a:r>
                        <a:rPr lang="en-GB" sz="1400" b="0" dirty="0"/>
                        <a:t>Chunking instructions</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400" b="0" dirty="0"/>
                        <a:t>Explicit modelling </a:t>
                      </a:r>
                    </a:p>
                  </a:txBody>
                  <a:tcPr>
                    <a:solidFill>
                      <a:schemeClr val="accent1">
                        <a:lumMod val="20000"/>
                        <a:lumOff val="80000"/>
                      </a:schemeClr>
                    </a:solidFill>
                  </a:tcPr>
                </a:tc>
                <a:extLst>
                  <a:ext uri="{0D108BD9-81ED-4DB2-BD59-A6C34878D82A}">
                    <a16:rowId xmlns:a16="http://schemas.microsoft.com/office/drawing/2014/main" val="3828731809"/>
                  </a:ext>
                </a:extLst>
              </a:tr>
              <a:tr h="259080">
                <a:tc>
                  <a:txBody>
                    <a:bodyPr/>
                    <a:lstStyle/>
                    <a:p>
                      <a:pPr marL="285750" indent="-285750">
                        <a:buFont typeface="Arial" panose="020B0604020202020204" pitchFamily="34" charset="0"/>
                        <a:buChar char="•"/>
                      </a:pPr>
                      <a:r>
                        <a:rPr lang="en-GB" sz="1400" b="0" dirty="0"/>
                        <a:t>Effective questioning </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400" b="0" dirty="0"/>
                        <a:t>Repeating instructions and allowing for processing time</a:t>
                      </a:r>
                    </a:p>
                  </a:txBody>
                  <a:tcPr>
                    <a:solidFill>
                      <a:schemeClr val="accent1">
                        <a:lumMod val="20000"/>
                        <a:lumOff val="80000"/>
                      </a:schemeClr>
                    </a:solidFill>
                  </a:tcPr>
                </a:tc>
                <a:extLst>
                  <a:ext uri="{0D108BD9-81ED-4DB2-BD59-A6C34878D82A}">
                    <a16:rowId xmlns:a16="http://schemas.microsoft.com/office/drawing/2014/main" val="1573444131"/>
                  </a:ext>
                </a:extLst>
              </a:tr>
              <a:tr h="259080">
                <a:tc>
                  <a:txBody>
                    <a:bodyPr/>
                    <a:lstStyle/>
                    <a:p>
                      <a:pPr marL="285750" indent="-285750">
                        <a:buFont typeface="Arial" panose="020B0604020202020204" pitchFamily="34" charset="0"/>
                        <a:buChar char="•"/>
                      </a:pPr>
                      <a:r>
                        <a:rPr lang="en-GB" sz="1400" b="0" dirty="0"/>
                        <a:t>Pre-teaching vocabulary</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400" b="0" dirty="0"/>
                        <a:t>Scaffolding/ sentence starters</a:t>
                      </a:r>
                    </a:p>
                  </a:txBody>
                  <a:tcPr>
                    <a:solidFill>
                      <a:schemeClr val="accent1">
                        <a:lumMod val="20000"/>
                        <a:lumOff val="80000"/>
                      </a:schemeClr>
                    </a:solidFill>
                  </a:tcPr>
                </a:tc>
                <a:extLst>
                  <a:ext uri="{0D108BD9-81ED-4DB2-BD59-A6C34878D82A}">
                    <a16:rowId xmlns:a16="http://schemas.microsoft.com/office/drawing/2014/main" val="2198667927"/>
                  </a:ext>
                </a:extLst>
              </a:tr>
            </a:tbl>
          </a:graphicData>
        </a:graphic>
      </p:graphicFrame>
      <p:graphicFrame>
        <p:nvGraphicFramePr>
          <p:cNvPr id="16" name="Table 7">
            <a:extLst>
              <a:ext uri="{FF2B5EF4-FFF2-40B4-BE49-F238E27FC236}">
                <a16:creationId xmlns:a16="http://schemas.microsoft.com/office/drawing/2014/main" id="{F654E379-6403-4CC7-8080-CD8D4E85BFA1}"/>
              </a:ext>
            </a:extLst>
          </p:cNvPr>
          <p:cNvGraphicFramePr>
            <a:graphicFrameLocks noGrp="1"/>
          </p:cNvGraphicFramePr>
          <p:nvPr>
            <p:extLst>
              <p:ext uri="{D42A27DB-BD31-4B8C-83A1-F6EECF244321}">
                <p14:modId xmlns:p14="http://schemas.microsoft.com/office/powerpoint/2010/main" val="2028380086"/>
              </p:ext>
            </p:extLst>
          </p:nvPr>
        </p:nvGraphicFramePr>
        <p:xfrm>
          <a:off x="4285701" y="4605105"/>
          <a:ext cx="6060140" cy="1046480"/>
        </p:xfrm>
        <a:graphic>
          <a:graphicData uri="http://schemas.openxmlformats.org/drawingml/2006/table">
            <a:tbl>
              <a:tblPr firstRow="1" bandRow="1">
                <a:tableStyleId>{69CF1AB2-1976-4502-BF36-3FF5EA218861}</a:tableStyleId>
              </a:tblPr>
              <a:tblGrid>
                <a:gridCol w="3036871">
                  <a:extLst>
                    <a:ext uri="{9D8B030D-6E8A-4147-A177-3AD203B41FA5}">
                      <a16:colId xmlns:a16="http://schemas.microsoft.com/office/drawing/2014/main" val="2237884488"/>
                    </a:ext>
                  </a:extLst>
                </a:gridCol>
                <a:gridCol w="3023269">
                  <a:extLst>
                    <a:ext uri="{9D8B030D-6E8A-4147-A177-3AD203B41FA5}">
                      <a16:colId xmlns:a16="http://schemas.microsoft.com/office/drawing/2014/main" val="442963184"/>
                    </a:ext>
                  </a:extLst>
                </a:gridCol>
              </a:tblGrid>
              <a:tr h="370840">
                <a:tc gridSpan="2">
                  <a:txBody>
                    <a:bodyPr/>
                    <a:lstStyle/>
                    <a:p>
                      <a:pPr marL="0" indent="0">
                        <a:buFont typeface="Arial" panose="020B0604020202020204" pitchFamily="34" charset="0"/>
                        <a:buNone/>
                      </a:pPr>
                      <a:r>
                        <a:rPr lang="en-GB" sz="1400" b="1" dirty="0"/>
                        <a:t>Visual Approaches</a:t>
                      </a:r>
                    </a:p>
                  </a:txBody>
                  <a:tcPr>
                    <a:solidFill>
                      <a:schemeClr val="accent1">
                        <a:lumMod val="20000"/>
                        <a:lumOff val="80000"/>
                      </a:schemeClr>
                    </a:solidFill>
                  </a:tcPr>
                </a:tc>
                <a:tc hMerge="1">
                  <a:txBody>
                    <a:bodyPr/>
                    <a:lstStyle/>
                    <a:p>
                      <a:pPr marL="285750" indent="-285750">
                        <a:buFont typeface="Arial" panose="020B0604020202020204" pitchFamily="34" charset="0"/>
                        <a:buChar char="•"/>
                      </a:pPr>
                      <a:r>
                        <a:rPr lang="en-GB" sz="1400" b="0" dirty="0"/>
                        <a:t>Sensory aids e.g., wobble cushions, fidget tools</a:t>
                      </a:r>
                    </a:p>
                  </a:txBody>
                  <a:tcPr>
                    <a:solidFill>
                      <a:schemeClr val="accent1">
                        <a:lumMod val="20000"/>
                        <a:lumOff val="80000"/>
                      </a:schemeClr>
                    </a:solidFill>
                  </a:tcPr>
                </a:tc>
                <a:extLst>
                  <a:ext uri="{0D108BD9-81ED-4DB2-BD59-A6C34878D82A}">
                    <a16:rowId xmlns:a16="http://schemas.microsoft.com/office/drawing/2014/main" val="604115462"/>
                  </a:ext>
                </a:extLst>
              </a:tr>
              <a:tr h="370840">
                <a:tc>
                  <a:txBody>
                    <a:bodyPr/>
                    <a:lstStyle/>
                    <a:p>
                      <a:pPr marL="285750" indent="-285750">
                        <a:buFont typeface="Arial" panose="020B0604020202020204" pitchFamily="34" charset="0"/>
                        <a:buChar char="•"/>
                      </a:pPr>
                      <a:r>
                        <a:rPr lang="en-GB" sz="1400" b="0" dirty="0"/>
                        <a:t>Visual scaffolds e.g., word webs</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400" b="0" dirty="0"/>
                        <a:t>Whole class visual timetable</a:t>
                      </a:r>
                    </a:p>
                  </a:txBody>
                  <a:tcPr>
                    <a:solidFill>
                      <a:schemeClr val="accent1">
                        <a:lumMod val="20000"/>
                        <a:lumOff val="80000"/>
                      </a:schemeClr>
                    </a:solidFill>
                  </a:tcPr>
                </a:tc>
                <a:extLst>
                  <a:ext uri="{0D108BD9-81ED-4DB2-BD59-A6C34878D82A}">
                    <a16:rowId xmlns:a16="http://schemas.microsoft.com/office/drawing/2014/main" val="3828731809"/>
                  </a:ext>
                </a:extLst>
              </a:tr>
              <a:tr h="259080">
                <a:tc>
                  <a:txBody>
                    <a:bodyPr/>
                    <a:lstStyle/>
                    <a:p>
                      <a:pPr marL="285750" indent="-285750">
                        <a:buFont typeface="Arial" panose="020B0604020202020204" pitchFamily="34" charset="0"/>
                        <a:buChar char="•"/>
                      </a:pPr>
                      <a:r>
                        <a:rPr lang="en-GB" sz="1400" b="0" dirty="0"/>
                        <a:t>Labelling resources pictorially</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400" b="0" dirty="0"/>
                        <a:t>Visual reminders/ cues</a:t>
                      </a:r>
                    </a:p>
                  </a:txBody>
                  <a:tcPr>
                    <a:solidFill>
                      <a:schemeClr val="accent1">
                        <a:lumMod val="20000"/>
                        <a:lumOff val="80000"/>
                      </a:schemeClr>
                    </a:solidFill>
                  </a:tcPr>
                </a:tc>
                <a:extLst>
                  <a:ext uri="{0D108BD9-81ED-4DB2-BD59-A6C34878D82A}">
                    <a16:rowId xmlns:a16="http://schemas.microsoft.com/office/drawing/2014/main" val="1573444131"/>
                  </a:ext>
                </a:extLst>
              </a:tr>
            </a:tbl>
          </a:graphicData>
        </a:graphic>
      </p:graphicFrame>
      <p:pic>
        <p:nvPicPr>
          <p:cNvPr id="18" name="Picture 17">
            <a:extLst>
              <a:ext uri="{FF2B5EF4-FFF2-40B4-BE49-F238E27FC236}">
                <a16:creationId xmlns:a16="http://schemas.microsoft.com/office/drawing/2014/main" id="{A07ECB12-7F4F-4C2D-9D0E-1C748AABC67E}"/>
              </a:ext>
            </a:extLst>
          </p:cNvPr>
          <p:cNvPicPr>
            <a:picLocks noChangeAspect="1"/>
          </p:cNvPicPr>
          <p:nvPr/>
        </p:nvPicPr>
        <p:blipFill>
          <a:blip r:embed="rId6"/>
          <a:stretch>
            <a:fillRect/>
          </a:stretch>
        </p:blipFill>
        <p:spPr>
          <a:xfrm>
            <a:off x="3548926" y="4647628"/>
            <a:ext cx="713376" cy="226097"/>
          </a:xfrm>
          <a:prstGeom prst="rect">
            <a:avLst/>
          </a:prstGeom>
        </p:spPr>
      </p:pic>
    </p:spTree>
    <p:extLst>
      <p:ext uri="{BB962C8B-B14F-4D97-AF65-F5344CB8AC3E}">
        <p14:creationId xmlns:p14="http://schemas.microsoft.com/office/powerpoint/2010/main" val="373934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EF3BFA32-3495-43DE-987D-7887CA8FE0AA}"/>
              </a:ext>
            </a:extLst>
          </p:cNvPr>
          <p:cNvPicPr>
            <a:picLocks noChangeAspect="1"/>
          </p:cNvPicPr>
          <p:nvPr/>
        </p:nvPicPr>
        <p:blipFill>
          <a:blip r:embed="rId2"/>
          <a:stretch>
            <a:fillRect/>
          </a:stretch>
        </p:blipFill>
        <p:spPr>
          <a:xfrm>
            <a:off x="10111456" y="5471099"/>
            <a:ext cx="1562843" cy="1272040"/>
          </a:xfrm>
          <a:prstGeom prst="rect">
            <a:avLst/>
          </a:prstGeom>
        </p:spPr>
      </p:pic>
      <p:pic>
        <p:nvPicPr>
          <p:cNvPr id="17" name="Picture 16">
            <a:extLst>
              <a:ext uri="{FF2B5EF4-FFF2-40B4-BE49-F238E27FC236}">
                <a16:creationId xmlns:a16="http://schemas.microsoft.com/office/drawing/2014/main" id="{C7BDC0F4-FAA4-4762-8E95-0A4FDE73F421}"/>
              </a:ext>
            </a:extLst>
          </p:cNvPr>
          <p:cNvPicPr>
            <a:picLocks noChangeAspect="1"/>
          </p:cNvPicPr>
          <p:nvPr/>
        </p:nvPicPr>
        <p:blipFill>
          <a:blip r:embed="rId2"/>
          <a:stretch>
            <a:fillRect/>
          </a:stretch>
        </p:blipFill>
        <p:spPr>
          <a:xfrm>
            <a:off x="10111456" y="5462135"/>
            <a:ext cx="1562843" cy="1272040"/>
          </a:xfrm>
          <a:prstGeom prst="rect">
            <a:avLst/>
          </a:prstGeom>
        </p:spPr>
      </p:pic>
      <p:sp>
        <p:nvSpPr>
          <p:cNvPr id="2" name="Title 1">
            <a:extLst>
              <a:ext uri="{FF2B5EF4-FFF2-40B4-BE49-F238E27FC236}">
                <a16:creationId xmlns:a16="http://schemas.microsoft.com/office/drawing/2014/main" id="{415E088D-9890-4166-993B-55EDFE2C2A29}"/>
              </a:ext>
            </a:extLst>
          </p:cNvPr>
          <p:cNvSpPr>
            <a:spLocks noGrp="1"/>
          </p:cNvSpPr>
          <p:nvPr>
            <p:ph type="title"/>
          </p:nvPr>
        </p:nvSpPr>
        <p:spPr>
          <a:xfrm>
            <a:off x="252919" y="1631576"/>
            <a:ext cx="2947482" cy="4093444"/>
          </a:xfrm>
        </p:spPr>
        <p:txBody>
          <a:bodyPr/>
          <a:lstStyle/>
          <a:p>
            <a:r>
              <a:rPr lang="en-GB" sz="3200" dirty="0"/>
              <a:t>Ordinarily Available Provision:</a:t>
            </a:r>
            <a:br>
              <a:rPr lang="en-GB" sz="3200" dirty="0"/>
            </a:br>
            <a:br>
              <a:rPr lang="en-GB" sz="3200" dirty="0"/>
            </a:br>
            <a:r>
              <a:rPr lang="en-GB" sz="3200" i="1" dirty="0"/>
              <a:t>Targeted Support</a:t>
            </a:r>
            <a:endParaRPr lang="en-GB" i="1" dirty="0"/>
          </a:p>
        </p:txBody>
      </p:sp>
      <p:sp>
        <p:nvSpPr>
          <p:cNvPr id="3" name="Content Placeholder 2">
            <a:extLst>
              <a:ext uri="{FF2B5EF4-FFF2-40B4-BE49-F238E27FC236}">
                <a16:creationId xmlns:a16="http://schemas.microsoft.com/office/drawing/2014/main" id="{81625D76-740A-44A5-BABE-A85E67A51B25}"/>
              </a:ext>
            </a:extLst>
          </p:cNvPr>
          <p:cNvSpPr>
            <a:spLocks noGrp="1"/>
          </p:cNvSpPr>
          <p:nvPr>
            <p:ph idx="1"/>
          </p:nvPr>
        </p:nvSpPr>
        <p:spPr>
          <a:xfrm>
            <a:off x="3532841" y="123824"/>
            <a:ext cx="7065839" cy="1309693"/>
          </a:xfrm>
        </p:spPr>
        <p:txBody>
          <a:bodyPr>
            <a:normAutofit lnSpcReduction="10000"/>
          </a:bodyPr>
          <a:lstStyle/>
          <a:p>
            <a:r>
              <a:rPr lang="en-GB" dirty="0"/>
              <a:t>These are marginally more targeted and may not be required all the time. They are reasonable adjustments to those who need the provision.</a:t>
            </a:r>
          </a:p>
          <a:p>
            <a:r>
              <a:rPr lang="en-GB" dirty="0"/>
              <a:t>Examples include: </a:t>
            </a:r>
          </a:p>
        </p:txBody>
      </p:sp>
      <p:pic>
        <p:nvPicPr>
          <p:cNvPr id="4" name="Picture 2">
            <a:extLst>
              <a:ext uri="{FF2B5EF4-FFF2-40B4-BE49-F238E27FC236}">
                <a16:creationId xmlns:a16="http://schemas.microsoft.com/office/drawing/2014/main" id="{445FE4B3-8500-4471-8B01-61CCA0A978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7">
            <a:extLst>
              <a:ext uri="{FF2B5EF4-FFF2-40B4-BE49-F238E27FC236}">
                <a16:creationId xmlns:a16="http://schemas.microsoft.com/office/drawing/2014/main" id="{FB0EC281-9EE7-4FA8-AD4E-4B98F3DF9259}"/>
              </a:ext>
            </a:extLst>
          </p:cNvPr>
          <p:cNvGraphicFramePr>
            <a:graphicFrameLocks noGrp="1"/>
          </p:cNvGraphicFramePr>
          <p:nvPr>
            <p:extLst>
              <p:ext uri="{D42A27DB-BD31-4B8C-83A1-F6EECF244321}">
                <p14:modId xmlns:p14="http://schemas.microsoft.com/office/powerpoint/2010/main" val="3342123652"/>
              </p:ext>
            </p:extLst>
          </p:nvPr>
        </p:nvGraphicFramePr>
        <p:xfrm>
          <a:off x="4285701" y="1479601"/>
          <a:ext cx="6050605" cy="1193800"/>
        </p:xfrm>
        <a:graphic>
          <a:graphicData uri="http://schemas.openxmlformats.org/drawingml/2006/table">
            <a:tbl>
              <a:tblPr firstRow="1" bandRow="1">
                <a:tableStyleId>{69CF1AB2-1976-4502-BF36-3FF5EA218861}</a:tableStyleId>
              </a:tblPr>
              <a:tblGrid>
                <a:gridCol w="3030070">
                  <a:extLst>
                    <a:ext uri="{9D8B030D-6E8A-4147-A177-3AD203B41FA5}">
                      <a16:colId xmlns:a16="http://schemas.microsoft.com/office/drawing/2014/main" val="2237884488"/>
                    </a:ext>
                  </a:extLst>
                </a:gridCol>
                <a:gridCol w="3020535">
                  <a:extLst>
                    <a:ext uri="{9D8B030D-6E8A-4147-A177-3AD203B41FA5}">
                      <a16:colId xmlns:a16="http://schemas.microsoft.com/office/drawing/2014/main" val="442963184"/>
                    </a:ext>
                  </a:extLst>
                </a:gridCol>
              </a:tblGrid>
              <a:tr h="370840">
                <a:tc gridSpan="2">
                  <a:txBody>
                    <a:bodyPr/>
                    <a:lstStyle/>
                    <a:p>
                      <a:pPr marL="0" indent="0">
                        <a:buFont typeface="Arial" panose="020B0604020202020204" pitchFamily="34" charset="0"/>
                        <a:buNone/>
                      </a:pPr>
                      <a:r>
                        <a:rPr lang="en-GB" sz="1400" b="1" dirty="0"/>
                        <a:t>Learning environment</a:t>
                      </a:r>
                    </a:p>
                  </a:txBody>
                  <a:tcPr>
                    <a:solidFill>
                      <a:schemeClr val="accent1">
                        <a:lumMod val="20000"/>
                        <a:lumOff val="80000"/>
                      </a:schemeClr>
                    </a:solidFill>
                  </a:tcPr>
                </a:tc>
                <a:tc hMerge="1">
                  <a:txBody>
                    <a:bodyPr/>
                    <a:lstStyle/>
                    <a:p>
                      <a:pPr marL="285750" indent="-285750">
                        <a:buFont typeface="Arial" panose="020B0604020202020204" pitchFamily="34" charset="0"/>
                        <a:buChar char="•"/>
                      </a:pPr>
                      <a:r>
                        <a:rPr lang="en-GB" sz="1400" b="0" dirty="0"/>
                        <a:t>Sensory aids e.g., wobble cushions, fidget tools</a:t>
                      </a:r>
                    </a:p>
                  </a:txBody>
                  <a:tcPr>
                    <a:solidFill>
                      <a:schemeClr val="accent1">
                        <a:lumMod val="20000"/>
                        <a:lumOff val="80000"/>
                      </a:schemeClr>
                    </a:solidFill>
                  </a:tcPr>
                </a:tc>
                <a:extLst>
                  <a:ext uri="{0D108BD9-81ED-4DB2-BD59-A6C34878D82A}">
                    <a16:rowId xmlns:a16="http://schemas.microsoft.com/office/drawing/2014/main" val="604115462"/>
                  </a:ext>
                </a:extLst>
              </a:tr>
              <a:tr h="370840">
                <a:tc>
                  <a:txBody>
                    <a:bodyPr/>
                    <a:lstStyle/>
                    <a:p>
                      <a:pPr marL="285750" indent="-285750">
                        <a:buFont typeface="Arial" panose="020B0604020202020204" pitchFamily="34" charset="0"/>
                        <a:buChar char="•"/>
                      </a:pPr>
                      <a:r>
                        <a:rPr lang="en-GB" sz="1400" b="0" dirty="0"/>
                        <a:t>‘Now Next’/ ‘Now Then Next’ boards</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400" b="0" dirty="0"/>
                        <a:t>Additional prompting</a:t>
                      </a:r>
                    </a:p>
                  </a:txBody>
                  <a:tcPr>
                    <a:solidFill>
                      <a:schemeClr val="accent1">
                        <a:lumMod val="20000"/>
                        <a:lumOff val="80000"/>
                      </a:schemeClr>
                    </a:solidFill>
                  </a:tcPr>
                </a:tc>
                <a:extLst>
                  <a:ext uri="{0D108BD9-81ED-4DB2-BD59-A6C34878D82A}">
                    <a16:rowId xmlns:a16="http://schemas.microsoft.com/office/drawing/2014/main" val="3828731809"/>
                  </a:ext>
                </a:extLst>
              </a:tr>
              <a:tr h="259080">
                <a:tc>
                  <a:txBody>
                    <a:bodyPr/>
                    <a:lstStyle/>
                    <a:p>
                      <a:pPr marL="285750" indent="-285750">
                        <a:buFont typeface="Arial" panose="020B0604020202020204" pitchFamily="34" charset="0"/>
                        <a:buChar char="•"/>
                      </a:pPr>
                      <a:r>
                        <a:rPr lang="en-GB" sz="1400" b="0" dirty="0"/>
                        <a:t>Small group work</a:t>
                      </a:r>
                    </a:p>
                  </a:txBody>
                  <a:tcPr>
                    <a:solidFill>
                      <a:schemeClr val="accent1">
                        <a:lumMod val="20000"/>
                        <a:lumOff val="80000"/>
                      </a:schemeClr>
                    </a:solidFill>
                  </a:tcPr>
                </a:tc>
                <a:tc>
                  <a:txBody>
                    <a:bodyPr/>
                    <a:lstStyle/>
                    <a:p>
                      <a:pPr marL="0" indent="0">
                        <a:buFont typeface="Arial" panose="020B0604020202020204" pitchFamily="34" charset="0"/>
                        <a:buNone/>
                      </a:pPr>
                      <a:endParaRPr lang="en-GB" sz="1400" b="0" dirty="0"/>
                    </a:p>
                  </a:txBody>
                  <a:tcPr>
                    <a:solidFill>
                      <a:schemeClr val="accent1">
                        <a:lumMod val="20000"/>
                        <a:lumOff val="80000"/>
                      </a:schemeClr>
                    </a:solidFill>
                  </a:tcPr>
                </a:tc>
                <a:extLst>
                  <a:ext uri="{0D108BD9-81ED-4DB2-BD59-A6C34878D82A}">
                    <a16:rowId xmlns:a16="http://schemas.microsoft.com/office/drawing/2014/main" val="1573444131"/>
                  </a:ext>
                </a:extLst>
              </a:tr>
            </a:tbl>
          </a:graphicData>
        </a:graphic>
      </p:graphicFrame>
      <p:sp>
        <p:nvSpPr>
          <p:cNvPr id="10" name="Arrow: Right 9">
            <a:extLst>
              <a:ext uri="{FF2B5EF4-FFF2-40B4-BE49-F238E27FC236}">
                <a16:creationId xmlns:a16="http://schemas.microsoft.com/office/drawing/2014/main" id="{64A6AD88-82C7-4C21-8075-BED0373B04EB}"/>
              </a:ext>
            </a:extLst>
          </p:cNvPr>
          <p:cNvSpPr/>
          <p:nvPr/>
        </p:nvSpPr>
        <p:spPr>
          <a:xfrm rot="10800000">
            <a:off x="11556228" y="6098155"/>
            <a:ext cx="428054" cy="3233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6105BE10-632B-418C-BDDF-184FABA4B420}"/>
              </a:ext>
            </a:extLst>
          </p:cNvPr>
          <p:cNvPicPr>
            <a:picLocks noChangeAspect="1"/>
          </p:cNvPicPr>
          <p:nvPr/>
        </p:nvPicPr>
        <p:blipFill>
          <a:blip r:embed="rId4"/>
          <a:stretch>
            <a:fillRect/>
          </a:stretch>
        </p:blipFill>
        <p:spPr>
          <a:xfrm>
            <a:off x="3532841" y="1433518"/>
            <a:ext cx="713375" cy="733414"/>
          </a:xfrm>
          <a:prstGeom prst="rect">
            <a:avLst/>
          </a:prstGeom>
        </p:spPr>
      </p:pic>
      <p:pic>
        <p:nvPicPr>
          <p:cNvPr id="14" name="Picture 13">
            <a:extLst>
              <a:ext uri="{FF2B5EF4-FFF2-40B4-BE49-F238E27FC236}">
                <a16:creationId xmlns:a16="http://schemas.microsoft.com/office/drawing/2014/main" id="{F96823B9-F0C4-4D66-A1CA-6563CC584A77}"/>
              </a:ext>
            </a:extLst>
          </p:cNvPr>
          <p:cNvPicPr>
            <a:picLocks noChangeAspect="1"/>
          </p:cNvPicPr>
          <p:nvPr/>
        </p:nvPicPr>
        <p:blipFill>
          <a:blip r:embed="rId5"/>
          <a:stretch>
            <a:fillRect/>
          </a:stretch>
        </p:blipFill>
        <p:spPr>
          <a:xfrm>
            <a:off x="3521518" y="2971378"/>
            <a:ext cx="688090" cy="733414"/>
          </a:xfrm>
          <a:prstGeom prst="rect">
            <a:avLst/>
          </a:prstGeom>
        </p:spPr>
      </p:pic>
      <p:graphicFrame>
        <p:nvGraphicFramePr>
          <p:cNvPr id="15" name="Table 7">
            <a:extLst>
              <a:ext uri="{FF2B5EF4-FFF2-40B4-BE49-F238E27FC236}">
                <a16:creationId xmlns:a16="http://schemas.microsoft.com/office/drawing/2014/main" id="{2918EA6C-5E9C-4340-830E-FE488D542179}"/>
              </a:ext>
            </a:extLst>
          </p:cNvPr>
          <p:cNvGraphicFramePr>
            <a:graphicFrameLocks noGrp="1"/>
          </p:cNvGraphicFramePr>
          <p:nvPr>
            <p:extLst>
              <p:ext uri="{D42A27DB-BD31-4B8C-83A1-F6EECF244321}">
                <p14:modId xmlns:p14="http://schemas.microsoft.com/office/powerpoint/2010/main" val="745945336"/>
              </p:ext>
            </p:extLst>
          </p:nvPr>
        </p:nvGraphicFramePr>
        <p:xfrm>
          <a:off x="4262302" y="2971378"/>
          <a:ext cx="6060140" cy="1407160"/>
        </p:xfrm>
        <a:graphic>
          <a:graphicData uri="http://schemas.openxmlformats.org/drawingml/2006/table">
            <a:tbl>
              <a:tblPr firstRow="1" bandRow="1">
                <a:tableStyleId>{69CF1AB2-1976-4502-BF36-3FF5EA218861}</a:tableStyleId>
              </a:tblPr>
              <a:tblGrid>
                <a:gridCol w="3036871">
                  <a:extLst>
                    <a:ext uri="{9D8B030D-6E8A-4147-A177-3AD203B41FA5}">
                      <a16:colId xmlns:a16="http://schemas.microsoft.com/office/drawing/2014/main" val="2237884488"/>
                    </a:ext>
                  </a:extLst>
                </a:gridCol>
                <a:gridCol w="3023269">
                  <a:extLst>
                    <a:ext uri="{9D8B030D-6E8A-4147-A177-3AD203B41FA5}">
                      <a16:colId xmlns:a16="http://schemas.microsoft.com/office/drawing/2014/main" val="442963184"/>
                    </a:ext>
                  </a:extLst>
                </a:gridCol>
              </a:tblGrid>
              <a:tr h="370840">
                <a:tc gridSpan="2">
                  <a:txBody>
                    <a:bodyPr/>
                    <a:lstStyle/>
                    <a:p>
                      <a:pPr marL="0" indent="0">
                        <a:buFont typeface="Arial" panose="020B0604020202020204" pitchFamily="34" charset="0"/>
                        <a:buNone/>
                      </a:pPr>
                      <a:r>
                        <a:rPr lang="en-GB" sz="1400" b="1" dirty="0"/>
                        <a:t>Pedagogical Principles</a:t>
                      </a:r>
                    </a:p>
                  </a:txBody>
                  <a:tcPr>
                    <a:solidFill>
                      <a:schemeClr val="accent1">
                        <a:lumMod val="20000"/>
                        <a:lumOff val="80000"/>
                      </a:schemeClr>
                    </a:solidFill>
                  </a:tcPr>
                </a:tc>
                <a:tc hMerge="1">
                  <a:txBody>
                    <a:bodyPr/>
                    <a:lstStyle/>
                    <a:p>
                      <a:pPr marL="285750" indent="-285750">
                        <a:buFont typeface="Arial" panose="020B0604020202020204" pitchFamily="34" charset="0"/>
                        <a:buChar char="•"/>
                      </a:pPr>
                      <a:r>
                        <a:rPr lang="en-GB" sz="1400" b="0" dirty="0"/>
                        <a:t>Sensory aids e.g., wobble cushions, fidget tools</a:t>
                      </a:r>
                    </a:p>
                  </a:txBody>
                  <a:tcPr>
                    <a:solidFill>
                      <a:schemeClr val="accent1">
                        <a:lumMod val="20000"/>
                        <a:lumOff val="80000"/>
                      </a:schemeClr>
                    </a:solidFill>
                  </a:tcPr>
                </a:tc>
                <a:extLst>
                  <a:ext uri="{0D108BD9-81ED-4DB2-BD59-A6C34878D82A}">
                    <a16:rowId xmlns:a16="http://schemas.microsoft.com/office/drawing/2014/main" val="604115462"/>
                  </a:ext>
                </a:extLst>
              </a:tr>
              <a:tr h="370840">
                <a:tc>
                  <a:txBody>
                    <a:bodyPr/>
                    <a:lstStyle/>
                    <a:p>
                      <a:pPr marL="285750" indent="-285750">
                        <a:buFont typeface="Arial" panose="020B0604020202020204" pitchFamily="34" charset="0"/>
                        <a:buChar char="•"/>
                      </a:pPr>
                      <a:r>
                        <a:rPr lang="en-GB" sz="1400" b="0" dirty="0"/>
                        <a:t>Overlearning and consolidation</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400" b="0" dirty="0"/>
                        <a:t>Language/ communication boards e.g., ‘Can I tell you board’</a:t>
                      </a:r>
                    </a:p>
                  </a:txBody>
                  <a:tcPr>
                    <a:solidFill>
                      <a:schemeClr val="accent1">
                        <a:lumMod val="20000"/>
                        <a:lumOff val="80000"/>
                      </a:schemeClr>
                    </a:solidFill>
                  </a:tcPr>
                </a:tc>
                <a:extLst>
                  <a:ext uri="{0D108BD9-81ED-4DB2-BD59-A6C34878D82A}">
                    <a16:rowId xmlns:a16="http://schemas.microsoft.com/office/drawing/2014/main" val="3828731809"/>
                  </a:ext>
                </a:extLst>
              </a:tr>
              <a:tr h="259080">
                <a:tc>
                  <a:txBody>
                    <a:bodyPr/>
                    <a:lstStyle/>
                    <a:p>
                      <a:pPr marL="285750" indent="-285750">
                        <a:buFont typeface="Arial" panose="020B0604020202020204" pitchFamily="34" charset="0"/>
                        <a:buChar char="•"/>
                      </a:pPr>
                      <a:r>
                        <a:rPr lang="en-GB" sz="1400" b="0" dirty="0"/>
                        <a:t>Tweaks to lessons to gain personal interest and engagement </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400" b="0" dirty="0"/>
                        <a:t>Intervention support</a:t>
                      </a:r>
                    </a:p>
                  </a:txBody>
                  <a:tcPr>
                    <a:solidFill>
                      <a:schemeClr val="accent1">
                        <a:lumMod val="20000"/>
                        <a:lumOff val="80000"/>
                      </a:schemeClr>
                    </a:solidFill>
                  </a:tcPr>
                </a:tc>
                <a:extLst>
                  <a:ext uri="{0D108BD9-81ED-4DB2-BD59-A6C34878D82A}">
                    <a16:rowId xmlns:a16="http://schemas.microsoft.com/office/drawing/2014/main" val="1573444131"/>
                  </a:ext>
                </a:extLst>
              </a:tr>
            </a:tbl>
          </a:graphicData>
        </a:graphic>
      </p:graphicFrame>
      <p:graphicFrame>
        <p:nvGraphicFramePr>
          <p:cNvPr id="16" name="Table 7">
            <a:extLst>
              <a:ext uri="{FF2B5EF4-FFF2-40B4-BE49-F238E27FC236}">
                <a16:creationId xmlns:a16="http://schemas.microsoft.com/office/drawing/2014/main" id="{F654E379-6403-4CC7-8080-CD8D4E85BFA1}"/>
              </a:ext>
            </a:extLst>
          </p:cNvPr>
          <p:cNvGraphicFramePr>
            <a:graphicFrameLocks noGrp="1"/>
          </p:cNvGraphicFramePr>
          <p:nvPr>
            <p:extLst>
              <p:ext uri="{D42A27DB-BD31-4B8C-83A1-F6EECF244321}">
                <p14:modId xmlns:p14="http://schemas.microsoft.com/office/powerpoint/2010/main" val="2723450627"/>
              </p:ext>
            </p:extLst>
          </p:nvPr>
        </p:nvGraphicFramePr>
        <p:xfrm>
          <a:off x="4262302" y="4702678"/>
          <a:ext cx="6060140" cy="889000"/>
        </p:xfrm>
        <a:graphic>
          <a:graphicData uri="http://schemas.openxmlformats.org/drawingml/2006/table">
            <a:tbl>
              <a:tblPr firstRow="1" bandRow="1">
                <a:tableStyleId>{69CF1AB2-1976-4502-BF36-3FF5EA218861}</a:tableStyleId>
              </a:tblPr>
              <a:tblGrid>
                <a:gridCol w="3036871">
                  <a:extLst>
                    <a:ext uri="{9D8B030D-6E8A-4147-A177-3AD203B41FA5}">
                      <a16:colId xmlns:a16="http://schemas.microsoft.com/office/drawing/2014/main" val="2237884488"/>
                    </a:ext>
                  </a:extLst>
                </a:gridCol>
                <a:gridCol w="3023269">
                  <a:extLst>
                    <a:ext uri="{9D8B030D-6E8A-4147-A177-3AD203B41FA5}">
                      <a16:colId xmlns:a16="http://schemas.microsoft.com/office/drawing/2014/main" val="442963184"/>
                    </a:ext>
                  </a:extLst>
                </a:gridCol>
              </a:tblGrid>
              <a:tr h="370840">
                <a:tc gridSpan="2">
                  <a:txBody>
                    <a:bodyPr/>
                    <a:lstStyle/>
                    <a:p>
                      <a:pPr marL="0" indent="0">
                        <a:buFont typeface="Arial" panose="020B0604020202020204" pitchFamily="34" charset="0"/>
                        <a:buNone/>
                      </a:pPr>
                      <a:r>
                        <a:rPr lang="en-GB" sz="1400" b="1" dirty="0"/>
                        <a:t>Visual Approaches</a:t>
                      </a:r>
                    </a:p>
                  </a:txBody>
                  <a:tcPr>
                    <a:solidFill>
                      <a:schemeClr val="accent1">
                        <a:lumMod val="20000"/>
                        <a:lumOff val="80000"/>
                      </a:schemeClr>
                    </a:solidFill>
                  </a:tcPr>
                </a:tc>
                <a:tc hMerge="1">
                  <a:txBody>
                    <a:bodyPr/>
                    <a:lstStyle/>
                    <a:p>
                      <a:pPr marL="285750" indent="-285750">
                        <a:buFont typeface="Arial" panose="020B0604020202020204" pitchFamily="34" charset="0"/>
                        <a:buChar char="•"/>
                      </a:pPr>
                      <a:r>
                        <a:rPr lang="en-GB" sz="1400" b="0" dirty="0"/>
                        <a:t>Sensory aids e.g., wobble cushions, fidget tools</a:t>
                      </a:r>
                    </a:p>
                  </a:txBody>
                  <a:tcPr>
                    <a:solidFill>
                      <a:schemeClr val="accent1">
                        <a:lumMod val="20000"/>
                        <a:lumOff val="80000"/>
                      </a:schemeClr>
                    </a:solidFill>
                  </a:tcPr>
                </a:tc>
                <a:extLst>
                  <a:ext uri="{0D108BD9-81ED-4DB2-BD59-A6C34878D82A}">
                    <a16:rowId xmlns:a16="http://schemas.microsoft.com/office/drawing/2014/main" val="604115462"/>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b="0" dirty="0"/>
                        <a:t>Individual visual reminders</a:t>
                      </a:r>
                    </a:p>
                    <a:p>
                      <a:pPr marL="285750" indent="-285750">
                        <a:buFont typeface="Arial" panose="020B0604020202020204" pitchFamily="34" charset="0"/>
                        <a:buChar char="•"/>
                      </a:pPr>
                      <a:endParaRPr lang="en-GB" sz="1400" b="0" dirty="0"/>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400" b="0" dirty="0"/>
                        <a:t>Individual visual timetable</a:t>
                      </a:r>
                    </a:p>
                  </a:txBody>
                  <a:tcPr>
                    <a:solidFill>
                      <a:schemeClr val="accent1">
                        <a:lumMod val="20000"/>
                        <a:lumOff val="80000"/>
                      </a:schemeClr>
                    </a:solidFill>
                  </a:tcPr>
                </a:tc>
                <a:extLst>
                  <a:ext uri="{0D108BD9-81ED-4DB2-BD59-A6C34878D82A}">
                    <a16:rowId xmlns:a16="http://schemas.microsoft.com/office/drawing/2014/main" val="3828731809"/>
                  </a:ext>
                </a:extLst>
              </a:tr>
            </a:tbl>
          </a:graphicData>
        </a:graphic>
      </p:graphicFrame>
      <p:pic>
        <p:nvPicPr>
          <p:cNvPr id="18" name="Picture 17">
            <a:extLst>
              <a:ext uri="{FF2B5EF4-FFF2-40B4-BE49-F238E27FC236}">
                <a16:creationId xmlns:a16="http://schemas.microsoft.com/office/drawing/2014/main" id="{A07ECB12-7F4F-4C2D-9D0E-1C748AABC67E}"/>
              </a:ext>
            </a:extLst>
          </p:cNvPr>
          <p:cNvPicPr>
            <a:picLocks noChangeAspect="1"/>
          </p:cNvPicPr>
          <p:nvPr/>
        </p:nvPicPr>
        <p:blipFill>
          <a:blip r:embed="rId6"/>
          <a:stretch>
            <a:fillRect/>
          </a:stretch>
        </p:blipFill>
        <p:spPr>
          <a:xfrm>
            <a:off x="3532840" y="4744411"/>
            <a:ext cx="713376" cy="226097"/>
          </a:xfrm>
          <a:prstGeom prst="rect">
            <a:avLst/>
          </a:prstGeom>
        </p:spPr>
      </p:pic>
      <p:sp>
        <p:nvSpPr>
          <p:cNvPr id="20" name="Arrow: Right 19">
            <a:extLst>
              <a:ext uri="{FF2B5EF4-FFF2-40B4-BE49-F238E27FC236}">
                <a16:creationId xmlns:a16="http://schemas.microsoft.com/office/drawing/2014/main" id="{B5D2943F-5EF7-4095-A29C-B84F2B56230F}"/>
              </a:ext>
            </a:extLst>
          </p:cNvPr>
          <p:cNvSpPr/>
          <p:nvPr/>
        </p:nvSpPr>
        <p:spPr>
          <a:xfrm rot="10800000">
            <a:off x="11556228" y="6107119"/>
            <a:ext cx="428054" cy="3233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307244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C8D41ED-0FC6-42F7-915D-FF4257BB7292}"/>
              </a:ext>
            </a:extLst>
          </p:cNvPr>
          <p:cNvPicPr>
            <a:picLocks noChangeAspect="1"/>
          </p:cNvPicPr>
          <p:nvPr/>
        </p:nvPicPr>
        <p:blipFill>
          <a:blip r:embed="rId2"/>
          <a:stretch>
            <a:fillRect/>
          </a:stretch>
        </p:blipFill>
        <p:spPr>
          <a:xfrm>
            <a:off x="10111456" y="5471099"/>
            <a:ext cx="1562843" cy="1272040"/>
          </a:xfrm>
          <a:prstGeom prst="rect">
            <a:avLst/>
          </a:prstGeom>
        </p:spPr>
      </p:pic>
      <p:sp>
        <p:nvSpPr>
          <p:cNvPr id="2" name="Title 1">
            <a:extLst>
              <a:ext uri="{FF2B5EF4-FFF2-40B4-BE49-F238E27FC236}">
                <a16:creationId xmlns:a16="http://schemas.microsoft.com/office/drawing/2014/main" id="{CE458E42-4684-4AAC-A778-232CDAD42C0B}"/>
              </a:ext>
            </a:extLst>
          </p:cNvPr>
          <p:cNvSpPr>
            <a:spLocks noGrp="1"/>
          </p:cNvSpPr>
          <p:nvPr>
            <p:ph type="title"/>
          </p:nvPr>
        </p:nvSpPr>
        <p:spPr/>
        <p:txBody>
          <a:bodyPr/>
          <a:lstStyle/>
          <a:p>
            <a:r>
              <a:rPr lang="en-GB" dirty="0"/>
              <a:t>Beyond Ordinarily Available Provision</a:t>
            </a:r>
          </a:p>
        </p:txBody>
      </p:sp>
      <p:sp>
        <p:nvSpPr>
          <p:cNvPr id="3" name="Content Placeholder 2">
            <a:extLst>
              <a:ext uri="{FF2B5EF4-FFF2-40B4-BE49-F238E27FC236}">
                <a16:creationId xmlns:a16="http://schemas.microsoft.com/office/drawing/2014/main" id="{215BBA6C-4094-4022-A8FA-30A932311AD1}"/>
              </a:ext>
            </a:extLst>
          </p:cNvPr>
          <p:cNvSpPr>
            <a:spLocks noGrp="1"/>
          </p:cNvSpPr>
          <p:nvPr>
            <p:ph idx="1"/>
          </p:nvPr>
        </p:nvSpPr>
        <p:spPr>
          <a:xfrm>
            <a:off x="3761692" y="750326"/>
            <a:ext cx="8047318" cy="5775979"/>
          </a:xfrm>
        </p:spPr>
        <p:txBody>
          <a:bodyPr>
            <a:normAutofit/>
          </a:bodyPr>
          <a:lstStyle/>
          <a:p>
            <a:pPr marL="0" indent="0">
              <a:buNone/>
            </a:pPr>
            <a:r>
              <a:rPr lang="en-GB" u="sng" dirty="0"/>
              <a:t>How do we identify children with special educational needs?</a:t>
            </a:r>
          </a:p>
          <a:p>
            <a:r>
              <a:rPr lang="en-GB" dirty="0"/>
              <a:t>If ordinarily available provision is not providing sufficient support to enable progress, then further investigations into Special Educational Needs (SEN) support may be required. </a:t>
            </a:r>
          </a:p>
          <a:p>
            <a:r>
              <a:rPr lang="en-GB" dirty="0"/>
              <a:t>We will identify these children in a variety of ways, including:</a:t>
            </a:r>
          </a:p>
          <a:p>
            <a:endParaRPr lang="en-GB" dirty="0"/>
          </a:p>
          <a:p>
            <a:endParaRPr lang="en-GB" dirty="0"/>
          </a:p>
          <a:p>
            <a:endParaRPr lang="en-GB" dirty="0"/>
          </a:p>
          <a:p>
            <a:endParaRPr lang="en-GB" dirty="0"/>
          </a:p>
          <a:p>
            <a:endParaRPr lang="en-GB" dirty="0"/>
          </a:p>
          <a:p>
            <a:endParaRPr lang="en-GB" dirty="0"/>
          </a:p>
          <a:p>
            <a:r>
              <a:rPr lang="en-GB" dirty="0"/>
              <a:t>It is important to note, we may not identify a child as having SEN just because they are making slower progress or receive a low test score; we will be curious and consider other factors alongside continuous monitoring and assessment.  </a:t>
            </a:r>
          </a:p>
          <a:p>
            <a:endParaRPr lang="en-GB" dirty="0"/>
          </a:p>
          <a:p>
            <a:endParaRPr lang="en-GB" dirty="0"/>
          </a:p>
        </p:txBody>
      </p:sp>
      <p:graphicFrame>
        <p:nvGraphicFramePr>
          <p:cNvPr id="6" name="Table 7">
            <a:extLst>
              <a:ext uri="{FF2B5EF4-FFF2-40B4-BE49-F238E27FC236}">
                <a16:creationId xmlns:a16="http://schemas.microsoft.com/office/drawing/2014/main" id="{E4761B33-3F90-4D15-94E1-581B94380665}"/>
              </a:ext>
            </a:extLst>
          </p:cNvPr>
          <p:cNvGraphicFramePr>
            <a:graphicFrameLocks noGrp="1"/>
          </p:cNvGraphicFramePr>
          <p:nvPr>
            <p:extLst>
              <p:ext uri="{D42A27DB-BD31-4B8C-83A1-F6EECF244321}">
                <p14:modId xmlns:p14="http://schemas.microsoft.com/office/powerpoint/2010/main" val="4111084074"/>
              </p:ext>
            </p:extLst>
          </p:nvPr>
        </p:nvGraphicFramePr>
        <p:xfrm>
          <a:off x="3582398" y="2324608"/>
          <a:ext cx="8128000" cy="2199640"/>
        </p:xfrm>
        <a:graphic>
          <a:graphicData uri="http://schemas.openxmlformats.org/drawingml/2006/table">
            <a:tbl>
              <a:tblPr firstRow="1" bandRow="1">
                <a:tableStyleId>{69CF1AB2-1976-4502-BF36-3FF5EA218861}</a:tableStyleId>
              </a:tblPr>
              <a:tblGrid>
                <a:gridCol w="4064000">
                  <a:extLst>
                    <a:ext uri="{9D8B030D-6E8A-4147-A177-3AD203B41FA5}">
                      <a16:colId xmlns:a16="http://schemas.microsoft.com/office/drawing/2014/main" val="2237884488"/>
                    </a:ext>
                  </a:extLst>
                </a:gridCol>
                <a:gridCol w="4064000">
                  <a:extLst>
                    <a:ext uri="{9D8B030D-6E8A-4147-A177-3AD203B41FA5}">
                      <a16:colId xmlns:a16="http://schemas.microsoft.com/office/drawing/2014/main" val="442963184"/>
                    </a:ext>
                  </a:extLst>
                </a:gridCol>
              </a:tblGrid>
              <a:tr h="370840">
                <a:tc>
                  <a:txBody>
                    <a:bodyPr/>
                    <a:lstStyle/>
                    <a:p>
                      <a:pPr marL="285750" indent="-285750">
                        <a:buFont typeface="Arial" panose="020B0604020202020204" pitchFamily="34" charset="0"/>
                        <a:buChar char="•"/>
                      </a:pPr>
                      <a:r>
                        <a:rPr lang="en-GB" sz="1800" b="0" dirty="0"/>
                        <a:t>Concerns raised by class teacher </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800" b="0" dirty="0"/>
                        <a:t>Parents sharing concerns</a:t>
                      </a:r>
                    </a:p>
                  </a:txBody>
                  <a:tcPr>
                    <a:solidFill>
                      <a:schemeClr val="accent1">
                        <a:lumMod val="20000"/>
                        <a:lumOff val="80000"/>
                      </a:schemeClr>
                    </a:solidFill>
                  </a:tcPr>
                </a:tc>
                <a:extLst>
                  <a:ext uri="{0D108BD9-81ED-4DB2-BD59-A6C34878D82A}">
                    <a16:rowId xmlns:a16="http://schemas.microsoft.com/office/drawing/2014/main" val="604115462"/>
                  </a:ext>
                </a:extLst>
              </a:tr>
              <a:tr h="370840">
                <a:tc>
                  <a:txBody>
                    <a:bodyPr/>
                    <a:lstStyle/>
                    <a:p>
                      <a:pPr marL="285750" indent="-285750">
                        <a:buFont typeface="Arial" panose="020B0604020202020204" pitchFamily="34" charset="0"/>
                        <a:buChar char="•"/>
                      </a:pPr>
                      <a:r>
                        <a:rPr lang="en-GB" sz="1800" b="0" dirty="0"/>
                        <a:t>Low attainment and/ or lack of progress in reading, writing or maths</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800" b="0" dirty="0"/>
                        <a:t>Observations by SENCO, Head Teacher or other staff</a:t>
                      </a:r>
                    </a:p>
                  </a:txBody>
                  <a:tcPr>
                    <a:solidFill>
                      <a:schemeClr val="accent1">
                        <a:lumMod val="20000"/>
                        <a:lumOff val="80000"/>
                      </a:schemeClr>
                    </a:solidFill>
                  </a:tcPr>
                </a:tc>
                <a:extLst>
                  <a:ext uri="{0D108BD9-81ED-4DB2-BD59-A6C34878D82A}">
                    <a16:rowId xmlns:a16="http://schemas.microsoft.com/office/drawing/2014/main" val="3828731809"/>
                  </a:ext>
                </a:extLst>
              </a:tr>
              <a:tr h="369699">
                <a:tc>
                  <a:txBody>
                    <a:bodyPr/>
                    <a:lstStyle/>
                    <a:p>
                      <a:pPr marL="285750" indent="-285750">
                        <a:buFont typeface="Arial" panose="020B0604020202020204" pitchFamily="34" charset="0"/>
                        <a:buChar char="•"/>
                      </a:pPr>
                      <a:r>
                        <a:rPr lang="en-GB" sz="1800" b="0" dirty="0"/>
                        <a:t>Information from health visitors or previous settings (e.g., nursery)</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800" b="0" dirty="0"/>
                        <a:t>Information from other professionals (e.g., Educational Psychologists, Speech and Language assessment etc.</a:t>
                      </a:r>
                    </a:p>
                  </a:txBody>
                  <a:tcPr>
                    <a:solidFill>
                      <a:schemeClr val="accent1">
                        <a:lumMod val="20000"/>
                        <a:lumOff val="80000"/>
                      </a:schemeClr>
                    </a:solidFill>
                  </a:tcPr>
                </a:tc>
                <a:extLst>
                  <a:ext uri="{0D108BD9-81ED-4DB2-BD59-A6C34878D82A}">
                    <a16:rowId xmlns:a16="http://schemas.microsoft.com/office/drawing/2014/main" val="1573444131"/>
                  </a:ext>
                </a:extLst>
              </a:tr>
            </a:tbl>
          </a:graphicData>
        </a:graphic>
      </p:graphicFrame>
      <p:sp>
        <p:nvSpPr>
          <p:cNvPr id="8" name="Arrow: Right 7">
            <a:extLst>
              <a:ext uri="{FF2B5EF4-FFF2-40B4-BE49-F238E27FC236}">
                <a16:creationId xmlns:a16="http://schemas.microsoft.com/office/drawing/2014/main" id="{7734BDCD-9266-447E-B155-A0249FE15428}"/>
              </a:ext>
            </a:extLst>
          </p:cNvPr>
          <p:cNvSpPr/>
          <p:nvPr/>
        </p:nvSpPr>
        <p:spPr>
          <a:xfrm rot="10800000">
            <a:off x="11313601" y="5936869"/>
            <a:ext cx="428054" cy="3233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65223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5E85CD-871A-41A5-94A1-EBFC6EA39E0B}"/>
              </a:ext>
            </a:extLst>
          </p:cNvPr>
          <p:cNvPicPr>
            <a:picLocks noChangeAspect="1"/>
          </p:cNvPicPr>
          <p:nvPr/>
        </p:nvPicPr>
        <p:blipFill>
          <a:blip r:embed="rId2"/>
          <a:stretch>
            <a:fillRect/>
          </a:stretch>
        </p:blipFill>
        <p:spPr>
          <a:xfrm>
            <a:off x="10111456" y="5462135"/>
            <a:ext cx="1562843" cy="1272040"/>
          </a:xfrm>
          <a:prstGeom prst="rect">
            <a:avLst/>
          </a:prstGeom>
        </p:spPr>
      </p:pic>
      <p:sp>
        <p:nvSpPr>
          <p:cNvPr id="2" name="Title 1">
            <a:extLst>
              <a:ext uri="{FF2B5EF4-FFF2-40B4-BE49-F238E27FC236}">
                <a16:creationId xmlns:a16="http://schemas.microsoft.com/office/drawing/2014/main" id="{CE458E42-4684-4AAC-A778-232CDAD42C0B}"/>
              </a:ext>
            </a:extLst>
          </p:cNvPr>
          <p:cNvSpPr>
            <a:spLocks noGrp="1"/>
          </p:cNvSpPr>
          <p:nvPr>
            <p:ph type="title"/>
          </p:nvPr>
        </p:nvSpPr>
        <p:spPr/>
        <p:txBody>
          <a:bodyPr/>
          <a:lstStyle/>
          <a:p>
            <a:r>
              <a:rPr lang="en-GB" dirty="0"/>
              <a:t>Beyond Ordinarily Available Provision:</a:t>
            </a:r>
            <a:br>
              <a:rPr lang="en-GB" dirty="0"/>
            </a:br>
            <a:br>
              <a:rPr lang="en-GB" dirty="0"/>
            </a:br>
            <a:r>
              <a:rPr lang="en-GB" i="1" dirty="0"/>
              <a:t>SEND Support</a:t>
            </a:r>
            <a:endParaRPr lang="en-GB" dirty="0"/>
          </a:p>
        </p:txBody>
      </p:sp>
      <p:sp>
        <p:nvSpPr>
          <p:cNvPr id="3" name="Content Placeholder 2">
            <a:extLst>
              <a:ext uri="{FF2B5EF4-FFF2-40B4-BE49-F238E27FC236}">
                <a16:creationId xmlns:a16="http://schemas.microsoft.com/office/drawing/2014/main" id="{215BBA6C-4094-4022-A8FA-30A932311AD1}"/>
              </a:ext>
            </a:extLst>
          </p:cNvPr>
          <p:cNvSpPr>
            <a:spLocks noGrp="1"/>
          </p:cNvSpPr>
          <p:nvPr>
            <p:ph idx="1"/>
          </p:nvPr>
        </p:nvSpPr>
        <p:spPr>
          <a:xfrm>
            <a:off x="3508475" y="123825"/>
            <a:ext cx="7213313" cy="6610350"/>
          </a:xfrm>
        </p:spPr>
        <p:txBody>
          <a:bodyPr>
            <a:normAutofit fontScale="92500" lnSpcReduction="20000"/>
          </a:bodyPr>
          <a:lstStyle/>
          <a:p>
            <a:r>
              <a:rPr lang="en-GB" dirty="0"/>
              <a:t>Children who have been identified as having a special educational need will be put on a SEND Support Plan (SSP).</a:t>
            </a:r>
          </a:p>
          <a:p>
            <a:r>
              <a:rPr lang="en-GB" dirty="0"/>
              <a:t>This is a written, working document created by school and follows the ‘Assess, Plan, Do and Review’ cycle every term. </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r>
              <a:rPr lang="en-GB" dirty="0"/>
              <a:t>It is important to note, a child with a diagnosis (e.g., autism, ADHD etc.) does not automatically go onto a SSP. We are needs led rather than diagnosis led and often children with diagnosis’ can make progress under our ordinarily available provision. They will, however,  be placed on our monitoring list.</a:t>
            </a:r>
          </a:p>
          <a:p>
            <a:endParaRPr lang="en-GB" dirty="0"/>
          </a:p>
        </p:txBody>
      </p:sp>
      <p:sp>
        <p:nvSpPr>
          <p:cNvPr id="7" name="Arrow: Right 6">
            <a:extLst>
              <a:ext uri="{FF2B5EF4-FFF2-40B4-BE49-F238E27FC236}">
                <a16:creationId xmlns:a16="http://schemas.microsoft.com/office/drawing/2014/main" id="{1DA3073B-9ABC-4F90-8B5D-CADDA28D401A}"/>
              </a:ext>
            </a:extLst>
          </p:cNvPr>
          <p:cNvSpPr/>
          <p:nvPr/>
        </p:nvSpPr>
        <p:spPr>
          <a:xfrm rot="10800000">
            <a:off x="11313601" y="5868455"/>
            <a:ext cx="428054" cy="3233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2">
            <a:extLst>
              <a:ext uri="{FF2B5EF4-FFF2-40B4-BE49-F238E27FC236}">
                <a16:creationId xmlns:a16="http://schemas.microsoft.com/office/drawing/2014/main" id="{867F0747-C473-4EEB-B98C-F035576214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8D70DFFB-4BDA-46FA-94F5-678CEB35EF42}"/>
              </a:ext>
            </a:extLst>
          </p:cNvPr>
          <p:cNvPicPr>
            <a:picLocks noChangeAspect="1"/>
          </p:cNvPicPr>
          <p:nvPr/>
        </p:nvPicPr>
        <p:blipFill>
          <a:blip r:embed="rId4"/>
          <a:stretch>
            <a:fillRect/>
          </a:stretch>
        </p:blipFill>
        <p:spPr>
          <a:xfrm>
            <a:off x="5111183" y="1773679"/>
            <a:ext cx="4510748" cy="3310641"/>
          </a:xfrm>
          <a:prstGeom prst="rect">
            <a:avLst/>
          </a:prstGeom>
        </p:spPr>
      </p:pic>
    </p:spTree>
    <p:extLst>
      <p:ext uri="{BB962C8B-B14F-4D97-AF65-F5344CB8AC3E}">
        <p14:creationId xmlns:p14="http://schemas.microsoft.com/office/powerpoint/2010/main" val="1686596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65E85CD-871A-41A5-94A1-EBFC6EA39E0B}"/>
              </a:ext>
            </a:extLst>
          </p:cNvPr>
          <p:cNvPicPr>
            <a:picLocks noChangeAspect="1"/>
          </p:cNvPicPr>
          <p:nvPr/>
        </p:nvPicPr>
        <p:blipFill>
          <a:blip r:embed="rId2"/>
          <a:stretch>
            <a:fillRect/>
          </a:stretch>
        </p:blipFill>
        <p:spPr>
          <a:xfrm>
            <a:off x="10111456" y="5462135"/>
            <a:ext cx="1562843" cy="1272040"/>
          </a:xfrm>
          <a:prstGeom prst="rect">
            <a:avLst/>
          </a:prstGeom>
        </p:spPr>
      </p:pic>
      <p:sp>
        <p:nvSpPr>
          <p:cNvPr id="2" name="Title 1">
            <a:extLst>
              <a:ext uri="{FF2B5EF4-FFF2-40B4-BE49-F238E27FC236}">
                <a16:creationId xmlns:a16="http://schemas.microsoft.com/office/drawing/2014/main" id="{CE458E42-4684-4AAC-A778-232CDAD42C0B}"/>
              </a:ext>
            </a:extLst>
          </p:cNvPr>
          <p:cNvSpPr>
            <a:spLocks noGrp="1"/>
          </p:cNvSpPr>
          <p:nvPr>
            <p:ph type="title"/>
          </p:nvPr>
        </p:nvSpPr>
        <p:spPr/>
        <p:txBody>
          <a:bodyPr/>
          <a:lstStyle/>
          <a:p>
            <a:r>
              <a:rPr lang="en-GB" dirty="0"/>
              <a:t>Beyond Ordinarily Available Provision:</a:t>
            </a:r>
            <a:br>
              <a:rPr lang="en-GB" dirty="0"/>
            </a:br>
            <a:br>
              <a:rPr lang="en-GB" dirty="0"/>
            </a:br>
            <a:r>
              <a:rPr lang="en-GB" i="1" dirty="0"/>
              <a:t>EHCP</a:t>
            </a:r>
            <a:endParaRPr lang="en-GB" dirty="0"/>
          </a:p>
        </p:txBody>
      </p:sp>
      <p:sp>
        <p:nvSpPr>
          <p:cNvPr id="3" name="Content Placeholder 2">
            <a:extLst>
              <a:ext uri="{FF2B5EF4-FFF2-40B4-BE49-F238E27FC236}">
                <a16:creationId xmlns:a16="http://schemas.microsoft.com/office/drawing/2014/main" id="{215BBA6C-4094-4022-A8FA-30A932311AD1}"/>
              </a:ext>
            </a:extLst>
          </p:cNvPr>
          <p:cNvSpPr>
            <a:spLocks noGrp="1"/>
          </p:cNvSpPr>
          <p:nvPr>
            <p:ph idx="1"/>
          </p:nvPr>
        </p:nvSpPr>
        <p:spPr>
          <a:xfrm>
            <a:off x="3508475" y="123825"/>
            <a:ext cx="7285031" cy="6610350"/>
          </a:xfrm>
        </p:spPr>
        <p:txBody>
          <a:bodyPr>
            <a:normAutofit/>
          </a:bodyPr>
          <a:lstStyle/>
          <a:p>
            <a:endParaRPr lang="en-GB" dirty="0"/>
          </a:p>
          <a:p>
            <a:r>
              <a:rPr lang="en-GB" dirty="0"/>
              <a:t>On rare occasions, a child may still not be making sufficient progress despite additional support through implementing an SSP. </a:t>
            </a:r>
          </a:p>
          <a:p>
            <a:r>
              <a:rPr lang="en-GB" dirty="0"/>
              <a:t>At this stage, it may be decided that an Education, Health and Care Plan (EHCP) should be applied for. Applications are made to the local authority (Wokingham) who will consider all the evidence submitted; it is their decision whether a plan is to be granted. </a:t>
            </a:r>
          </a:p>
          <a:p>
            <a:r>
              <a:rPr lang="en-GB" dirty="0"/>
              <a:t>An EHCP brings together information about a child or young person’s educational, health and social care needs and sets out the additional support and provision that they require to help them make progress.</a:t>
            </a:r>
          </a:p>
        </p:txBody>
      </p:sp>
      <p:sp>
        <p:nvSpPr>
          <p:cNvPr id="7" name="Arrow: Right 6">
            <a:extLst>
              <a:ext uri="{FF2B5EF4-FFF2-40B4-BE49-F238E27FC236}">
                <a16:creationId xmlns:a16="http://schemas.microsoft.com/office/drawing/2014/main" id="{1DA3073B-9ABC-4F90-8B5D-CADDA28D401A}"/>
              </a:ext>
            </a:extLst>
          </p:cNvPr>
          <p:cNvSpPr/>
          <p:nvPr/>
        </p:nvSpPr>
        <p:spPr>
          <a:xfrm rot="10800000">
            <a:off x="11184467" y="5563359"/>
            <a:ext cx="428054" cy="32332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2">
            <a:extLst>
              <a:ext uri="{FF2B5EF4-FFF2-40B4-BE49-F238E27FC236}">
                <a16:creationId xmlns:a16="http://schemas.microsoft.com/office/drawing/2014/main" id="{867F0747-C473-4EEB-B98C-F0355762146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5622CEBA-23DE-4885-91DA-42DEFEEF0644}"/>
              </a:ext>
            </a:extLst>
          </p:cNvPr>
          <p:cNvPicPr>
            <a:picLocks noChangeAspect="1"/>
          </p:cNvPicPr>
          <p:nvPr/>
        </p:nvPicPr>
        <p:blipFill>
          <a:blip r:embed="rId4"/>
          <a:stretch>
            <a:fillRect/>
          </a:stretch>
        </p:blipFill>
        <p:spPr>
          <a:xfrm>
            <a:off x="3632858" y="525615"/>
            <a:ext cx="2057578" cy="1196444"/>
          </a:xfrm>
          <a:prstGeom prst="rect">
            <a:avLst/>
          </a:prstGeom>
        </p:spPr>
      </p:pic>
    </p:spTree>
    <p:extLst>
      <p:ext uri="{BB962C8B-B14F-4D97-AF65-F5344CB8AC3E}">
        <p14:creationId xmlns:p14="http://schemas.microsoft.com/office/powerpoint/2010/main" val="5602707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088D-9890-4166-993B-55EDFE2C2A29}"/>
              </a:ext>
            </a:extLst>
          </p:cNvPr>
          <p:cNvSpPr>
            <a:spLocks noGrp="1"/>
          </p:cNvSpPr>
          <p:nvPr>
            <p:ph type="title"/>
          </p:nvPr>
        </p:nvSpPr>
        <p:spPr/>
        <p:txBody>
          <a:bodyPr/>
          <a:lstStyle/>
          <a:p>
            <a:r>
              <a:rPr lang="en-GB" dirty="0"/>
              <a:t>What professionals do we work with?</a:t>
            </a:r>
          </a:p>
        </p:txBody>
      </p:sp>
      <p:sp>
        <p:nvSpPr>
          <p:cNvPr id="3" name="Content Placeholder 2">
            <a:extLst>
              <a:ext uri="{FF2B5EF4-FFF2-40B4-BE49-F238E27FC236}">
                <a16:creationId xmlns:a16="http://schemas.microsoft.com/office/drawing/2014/main" id="{81625D76-740A-44A5-BABE-A85E67A51B25}"/>
              </a:ext>
            </a:extLst>
          </p:cNvPr>
          <p:cNvSpPr>
            <a:spLocks noGrp="1"/>
          </p:cNvSpPr>
          <p:nvPr>
            <p:ph idx="1"/>
          </p:nvPr>
        </p:nvSpPr>
        <p:spPr>
          <a:xfrm>
            <a:off x="3869268" y="864108"/>
            <a:ext cx="6888379" cy="4496786"/>
          </a:xfrm>
        </p:spPr>
        <p:txBody>
          <a:bodyPr>
            <a:normAutofit/>
          </a:bodyPr>
          <a:lstStyle/>
          <a:p>
            <a:r>
              <a:rPr lang="en-GB" dirty="0"/>
              <a:t>The school is able to work collaboratively with other professionals and access a variety of services. Reasons for this vary greatly, depending on the area and level of need. </a:t>
            </a:r>
          </a:p>
          <a:p>
            <a:r>
              <a:rPr lang="en-GB" dirty="0"/>
              <a:t>Below are some examples of who we have worked with recently:</a:t>
            </a:r>
          </a:p>
          <a:p>
            <a:endParaRPr lang="en-GB" dirty="0"/>
          </a:p>
          <a:p>
            <a:endParaRPr lang="en-GB" dirty="0"/>
          </a:p>
          <a:p>
            <a:endParaRPr lang="en-GB" dirty="0"/>
          </a:p>
          <a:p>
            <a:endParaRPr lang="en-GB" dirty="0"/>
          </a:p>
          <a:p>
            <a:endParaRPr lang="en-GB" dirty="0"/>
          </a:p>
          <a:p>
            <a:r>
              <a:rPr lang="en-GB" dirty="0"/>
              <a:t>Referrals to these services are subject to their own guidelines and time frames. </a:t>
            </a:r>
          </a:p>
        </p:txBody>
      </p:sp>
      <p:pic>
        <p:nvPicPr>
          <p:cNvPr id="4" name="Picture 2">
            <a:extLst>
              <a:ext uri="{FF2B5EF4-FFF2-40B4-BE49-F238E27FC236}">
                <a16:creationId xmlns:a16="http://schemas.microsoft.com/office/drawing/2014/main" id="{445FE4B3-8500-4471-8B01-61CCA0A978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4C2F609E-3517-4CA1-889C-98A56359F5F8}"/>
              </a:ext>
            </a:extLst>
          </p:cNvPr>
          <p:cNvPicPr>
            <a:picLocks noChangeAspect="1"/>
          </p:cNvPicPr>
          <p:nvPr/>
        </p:nvPicPr>
        <p:blipFill>
          <a:blip r:embed="rId3"/>
          <a:stretch>
            <a:fillRect/>
          </a:stretch>
        </p:blipFill>
        <p:spPr>
          <a:xfrm>
            <a:off x="3869268" y="5852934"/>
            <a:ext cx="1519321" cy="496486"/>
          </a:xfrm>
          <a:prstGeom prst="rect">
            <a:avLst/>
          </a:prstGeom>
        </p:spPr>
      </p:pic>
      <p:graphicFrame>
        <p:nvGraphicFramePr>
          <p:cNvPr id="7" name="Table 7">
            <a:extLst>
              <a:ext uri="{FF2B5EF4-FFF2-40B4-BE49-F238E27FC236}">
                <a16:creationId xmlns:a16="http://schemas.microsoft.com/office/drawing/2014/main" id="{9DB4089C-26D2-45F2-8D37-64F1456654F4}"/>
              </a:ext>
            </a:extLst>
          </p:cNvPr>
          <p:cNvGraphicFramePr>
            <a:graphicFrameLocks noGrp="1"/>
          </p:cNvGraphicFramePr>
          <p:nvPr>
            <p:extLst>
              <p:ext uri="{D42A27DB-BD31-4B8C-83A1-F6EECF244321}">
                <p14:modId xmlns:p14="http://schemas.microsoft.com/office/powerpoint/2010/main" val="3093796071"/>
              </p:ext>
            </p:extLst>
          </p:nvPr>
        </p:nvGraphicFramePr>
        <p:xfrm>
          <a:off x="3546848" y="2976063"/>
          <a:ext cx="8128000" cy="1473200"/>
        </p:xfrm>
        <a:graphic>
          <a:graphicData uri="http://schemas.openxmlformats.org/drawingml/2006/table">
            <a:tbl>
              <a:tblPr firstRow="1" bandRow="1">
                <a:tableStyleId>{69CF1AB2-1976-4502-BF36-3FF5EA218861}</a:tableStyleId>
              </a:tblPr>
              <a:tblGrid>
                <a:gridCol w="4064000">
                  <a:extLst>
                    <a:ext uri="{9D8B030D-6E8A-4147-A177-3AD203B41FA5}">
                      <a16:colId xmlns:a16="http://schemas.microsoft.com/office/drawing/2014/main" val="2237884488"/>
                    </a:ext>
                  </a:extLst>
                </a:gridCol>
                <a:gridCol w="4064000">
                  <a:extLst>
                    <a:ext uri="{9D8B030D-6E8A-4147-A177-3AD203B41FA5}">
                      <a16:colId xmlns:a16="http://schemas.microsoft.com/office/drawing/2014/main" val="442963184"/>
                    </a:ext>
                  </a:extLst>
                </a:gridCol>
              </a:tblGrid>
              <a:tr h="370840">
                <a:tc>
                  <a:txBody>
                    <a:bodyPr/>
                    <a:lstStyle/>
                    <a:p>
                      <a:pPr marL="285750" indent="-285750">
                        <a:buFont typeface="Arial" panose="020B0604020202020204" pitchFamily="34" charset="0"/>
                        <a:buChar char="•"/>
                      </a:pPr>
                      <a:r>
                        <a:rPr lang="en-GB" sz="1800" b="0" dirty="0"/>
                        <a:t>Educational Psychologist</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800" b="0" dirty="0"/>
                        <a:t>Learning Support Services</a:t>
                      </a:r>
                    </a:p>
                  </a:txBody>
                  <a:tcPr>
                    <a:solidFill>
                      <a:schemeClr val="accent1">
                        <a:lumMod val="20000"/>
                        <a:lumOff val="80000"/>
                      </a:schemeClr>
                    </a:solidFill>
                  </a:tcPr>
                </a:tc>
                <a:extLst>
                  <a:ext uri="{0D108BD9-81ED-4DB2-BD59-A6C34878D82A}">
                    <a16:rowId xmlns:a16="http://schemas.microsoft.com/office/drawing/2014/main" val="604115462"/>
                  </a:ext>
                </a:extLst>
              </a:tr>
              <a:tr h="370840">
                <a:tc>
                  <a:txBody>
                    <a:bodyPr/>
                    <a:lstStyle/>
                    <a:p>
                      <a:pPr marL="285750" indent="-285750">
                        <a:buFont typeface="Arial" panose="020B0604020202020204" pitchFamily="34" charset="0"/>
                        <a:buChar char="•"/>
                      </a:pPr>
                      <a:r>
                        <a:rPr lang="en-GB" sz="1800" b="0" dirty="0"/>
                        <a:t>Foundry College </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800" b="0" dirty="0"/>
                        <a:t>CAMHS</a:t>
                      </a:r>
                    </a:p>
                  </a:txBody>
                  <a:tcPr>
                    <a:solidFill>
                      <a:schemeClr val="accent1">
                        <a:lumMod val="20000"/>
                        <a:lumOff val="80000"/>
                      </a:schemeClr>
                    </a:solidFill>
                  </a:tcPr>
                </a:tc>
                <a:extLst>
                  <a:ext uri="{0D108BD9-81ED-4DB2-BD59-A6C34878D82A}">
                    <a16:rowId xmlns:a16="http://schemas.microsoft.com/office/drawing/2014/main" val="3828731809"/>
                  </a:ext>
                </a:extLst>
              </a:tr>
              <a:tr h="184850">
                <a:tc>
                  <a:txBody>
                    <a:bodyPr/>
                    <a:lstStyle/>
                    <a:p>
                      <a:pPr marL="285750" indent="-285750">
                        <a:buFont typeface="Arial" panose="020B0604020202020204" pitchFamily="34" charset="0"/>
                        <a:buChar char="•"/>
                      </a:pPr>
                      <a:r>
                        <a:rPr lang="en-GB" sz="1800" b="0" dirty="0"/>
                        <a:t>Addington Outreach</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800" b="0" dirty="0"/>
                        <a:t>Speech and language therapists</a:t>
                      </a:r>
                    </a:p>
                  </a:txBody>
                  <a:tcPr>
                    <a:solidFill>
                      <a:schemeClr val="accent1">
                        <a:lumMod val="20000"/>
                        <a:lumOff val="80000"/>
                      </a:schemeClr>
                    </a:solidFill>
                  </a:tcPr>
                </a:tc>
                <a:extLst>
                  <a:ext uri="{0D108BD9-81ED-4DB2-BD59-A6C34878D82A}">
                    <a16:rowId xmlns:a16="http://schemas.microsoft.com/office/drawing/2014/main" val="1573444131"/>
                  </a:ext>
                </a:extLst>
              </a:tr>
              <a:tr h="184850">
                <a:tc>
                  <a:txBody>
                    <a:bodyPr/>
                    <a:lstStyle/>
                    <a:p>
                      <a:pPr marL="285750" indent="-285750">
                        <a:buFont typeface="Arial" panose="020B0604020202020204" pitchFamily="34" charset="0"/>
                        <a:buChar char="•"/>
                      </a:pPr>
                      <a:r>
                        <a:rPr lang="en-GB" sz="1800" b="0" dirty="0"/>
                        <a:t>Educational Welfare Service</a:t>
                      </a:r>
                    </a:p>
                  </a:txBody>
                  <a:tcPr>
                    <a:solidFill>
                      <a:schemeClr val="accent1">
                        <a:lumMod val="20000"/>
                        <a:lumOff val="80000"/>
                      </a:schemeClr>
                    </a:solidFill>
                  </a:tcPr>
                </a:tc>
                <a:tc>
                  <a:txBody>
                    <a:bodyPr/>
                    <a:lstStyle/>
                    <a:p>
                      <a:pPr marL="285750" indent="-285750">
                        <a:buFont typeface="Arial" panose="020B0604020202020204" pitchFamily="34" charset="0"/>
                        <a:buChar char="•"/>
                      </a:pPr>
                      <a:r>
                        <a:rPr lang="en-GB" sz="1800" b="0" dirty="0"/>
                        <a:t>The Grove</a:t>
                      </a:r>
                    </a:p>
                  </a:txBody>
                  <a:tcPr>
                    <a:solidFill>
                      <a:schemeClr val="accent1">
                        <a:lumMod val="20000"/>
                        <a:lumOff val="80000"/>
                      </a:schemeClr>
                    </a:solidFill>
                  </a:tcPr>
                </a:tc>
                <a:extLst>
                  <a:ext uri="{0D108BD9-81ED-4DB2-BD59-A6C34878D82A}">
                    <a16:rowId xmlns:a16="http://schemas.microsoft.com/office/drawing/2014/main" val="3606872926"/>
                  </a:ext>
                </a:extLst>
              </a:tr>
            </a:tbl>
          </a:graphicData>
        </a:graphic>
      </p:graphicFrame>
      <p:pic>
        <p:nvPicPr>
          <p:cNvPr id="10" name="Picture 9">
            <a:extLst>
              <a:ext uri="{FF2B5EF4-FFF2-40B4-BE49-F238E27FC236}">
                <a16:creationId xmlns:a16="http://schemas.microsoft.com/office/drawing/2014/main" id="{6D4A20A3-8889-4FE5-8747-E71D326631DF}"/>
              </a:ext>
            </a:extLst>
          </p:cNvPr>
          <p:cNvPicPr>
            <a:picLocks noChangeAspect="1"/>
          </p:cNvPicPr>
          <p:nvPr/>
        </p:nvPicPr>
        <p:blipFill>
          <a:blip r:embed="rId4"/>
          <a:stretch>
            <a:fillRect/>
          </a:stretch>
        </p:blipFill>
        <p:spPr>
          <a:xfrm>
            <a:off x="6283798" y="5265082"/>
            <a:ext cx="1018485" cy="1234164"/>
          </a:xfrm>
          <a:prstGeom prst="rect">
            <a:avLst/>
          </a:prstGeom>
        </p:spPr>
      </p:pic>
      <p:pic>
        <p:nvPicPr>
          <p:cNvPr id="12" name="Picture 11">
            <a:extLst>
              <a:ext uri="{FF2B5EF4-FFF2-40B4-BE49-F238E27FC236}">
                <a16:creationId xmlns:a16="http://schemas.microsoft.com/office/drawing/2014/main" id="{37D4E191-B0EC-4EBC-A896-C6969C64AEEA}"/>
              </a:ext>
            </a:extLst>
          </p:cNvPr>
          <p:cNvPicPr>
            <a:picLocks noChangeAspect="1"/>
          </p:cNvPicPr>
          <p:nvPr/>
        </p:nvPicPr>
        <p:blipFill>
          <a:blip r:embed="rId5"/>
          <a:stretch>
            <a:fillRect/>
          </a:stretch>
        </p:blipFill>
        <p:spPr>
          <a:xfrm>
            <a:off x="8060992" y="5481119"/>
            <a:ext cx="1767413" cy="922315"/>
          </a:xfrm>
          <a:prstGeom prst="rect">
            <a:avLst/>
          </a:prstGeom>
        </p:spPr>
      </p:pic>
      <p:pic>
        <p:nvPicPr>
          <p:cNvPr id="14" name="Picture 13">
            <a:extLst>
              <a:ext uri="{FF2B5EF4-FFF2-40B4-BE49-F238E27FC236}">
                <a16:creationId xmlns:a16="http://schemas.microsoft.com/office/drawing/2014/main" id="{DAF65C7F-46B1-4526-8F7F-87ABD1DFE9CB}"/>
              </a:ext>
            </a:extLst>
          </p:cNvPr>
          <p:cNvPicPr>
            <a:picLocks noChangeAspect="1"/>
          </p:cNvPicPr>
          <p:nvPr/>
        </p:nvPicPr>
        <p:blipFill>
          <a:blip r:embed="rId6"/>
          <a:stretch>
            <a:fillRect/>
          </a:stretch>
        </p:blipFill>
        <p:spPr>
          <a:xfrm>
            <a:off x="10440609" y="5348396"/>
            <a:ext cx="985905" cy="1055038"/>
          </a:xfrm>
          <a:prstGeom prst="rect">
            <a:avLst/>
          </a:prstGeom>
        </p:spPr>
      </p:pic>
    </p:spTree>
    <p:extLst>
      <p:ext uri="{BB962C8B-B14F-4D97-AF65-F5344CB8AC3E}">
        <p14:creationId xmlns:p14="http://schemas.microsoft.com/office/powerpoint/2010/main" val="38801594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088D-9890-4166-993B-55EDFE2C2A29}"/>
              </a:ext>
            </a:extLst>
          </p:cNvPr>
          <p:cNvSpPr>
            <a:spLocks noGrp="1"/>
          </p:cNvSpPr>
          <p:nvPr>
            <p:ph type="title"/>
          </p:nvPr>
        </p:nvSpPr>
        <p:spPr/>
        <p:txBody>
          <a:bodyPr/>
          <a:lstStyle/>
          <a:p>
            <a:r>
              <a:rPr lang="en-GB" dirty="0"/>
              <a:t>How do we support transitions?</a:t>
            </a:r>
          </a:p>
        </p:txBody>
      </p:sp>
      <p:sp>
        <p:nvSpPr>
          <p:cNvPr id="3" name="Content Placeholder 2">
            <a:extLst>
              <a:ext uri="{FF2B5EF4-FFF2-40B4-BE49-F238E27FC236}">
                <a16:creationId xmlns:a16="http://schemas.microsoft.com/office/drawing/2014/main" id="{81625D76-740A-44A5-BABE-A85E67A51B25}"/>
              </a:ext>
            </a:extLst>
          </p:cNvPr>
          <p:cNvSpPr>
            <a:spLocks noGrp="1"/>
          </p:cNvSpPr>
          <p:nvPr>
            <p:ph idx="1"/>
          </p:nvPr>
        </p:nvSpPr>
        <p:spPr>
          <a:xfrm>
            <a:off x="3869269" y="864108"/>
            <a:ext cx="6825626" cy="5120640"/>
          </a:xfrm>
        </p:spPr>
        <p:txBody>
          <a:bodyPr>
            <a:normAutofit fontScale="92500" lnSpcReduction="20000"/>
          </a:bodyPr>
          <a:lstStyle/>
          <a:p>
            <a:pPr marL="0" indent="0">
              <a:buNone/>
            </a:pPr>
            <a:r>
              <a:rPr lang="en-GB" dirty="0"/>
              <a:t>We recognise that transitions can lead to a mixture of emotions; it can be an exciting time exploring new settings and friendships but with this can bring high levels of anxiety, particularly those with special educational needs. A robust transition plan can help ease these worries, creating familiarity, predictability and awareness of new environments.</a:t>
            </a:r>
          </a:p>
          <a:p>
            <a:pPr marL="0" indent="0">
              <a:buNone/>
            </a:pPr>
            <a:endParaRPr lang="en-GB" dirty="0"/>
          </a:p>
          <a:p>
            <a:pPr marL="0" indent="0">
              <a:buNone/>
            </a:pPr>
            <a:r>
              <a:rPr lang="en-GB" b="1" dirty="0"/>
              <a:t>Starting Reception (EYFS)</a:t>
            </a:r>
          </a:p>
          <a:p>
            <a:r>
              <a:rPr lang="en-GB" dirty="0"/>
              <a:t>Class teacher visits the children in their current setting (pre-school, nursery or childminder) and gathers information from the setting staff</a:t>
            </a:r>
          </a:p>
          <a:p>
            <a:r>
              <a:rPr lang="en-GB" dirty="0"/>
              <a:t>An information evening with parents/ carers, giving an opportunity to find out more about the school, meet staff, ask questions and socialise with other parents/ carers</a:t>
            </a:r>
          </a:p>
          <a:p>
            <a:r>
              <a:rPr lang="en-GB" dirty="0"/>
              <a:t>The children are invited to two sessions at school – one with parents/ carers and one without</a:t>
            </a:r>
          </a:p>
          <a:p>
            <a:r>
              <a:rPr lang="en-GB" dirty="0"/>
              <a:t>An individual transition plan if required (e.g., extra visits, transition booklet etc.)  </a:t>
            </a:r>
          </a:p>
          <a:p>
            <a:endParaRPr lang="en-GB" dirty="0"/>
          </a:p>
          <a:p>
            <a:pPr marL="0" indent="0">
              <a:buNone/>
            </a:pPr>
            <a:endParaRPr lang="en-GB" dirty="0"/>
          </a:p>
        </p:txBody>
      </p:sp>
      <p:pic>
        <p:nvPicPr>
          <p:cNvPr id="4" name="Picture 2">
            <a:extLst>
              <a:ext uri="{FF2B5EF4-FFF2-40B4-BE49-F238E27FC236}">
                <a16:creationId xmlns:a16="http://schemas.microsoft.com/office/drawing/2014/main" id="{445FE4B3-8500-4471-8B01-61CCA0A978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13142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088D-9890-4166-993B-55EDFE2C2A29}"/>
              </a:ext>
            </a:extLst>
          </p:cNvPr>
          <p:cNvSpPr>
            <a:spLocks noGrp="1"/>
          </p:cNvSpPr>
          <p:nvPr>
            <p:ph type="title"/>
          </p:nvPr>
        </p:nvSpPr>
        <p:spPr/>
        <p:txBody>
          <a:bodyPr/>
          <a:lstStyle/>
          <a:p>
            <a:r>
              <a:rPr lang="en-GB" dirty="0"/>
              <a:t>How do we support transitions?</a:t>
            </a:r>
          </a:p>
        </p:txBody>
      </p:sp>
      <p:sp>
        <p:nvSpPr>
          <p:cNvPr id="3" name="Content Placeholder 2">
            <a:extLst>
              <a:ext uri="{FF2B5EF4-FFF2-40B4-BE49-F238E27FC236}">
                <a16:creationId xmlns:a16="http://schemas.microsoft.com/office/drawing/2014/main" id="{81625D76-740A-44A5-BABE-A85E67A51B25}"/>
              </a:ext>
            </a:extLst>
          </p:cNvPr>
          <p:cNvSpPr>
            <a:spLocks noGrp="1"/>
          </p:cNvSpPr>
          <p:nvPr>
            <p:ph idx="1"/>
          </p:nvPr>
        </p:nvSpPr>
        <p:spPr>
          <a:xfrm>
            <a:off x="3869269" y="864108"/>
            <a:ext cx="6825626" cy="5563586"/>
          </a:xfrm>
        </p:spPr>
        <p:txBody>
          <a:bodyPr>
            <a:normAutofit fontScale="92500" lnSpcReduction="10000"/>
          </a:bodyPr>
          <a:lstStyle/>
          <a:p>
            <a:pPr marL="0" indent="0">
              <a:buNone/>
            </a:pPr>
            <a:endParaRPr lang="en-GB" dirty="0"/>
          </a:p>
          <a:p>
            <a:pPr marL="0" indent="0">
              <a:buNone/>
            </a:pPr>
            <a:r>
              <a:rPr lang="en-GB" b="1" dirty="0"/>
              <a:t>Moving between classes</a:t>
            </a:r>
          </a:p>
          <a:p>
            <a:r>
              <a:rPr lang="en-GB" dirty="0"/>
              <a:t>Two transition sessions to spend time with their new teacher(s)</a:t>
            </a:r>
          </a:p>
          <a:p>
            <a:r>
              <a:rPr lang="en-GB" dirty="0"/>
              <a:t>An individual transition plan if required (e.g., extra visits, transition booklet etc.) </a:t>
            </a:r>
          </a:p>
          <a:p>
            <a:endParaRPr lang="en-GB" dirty="0"/>
          </a:p>
          <a:p>
            <a:pPr marL="0" indent="0">
              <a:buNone/>
            </a:pPr>
            <a:r>
              <a:rPr lang="en-GB" b="1" dirty="0"/>
              <a:t>Moving to secondary school</a:t>
            </a:r>
          </a:p>
          <a:p>
            <a:r>
              <a:rPr lang="en-GB" dirty="0"/>
              <a:t>Each secondary school will have their own plan that they follow however this usually involves staff visiting the primary school to meet the pupils and to gather information from the current class teacher </a:t>
            </a:r>
          </a:p>
          <a:p>
            <a:r>
              <a:rPr lang="en-GB" dirty="0"/>
              <a:t>The secondary SENCO usually meets with the primary SENCO for those with an EHCP</a:t>
            </a:r>
          </a:p>
          <a:p>
            <a:r>
              <a:rPr lang="en-GB" dirty="0"/>
              <a:t>Extra transition sessions for those with special educational needs</a:t>
            </a:r>
          </a:p>
          <a:p>
            <a:r>
              <a:rPr lang="en-GB" dirty="0"/>
              <a:t>An individual transition plan can be put in place if required (e.g., extra visits, transition booklet etc.) </a:t>
            </a:r>
          </a:p>
          <a:p>
            <a:pPr marL="0" indent="0">
              <a:buNone/>
            </a:pPr>
            <a:r>
              <a:rPr lang="en-GB" dirty="0"/>
              <a:t>  </a:t>
            </a:r>
          </a:p>
          <a:p>
            <a:endParaRPr lang="en-GB" dirty="0"/>
          </a:p>
          <a:p>
            <a:pPr marL="0" indent="0">
              <a:buNone/>
            </a:pPr>
            <a:endParaRPr lang="en-GB" dirty="0"/>
          </a:p>
        </p:txBody>
      </p:sp>
      <p:pic>
        <p:nvPicPr>
          <p:cNvPr id="4" name="Picture 2">
            <a:extLst>
              <a:ext uri="{FF2B5EF4-FFF2-40B4-BE49-F238E27FC236}">
                <a16:creationId xmlns:a16="http://schemas.microsoft.com/office/drawing/2014/main" id="{445FE4B3-8500-4471-8B01-61CCA0A978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69037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088D-9890-4166-993B-55EDFE2C2A29}"/>
              </a:ext>
            </a:extLst>
          </p:cNvPr>
          <p:cNvSpPr>
            <a:spLocks noGrp="1"/>
          </p:cNvSpPr>
          <p:nvPr>
            <p:ph type="title"/>
          </p:nvPr>
        </p:nvSpPr>
        <p:spPr/>
        <p:txBody>
          <a:bodyPr/>
          <a:lstStyle/>
          <a:p>
            <a:r>
              <a:rPr lang="en-GB" dirty="0"/>
              <a:t>Support for parents/ carers</a:t>
            </a:r>
          </a:p>
        </p:txBody>
      </p:sp>
      <p:pic>
        <p:nvPicPr>
          <p:cNvPr id="4" name="Picture 2">
            <a:extLst>
              <a:ext uri="{FF2B5EF4-FFF2-40B4-BE49-F238E27FC236}">
                <a16:creationId xmlns:a16="http://schemas.microsoft.com/office/drawing/2014/main" id="{445FE4B3-8500-4471-8B01-61CCA0A978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Table 10">
            <a:extLst>
              <a:ext uri="{FF2B5EF4-FFF2-40B4-BE49-F238E27FC236}">
                <a16:creationId xmlns:a16="http://schemas.microsoft.com/office/drawing/2014/main" id="{6B8C4589-7B7D-4A40-90DE-3F9462F48E95}"/>
              </a:ext>
            </a:extLst>
          </p:cNvPr>
          <p:cNvGraphicFramePr>
            <a:graphicFrameLocks noGrp="1"/>
          </p:cNvGraphicFramePr>
          <p:nvPr>
            <p:extLst>
              <p:ext uri="{D42A27DB-BD31-4B8C-83A1-F6EECF244321}">
                <p14:modId xmlns:p14="http://schemas.microsoft.com/office/powerpoint/2010/main" val="3929994170"/>
              </p:ext>
            </p:extLst>
          </p:nvPr>
        </p:nvGraphicFramePr>
        <p:xfrm>
          <a:off x="3511176" y="2082301"/>
          <a:ext cx="8127999" cy="39370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848121222"/>
                    </a:ext>
                  </a:extLst>
                </a:gridCol>
                <a:gridCol w="2709333">
                  <a:extLst>
                    <a:ext uri="{9D8B030D-6E8A-4147-A177-3AD203B41FA5}">
                      <a16:colId xmlns:a16="http://schemas.microsoft.com/office/drawing/2014/main" val="479299252"/>
                    </a:ext>
                  </a:extLst>
                </a:gridCol>
                <a:gridCol w="2709333">
                  <a:extLst>
                    <a:ext uri="{9D8B030D-6E8A-4147-A177-3AD203B41FA5}">
                      <a16:colId xmlns:a16="http://schemas.microsoft.com/office/drawing/2014/main" val="2533508389"/>
                    </a:ext>
                  </a:extLst>
                </a:gridCol>
              </a:tblGrid>
              <a:tr h="370840">
                <a:tc>
                  <a:txBody>
                    <a:bodyPr/>
                    <a:lstStyle/>
                    <a:p>
                      <a:r>
                        <a:rPr lang="en-GB" dirty="0"/>
                        <a:t>Who?</a:t>
                      </a:r>
                    </a:p>
                  </a:txBody>
                  <a:tcPr/>
                </a:tc>
                <a:tc>
                  <a:txBody>
                    <a:bodyPr/>
                    <a:lstStyle/>
                    <a:p>
                      <a:r>
                        <a:rPr lang="en-GB" dirty="0"/>
                        <a:t>What?</a:t>
                      </a:r>
                    </a:p>
                  </a:txBody>
                  <a:tcPr/>
                </a:tc>
                <a:tc>
                  <a:txBody>
                    <a:bodyPr/>
                    <a:lstStyle/>
                    <a:p>
                      <a:r>
                        <a:rPr lang="en-GB" dirty="0"/>
                        <a:t>Where?</a:t>
                      </a:r>
                    </a:p>
                  </a:txBody>
                  <a:tcPr/>
                </a:tc>
                <a:extLst>
                  <a:ext uri="{0D108BD9-81ED-4DB2-BD59-A6C34878D82A}">
                    <a16:rowId xmlns:a16="http://schemas.microsoft.com/office/drawing/2014/main" val="3608164457"/>
                  </a:ext>
                </a:extLst>
              </a:tr>
              <a:tr h="370840">
                <a:tc>
                  <a:txBody>
                    <a:bodyPr/>
                    <a:lstStyle/>
                    <a:p>
                      <a:endParaRPr lang="en-GB" dirty="0"/>
                    </a:p>
                    <a:p>
                      <a:endParaRPr lang="en-GB" dirty="0"/>
                    </a:p>
                    <a:p>
                      <a:endParaRPr lang="en-GB" dirty="0"/>
                    </a:p>
                    <a:p>
                      <a:endParaRPr lang="en-GB" dirty="0"/>
                    </a:p>
                  </a:txBody>
                  <a:tcPr/>
                </a:tc>
                <a:tc>
                  <a:txBody>
                    <a:bodyPr/>
                    <a:lstStyle/>
                    <a:p>
                      <a:r>
                        <a:rPr lang="en-GB" dirty="0"/>
                        <a:t>Free, confidential and impartial advice/ support for those with SEND.</a:t>
                      </a:r>
                    </a:p>
                  </a:txBody>
                  <a:tcPr/>
                </a:tc>
                <a:tc>
                  <a:txBody>
                    <a:bodyPr/>
                    <a:lstStyle/>
                    <a:p>
                      <a:r>
                        <a:rPr lang="en-GB" dirty="0"/>
                        <a:t>https://www.sendiasswokingham.org.uk</a:t>
                      </a:r>
                    </a:p>
                  </a:txBody>
                  <a:tcPr/>
                </a:tc>
                <a:extLst>
                  <a:ext uri="{0D108BD9-81ED-4DB2-BD59-A6C34878D82A}">
                    <a16:rowId xmlns:a16="http://schemas.microsoft.com/office/drawing/2014/main" val="1259546664"/>
                  </a:ext>
                </a:extLst>
              </a:tr>
              <a:tr h="370840">
                <a:tc>
                  <a:txBody>
                    <a:bodyPr/>
                    <a:lstStyle/>
                    <a:p>
                      <a:endParaRPr lang="en-GB" dirty="0"/>
                    </a:p>
                  </a:txBody>
                  <a:tcPr/>
                </a:tc>
                <a:tc>
                  <a:txBody>
                    <a:bodyPr/>
                    <a:lstStyle/>
                    <a:p>
                      <a:r>
                        <a:rPr lang="en-GB" dirty="0"/>
                        <a:t>An independent group of parent carers of children and young people with SEND. </a:t>
                      </a:r>
                    </a:p>
                  </a:txBody>
                  <a:tcPr/>
                </a:tc>
                <a:tc>
                  <a:txBody>
                    <a:bodyPr/>
                    <a:lstStyle/>
                    <a:p>
                      <a:r>
                        <a:rPr lang="en-GB" dirty="0">
                          <a:hlinkClick r:id="rId3"/>
                        </a:rPr>
                        <a:t>https://www.sendvoiceswokingham.org.uk/Voices Wokingham</a:t>
                      </a:r>
                      <a:endParaRPr lang="en-GB" dirty="0"/>
                    </a:p>
                  </a:txBody>
                  <a:tcPr/>
                </a:tc>
                <a:extLst>
                  <a:ext uri="{0D108BD9-81ED-4DB2-BD59-A6C34878D82A}">
                    <a16:rowId xmlns:a16="http://schemas.microsoft.com/office/drawing/2014/main" val="1833313069"/>
                  </a:ext>
                </a:extLst>
              </a:tr>
              <a:tr h="370840">
                <a:tc>
                  <a:txBody>
                    <a:bodyPr/>
                    <a:lstStyle/>
                    <a:p>
                      <a:endParaRPr lang="en-GB" dirty="0"/>
                    </a:p>
                    <a:p>
                      <a:endParaRPr lang="en-GB" dirty="0"/>
                    </a:p>
                    <a:p>
                      <a:endParaRPr lang="en-GB" dirty="0"/>
                    </a:p>
                    <a:p>
                      <a:endParaRPr lang="en-GB" dirty="0"/>
                    </a:p>
                  </a:txBody>
                  <a:tcPr/>
                </a:tc>
                <a:tc>
                  <a:txBody>
                    <a:bodyPr/>
                    <a:lstStyle/>
                    <a:p>
                      <a:r>
                        <a:rPr lang="en-GB" dirty="0"/>
                        <a:t>A family support service for children who have an autism diagnosis or are waiting for an assessment.</a:t>
                      </a:r>
                    </a:p>
                  </a:txBody>
                  <a:tcPr/>
                </a:tc>
                <a:tc>
                  <a:txBody>
                    <a:bodyPr/>
                    <a:lstStyle/>
                    <a:p>
                      <a:r>
                        <a:rPr lang="en-GB" dirty="0"/>
                        <a:t>assist@wokingham.gov.uk</a:t>
                      </a:r>
                    </a:p>
                  </a:txBody>
                  <a:tcPr/>
                </a:tc>
                <a:extLst>
                  <a:ext uri="{0D108BD9-81ED-4DB2-BD59-A6C34878D82A}">
                    <a16:rowId xmlns:a16="http://schemas.microsoft.com/office/drawing/2014/main" val="2570384275"/>
                  </a:ext>
                </a:extLst>
              </a:tr>
            </a:tbl>
          </a:graphicData>
        </a:graphic>
      </p:graphicFrame>
      <p:pic>
        <p:nvPicPr>
          <p:cNvPr id="9" name="Picture 8">
            <a:extLst>
              <a:ext uri="{FF2B5EF4-FFF2-40B4-BE49-F238E27FC236}">
                <a16:creationId xmlns:a16="http://schemas.microsoft.com/office/drawing/2014/main" id="{2FD22021-0A40-47E5-8A83-2F4EB2A94759}"/>
              </a:ext>
            </a:extLst>
          </p:cNvPr>
          <p:cNvPicPr>
            <a:picLocks noChangeAspect="1"/>
          </p:cNvPicPr>
          <p:nvPr/>
        </p:nvPicPr>
        <p:blipFill>
          <a:blip r:embed="rId4"/>
          <a:stretch>
            <a:fillRect/>
          </a:stretch>
        </p:blipFill>
        <p:spPr>
          <a:xfrm>
            <a:off x="3858042" y="2674461"/>
            <a:ext cx="2027665" cy="650855"/>
          </a:xfrm>
          <a:prstGeom prst="rect">
            <a:avLst/>
          </a:prstGeom>
        </p:spPr>
      </p:pic>
      <p:pic>
        <p:nvPicPr>
          <p:cNvPr id="16" name="Picture 15">
            <a:extLst>
              <a:ext uri="{FF2B5EF4-FFF2-40B4-BE49-F238E27FC236}">
                <a16:creationId xmlns:a16="http://schemas.microsoft.com/office/drawing/2014/main" id="{FAA684D3-E74F-42E3-BFA1-923224AA9129}"/>
              </a:ext>
            </a:extLst>
          </p:cNvPr>
          <p:cNvPicPr>
            <a:picLocks noChangeAspect="1"/>
          </p:cNvPicPr>
          <p:nvPr/>
        </p:nvPicPr>
        <p:blipFill>
          <a:blip r:embed="rId5"/>
          <a:stretch>
            <a:fillRect/>
          </a:stretch>
        </p:blipFill>
        <p:spPr>
          <a:xfrm>
            <a:off x="3858043" y="3742229"/>
            <a:ext cx="2027665" cy="987984"/>
          </a:xfrm>
          <a:prstGeom prst="rect">
            <a:avLst/>
          </a:prstGeom>
        </p:spPr>
      </p:pic>
      <p:pic>
        <p:nvPicPr>
          <p:cNvPr id="18" name="Picture 17">
            <a:extLst>
              <a:ext uri="{FF2B5EF4-FFF2-40B4-BE49-F238E27FC236}">
                <a16:creationId xmlns:a16="http://schemas.microsoft.com/office/drawing/2014/main" id="{646AA905-6B17-4745-BA68-576E165C30B6}"/>
              </a:ext>
            </a:extLst>
          </p:cNvPr>
          <p:cNvPicPr>
            <a:picLocks noChangeAspect="1"/>
          </p:cNvPicPr>
          <p:nvPr/>
        </p:nvPicPr>
        <p:blipFill>
          <a:blip r:embed="rId6"/>
          <a:stretch>
            <a:fillRect/>
          </a:stretch>
        </p:blipFill>
        <p:spPr>
          <a:xfrm>
            <a:off x="4257607" y="4913185"/>
            <a:ext cx="1029464" cy="987984"/>
          </a:xfrm>
          <a:prstGeom prst="rect">
            <a:avLst/>
          </a:prstGeom>
        </p:spPr>
      </p:pic>
    </p:spTree>
    <p:extLst>
      <p:ext uri="{BB962C8B-B14F-4D97-AF65-F5344CB8AC3E}">
        <p14:creationId xmlns:p14="http://schemas.microsoft.com/office/powerpoint/2010/main" val="1910402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088D-9890-4166-993B-55EDFE2C2A29}"/>
              </a:ext>
            </a:extLst>
          </p:cNvPr>
          <p:cNvSpPr>
            <a:spLocks noGrp="1"/>
          </p:cNvSpPr>
          <p:nvPr>
            <p:ph type="title"/>
          </p:nvPr>
        </p:nvSpPr>
        <p:spPr/>
        <p:txBody>
          <a:bodyPr/>
          <a:lstStyle/>
          <a:p>
            <a:r>
              <a:rPr lang="en-GB" dirty="0"/>
              <a:t>Compliments and complaints</a:t>
            </a:r>
          </a:p>
        </p:txBody>
      </p:sp>
      <p:sp>
        <p:nvSpPr>
          <p:cNvPr id="3" name="Content Placeholder 2">
            <a:extLst>
              <a:ext uri="{FF2B5EF4-FFF2-40B4-BE49-F238E27FC236}">
                <a16:creationId xmlns:a16="http://schemas.microsoft.com/office/drawing/2014/main" id="{81625D76-740A-44A5-BABE-A85E67A51B25}"/>
              </a:ext>
            </a:extLst>
          </p:cNvPr>
          <p:cNvSpPr>
            <a:spLocks noGrp="1"/>
          </p:cNvSpPr>
          <p:nvPr>
            <p:ph idx="1"/>
          </p:nvPr>
        </p:nvSpPr>
        <p:spPr>
          <a:xfrm>
            <a:off x="3869268" y="864108"/>
            <a:ext cx="6915273" cy="3878221"/>
          </a:xfrm>
        </p:spPr>
        <p:txBody>
          <a:bodyPr/>
          <a:lstStyle/>
          <a:p>
            <a:pPr marL="0" indent="0">
              <a:buNone/>
            </a:pPr>
            <a:r>
              <a:rPr lang="en-GB" dirty="0"/>
              <a:t>We hope any concerns can be quickly resolved and we warmly welcome any positive feedback too. Your child’s class teacher is the first point of call. It may be beneficial to meet with the SENCO too. </a:t>
            </a:r>
          </a:p>
          <a:p>
            <a:pPr marL="0" indent="0">
              <a:buNone/>
            </a:pPr>
            <a:endParaRPr lang="en-GB" dirty="0"/>
          </a:p>
          <a:p>
            <a:pPr marL="0" indent="0">
              <a:buNone/>
            </a:pPr>
            <a:r>
              <a:rPr lang="en-GB" dirty="0"/>
              <a:t>Please contact Mrs Vanstone if your concerns are yet to be resolved who will be happy to help. </a:t>
            </a:r>
          </a:p>
          <a:p>
            <a:pPr marL="0" indent="0">
              <a:buNone/>
            </a:pPr>
            <a:endParaRPr lang="en-GB" dirty="0"/>
          </a:p>
          <a:p>
            <a:pPr marL="0" indent="0">
              <a:buNone/>
            </a:pPr>
            <a:r>
              <a:rPr lang="en-GB" dirty="0"/>
              <a:t>Our complains policy can be found on our website.  </a:t>
            </a:r>
          </a:p>
        </p:txBody>
      </p:sp>
      <p:pic>
        <p:nvPicPr>
          <p:cNvPr id="4" name="Picture 2">
            <a:extLst>
              <a:ext uri="{FF2B5EF4-FFF2-40B4-BE49-F238E27FC236}">
                <a16:creationId xmlns:a16="http://schemas.microsoft.com/office/drawing/2014/main" id="{445FE4B3-8500-4471-8B01-61CCA0A978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0813BE04-AD83-407F-89D4-C73F8BE73AA3}"/>
              </a:ext>
            </a:extLst>
          </p:cNvPr>
          <p:cNvPicPr>
            <a:picLocks noChangeAspect="1"/>
          </p:cNvPicPr>
          <p:nvPr/>
        </p:nvPicPr>
        <p:blipFill>
          <a:blip r:embed="rId3"/>
          <a:stretch>
            <a:fillRect/>
          </a:stretch>
        </p:blipFill>
        <p:spPr>
          <a:xfrm>
            <a:off x="5576046" y="4903244"/>
            <a:ext cx="3260159" cy="1643551"/>
          </a:xfrm>
          <a:prstGeom prst="rect">
            <a:avLst/>
          </a:prstGeom>
        </p:spPr>
      </p:pic>
    </p:spTree>
    <p:extLst>
      <p:ext uri="{BB962C8B-B14F-4D97-AF65-F5344CB8AC3E}">
        <p14:creationId xmlns:p14="http://schemas.microsoft.com/office/powerpoint/2010/main" val="1810882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E088D-9890-4166-993B-55EDFE2C2A29}"/>
              </a:ext>
            </a:extLst>
          </p:cNvPr>
          <p:cNvSpPr>
            <a:spLocks noGrp="1"/>
          </p:cNvSpPr>
          <p:nvPr>
            <p:ph type="title"/>
          </p:nvPr>
        </p:nvSpPr>
        <p:spPr/>
        <p:txBody>
          <a:bodyPr/>
          <a:lstStyle/>
          <a:p>
            <a:r>
              <a:rPr lang="en-GB" dirty="0"/>
              <a:t>Contact details</a:t>
            </a:r>
          </a:p>
        </p:txBody>
      </p:sp>
      <p:sp>
        <p:nvSpPr>
          <p:cNvPr id="3" name="Content Placeholder 2">
            <a:extLst>
              <a:ext uri="{FF2B5EF4-FFF2-40B4-BE49-F238E27FC236}">
                <a16:creationId xmlns:a16="http://schemas.microsoft.com/office/drawing/2014/main" id="{81625D76-740A-44A5-BABE-A85E67A51B25}"/>
              </a:ext>
            </a:extLst>
          </p:cNvPr>
          <p:cNvSpPr>
            <a:spLocks noGrp="1"/>
          </p:cNvSpPr>
          <p:nvPr>
            <p:ph idx="1"/>
          </p:nvPr>
        </p:nvSpPr>
        <p:spPr>
          <a:xfrm>
            <a:off x="3869268" y="864108"/>
            <a:ext cx="7315200" cy="3878221"/>
          </a:xfrm>
        </p:spPr>
        <p:txBody>
          <a:bodyPr/>
          <a:lstStyle/>
          <a:p>
            <a:pPr marL="0" indent="0" algn="ctr">
              <a:buNone/>
            </a:pPr>
            <a:r>
              <a:rPr lang="en-GB" dirty="0"/>
              <a:t>Finchampstead </a:t>
            </a:r>
            <a:r>
              <a:rPr lang="en-GB" dirty="0" err="1"/>
              <a:t>CofE</a:t>
            </a:r>
            <a:r>
              <a:rPr lang="en-GB" dirty="0"/>
              <a:t> Primary School</a:t>
            </a:r>
          </a:p>
          <a:p>
            <a:pPr marL="0" indent="0" algn="ctr">
              <a:buNone/>
            </a:pPr>
            <a:r>
              <a:rPr lang="en-GB" dirty="0"/>
              <a:t>The Village</a:t>
            </a:r>
          </a:p>
          <a:p>
            <a:pPr marL="0" indent="0" algn="ctr">
              <a:buNone/>
            </a:pPr>
            <a:r>
              <a:rPr lang="en-GB" dirty="0"/>
              <a:t>Finchampstead</a:t>
            </a:r>
          </a:p>
          <a:p>
            <a:pPr marL="0" indent="0" algn="ctr">
              <a:buNone/>
            </a:pPr>
            <a:r>
              <a:rPr lang="en-GB" dirty="0"/>
              <a:t>Wokingham</a:t>
            </a:r>
          </a:p>
          <a:p>
            <a:pPr marL="0" indent="0" algn="ctr">
              <a:buNone/>
            </a:pPr>
            <a:r>
              <a:rPr lang="en-GB" dirty="0"/>
              <a:t>RG40 4JR</a:t>
            </a:r>
          </a:p>
          <a:p>
            <a:pPr marL="0" indent="0" algn="ctr">
              <a:buNone/>
            </a:pPr>
            <a:endParaRPr lang="en-GB" dirty="0"/>
          </a:p>
          <a:p>
            <a:pPr marL="0" indent="0" algn="ctr">
              <a:buNone/>
            </a:pPr>
            <a:r>
              <a:rPr lang="en-GB" dirty="0"/>
              <a:t>0118 9732166</a:t>
            </a:r>
          </a:p>
          <a:p>
            <a:pPr marL="0" indent="0" algn="ctr">
              <a:buNone/>
            </a:pPr>
            <a:endParaRPr lang="en-GB" dirty="0"/>
          </a:p>
          <a:p>
            <a:pPr marL="0" indent="0" algn="ctr">
              <a:buNone/>
            </a:pPr>
            <a:r>
              <a:rPr lang="en-GB" dirty="0"/>
              <a:t>admin@finchampstead.Wokingham.sch.uk</a:t>
            </a:r>
          </a:p>
        </p:txBody>
      </p:sp>
      <p:pic>
        <p:nvPicPr>
          <p:cNvPr id="4" name="Picture 2">
            <a:extLst>
              <a:ext uri="{FF2B5EF4-FFF2-40B4-BE49-F238E27FC236}">
                <a16:creationId xmlns:a16="http://schemas.microsoft.com/office/drawing/2014/main" id="{445FE4B3-8500-4471-8B01-61CCA0A9785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112" t="8824" r="20787" b="4902"/>
          <a:stretch/>
        </p:blipFill>
        <p:spPr bwMode="auto">
          <a:xfrm>
            <a:off x="10598680" y="123825"/>
            <a:ext cx="11715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B3CD4EE1-B45D-4BCC-803A-697F04282D69}"/>
              </a:ext>
            </a:extLst>
          </p:cNvPr>
          <p:cNvPicPr>
            <a:picLocks noChangeAspect="1"/>
          </p:cNvPicPr>
          <p:nvPr/>
        </p:nvPicPr>
        <p:blipFill>
          <a:blip r:embed="rId3"/>
          <a:stretch>
            <a:fillRect/>
          </a:stretch>
        </p:blipFill>
        <p:spPr>
          <a:xfrm>
            <a:off x="3869268" y="4904811"/>
            <a:ext cx="1919401" cy="1640418"/>
          </a:xfrm>
          <a:prstGeom prst="rect">
            <a:avLst/>
          </a:prstGeom>
        </p:spPr>
      </p:pic>
    </p:spTree>
    <p:extLst>
      <p:ext uri="{BB962C8B-B14F-4D97-AF65-F5344CB8AC3E}">
        <p14:creationId xmlns:p14="http://schemas.microsoft.com/office/powerpoint/2010/main" val="189136312"/>
      </p:ext>
    </p:extLst>
  </p:cSld>
  <p:clrMapOvr>
    <a:masterClrMapping/>
  </p:clrMapOvr>
</p:sld>
</file>

<file path=ppt/theme/theme1.xml><?xml version="1.0" encoding="utf-8"?>
<a:theme xmlns:a="http://schemas.openxmlformats.org/drawingml/2006/main" name="Frame">
  <a:themeElements>
    <a:clrScheme name="Orange Re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TM03457475[[fn=Frame]]</Template>
  <TotalTime>2713</TotalTime>
  <Words>1474</Words>
  <Application>Microsoft Office PowerPoint</Application>
  <PresentationFormat>Widescreen</PresentationFormat>
  <Paragraphs>172</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Frame</vt:lpstr>
      <vt:lpstr>Finchampstead C of E (Aided) Primary School</vt:lpstr>
      <vt:lpstr>Our School</vt:lpstr>
      <vt:lpstr>What needs can be met at our school?</vt:lpstr>
      <vt:lpstr>What is Ordinarily Available Provision?</vt:lpstr>
      <vt:lpstr>What is Ordinarily Available Provision?</vt:lpstr>
      <vt:lpstr>Ordinarily Available Provision:  Universal Support</vt:lpstr>
      <vt:lpstr>Ordinarily Available Provision:  Targeted Support</vt:lpstr>
      <vt:lpstr>Beyond Ordinarily Available Provision</vt:lpstr>
      <vt:lpstr>Beyond Ordinarily Available Provision:  SEND Support</vt:lpstr>
      <vt:lpstr>Beyond Ordinarily Available Provision:  EHCP</vt:lpstr>
      <vt:lpstr>What professionals do we work with?</vt:lpstr>
      <vt:lpstr>How do we support transitions?</vt:lpstr>
      <vt:lpstr>How do we support transitions?</vt:lpstr>
      <vt:lpstr>Support for parents/ carers</vt:lpstr>
      <vt:lpstr>Compliments and complaints</vt:lpstr>
      <vt:lpstr>Contact details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Thurston</dc:creator>
  <cp:lastModifiedBy>Jacquie Vanstone</cp:lastModifiedBy>
  <cp:revision>83</cp:revision>
  <cp:lastPrinted>2026-09-23T14:07:56Z</cp:lastPrinted>
  <dcterms:created xsi:type="dcterms:W3CDTF">2025-10-15T09:26:30Z</dcterms:created>
  <dcterms:modified xsi:type="dcterms:W3CDTF">2026-10-20T11:04:21Z</dcterms:modified>
</cp:coreProperties>
</file>