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0" r:id="rId1"/>
  </p:sldMasterIdLst>
  <p:sldIdLst>
    <p:sldId id="256" r:id="rId2"/>
    <p:sldId id="257" r:id="rId3"/>
    <p:sldId id="262" r:id="rId4"/>
    <p:sldId id="258" r:id="rId5"/>
    <p:sldId id="259" r:id="rId6"/>
    <p:sldId id="260" r:id="rId7"/>
    <p:sldId id="261"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DECBDB-2721-4449-BC38-7754652B13C1}" v="235" dt="2020-09-10T16:25:48.4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110" d="100"/>
          <a:sy n="110" d="100"/>
        </p:scale>
        <p:origin x="40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5DAE7A-1FA1-465A-A401-B5C8F4629812}" type="datetimeFigureOut">
              <a:rPr lang="en-GB" smtClean="0"/>
              <a:t>08/09/2023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9F0B48-A33C-4ACD-B250-0FC804FD4EC2}" type="slidenum">
              <a:rPr lang="en-GB" smtClean="0"/>
              <a:t>‹#›</a:t>
            </a:fld>
            <a:endParaRPr lang="en-GB"/>
          </a:p>
        </p:txBody>
      </p:sp>
    </p:spTree>
    <p:extLst>
      <p:ext uri="{BB962C8B-B14F-4D97-AF65-F5344CB8AC3E}">
        <p14:creationId xmlns:p14="http://schemas.microsoft.com/office/powerpoint/2010/main" val="208189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5DAE7A-1FA1-465A-A401-B5C8F4629812}" type="datetimeFigureOut">
              <a:rPr lang="en-GB" smtClean="0"/>
              <a:t>08/09/2023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9F0B48-A33C-4ACD-B250-0FC804FD4EC2}" type="slidenum">
              <a:rPr lang="en-GB" smtClean="0"/>
              <a:t>‹#›</a:t>
            </a:fld>
            <a:endParaRPr lang="en-GB"/>
          </a:p>
        </p:txBody>
      </p:sp>
    </p:spTree>
    <p:extLst>
      <p:ext uri="{BB962C8B-B14F-4D97-AF65-F5344CB8AC3E}">
        <p14:creationId xmlns:p14="http://schemas.microsoft.com/office/powerpoint/2010/main" val="1280528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5DAE7A-1FA1-465A-A401-B5C8F4629812}" type="datetimeFigureOut">
              <a:rPr lang="en-GB" smtClean="0"/>
              <a:t>08/09/2023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9F0B48-A33C-4ACD-B250-0FC804FD4EC2}"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43823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5DAE7A-1FA1-465A-A401-B5C8F4629812}" type="datetimeFigureOut">
              <a:rPr lang="en-GB" smtClean="0"/>
              <a:t>08/09/2023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9F0B48-A33C-4ACD-B250-0FC804FD4EC2}" type="slidenum">
              <a:rPr lang="en-GB" smtClean="0"/>
              <a:t>‹#›</a:t>
            </a:fld>
            <a:endParaRPr lang="en-GB"/>
          </a:p>
        </p:txBody>
      </p:sp>
    </p:spTree>
    <p:extLst>
      <p:ext uri="{BB962C8B-B14F-4D97-AF65-F5344CB8AC3E}">
        <p14:creationId xmlns:p14="http://schemas.microsoft.com/office/powerpoint/2010/main" val="5740889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5DAE7A-1FA1-465A-A401-B5C8F4629812}" type="datetimeFigureOut">
              <a:rPr lang="en-GB" smtClean="0"/>
              <a:t>08/09/2023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9F0B48-A33C-4ACD-B250-0FC804FD4EC2}"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381743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5DAE7A-1FA1-465A-A401-B5C8F4629812}" type="datetimeFigureOut">
              <a:rPr lang="en-GB" smtClean="0"/>
              <a:t>08/09/2023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9F0B48-A33C-4ACD-B250-0FC804FD4EC2}" type="slidenum">
              <a:rPr lang="en-GB" smtClean="0"/>
              <a:t>‹#›</a:t>
            </a:fld>
            <a:endParaRPr lang="en-GB"/>
          </a:p>
        </p:txBody>
      </p:sp>
    </p:spTree>
    <p:extLst>
      <p:ext uri="{BB962C8B-B14F-4D97-AF65-F5344CB8AC3E}">
        <p14:creationId xmlns:p14="http://schemas.microsoft.com/office/powerpoint/2010/main" val="10088341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5DAE7A-1FA1-465A-A401-B5C8F4629812}" type="datetimeFigureOut">
              <a:rPr lang="en-GB" smtClean="0"/>
              <a:t>08/09/2023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9F0B48-A33C-4ACD-B250-0FC804FD4EC2}" type="slidenum">
              <a:rPr lang="en-GB" smtClean="0"/>
              <a:t>‹#›</a:t>
            </a:fld>
            <a:endParaRPr lang="en-GB"/>
          </a:p>
        </p:txBody>
      </p:sp>
    </p:spTree>
    <p:extLst>
      <p:ext uri="{BB962C8B-B14F-4D97-AF65-F5344CB8AC3E}">
        <p14:creationId xmlns:p14="http://schemas.microsoft.com/office/powerpoint/2010/main" val="13792980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5DAE7A-1FA1-465A-A401-B5C8F4629812}" type="datetimeFigureOut">
              <a:rPr lang="en-GB" smtClean="0"/>
              <a:t>08/09/2023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9F0B48-A33C-4ACD-B250-0FC804FD4EC2}" type="slidenum">
              <a:rPr lang="en-GB" smtClean="0"/>
              <a:t>‹#›</a:t>
            </a:fld>
            <a:endParaRPr lang="en-GB"/>
          </a:p>
        </p:txBody>
      </p:sp>
    </p:spTree>
    <p:extLst>
      <p:ext uri="{BB962C8B-B14F-4D97-AF65-F5344CB8AC3E}">
        <p14:creationId xmlns:p14="http://schemas.microsoft.com/office/powerpoint/2010/main" val="599000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5DAE7A-1FA1-465A-A401-B5C8F4629812}" type="datetimeFigureOut">
              <a:rPr lang="en-GB" smtClean="0"/>
              <a:t>08/09/2023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9F0B48-A33C-4ACD-B250-0FC804FD4EC2}" type="slidenum">
              <a:rPr lang="en-GB" smtClean="0"/>
              <a:t>‹#›</a:t>
            </a:fld>
            <a:endParaRPr lang="en-GB"/>
          </a:p>
        </p:txBody>
      </p:sp>
    </p:spTree>
    <p:extLst>
      <p:ext uri="{BB962C8B-B14F-4D97-AF65-F5344CB8AC3E}">
        <p14:creationId xmlns:p14="http://schemas.microsoft.com/office/powerpoint/2010/main" val="2238358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5DAE7A-1FA1-465A-A401-B5C8F4629812}" type="datetimeFigureOut">
              <a:rPr lang="en-GB" smtClean="0"/>
              <a:t>08/09/2023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9F0B48-A33C-4ACD-B250-0FC804FD4EC2}" type="slidenum">
              <a:rPr lang="en-GB" smtClean="0"/>
              <a:t>‹#›</a:t>
            </a:fld>
            <a:endParaRPr lang="en-GB"/>
          </a:p>
        </p:txBody>
      </p:sp>
    </p:spTree>
    <p:extLst>
      <p:ext uri="{BB962C8B-B14F-4D97-AF65-F5344CB8AC3E}">
        <p14:creationId xmlns:p14="http://schemas.microsoft.com/office/powerpoint/2010/main" val="1258094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5DAE7A-1FA1-465A-A401-B5C8F4629812}" type="datetimeFigureOut">
              <a:rPr lang="en-GB" smtClean="0"/>
              <a:t>08/09/2023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9F0B48-A33C-4ACD-B250-0FC804FD4EC2}" type="slidenum">
              <a:rPr lang="en-GB" smtClean="0"/>
              <a:t>‹#›</a:t>
            </a:fld>
            <a:endParaRPr lang="en-GB"/>
          </a:p>
        </p:txBody>
      </p:sp>
    </p:spTree>
    <p:extLst>
      <p:ext uri="{BB962C8B-B14F-4D97-AF65-F5344CB8AC3E}">
        <p14:creationId xmlns:p14="http://schemas.microsoft.com/office/powerpoint/2010/main" val="1640313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5DAE7A-1FA1-465A-A401-B5C8F4629812}" type="datetimeFigureOut">
              <a:rPr lang="en-GB" smtClean="0"/>
              <a:t>08/09/2023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59F0B48-A33C-4ACD-B250-0FC804FD4EC2}" type="slidenum">
              <a:rPr lang="en-GB" smtClean="0"/>
              <a:t>‹#›</a:t>
            </a:fld>
            <a:endParaRPr lang="en-GB"/>
          </a:p>
        </p:txBody>
      </p:sp>
    </p:spTree>
    <p:extLst>
      <p:ext uri="{BB962C8B-B14F-4D97-AF65-F5344CB8AC3E}">
        <p14:creationId xmlns:p14="http://schemas.microsoft.com/office/powerpoint/2010/main" val="3589741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5DAE7A-1FA1-465A-A401-B5C8F4629812}" type="datetimeFigureOut">
              <a:rPr lang="en-GB" smtClean="0"/>
              <a:t>08/09/2023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59F0B48-A33C-4ACD-B250-0FC804FD4EC2}" type="slidenum">
              <a:rPr lang="en-GB" smtClean="0"/>
              <a:t>‹#›</a:t>
            </a:fld>
            <a:endParaRPr lang="en-GB"/>
          </a:p>
        </p:txBody>
      </p:sp>
    </p:spTree>
    <p:extLst>
      <p:ext uri="{BB962C8B-B14F-4D97-AF65-F5344CB8AC3E}">
        <p14:creationId xmlns:p14="http://schemas.microsoft.com/office/powerpoint/2010/main" val="899217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5DAE7A-1FA1-465A-A401-B5C8F4629812}" type="datetimeFigureOut">
              <a:rPr lang="en-GB" smtClean="0"/>
              <a:t>08/09/2023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59F0B48-A33C-4ACD-B250-0FC804FD4EC2}" type="slidenum">
              <a:rPr lang="en-GB" smtClean="0"/>
              <a:t>‹#›</a:t>
            </a:fld>
            <a:endParaRPr lang="en-GB"/>
          </a:p>
        </p:txBody>
      </p:sp>
    </p:spTree>
    <p:extLst>
      <p:ext uri="{BB962C8B-B14F-4D97-AF65-F5344CB8AC3E}">
        <p14:creationId xmlns:p14="http://schemas.microsoft.com/office/powerpoint/2010/main" val="2185579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B5DAE7A-1FA1-465A-A401-B5C8F4629812}" type="datetimeFigureOut">
              <a:rPr lang="en-GB" smtClean="0"/>
              <a:t>08/09/2023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9F0B48-A33C-4ACD-B250-0FC804FD4EC2}" type="slidenum">
              <a:rPr lang="en-GB" smtClean="0"/>
              <a:t>‹#›</a:t>
            </a:fld>
            <a:endParaRPr lang="en-GB"/>
          </a:p>
        </p:txBody>
      </p:sp>
    </p:spTree>
    <p:extLst>
      <p:ext uri="{BB962C8B-B14F-4D97-AF65-F5344CB8AC3E}">
        <p14:creationId xmlns:p14="http://schemas.microsoft.com/office/powerpoint/2010/main" val="1475923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5DAE7A-1FA1-465A-A401-B5C8F4629812}" type="datetimeFigureOut">
              <a:rPr lang="en-GB" smtClean="0"/>
              <a:t>08/09/2023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9F0B48-A33C-4ACD-B250-0FC804FD4EC2}" type="slidenum">
              <a:rPr lang="en-GB" smtClean="0"/>
              <a:t>‹#›</a:t>
            </a:fld>
            <a:endParaRPr lang="en-GB"/>
          </a:p>
        </p:txBody>
      </p:sp>
    </p:spTree>
    <p:extLst>
      <p:ext uri="{BB962C8B-B14F-4D97-AF65-F5344CB8AC3E}">
        <p14:creationId xmlns:p14="http://schemas.microsoft.com/office/powerpoint/2010/main" val="995161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B5DAE7A-1FA1-465A-A401-B5C8F4629812}" type="datetimeFigureOut">
              <a:rPr lang="en-GB" smtClean="0"/>
              <a:t>08/09/2023</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59F0B48-A33C-4ACD-B250-0FC804FD4EC2}" type="slidenum">
              <a:rPr lang="en-GB" smtClean="0"/>
              <a:t>‹#›</a:t>
            </a:fld>
            <a:endParaRPr lang="en-GB"/>
          </a:p>
        </p:txBody>
      </p:sp>
    </p:spTree>
    <p:extLst>
      <p:ext uri="{BB962C8B-B14F-4D97-AF65-F5344CB8AC3E}">
        <p14:creationId xmlns:p14="http://schemas.microsoft.com/office/powerpoint/2010/main" val="3338403098"/>
      </p:ext>
    </p:extLst>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 id="2147483962" r:id="rId12"/>
    <p:sldLayoutId id="2147483963" r:id="rId13"/>
    <p:sldLayoutId id="2147483964" r:id="rId14"/>
    <p:sldLayoutId id="2147483965" r:id="rId15"/>
    <p:sldLayoutId id="2147483966"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home.oxfordowl.co.uk/reading/reading-schemes-oxford-levels/read-write-inc-phonics-guide/?utm_campaign=learninganywhere&amp;utm_source=facebook&amp;utm_medium=social&amp;utm_content=read-write-inc&amp;utm_team=pri&amp;fbclid=IwAR0PG6YVvbkmsNEogIMO1aUPKAot_uNc4ep81-JVSu7eRTVVlFPHBVB4PwU" TargetMode="External"/><Relationship Id="rId2" Type="http://schemas.openxmlformats.org/officeDocument/2006/relationships/hyperlink" Target="https://www.finchampsteadschool.org/rosefinch-2/" TargetMode="External"/><Relationship Id="rId1" Type="http://schemas.openxmlformats.org/officeDocument/2006/relationships/slideLayout" Target="../slideLayouts/slideLayout1.xml"/><Relationship Id="rId4" Type="http://schemas.openxmlformats.org/officeDocument/2006/relationships/hyperlink" Target="https://whiterosemaths.com/parent-resource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10068" y="1054705"/>
            <a:ext cx="9160933" cy="1646302"/>
          </a:xfrm>
        </p:spPr>
        <p:txBody>
          <a:bodyPr>
            <a:normAutofit fontScale="90000"/>
          </a:bodyPr>
          <a:lstStyle/>
          <a:p>
            <a:r>
              <a:rPr lang="en-GB" b="1" u="sng" dirty="0">
                <a:latin typeface="Bradley Hand ITC" panose="03070402050302030203" pitchFamily="66" charset="0"/>
              </a:rPr>
              <a:t>Welcome to </a:t>
            </a:r>
            <a:r>
              <a:rPr lang="en-GB" b="1" u="sng" dirty="0" err="1">
                <a:latin typeface="Bradley Hand ITC" panose="03070402050302030203" pitchFamily="66" charset="0"/>
              </a:rPr>
              <a:t>Rosefinch</a:t>
            </a:r>
            <a:r>
              <a:rPr lang="en-GB" b="1" u="sng" dirty="0">
                <a:latin typeface="Bradley Hand ITC" panose="03070402050302030203" pitchFamily="66" charset="0"/>
              </a:rPr>
              <a:t> Class!</a:t>
            </a:r>
            <a:br>
              <a:rPr lang="en-GB" b="1" u="sng" dirty="0">
                <a:latin typeface="Bradley Hand ITC" panose="03070402050302030203" pitchFamily="66" charset="0"/>
              </a:rPr>
            </a:br>
            <a:endParaRPr lang="en-GB" b="1" u="sng" dirty="0">
              <a:latin typeface="Bradley Hand ITC" panose="03070402050302030203" pitchFamily="66" charset="0"/>
            </a:endParaRPr>
          </a:p>
        </p:txBody>
      </p:sp>
      <p:sp>
        <p:nvSpPr>
          <p:cNvPr id="3" name="Subtitle 2"/>
          <p:cNvSpPr>
            <a:spLocks noGrp="1"/>
          </p:cNvSpPr>
          <p:nvPr>
            <p:ph type="subTitle" idx="1"/>
          </p:nvPr>
        </p:nvSpPr>
        <p:spPr>
          <a:xfrm>
            <a:off x="535505" y="2191408"/>
            <a:ext cx="10673778" cy="3977572"/>
          </a:xfrm>
        </p:spPr>
        <p:txBody>
          <a:bodyPr>
            <a:noAutofit/>
          </a:bodyPr>
          <a:lstStyle/>
          <a:p>
            <a:pPr algn="ctr"/>
            <a:r>
              <a:rPr lang="en-GB" sz="2800" dirty="0">
                <a:solidFill>
                  <a:schemeClr val="tx1"/>
                </a:solidFill>
                <a:latin typeface="Bradley Hand ITC" panose="03070402050302030203" pitchFamily="66" charset="0"/>
              </a:rPr>
              <a:t>Monday – Mrs Crowe and Mrs Paterson</a:t>
            </a:r>
          </a:p>
          <a:p>
            <a:pPr algn="ctr"/>
            <a:r>
              <a:rPr lang="en-GB" sz="2800" dirty="0">
                <a:solidFill>
                  <a:schemeClr val="tx1"/>
                </a:solidFill>
                <a:latin typeface="Bradley Hand ITC" panose="03070402050302030203" pitchFamily="66" charset="0"/>
              </a:rPr>
              <a:t>Tuesday morning – Mrs Guillaume and Mrs Paterson</a:t>
            </a:r>
          </a:p>
          <a:p>
            <a:pPr algn="ctr"/>
            <a:r>
              <a:rPr lang="en-GB" sz="2800" dirty="0">
                <a:solidFill>
                  <a:schemeClr val="tx1"/>
                </a:solidFill>
                <a:latin typeface="Bradley Hand ITC" panose="03070402050302030203" pitchFamily="66" charset="0"/>
              </a:rPr>
              <a:t>Tuesday afternoon – Mr O’Reilly, Mrs Sheppard, Mrs Crowe</a:t>
            </a:r>
          </a:p>
          <a:p>
            <a:pPr algn="ctr"/>
            <a:r>
              <a:rPr lang="en-GB" sz="2800" dirty="0">
                <a:solidFill>
                  <a:schemeClr val="tx1"/>
                </a:solidFill>
                <a:latin typeface="Bradley Hand ITC" panose="03070402050302030203" pitchFamily="66" charset="0"/>
              </a:rPr>
              <a:t>Wednesday – Mrs Guillaume and Mrs Paterson</a:t>
            </a:r>
          </a:p>
          <a:p>
            <a:pPr algn="ctr"/>
            <a:r>
              <a:rPr lang="en-GB" sz="2800" dirty="0">
                <a:solidFill>
                  <a:schemeClr val="tx1"/>
                </a:solidFill>
                <a:latin typeface="Bradley Hand ITC" panose="03070402050302030203" pitchFamily="66" charset="0"/>
              </a:rPr>
              <a:t>Thursday – Mrs Guillaume and Mrs Paterson</a:t>
            </a:r>
          </a:p>
          <a:p>
            <a:pPr algn="ctr"/>
            <a:r>
              <a:rPr lang="en-GB" sz="2800" dirty="0">
                <a:solidFill>
                  <a:schemeClr val="tx1"/>
                </a:solidFill>
                <a:latin typeface="Bradley Hand ITC" panose="03070402050302030203" pitchFamily="66" charset="0"/>
              </a:rPr>
              <a:t>Friday – Mrs Guillaume and Mrs Paterson (Mrs Vanstone at </a:t>
            </a:r>
            <a:r>
              <a:rPr lang="en-GB" sz="2800" dirty="0" err="1">
                <a:solidFill>
                  <a:schemeClr val="tx1"/>
                </a:solidFill>
                <a:latin typeface="Bradley Hand ITC" panose="03070402050302030203" pitchFamily="66" charset="0"/>
              </a:rPr>
              <a:t>hometime</a:t>
            </a:r>
            <a:r>
              <a:rPr lang="en-GB" sz="2800" dirty="0">
                <a:solidFill>
                  <a:schemeClr val="tx1"/>
                </a:solidFill>
                <a:latin typeface="Bradley Hand ITC" panose="03070402050302030203" pitchFamily="66" charset="0"/>
              </a:rPr>
              <a:t>)</a:t>
            </a:r>
          </a:p>
          <a:p>
            <a:pPr algn="ctr"/>
            <a:r>
              <a:rPr lang="en-GB" sz="2800" dirty="0">
                <a:solidFill>
                  <a:schemeClr val="tx1"/>
                </a:solidFill>
                <a:latin typeface="Bradley Hand ITC" panose="03070402050302030203" pitchFamily="66" charset="0"/>
              </a:rPr>
              <a:t>PE Days are Tuesday and Thursday</a:t>
            </a:r>
          </a:p>
          <a:p>
            <a:pPr algn="ctr"/>
            <a:endParaRPr lang="en-GB" sz="3200" dirty="0">
              <a:solidFill>
                <a:schemeClr val="tx1"/>
              </a:solidFill>
              <a:latin typeface="Bradley Hand ITC" panose="03070402050302030203" pitchFamily="66" charset="0"/>
            </a:endParaRPr>
          </a:p>
        </p:txBody>
      </p:sp>
    </p:spTree>
    <p:extLst>
      <p:ext uri="{BB962C8B-B14F-4D97-AF65-F5344CB8AC3E}">
        <p14:creationId xmlns:p14="http://schemas.microsoft.com/office/powerpoint/2010/main" val="670334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5505" y="275226"/>
            <a:ext cx="9160933" cy="528815"/>
          </a:xfrm>
        </p:spPr>
        <p:txBody>
          <a:bodyPr>
            <a:normAutofit fontScale="90000"/>
          </a:bodyPr>
          <a:lstStyle/>
          <a:p>
            <a:pPr algn="l"/>
            <a:br>
              <a:rPr lang="en-GB" sz="4200" b="1" u="sng" dirty="0">
                <a:latin typeface="Bradley Hand ITC" panose="03070402050302030203" pitchFamily="66" charset="0"/>
              </a:rPr>
            </a:br>
            <a:endParaRPr lang="en-GB" sz="4200" b="1" u="sng" dirty="0">
              <a:latin typeface="Bradley Hand ITC" panose="03070402050302030203" pitchFamily="66" charset="0"/>
            </a:endParaRPr>
          </a:p>
        </p:txBody>
      </p:sp>
      <p:sp>
        <p:nvSpPr>
          <p:cNvPr id="3" name="Subtitle 2"/>
          <p:cNvSpPr>
            <a:spLocks noGrp="1"/>
          </p:cNvSpPr>
          <p:nvPr>
            <p:ph type="subTitle" idx="1"/>
          </p:nvPr>
        </p:nvSpPr>
        <p:spPr>
          <a:xfrm>
            <a:off x="535505" y="275226"/>
            <a:ext cx="10282749" cy="6307548"/>
          </a:xfrm>
        </p:spPr>
        <p:txBody>
          <a:bodyPr>
            <a:noAutofit/>
          </a:bodyPr>
          <a:lstStyle/>
          <a:p>
            <a:pPr algn="l"/>
            <a:r>
              <a:rPr lang="en-GB" sz="2400" b="1" u="sng" dirty="0">
                <a:solidFill>
                  <a:schemeClr val="tx1"/>
                </a:solidFill>
                <a:latin typeface="Bradley Hand ITC" panose="03070402050302030203" pitchFamily="66" charset="0"/>
              </a:rPr>
              <a:t>Please can your child bring the following EVERY day:</a:t>
            </a:r>
          </a:p>
          <a:p>
            <a:pPr algn="l"/>
            <a:r>
              <a:rPr lang="en-GB" sz="2400" dirty="0">
                <a:solidFill>
                  <a:schemeClr val="tx1"/>
                </a:solidFill>
                <a:latin typeface="Bradley Hand ITC" panose="03070402050302030203" pitchFamily="66" charset="0"/>
              </a:rPr>
              <a:t>- </a:t>
            </a:r>
            <a:r>
              <a:rPr lang="en-GB" sz="2400" b="1" dirty="0">
                <a:solidFill>
                  <a:schemeClr val="tx1"/>
                </a:solidFill>
                <a:latin typeface="Bradley Hand ITC" panose="03070402050302030203" pitchFamily="66" charset="0"/>
              </a:rPr>
              <a:t>A named drink bottle – please ensure this contains water only</a:t>
            </a:r>
          </a:p>
          <a:p>
            <a:pPr marL="342900" indent="-342900" algn="l">
              <a:buFontTx/>
              <a:buChar char="-"/>
            </a:pPr>
            <a:r>
              <a:rPr lang="en-GB" sz="2400" b="1" dirty="0">
                <a:solidFill>
                  <a:schemeClr val="tx1"/>
                </a:solidFill>
                <a:latin typeface="Bradley Hand ITC" panose="03070402050302030203" pitchFamily="66" charset="0"/>
              </a:rPr>
              <a:t>A named coat – we will try and work outside as much as possible and in all weathers!</a:t>
            </a:r>
          </a:p>
          <a:p>
            <a:pPr marL="342900" indent="-342900" algn="l">
              <a:buFontTx/>
              <a:buChar char="-"/>
            </a:pPr>
            <a:r>
              <a:rPr lang="en-GB" sz="2400" b="1" dirty="0">
                <a:solidFill>
                  <a:schemeClr val="tx1"/>
                </a:solidFill>
                <a:latin typeface="Bradley Hand ITC" panose="03070402050302030203" pitchFamily="66" charset="0"/>
              </a:rPr>
              <a:t>A </a:t>
            </a:r>
            <a:r>
              <a:rPr lang="en-GB" sz="2400" b="1" u="sng" dirty="0">
                <a:solidFill>
                  <a:schemeClr val="tx1"/>
                </a:solidFill>
                <a:latin typeface="Bradley Hand ITC" panose="03070402050302030203" pitchFamily="66" charset="0"/>
              </a:rPr>
              <a:t>book bag </a:t>
            </a:r>
            <a:r>
              <a:rPr lang="en-GB" sz="2400" b="1" dirty="0">
                <a:solidFill>
                  <a:schemeClr val="tx1"/>
                </a:solidFill>
                <a:latin typeface="Bradley Hand ITC" panose="03070402050302030203" pitchFamily="66" charset="0"/>
              </a:rPr>
              <a:t>to carry reading books between school and home</a:t>
            </a:r>
          </a:p>
          <a:p>
            <a:pPr algn="l"/>
            <a:r>
              <a:rPr lang="en-GB" sz="2400" b="1" dirty="0">
                <a:solidFill>
                  <a:schemeClr val="tx1"/>
                </a:solidFill>
                <a:latin typeface="Bradley Hand ITC" panose="03070402050302030203" pitchFamily="66" charset="0"/>
              </a:rPr>
              <a:t>-   Spare clothes and old shoes to keep at school in a bag – in case of toileting accidents or getting wet while learning/playing.  Does not need to be uniform.</a:t>
            </a:r>
          </a:p>
          <a:p>
            <a:pPr algn="l"/>
            <a:r>
              <a:rPr lang="en-GB" sz="2400" dirty="0">
                <a:solidFill>
                  <a:schemeClr val="tx1"/>
                </a:solidFill>
                <a:latin typeface="Bradley Hand ITC" panose="03070402050302030203" pitchFamily="66" charset="0"/>
              </a:rPr>
              <a:t>Everything else they need will be provided. Please discourage children bringing in items from home unless it has been agreed with staff.  </a:t>
            </a:r>
          </a:p>
          <a:p>
            <a:pPr algn="l"/>
            <a:r>
              <a:rPr lang="en-GB" sz="2400" dirty="0">
                <a:solidFill>
                  <a:schemeClr val="tx1"/>
                </a:solidFill>
                <a:latin typeface="Bradley Hand ITC" panose="03070402050302030203" pitchFamily="66" charset="0"/>
              </a:rPr>
              <a:t>Please make sure that all of your child’s belongings are CLEARLY NAMED – clothes, shoes, coats, drink bottles…they can and more than likely will lose something!</a:t>
            </a:r>
            <a:r>
              <a:rPr lang="en-GB" sz="2400" b="1" u="sng" dirty="0">
                <a:solidFill>
                  <a:schemeClr val="tx1"/>
                </a:solidFill>
                <a:latin typeface="Bradley Hand ITC" panose="03070402050302030203" pitchFamily="66" charset="0"/>
              </a:rPr>
              <a:t> </a:t>
            </a:r>
          </a:p>
          <a:p>
            <a:pPr algn="l"/>
            <a:r>
              <a:rPr lang="en-GB" b="1" u="sng" dirty="0">
                <a:solidFill>
                  <a:schemeClr val="tx1"/>
                </a:solidFill>
                <a:latin typeface="Bradley Hand ITC" panose="03070402050302030203" pitchFamily="66" charset="0"/>
              </a:rPr>
              <a:t>Other things your child may need:</a:t>
            </a:r>
          </a:p>
          <a:p>
            <a:pPr algn="l"/>
            <a:r>
              <a:rPr lang="en-GB" dirty="0">
                <a:solidFill>
                  <a:schemeClr val="tx1"/>
                </a:solidFill>
                <a:latin typeface="Bradley Hand ITC" panose="03070402050302030203" pitchFamily="66" charset="0"/>
              </a:rPr>
              <a:t>Packed lunch </a:t>
            </a:r>
          </a:p>
          <a:p>
            <a:pPr algn="l"/>
            <a:r>
              <a:rPr lang="en-GB" dirty="0">
                <a:solidFill>
                  <a:schemeClr val="tx1"/>
                </a:solidFill>
                <a:latin typeface="Bradley Hand ITC" panose="03070402050302030203" pitchFamily="66" charset="0"/>
              </a:rPr>
              <a:t>A healthy snack (should be fruit/vegetable only – we do provide this)</a:t>
            </a:r>
          </a:p>
          <a:p>
            <a:pPr algn="l"/>
            <a:endParaRPr lang="en-GB" sz="2400" dirty="0">
              <a:solidFill>
                <a:schemeClr val="tx1"/>
              </a:solidFill>
              <a:latin typeface="Bradley Hand ITC" panose="03070402050302030203" pitchFamily="66" charset="0"/>
            </a:endParaRPr>
          </a:p>
          <a:p>
            <a:pPr algn="ctr"/>
            <a:endParaRPr lang="en-GB" sz="2400" dirty="0">
              <a:solidFill>
                <a:schemeClr val="tx1"/>
              </a:solidFill>
              <a:latin typeface="Bradley Hand ITC" panose="03070402050302030203" pitchFamily="66" charset="0"/>
            </a:endParaRPr>
          </a:p>
          <a:p>
            <a:pPr algn="ctr"/>
            <a:endParaRPr lang="en-GB" sz="2400" dirty="0">
              <a:solidFill>
                <a:schemeClr val="tx1"/>
              </a:solidFill>
              <a:latin typeface="Bradley Hand ITC" panose="03070402050302030203" pitchFamily="66" charset="0"/>
            </a:endParaRPr>
          </a:p>
          <a:p>
            <a:pPr algn="ctr"/>
            <a:endParaRPr lang="en-GB" sz="3200" dirty="0">
              <a:solidFill>
                <a:srgbClr val="92D050"/>
              </a:solidFill>
              <a:latin typeface="Bradley Hand ITC" panose="03070402050302030203" pitchFamily="66" charset="0"/>
            </a:endParaRPr>
          </a:p>
        </p:txBody>
      </p:sp>
    </p:spTree>
    <p:extLst>
      <p:ext uri="{BB962C8B-B14F-4D97-AF65-F5344CB8AC3E}">
        <p14:creationId xmlns:p14="http://schemas.microsoft.com/office/powerpoint/2010/main" val="1946492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13734" y="162076"/>
            <a:ext cx="9160933" cy="1646302"/>
          </a:xfrm>
        </p:spPr>
        <p:txBody>
          <a:bodyPr/>
          <a:lstStyle/>
          <a:p>
            <a:r>
              <a:rPr lang="en-GB" b="1" u="sng" dirty="0" err="1">
                <a:latin typeface="Bradley Hand ITC" panose="03070402050302030203" pitchFamily="66" charset="0"/>
              </a:rPr>
              <a:t>Rosefinch</a:t>
            </a:r>
            <a:r>
              <a:rPr lang="en-GB" b="1" u="sng" dirty="0">
                <a:latin typeface="Bradley Hand ITC" panose="03070402050302030203" pitchFamily="66" charset="0"/>
              </a:rPr>
              <a:t> Class </a:t>
            </a:r>
            <a:r>
              <a:rPr lang="en-GB" b="1" u="sng" dirty="0" err="1">
                <a:latin typeface="Bradley Hand ITC" panose="03070402050302030203" pitchFamily="66" charset="0"/>
              </a:rPr>
              <a:t>isYear</a:t>
            </a:r>
            <a:r>
              <a:rPr lang="en-GB" b="1" u="sng" dirty="0">
                <a:latin typeface="Bradley Hand ITC" panose="03070402050302030203" pitchFamily="66" charset="0"/>
              </a:rPr>
              <a:t> 1 and Reception - Our Curriculum</a:t>
            </a:r>
          </a:p>
        </p:txBody>
      </p:sp>
      <p:sp>
        <p:nvSpPr>
          <p:cNvPr id="3" name="Subtitle 2"/>
          <p:cNvSpPr>
            <a:spLocks noGrp="1"/>
          </p:cNvSpPr>
          <p:nvPr>
            <p:ph type="subTitle" idx="1"/>
          </p:nvPr>
        </p:nvSpPr>
        <p:spPr>
          <a:xfrm>
            <a:off x="513734" y="1808378"/>
            <a:ext cx="9710057" cy="4592421"/>
          </a:xfrm>
        </p:spPr>
        <p:txBody>
          <a:bodyPr>
            <a:noAutofit/>
          </a:bodyPr>
          <a:lstStyle/>
          <a:p>
            <a:pPr algn="ctr"/>
            <a:endParaRPr lang="en-GB" sz="3200" dirty="0">
              <a:solidFill>
                <a:schemeClr val="tx1"/>
              </a:solidFill>
              <a:latin typeface="Bradley Hand ITC" panose="03070402050302030203" pitchFamily="66" charset="0"/>
            </a:endParaRPr>
          </a:p>
          <a:p>
            <a:pPr algn="ctr"/>
            <a:endParaRPr lang="en-GB" sz="3200" dirty="0">
              <a:solidFill>
                <a:srgbClr val="92D050"/>
              </a:solidFill>
              <a:latin typeface="Bradley Hand ITC" panose="03070402050302030203" pitchFamily="66" charset="0"/>
            </a:endParaRPr>
          </a:p>
        </p:txBody>
      </p:sp>
      <p:sp>
        <p:nvSpPr>
          <p:cNvPr id="5" name="TextBox 4">
            <a:extLst>
              <a:ext uri="{FF2B5EF4-FFF2-40B4-BE49-F238E27FC236}">
                <a16:creationId xmlns:a16="http://schemas.microsoft.com/office/drawing/2014/main" id="{1E4ECDBE-346E-17FD-E799-4E2C5FC057FC}"/>
              </a:ext>
            </a:extLst>
          </p:cNvPr>
          <p:cNvSpPr txBox="1"/>
          <p:nvPr/>
        </p:nvSpPr>
        <p:spPr>
          <a:xfrm>
            <a:off x="618308" y="1999594"/>
            <a:ext cx="11321143" cy="4401205"/>
          </a:xfrm>
          <a:prstGeom prst="rect">
            <a:avLst/>
          </a:prstGeom>
          <a:noFill/>
        </p:spPr>
        <p:txBody>
          <a:bodyPr wrap="square">
            <a:spAutoFit/>
          </a:bodyPr>
          <a:lstStyle/>
          <a:p>
            <a:r>
              <a:rPr lang="en-GB" sz="2000" b="1" u="sng" dirty="0">
                <a:latin typeface="Bradley Hand ITC" panose="03070402050302030203" pitchFamily="66" charset="0"/>
              </a:rPr>
              <a:t>Year 1 – National Curriculum – See topic web</a:t>
            </a:r>
          </a:p>
          <a:p>
            <a:endParaRPr lang="en-GB" sz="2000" b="1" u="sng" dirty="0">
              <a:latin typeface="Bradley Hand ITC" panose="03070402050302030203" pitchFamily="66" charset="0"/>
            </a:endParaRPr>
          </a:p>
          <a:p>
            <a:r>
              <a:rPr lang="en-GB" sz="2000" b="1" u="sng" dirty="0">
                <a:latin typeface="Bradley Hand ITC" panose="03070402050302030203" pitchFamily="66" charset="0"/>
              </a:rPr>
              <a:t>Reception – End of the EYFS curriculum – series of mini-topics (see planning) as well as following the children’s interests</a:t>
            </a:r>
          </a:p>
          <a:p>
            <a:endParaRPr lang="en-GB" sz="2000" b="1" u="sng" dirty="0">
              <a:latin typeface="Bradley Hand ITC" panose="03070402050302030203" pitchFamily="66" charset="0"/>
            </a:endParaRPr>
          </a:p>
          <a:p>
            <a:r>
              <a:rPr lang="en-GB" sz="2000" u="sng" dirty="0" err="1">
                <a:hlinkClick r:id="rId2"/>
              </a:rPr>
              <a:t>Rosefinch</a:t>
            </a:r>
            <a:r>
              <a:rPr lang="en-GB" sz="2000" u="sng" dirty="0">
                <a:hlinkClick r:id="rId2"/>
              </a:rPr>
              <a:t> | Finchampstead C of E Primary School (finchampsteadschool.org)</a:t>
            </a:r>
            <a:endParaRPr lang="en-GB" sz="2000" u="sng" dirty="0"/>
          </a:p>
          <a:p>
            <a:endParaRPr lang="en-GB" sz="2000" b="1" u="sng" dirty="0">
              <a:latin typeface="Bradley Hand ITC" panose="03070402050302030203" pitchFamily="66" charset="0"/>
            </a:endParaRPr>
          </a:p>
          <a:p>
            <a:endParaRPr lang="en-GB" sz="2000" b="1" u="sng" dirty="0">
              <a:latin typeface="Bradley Hand ITC" panose="03070402050302030203" pitchFamily="66" charset="0"/>
            </a:endParaRPr>
          </a:p>
          <a:p>
            <a:r>
              <a:rPr lang="en-GB" sz="2000" b="1" u="sng" dirty="0">
                <a:latin typeface="Bradley Hand ITC" panose="03070402050302030203" pitchFamily="66" charset="0"/>
              </a:rPr>
              <a:t>Phonics, reading and writing – Read, Write Inc</a:t>
            </a:r>
          </a:p>
          <a:p>
            <a:r>
              <a:rPr lang="en-GB" sz="2000" dirty="0">
                <a:hlinkClick r:id="rId3"/>
              </a:rPr>
              <a:t>Parent guide to Read Write Inc. Phonics - Oxford Owl</a:t>
            </a:r>
            <a:endParaRPr lang="en-GB" sz="2000" dirty="0"/>
          </a:p>
          <a:p>
            <a:endParaRPr lang="en-GB" sz="2000" b="1" u="sng" dirty="0">
              <a:latin typeface="Bradley Hand ITC" panose="03070402050302030203" pitchFamily="66" charset="0"/>
            </a:endParaRPr>
          </a:p>
          <a:p>
            <a:endParaRPr lang="en-GB" sz="2000" b="1" u="sng" dirty="0">
              <a:latin typeface="Bradley Hand ITC" panose="03070402050302030203" pitchFamily="66" charset="0"/>
            </a:endParaRPr>
          </a:p>
          <a:p>
            <a:r>
              <a:rPr lang="en-GB" sz="2000" b="1" u="sng" dirty="0">
                <a:latin typeface="Bradley Hand ITC" panose="03070402050302030203" pitchFamily="66" charset="0"/>
              </a:rPr>
              <a:t>Maths – White Rose</a:t>
            </a:r>
          </a:p>
          <a:p>
            <a:r>
              <a:rPr lang="en-GB" sz="2000" dirty="0">
                <a:hlinkClick r:id="rId4"/>
              </a:rPr>
              <a:t>Parent resources | Maths workbooks | White Rose Maths</a:t>
            </a:r>
            <a:endParaRPr lang="en-GB" sz="2000" dirty="0"/>
          </a:p>
        </p:txBody>
      </p:sp>
    </p:spTree>
    <p:extLst>
      <p:ext uri="{BB962C8B-B14F-4D97-AF65-F5344CB8AC3E}">
        <p14:creationId xmlns:p14="http://schemas.microsoft.com/office/powerpoint/2010/main" val="3431201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5505" y="197953"/>
            <a:ext cx="9160933" cy="1553574"/>
          </a:xfrm>
        </p:spPr>
        <p:txBody>
          <a:bodyPr>
            <a:normAutofit fontScale="90000"/>
          </a:bodyPr>
          <a:lstStyle/>
          <a:p>
            <a:pPr algn="ctr"/>
            <a:r>
              <a:rPr lang="en-GB" b="1" u="sng" dirty="0">
                <a:latin typeface="Bradley Hand ITC" panose="03070402050302030203" pitchFamily="66" charset="0"/>
              </a:rPr>
              <a:t>Tapestry</a:t>
            </a:r>
            <a:br>
              <a:rPr lang="en-GB" b="1" u="sng" dirty="0">
                <a:latin typeface="Bradley Hand ITC" panose="03070402050302030203" pitchFamily="66" charset="0"/>
              </a:rPr>
            </a:br>
            <a:endParaRPr lang="en-GB" b="1" u="sng" dirty="0">
              <a:latin typeface="Bradley Hand ITC" panose="03070402050302030203" pitchFamily="66" charset="0"/>
            </a:endParaRPr>
          </a:p>
        </p:txBody>
      </p:sp>
      <p:sp>
        <p:nvSpPr>
          <p:cNvPr id="3" name="Subtitle 2"/>
          <p:cNvSpPr>
            <a:spLocks noGrp="1"/>
          </p:cNvSpPr>
          <p:nvPr>
            <p:ph type="subTitle" idx="1"/>
          </p:nvPr>
        </p:nvSpPr>
        <p:spPr>
          <a:xfrm>
            <a:off x="368080" y="1232815"/>
            <a:ext cx="10875176" cy="3873964"/>
          </a:xfrm>
        </p:spPr>
        <p:txBody>
          <a:bodyPr>
            <a:noAutofit/>
          </a:bodyPr>
          <a:lstStyle/>
          <a:p>
            <a:pPr algn="l"/>
            <a:r>
              <a:rPr lang="en-GB" sz="2400" dirty="0">
                <a:solidFill>
                  <a:schemeClr val="tx1"/>
                </a:solidFill>
                <a:latin typeface="Bradley Hand ITC" panose="03070402050302030203" pitchFamily="66" charset="0"/>
              </a:rPr>
              <a:t>Tapestry is the forum we use to record our children’s learning and is an exciting way for parents to share with their child what they have been learning at school.  It can also be used as a fantastic communication tool between home and school.</a:t>
            </a:r>
          </a:p>
          <a:p>
            <a:pPr algn="ctr"/>
            <a:r>
              <a:rPr lang="en-GB" sz="2400" dirty="0">
                <a:solidFill>
                  <a:schemeClr val="tx1"/>
                </a:solidFill>
                <a:latin typeface="Bradley Hand ITC" panose="03070402050302030203" pitchFamily="66" charset="0"/>
              </a:rPr>
              <a:t>We use Tapestry in Reception and Year 1.</a:t>
            </a:r>
          </a:p>
          <a:p>
            <a:pPr algn="ctr"/>
            <a:endParaRPr lang="en-GB" sz="2400" dirty="0">
              <a:solidFill>
                <a:schemeClr val="tx1"/>
              </a:solidFill>
              <a:latin typeface="Bradley Hand ITC" panose="03070402050302030203" pitchFamily="66" charset="0"/>
            </a:endParaRPr>
          </a:p>
          <a:p>
            <a:pPr algn="ctr"/>
            <a:r>
              <a:rPr lang="en-GB" sz="2400" dirty="0">
                <a:solidFill>
                  <a:schemeClr val="tx1"/>
                </a:solidFill>
                <a:latin typeface="Bradley Hand ITC" panose="03070402050302030203" pitchFamily="66" charset="0"/>
              </a:rPr>
              <a:t>Reception parents will shortly receive an email link inviting you to join Tapestry so you will have access to your child’s online learning journal.</a:t>
            </a:r>
          </a:p>
          <a:p>
            <a:pPr algn="ctr"/>
            <a:endParaRPr lang="en-GB" sz="2400" dirty="0">
              <a:solidFill>
                <a:schemeClr val="tx1"/>
              </a:solidFill>
              <a:latin typeface="Bradley Hand ITC" panose="03070402050302030203" pitchFamily="66" charset="0"/>
            </a:endParaRPr>
          </a:p>
          <a:p>
            <a:pPr algn="ctr"/>
            <a:r>
              <a:rPr lang="en-GB" sz="2400" dirty="0">
                <a:solidFill>
                  <a:schemeClr val="tx1"/>
                </a:solidFill>
                <a:latin typeface="Bradley Hand ITC" panose="03070402050302030203" pitchFamily="66" charset="0"/>
              </a:rPr>
              <a:t>Year One parents should already be able to access their child’s Tapestry account.  If you have had any trouble with this PLEASE LET US KNOW ASAP.  </a:t>
            </a:r>
          </a:p>
          <a:p>
            <a:pPr algn="ctr"/>
            <a:endParaRPr lang="en-GB" dirty="0">
              <a:solidFill>
                <a:srgbClr val="92D050"/>
              </a:solidFill>
              <a:latin typeface="Bradley Hand ITC" panose="03070402050302030203" pitchFamily="66" charset="0"/>
            </a:endParaRPr>
          </a:p>
        </p:txBody>
      </p:sp>
    </p:spTree>
    <p:extLst>
      <p:ext uri="{BB962C8B-B14F-4D97-AF65-F5344CB8AC3E}">
        <p14:creationId xmlns:p14="http://schemas.microsoft.com/office/powerpoint/2010/main" val="3873904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5657" y="0"/>
            <a:ext cx="9160933" cy="1646302"/>
          </a:xfrm>
        </p:spPr>
        <p:txBody>
          <a:bodyPr>
            <a:normAutofit/>
          </a:bodyPr>
          <a:lstStyle/>
          <a:p>
            <a:r>
              <a:rPr lang="en-GB" b="1" u="sng" dirty="0">
                <a:latin typeface="Bradley Hand ITC" panose="03070402050302030203" pitchFamily="66" charset="0"/>
              </a:rPr>
              <a:t>Home Learning</a:t>
            </a:r>
          </a:p>
        </p:txBody>
      </p:sp>
      <p:sp>
        <p:nvSpPr>
          <p:cNvPr id="3" name="Subtitle 2"/>
          <p:cNvSpPr>
            <a:spLocks noGrp="1"/>
          </p:cNvSpPr>
          <p:nvPr>
            <p:ph type="subTitle" idx="1"/>
          </p:nvPr>
        </p:nvSpPr>
        <p:spPr>
          <a:xfrm>
            <a:off x="535505" y="1646302"/>
            <a:ext cx="10501689" cy="4928669"/>
          </a:xfrm>
        </p:spPr>
        <p:txBody>
          <a:bodyPr>
            <a:noAutofit/>
          </a:bodyPr>
          <a:lstStyle/>
          <a:p>
            <a:pPr algn="l"/>
            <a:r>
              <a:rPr lang="en-GB" b="1" u="sng" dirty="0">
                <a:solidFill>
                  <a:schemeClr val="tx1"/>
                </a:solidFill>
                <a:latin typeface="Bradley Hand ITC" panose="03070402050302030203" pitchFamily="66" charset="0"/>
              </a:rPr>
              <a:t>Reception: </a:t>
            </a:r>
            <a:r>
              <a:rPr lang="en-GB" dirty="0">
                <a:solidFill>
                  <a:schemeClr val="tx1"/>
                </a:solidFill>
                <a:latin typeface="Bradley Hand ITC" panose="03070402050302030203" pitchFamily="66" charset="0"/>
              </a:rPr>
              <a:t>In the next couple of weeks we will begin sending home letter sounds the children are learning during phonics lessons at school.  Please spend a couple of minutes every day revising these sounds – reading them and writing them.  The children can make this practice more exciting by using fun pens, gel pens or using their finger to form letters in sand, soil, flour, sugar, salt, paint, shaving foam…the list is endless!  Also practice counting at every opportunity!  Spot numbers, shapes and letters all around them.  Sing lots of songs and nursery rhymes and read as many books to your child as you possibly can find time for.  We will begin sending home simple reading books in the next few weeks once the children are all settled into school routines.  We will also send home books to read to your child.  At this stage the children will not be expected to ‘read’ these themselves although they may enjoy retelling the story or making their own up using the pictures!</a:t>
            </a:r>
          </a:p>
          <a:p>
            <a:pPr algn="l"/>
            <a:r>
              <a:rPr lang="en-GB" b="1" u="sng" dirty="0">
                <a:solidFill>
                  <a:schemeClr val="tx1"/>
                </a:solidFill>
                <a:latin typeface="Bradley Hand ITC" panose="03070402050302030203" pitchFamily="66" charset="0"/>
              </a:rPr>
              <a:t>Year One: </a:t>
            </a:r>
            <a:r>
              <a:rPr lang="en-GB" dirty="0">
                <a:solidFill>
                  <a:schemeClr val="tx1"/>
                </a:solidFill>
                <a:latin typeface="Bradley Hand ITC" panose="03070402050302030203" pitchFamily="66" charset="0"/>
              </a:rPr>
              <a:t>As the children enter Key Stage One they will be expected to slowly increase the amount of time they spend learning in a formal way.  In Year 1 we will be beginning where we left off at the end of the children’s reception year but will gradually shift the focus (over the course of the year) from learning through play to beginning to explore exciting topics through more structured learning.  Therefore we will also raise our expectations of homework.  </a:t>
            </a:r>
          </a:p>
          <a:p>
            <a:pPr algn="l"/>
            <a:r>
              <a:rPr lang="en-GB" b="1" dirty="0">
                <a:solidFill>
                  <a:schemeClr val="tx1"/>
                </a:solidFill>
                <a:latin typeface="Bradley Hand ITC" panose="03070402050302030203" pitchFamily="66" charset="0"/>
              </a:rPr>
              <a:t>We are going to begin by asking the children to spend 10 minutes everyday practising reading at home and we will also start to send home a list of 5-6 spellings every week.</a:t>
            </a:r>
            <a:endParaRPr lang="en-GB" b="1" u="sng" dirty="0">
              <a:solidFill>
                <a:schemeClr val="tx1"/>
              </a:solidFill>
              <a:latin typeface="Bradley Hand ITC" panose="03070402050302030203" pitchFamily="66" charset="0"/>
            </a:endParaRPr>
          </a:p>
        </p:txBody>
      </p:sp>
    </p:spTree>
    <p:extLst>
      <p:ext uri="{BB962C8B-B14F-4D97-AF65-F5344CB8AC3E}">
        <p14:creationId xmlns:p14="http://schemas.microsoft.com/office/powerpoint/2010/main" val="1252291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3580" y="0"/>
            <a:ext cx="9160933" cy="1646302"/>
          </a:xfrm>
        </p:spPr>
        <p:txBody>
          <a:bodyPr>
            <a:normAutofit/>
          </a:bodyPr>
          <a:lstStyle/>
          <a:p>
            <a:r>
              <a:rPr lang="en-GB" b="1" u="sng" dirty="0">
                <a:latin typeface="Bradley Hand ITC" panose="03070402050302030203" pitchFamily="66" charset="0"/>
              </a:rPr>
              <a:t>Reading Books at home</a:t>
            </a:r>
          </a:p>
        </p:txBody>
      </p:sp>
      <p:sp>
        <p:nvSpPr>
          <p:cNvPr id="3" name="Subtitle 2"/>
          <p:cNvSpPr>
            <a:spLocks noGrp="1"/>
          </p:cNvSpPr>
          <p:nvPr>
            <p:ph type="subTitle" idx="1"/>
          </p:nvPr>
        </p:nvSpPr>
        <p:spPr>
          <a:xfrm>
            <a:off x="470191" y="1646302"/>
            <a:ext cx="9710057" cy="4906898"/>
          </a:xfrm>
        </p:spPr>
        <p:txBody>
          <a:bodyPr>
            <a:noAutofit/>
          </a:bodyPr>
          <a:lstStyle/>
          <a:p>
            <a:pPr algn="ctr"/>
            <a:endParaRPr lang="en-GB" sz="3200" dirty="0">
              <a:solidFill>
                <a:schemeClr val="tx1"/>
              </a:solidFill>
              <a:latin typeface="Bradley Hand ITC" panose="03070402050302030203" pitchFamily="66" charset="0"/>
            </a:endParaRPr>
          </a:p>
          <a:p>
            <a:pPr algn="ctr"/>
            <a:r>
              <a:rPr lang="en-GB" sz="2600" dirty="0">
                <a:solidFill>
                  <a:schemeClr val="tx1"/>
                </a:solidFill>
                <a:latin typeface="Bradley Hand ITC" panose="03070402050302030203" pitchFamily="66" charset="0"/>
              </a:rPr>
              <a:t>We will check your child’s reading diary 1-2 times per week.  This may not be done by the class teacher but by the children’s Read, Write Inc group teacher.</a:t>
            </a:r>
          </a:p>
          <a:p>
            <a:pPr algn="ctr"/>
            <a:r>
              <a:rPr lang="en-GB" sz="2600" dirty="0">
                <a:solidFill>
                  <a:schemeClr val="tx1"/>
                </a:solidFill>
                <a:latin typeface="Bradley Hand ITC" panose="03070402050302030203" pitchFamily="66" charset="0"/>
              </a:rPr>
              <a:t>When you read with your child please sign to say when they have completed a book.  If you have time we absolutely welcome any comments or questions you have about their reading but this is not necessary – we understand time is precious.</a:t>
            </a:r>
          </a:p>
          <a:p>
            <a:pPr algn="ctr"/>
            <a:r>
              <a:rPr lang="en-GB" sz="2600" dirty="0">
                <a:solidFill>
                  <a:schemeClr val="tx1"/>
                </a:solidFill>
                <a:latin typeface="Bradley Hand ITC" panose="03070402050302030203" pitchFamily="66" charset="0"/>
              </a:rPr>
              <a:t>Please READ, READ, READ!  This is the key to children’s future success.  Read to them and hear them read EVERYDAY. 5 minutes a day will make a HUGE difference to your child’s progress.</a:t>
            </a:r>
          </a:p>
        </p:txBody>
      </p:sp>
    </p:spTree>
    <p:extLst>
      <p:ext uri="{BB962C8B-B14F-4D97-AF65-F5344CB8AC3E}">
        <p14:creationId xmlns:p14="http://schemas.microsoft.com/office/powerpoint/2010/main" val="1885080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3580" y="0"/>
            <a:ext cx="9160933" cy="1646302"/>
          </a:xfrm>
        </p:spPr>
        <p:txBody>
          <a:bodyPr>
            <a:normAutofit/>
          </a:bodyPr>
          <a:lstStyle/>
          <a:p>
            <a:r>
              <a:rPr lang="en-GB" b="1" u="sng" dirty="0">
                <a:latin typeface="Bradley Hand ITC"/>
              </a:rPr>
              <a:t>Reading Books at home</a:t>
            </a:r>
          </a:p>
        </p:txBody>
      </p:sp>
      <p:sp>
        <p:nvSpPr>
          <p:cNvPr id="3" name="Subtitle 2"/>
          <p:cNvSpPr>
            <a:spLocks noGrp="1"/>
          </p:cNvSpPr>
          <p:nvPr>
            <p:ph type="subTitle" idx="1"/>
          </p:nvPr>
        </p:nvSpPr>
        <p:spPr>
          <a:xfrm>
            <a:off x="470191" y="1646302"/>
            <a:ext cx="9710057" cy="4906898"/>
          </a:xfrm>
        </p:spPr>
        <p:txBody>
          <a:bodyPr>
            <a:noAutofit/>
          </a:bodyPr>
          <a:lstStyle/>
          <a:p>
            <a:pPr algn="ctr"/>
            <a:r>
              <a:rPr lang="en-GB" sz="2800" dirty="0">
                <a:solidFill>
                  <a:schemeClr val="tx1"/>
                </a:solidFill>
                <a:latin typeface="Bradley Hand ITC"/>
              </a:rPr>
              <a:t>The book(s) and reading record will need to be carried back and forth every </a:t>
            </a:r>
            <a:r>
              <a:rPr lang="en-GB" sz="2800" dirty="0" err="1">
                <a:solidFill>
                  <a:schemeClr val="tx1"/>
                </a:solidFill>
                <a:latin typeface="Bradley Hand ITC"/>
              </a:rPr>
              <a:t>dqy</a:t>
            </a:r>
            <a:r>
              <a:rPr lang="en-GB" sz="2800" dirty="0">
                <a:solidFill>
                  <a:schemeClr val="tx1"/>
                </a:solidFill>
                <a:latin typeface="Bradley Hand ITC"/>
              </a:rPr>
              <a:t> with your little one in their book bag.  This is because, although we only change books once or twice a week we hear children read every day in their Read, Write Inc group.  Therefore we require that the children always have their reading books and reading diaries in their book bags with them daily. The diary is for communication from home to school.  As the children read daily in lesson time teaching staff will not record this in their book.</a:t>
            </a:r>
            <a:endParaRPr lang="en-US" sz="2800" dirty="0">
              <a:solidFill>
                <a:schemeClr val="tx1"/>
              </a:solidFill>
              <a:latin typeface="Bradley Hand ITC"/>
            </a:endParaRPr>
          </a:p>
          <a:p>
            <a:pPr algn="ctr"/>
            <a:r>
              <a:rPr lang="en-GB" sz="2400" dirty="0">
                <a:solidFill>
                  <a:schemeClr val="tx1"/>
                </a:solidFill>
                <a:latin typeface="Bradley Hand ITC"/>
              </a:rPr>
              <a:t> </a:t>
            </a:r>
            <a:endParaRPr lang="en-GB" sz="2400" dirty="0">
              <a:solidFill>
                <a:schemeClr val="tx1"/>
              </a:solidFill>
              <a:latin typeface="Bradley Hand ITC" panose="03070402050302030203" pitchFamily="66" charset="0"/>
            </a:endParaRPr>
          </a:p>
          <a:p>
            <a:pPr algn="ctr"/>
            <a:endParaRPr lang="en-GB" sz="3200" dirty="0">
              <a:solidFill>
                <a:schemeClr val="tx1"/>
              </a:solidFill>
              <a:latin typeface="Bradley Hand ITC" panose="03070402050302030203" pitchFamily="66" charset="0"/>
            </a:endParaRPr>
          </a:p>
        </p:txBody>
      </p:sp>
    </p:spTree>
    <p:extLst>
      <p:ext uri="{BB962C8B-B14F-4D97-AF65-F5344CB8AC3E}">
        <p14:creationId xmlns:p14="http://schemas.microsoft.com/office/powerpoint/2010/main" val="2602101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3580" y="0"/>
            <a:ext cx="9160933" cy="1646302"/>
          </a:xfrm>
        </p:spPr>
        <p:txBody>
          <a:bodyPr/>
          <a:lstStyle/>
          <a:p>
            <a:r>
              <a:rPr lang="en-GB" b="1" u="sng" dirty="0">
                <a:latin typeface="Bradley Hand ITC"/>
              </a:rPr>
              <a:t>Any Questions…</a:t>
            </a:r>
          </a:p>
        </p:txBody>
      </p:sp>
      <p:sp>
        <p:nvSpPr>
          <p:cNvPr id="3" name="Subtitle 2"/>
          <p:cNvSpPr>
            <a:spLocks noGrp="1"/>
          </p:cNvSpPr>
          <p:nvPr>
            <p:ph type="subTitle" idx="1"/>
          </p:nvPr>
        </p:nvSpPr>
        <p:spPr>
          <a:xfrm>
            <a:off x="470191" y="1646302"/>
            <a:ext cx="9710057" cy="4906898"/>
          </a:xfrm>
        </p:spPr>
        <p:txBody>
          <a:bodyPr>
            <a:noAutofit/>
          </a:bodyPr>
          <a:lstStyle/>
          <a:p>
            <a:pPr algn="ctr"/>
            <a:r>
              <a:rPr lang="en-GB" sz="2800" dirty="0">
                <a:solidFill>
                  <a:schemeClr val="tx1"/>
                </a:solidFill>
                <a:latin typeface="Bradley Hand ITC"/>
              </a:rPr>
              <a:t>First and foremost we want your children to be happy and feel confident at school.</a:t>
            </a:r>
            <a:endParaRPr lang="en-GB" sz="2800" dirty="0">
              <a:solidFill>
                <a:schemeClr val="tx1"/>
              </a:solidFill>
              <a:latin typeface="Bradley Hand ITC" panose="03070402050302030203" pitchFamily="66" charset="0"/>
            </a:endParaRPr>
          </a:p>
          <a:p>
            <a:pPr algn="ctr"/>
            <a:r>
              <a:rPr lang="en-GB" sz="2800" dirty="0">
                <a:solidFill>
                  <a:schemeClr val="tx1"/>
                </a:solidFill>
                <a:latin typeface="Bradley Hand ITC"/>
              </a:rPr>
              <a:t>They are all settling in brilliantly so far but please do let us know if there are any problems. </a:t>
            </a:r>
            <a:endParaRPr lang="en-GB" sz="2800" dirty="0">
              <a:solidFill>
                <a:schemeClr val="tx1"/>
              </a:solidFill>
              <a:latin typeface="Bradley Hand ITC" panose="03070402050302030203" pitchFamily="66" charset="0"/>
            </a:endParaRPr>
          </a:p>
          <a:p>
            <a:pPr algn="ctr"/>
            <a:endParaRPr lang="en-GB" sz="2800" dirty="0">
              <a:solidFill>
                <a:schemeClr val="tx1"/>
              </a:solidFill>
              <a:latin typeface="Bradley Hand ITC" panose="03070402050302030203" pitchFamily="66" charset="0"/>
            </a:endParaRPr>
          </a:p>
          <a:p>
            <a:pPr algn="ctr"/>
            <a:r>
              <a:rPr lang="en-GB" sz="2800" dirty="0">
                <a:solidFill>
                  <a:schemeClr val="tx1"/>
                </a:solidFill>
                <a:latin typeface="Bradley Hand ITC"/>
              </a:rPr>
              <a:t>We’re always happy to chat with you if you have any concerns. There’s always a little more time at the end of the day, however if there is something urgent or pressing that you feel we may need to know at the start of a day then please do talk to the member of staff at the gate. </a:t>
            </a:r>
            <a:endParaRPr lang="en-GB" sz="2800" dirty="0">
              <a:solidFill>
                <a:schemeClr val="tx1"/>
              </a:solidFill>
              <a:latin typeface="Bradley Hand ITC" panose="03070402050302030203" pitchFamily="66" charset="0"/>
            </a:endParaRPr>
          </a:p>
          <a:p>
            <a:pPr algn="ctr"/>
            <a:endParaRPr lang="en-GB" sz="2800" dirty="0">
              <a:solidFill>
                <a:schemeClr val="tx1"/>
              </a:solidFill>
              <a:latin typeface="Bradley Hand ITC" panose="03070402050302030203" pitchFamily="66" charset="0"/>
            </a:endParaRPr>
          </a:p>
        </p:txBody>
      </p:sp>
    </p:spTree>
    <p:extLst>
      <p:ext uri="{BB962C8B-B14F-4D97-AF65-F5344CB8AC3E}">
        <p14:creationId xmlns:p14="http://schemas.microsoft.com/office/powerpoint/2010/main" val="275350901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196</TotalTime>
  <Words>1075</Words>
  <Application>Microsoft Office PowerPoint</Application>
  <PresentationFormat>Widescreen</PresentationFormat>
  <Paragraphs>59</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Bradley Hand ITC</vt:lpstr>
      <vt:lpstr>Trebuchet MS</vt:lpstr>
      <vt:lpstr>Wingdings 3</vt:lpstr>
      <vt:lpstr>Facet</vt:lpstr>
      <vt:lpstr>Welcome to Rosefinch Class! </vt:lpstr>
      <vt:lpstr> </vt:lpstr>
      <vt:lpstr>Rosefinch Class isYear 1 and Reception - Our Curriculum</vt:lpstr>
      <vt:lpstr>Tapestry </vt:lpstr>
      <vt:lpstr>Home Learning</vt:lpstr>
      <vt:lpstr>Reading Books at home</vt:lpstr>
      <vt:lpstr>Reading Books at home</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Bullfinch Class</dc:title>
  <dc:creator>Miriam Metcalfe</dc:creator>
  <cp:lastModifiedBy>Kate Higgs</cp:lastModifiedBy>
  <cp:revision>99</cp:revision>
  <dcterms:created xsi:type="dcterms:W3CDTF">2020-09-09T14:13:49Z</dcterms:created>
  <dcterms:modified xsi:type="dcterms:W3CDTF">2023-09-08T16:27:09Z</dcterms:modified>
</cp:coreProperties>
</file>