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1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 Potter" userId="d2b3de5b-271a-4195-8a6b-252080b331e4" providerId="ADAL" clId="{CA761FD4-7F2C-4121-AC2E-AF7C148B1093}"/>
    <pc:docChg chg="modSld">
      <pc:chgData name="M Potter" userId="d2b3de5b-271a-4195-8a6b-252080b331e4" providerId="ADAL" clId="{CA761FD4-7F2C-4121-AC2E-AF7C148B1093}" dt="2025-09-05T15:34:08.393" v="56" actId="20577"/>
      <pc:docMkLst>
        <pc:docMk/>
      </pc:docMkLst>
      <pc:sldChg chg="modSp mod">
        <pc:chgData name="M Potter" userId="d2b3de5b-271a-4195-8a6b-252080b331e4" providerId="ADAL" clId="{CA761FD4-7F2C-4121-AC2E-AF7C148B1093}" dt="2025-09-05T15:34:08.393" v="56" actId="20577"/>
        <pc:sldMkLst>
          <pc:docMk/>
          <pc:sldMk cId="2122663007" sldId="256"/>
        </pc:sldMkLst>
        <pc:spChg chg="mod">
          <ac:chgData name="M Potter" userId="d2b3de5b-271a-4195-8a6b-252080b331e4" providerId="ADAL" clId="{CA761FD4-7F2C-4121-AC2E-AF7C148B1093}" dt="2025-09-05T15:34:08.393" v="56" actId="20577"/>
          <ac:spMkLst>
            <pc:docMk/>
            <pc:sldMk cId="2122663007" sldId="256"/>
            <ac:spMk id="12" creationId="{D3555371-8D2A-4B4F-BA6B-9E9FCA14E48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67EB8-F71E-4C6D-9673-44863C77E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06569A-ABD7-4800-BCAB-8D69EC922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BC912-BB17-4B20-A13D-89CA00DE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AA2E8-BEF5-4999-ADFB-2DE54E59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99D18-F344-4CB8-BF28-38B76A547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05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0760C-6D85-438A-9FCF-6D3CE33C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85C642-C1C3-4934-A530-565CE7FB3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8D841-EAAF-4A16-9B93-61072E9E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E120E-7F35-4946-9CA3-897C49D5C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9E241-073C-4E1B-80A7-1D060DEE3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28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E78980-EE5A-4DA7-8302-1C21AFB4A4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800B5-1572-456B-AFE4-3AA31DFEE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34365-A335-4F85-AAC4-B3117CC7D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09371-F6C7-45D6-9B95-7EFFD79CF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549F8-E800-46EB-A77F-EC40789F9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89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A87A6-5182-4FBC-B802-B8279418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3D73D-EB75-4A16-BA90-5B1EDF024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F8848-90E4-4ECC-92C3-12F24365E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664AF-D6CC-4D3E-843D-A9979C8A3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0C11C-3380-4300-B735-2DF9E644D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61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793CB-C7F0-43CA-AAFA-314BC9299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48962-B943-4E73-A5EF-90DB8C793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CDCC4-675B-43FE-AEEC-D6A924217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58C85-9080-4396-9110-02BF2E091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DAA71-5568-46CE-A943-22B2E5BDA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70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A72A5-1542-486A-AAA5-3E2B60F42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B7140-CEA3-413C-BBBC-835CA3684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09D14-4558-480D-9647-599C953D3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72C11-24DC-4780-B9BD-5FEEB124E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CB4E7-19CD-4D7C-A2F2-EB3D91562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D5B75-2189-4929-916C-3B6E8D80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66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DD411-39B0-4DBC-85CE-B2944A942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CE16B-5EEE-495D-A74E-AC0BE6CFF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9AB64-45CF-4935-B225-D5A48E175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DE2D2C-5DBE-4260-848C-B0158AEA1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88B0A-4C40-45C9-85D9-F4E96B9BF9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933C3C-9219-4338-B411-337356D3E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5F4A90-CF1C-49FB-83F8-02C72BF3E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82B389-CDEE-42A3-AC1F-ACAEEF1B7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48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399E6-5FFB-4428-9EC7-147DD3B56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26E03-69BA-4E24-AC4D-8819EDFD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D503DF-4EB8-4ADF-80F7-9FE01FF9A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1F8E7-714B-4CA1-8376-631C8824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59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E61551-69DC-414B-8754-46D8C5479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4926B9-7086-455E-936F-18D00E15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A2CAF-20A1-4A5B-A66D-B314E915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19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9F83C-E11A-4B74-8BA0-3AACB90E0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07F2A-CA4F-4C80-8EBC-B8A1B4F60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FAE91-2259-4483-B004-D6A7D9976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0FF8D-1403-49EC-A0FF-EDA1747F9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A699B-D3F6-4DEF-88BE-F42B48EC9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472B6-D63C-45A1-B72A-B251F8D08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43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EB1C-0F58-43E7-85C3-805C7BBF2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BDB71F-DD59-407E-95D9-1FF68E3490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7C02B1-F4F6-4F43-AE33-D27D4A43B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A9967-1112-4AB6-91EF-8BE295049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512CE2-1963-41CD-B59D-2F5FA0256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A0393-EAB8-4086-8C2B-C4FE3A2EE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2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E8DB6B-855E-4C44-B5A0-1EF667B8C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B2EA6-7F10-4329-A264-97FDA12DE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0C2C8-D854-4A16-80EC-F5D3391CF1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84FCF-4974-4289-B38F-D92F64CEF8F5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8CB6F-EB43-446C-94C3-BA70288F6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513ED-365A-44DF-9E46-FBB5F7155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9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historyskills.com/classroom/ancient-history/roman-food-and-drin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8759273-8803-4793-9D16-8A5EE9D36748}"/>
              </a:ext>
            </a:extLst>
          </p:cNvPr>
          <p:cNvSpPr/>
          <p:nvPr/>
        </p:nvSpPr>
        <p:spPr>
          <a:xfrm>
            <a:off x="154940" y="4508591"/>
            <a:ext cx="3805512" cy="2190788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600" u="sng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E17714-E1DD-49A9-8BDB-7D31C4BE5799}"/>
              </a:ext>
            </a:extLst>
          </p:cNvPr>
          <p:cNvSpPr/>
          <p:nvPr/>
        </p:nvSpPr>
        <p:spPr>
          <a:xfrm>
            <a:off x="145464" y="88702"/>
            <a:ext cx="5052695" cy="1537652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Fleetwood’s Charity Primary School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FFFF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Homework Menu</a:t>
            </a:r>
            <a:endParaRPr lang="en-GB" sz="1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00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Willow Class</a:t>
            </a:r>
            <a:r>
              <a:rPr lang="en-GB" sz="2000" dirty="0">
                <a:solidFill>
                  <a:srgbClr val="FFFF00"/>
                </a:solidFill>
                <a:effectLst/>
                <a:latin typeface="Comic Sans MS"/>
                <a:ea typeface="Calibri" panose="020F0502020204030204" pitchFamily="34" charset="0"/>
                <a:cs typeface="Times New Roman"/>
              </a:rPr>
              <a:t> – Autumn 1</a:t>
            </a:r>
            <a:endParaRPr lang="en-GB" sz="1100" dirty="0">
              <a:effectLst/>
              <a:latin typeface="Comic Sans MS"/>
              <a:ea typeface="Calibri" panose="020F0502020204030204" pitchFamily="34" charset="0"/>
              <a:cs typeface="Times New Roman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656A2D9-4B20-4AFF-85B0-8758D1F9E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621364"/>
              </p:ext>
            </p:extLst>
          </p:nvPr>
        </p:nvGraphicFramePr>
        <p:xfrm>
          <a:off x="154940" y="1764694"/>
          <a:ext cx="8128000" cy="2612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8505">
                  <a:extLst>
                    <a:ext uri="{9D8B030D-6E8A-4147-A177-3AD203B41FA5}">
                      <a16:colId xmlns:a16="http://schemas.microsoft.com/office/drawing/2014/main" val="932602314"/>
                    </a:ext>
                  </a:extLst>
                </a:gridCol>
                <a:gridCol w="6379495">
                  <a:extLst>
                    <a:ext uri="{9D8B030D-6E8A-4147-A177-3AD203B41FA5}">
                      <a16:colId xmlns:a16="http://schemas.microsoft.com/office/drawing/2014/main" val="2563301446"/>
                    </a:ext>
                  </a:extLst>
                </a:gridCol>
              </a:tblGrid>
              <a:tr h="433937">
                <a:tc gridSpan="2"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Weekly Activities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172692"/>
                  </a:ext>
                </a:extLst>
              </a:tr>
              <a:tr h="677654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omic Sans MS" panose="030F0702030302020204" pitchFamily="66" charset="0"/>
                        </a:rPr>
                        <a:t>Reading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omic Sans MS" panose="030F0702030302020204" pitchFamily="66" charset="0"/>
                        </a:rPr>
                        <a:t>Read to an adult or independently for 10 minutes each day; this could be a story book, newspaper, recipe or even a comic!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2372518"/>
                  </a:ext>
                </a:extLst>
              </a:tr>
              <a:tr h="677654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omic Sans MS" panose="030F0702030302020204" pitchFamily="66" charset="0"/>
                        </a:rPr>
                        <a:t>Spellings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Practise the Common Exception Words (CEW) which you are still unsure of. Read and write these trying to apply them in sentences too.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315552"/>
                  </a:ext>
                </a:extLst>
              </a:tr>
              <a:tr h="677654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omic Sans MS" panose="030F0702030302020204" pitchFamily="66" charset="0"/>
                        </a:rPr>
                        <a:t>Times </a:t>
                      </a:r>
                    </a:p>
                    <a:p>
                      <a:r>
                        <a:rPr lang="en-GB" sz="1600" dirty="0">
                          <a:latin typeface="Comic Sans MS" panose="030F0702030302020204" pitchFamily="66" charset="0"/>
                        </a:rPr>
                        <a:t>Tables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Comic Sans MS" panose="030F0702030302020204" pitchFamily="66" charset="0"/>
                        </a:rPr>
                        <a:t>Continue to learn your times tables up to 12 x 12.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141790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B8ACAB0-E329-4D93-89A9-90A69EC13C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88" y="3754575"/>
            <a:ext cx="697687" cy="508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029BB1-943A-443F-8509-FB3D298EB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198" y="2228735"/>
            <a:ext cx="431269" cy="620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693A3F-1066-45C9-AC4F-74E47159A632}"/>
              </a:ext>
            </a:extLst>
          </p:cNvPr>
          <p:cNvSpPr/>
          <p:nvPr/>
        </p:nvSpPr>
        <p:spPr>
          <a:xfrm>
            <a:off x="4126955" y="4515239"/>
            <a:ext cx="3871801" cy="2190788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u="sng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History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https://www.historyskills.com/classroom/ancient-history/roman-food-and-drink/</a:t>
            </a:r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Use the above site to learn about the typical Roman diet, use this information to make your own Roman meal (with adult supervision).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555371-8D2A-4B4F-BA6B-9E9FCA14E48E}"/>
              </a:ext>
            </a:extLst>
          </p:cNvPr>
          <p:cNvSpPr/>
          <p:nvPr/>
        </p:nvSpPr>
        <p:spPr>
          <a:xfrm>
            <a:off x="8165258" y="4515241"/>
            <a:ext cx="3805511" cy="2190786"/>
          </a:xfrm>
          <a:prstGeom prst="rect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u="sng" dirty="0">
              <a:solidFill>
                <a:schemeClr val="tx1"/>
              </a:solidFill>
              <a:latin typeface="Comic Sans MS"/>
              <a:ea typeface="Calibri" panose="020F0502020204030204" pitchFamily="34" charset="0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u="sng" dirty="0">
              <a:solidFill>
                <a:schemeClr val="tx1"/>
              </a:solidFill>
              <a:latin typeface="Comic Sans MS"/>
              <a:ea typeface="Calibri" panose="020F0502020204030204" pitchFamily="34" charset="0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u="sng" dirty="0">
                <a:solidFill>
                  <a:schemeClr val="tx1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DT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u="sng" dirty="0">
              <a:solidFill>
                <a:schemeClr val="tx1"/>
              </a:solidFill>
              <a:latin typeface="Comic Sans MS"/>
              <a:ea typeface="Calibri" panose="020F0502020204030204" pitchFamily="34" charset="0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u="sng" dirty="0">
              <a:solidFill>
                <a:schemeClr val="tx1"/>
              </a:solidFill>
              <a:latin typeface="Comic Sans MS"/>
              <a:ea typeface="Calibri" panose="020F0502020204030204" pitchFamily="34" charset="0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solidFill>
                <a:schemeClr val="tx1"/>
              </a:solidFill>
              <a:latin typeface="Comic Sans MS"/>
              <a:ea typeface="Calibri" panose="020F0502020204030204" pitchFamily="34" charset="0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u="sng" dirty="0">
                <a:solidFill>
                  <a:schemeClr val="tx1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English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tx1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This half term we are focusing on poetry based on ‘The </a:t>
            </a:r>
            <a:r>
              <a:rPr lang="en-US" sz="1400" dirty="0" err="1">
                <a:solidFill>
                  <a:schemeClr val="tx1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Colour</a:t>
            </a:r>
            <a:r>
              <a:rPr lang="en-US" sz="1400" dirty="0">
                <a:solidFill>
                  <a:schemeClr val="tx1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 Collector’.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tx1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Have a go at writing your </a:t>
            </a:r>
            <a:r>
              <a:rPr lang="en-US" sz="1400">
                <a:solidFill>
                  <a:schemeClr val="tx1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own poem!</a:t>
            </a:r>
            <a:endParaRPr lang="en-US" sz="1400" dirty="0">
              <a:solidFill>
                <a:schemeClr val="tx1"/>
              </a:solidFill>
              <a:latin typeface="Comic Sans MS"/>
              <a:ea typeface="Calibri" panose="020F0502020204030204" pitchFamily="34" charset="0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solidFill>
                <a:schemeClr val="tx1"/>
              </a:solidFill>
              <a:latin typeface="Comic Sans MS"/>
              <a:ea typeface="Calibri" panose="020F0502020204030204" pitchFamily="34" charset="0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400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7B1684-4EFA-4AB3-9C23-F06C24317AE7}"/>
              </a:ext>
            </a:extLst>
          </p:cNvPr>
          <p:cNvSpPr/>
          <p:nvPr/>
        </p:nvSpPr>
        <p:spPr>
          <a:xfrm>
            <a:off x="8412391" y="1783760"/>
            <a:ext cx="3519740" cy="2296020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u="sng" dirty="0">
                <a:solidFill>
                  <a:schemeClr val="bg1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Science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science we are learning all about rocks. Create a poster including facts and showing examples of how different rocks are used. For example, slate is often used to make walls and on the roofs of buildings.</a:t>
            </a:r>
            <a:endParaRPr lang="en-US" sz="1600" dirty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5A170E5E-BCC8-4A00-951D-C6B0F9E02E67}"/>
              </a:ext>
            </a:extLst>
          </p:cNvPr>
          <p:cNvSpPr/>
          <p:nvPr/>
        </p:nvSpPr>
        <p:spPr>
          <a:xfrm>
            <a:off x="4548453" y="33240"/>
            <a:ext cx="4129707" cy="1938992"/>
          </a:xfrm>
          <a:prstGeom prst="cloud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Please bring your homework in to show to the class on the last week of half term so that we can share and celebrate all of your hard work!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66DA86-13BE-4CE8-BCAF-7FFC542CF824}"/>
              </a:ext>
            </a:extLst>
          </p:cNvPr>
          <p:cNvSpPr/>
          <p:nvPr/>
        </p:nvSpPr>
        <p:spPr>
          <a:xfrm>
            <a:off x="8282940" y="-59093"/>
            <a:ext cx="39090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r"/>
            <a:endParaRPr lang="en-US" sz="5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C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4941" y="4523609"/>
            <a:ext cx="3805512" cy="13080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1400" b="1" u="sng" dirty="0">
              <a:latin typeface="Comic Sans MS"/>
            </a:endParaRPr>
          </a:p>
          <a:p>
            <a:pPr algn="ctr"/>
            <a:r>
              <a:rPr lang="en-US" sz="1400" b="1" u="sng" dirty="0">
                <a:latin typeface="Comic Sans MS"/>
              </a:rPr>
              <a:t>PE</a:t>
            </a:r>
          </a:p>
          <a:p>
            <a:pPr algn="ctr"/>
            <a:endParaRPr lang="en-US" sz="1200" b="1" u="sng" dirty="0">
              <a:latin typeface="Comic Sans MS"/>
            </a:endParaRPr>
          </a:p>
          <a:p>
            <a:pPr algn="ctr"/>
            <a:r>
              <a:rPr lang="en-US" sz="1300" b="1" dirty="0">
                <a:latin typeface="Comic Sans MS"/>
              </a:rPr>
              <a:t>Using outdoor space, have a go at applying some of the skills you have been learning in gymnastics to create a gymnastics routine.</a:t>
            </a:r>
          </a:p>
        </p:txBody>
      </p:sp>
      <p:sp>
        <p:nvSpPr>
          <p:cNvPr id="20" name="AutoShape 6" descr="Countries of the United Kingdom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95403E-6079-3717-D459-6F9A9813F717}"/>
              </a:ext>
            </a:extLst>
          </p:cNvPr>
          <p:cNvSpPr txBox="1"/>
          <p:nvPr/>
        </p:nvSpPr>
        <p:spPr>
          <a:xfrm>
            <a:off x="8385503" y="209055"/>
            <a:ext cx="358278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en-US" sz="5400" dirty="0">
              <a:solidFill>
                <a:srgbClr val="E0127D"/>
              </a:solidFill>
              <a:latin typeface="Comic Sans MS"/>
            </a:endParaRPr>
          </a:p>
        </p:txBody>
      </p:sp>
      <p:pic>
        <p:nvPicPr>
          <p:cNvPr id="1034" name="Picture 10" descr="Happy Sunshine - ClipArt Best">
            <a:extLst>
              <a:ext uri="{FF2B5EF4-FFF2-40B4-BE49-F238E27FC236}">
                <a16:creationId xmlns:a16="http://schemas.microsoft.com/office/drawing/2014/main" id="{47C4A345-83C8-3C9D-83AB-5361AC00D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680" y="501166"/>
            <a:ext cx="1272499" cy="128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DEE723-BC17-6B74-0C5D-3FFF0AC5ED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14553">
            <a:off x="8688975" y="266227"/>
            <a:ext cx="3166922" cy="16865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E37EFC4-B8C0-14D0-1A13-677F73CDAC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6560" y="4146178"/>
            <a:ext cx="1120821" cy="11594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D8D47D4-7267-457E-E17F-12C4197E94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0852" y="5831659"/>
            <a:ext cx="1210959" cy="72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63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f3543d7-86e7-458b-be98-593ae13635fb">
      <Terms xmlns="http://schemas.microsoft.com/office/infopath/2007/PartnerControls"/>
    </lcf76f155ced4ddcb4097134ff3c332f>
    <TaxCatchAll xmlns="e1f1918f-5037-4508-a333-534cf405f03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C22E9660EF7C4C8699F937F615B4B0" ma:contentTypeVersion="18" ma:contentTypeDescription="Create a new document." ma:contentTypeScope="" ma:versionID="32770c42a1bf20b1335ae71890bfd05f">
  <xsd:schema xmlns:xsd="http://www.w3.org/2001/XMLSchema" xmlns:xs="http://www.w3.org/2001/XMLSchema" xmlns:p="http://schemas.microsoft.com/office/2006/metadata/properties" xmlns:ns2="7f3543d7-86e7-458b-be98-593ae13635fb" xmlns:ns3="e1f1918f-5037-4508-a333-534cf405f039" targetNamespace="http://schemas.microsoft.com/office/2006/metadata/properties" ma:root="true" ma:fieldsID="e219a95ef49e3d14b08b266838116bed" ns2:_="" ns3:_="">
    <xsd:import namespace="7f3543d7-86e7-458b-be98-593ae13635fb"/>
    <xsd:import namespace="e1f1918f-5037-4508-a333-534cf405f0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3543d7-86e7-458b-be98-593ae13635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5310228-0a37-4cf3-a1e0-1c2c5b3642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f1918f-5037-4508-a333-534cf405f03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633703f-53d7-40e5-b59d-6129670c9688}" ma:internalName="TaxCatchAll" ma:showField="CatchAllData" ma:web="e1f1918f-5037-4508-a333-534cf405f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DE669D-37FD-460A-B48C-32A97A453B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F8F68E-C93C-466C-BB00-4690A5174FBA}">
  <ds:schemaRefs>
    <ds:schemaRef ds:uri="http://schemas.microsoft.com/office/2006/metadata/properties"/>
    <ds:schemaRef ds:uri="http://schemas.microsoft.com/office/infopath/2007/PartnerControls"/>
    <ds:schemaRef ds:uri="7f3543d7-86e7-458b-be98-593ae13635fb"/>
    <ds:schemaRef ds:uri="e1f1918f-5037-4508-a333-534cf405f039"/>
  </ds:schemaRefs>
</ds:datastoreItem>
</file>

<file path=customXml/itemProps3.xml><?xml version="1.0" encoding="utf-8"?>
<ds:datastoreItem xmlns:ds="http://schemas.openxmlformats.org/officeDocument/2006/customXml" ds:itemID="{808B0076-6EB1-4FB1-87B3-44525C9408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3543d7-86e7-458b-be98-593ae13635fb"/>
    <ds:schemaRef ds:uri="e1f1918f-5037-4508-a333-534cf405f0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248</Words>
  <Application>Microsoft Office PowerPoint</Application>
  <PresentationFormat>Widescreen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Hutchinson</dc:creator>
  <cp:lastModifiedBy>M Potter</cp:lastModifiedBy>
  <cp:revision>120</cp:revision>
  <cp:lastPrinted>2022-04-22T12:30:53Z</cp:lastPrinted>
  <dcterms:created xsi:type="dcterms:W3CDTF">2022-03-04T18:22:15Z</dcterms:created>
  <dcterms:modified xsi:type="dcterms:W3CDTF">2025-09-05T15:34:12Z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0x010100B4C22E9660EF7C4C8699F937F615B4B0</vt:lpwstr>
  </property>
  <property fmtid="{D5CDD505-2E9C-101B-9397-08002B2CF9AE}" pid="3" name="MediaServiceImageTags">
    <vt:lpwstr/>
  </property>
</Properties>
</file>