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34168-5EA2-41E2-929B-4A1EB5CEBB86}" v="5" dt="2024-01-15T08:36:21.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48"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7EB8-F71E-4C6D-9673-44863C77EA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06569A-ABD7-4800-BCAB-8D69EC922D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ABC912-BB17-4B20-A13D-89CA00DEE1EB}"/>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58CAA2E8-BEF5-4999-ADFB-2DE54E599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199D18-F344-4CB8-BF28-38B76A54743F}"/>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94405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760C-6D85-438A-9FCF-6D3CE33C39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85C642-C1C3-4934-A530-565CE7FB36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A8D841-EAAF-4A16-9B93-61072E9EE08E}"/>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B74E120E-7F35-4946-9CA3-897C49D5CA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99E241-073C-4E1B-80A7-1D060DEE35E8}"/>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61328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78980-EE5A-4DA7-8302-1C21AFB4A4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E800B5-1572-456B-AFE4-3AA31DFEE9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834365-A335-4F85-AAC4-B3117CC7D5A6}"/>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B1D09371-F6C7-45D6-9B95-7EFFD79CF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8549F8-E800-46EB-A77F-EC40789F9B04}"/>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03789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87A6-5182-4FBC-B802-B827941877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33D73D-EB75-4A16-BA90-5B1EDF024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5F8848-90E4-4ECC-92C3-12F24365E55F}"/>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3C2664AF-D6CC-4D3E-843D-A9979C8A3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10C11C-3380-4300-B735-2DF9E644D8AC}"/>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56561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93CB-C7F0-43CA-AAFA-314BC9299C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148962-B943-4E73-A5EF-90DB8C7937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CDCC4-675B-43FE-AEEC-D6A9242174C2}"/>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81458C85-9080-4396-9110-02BF2E091D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DDAA71-5568-46CE-A943-22B2E5BDAFEA}"/>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76970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72A5-1542-486A-AAA5-3E2B60F42F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B7140-CEA3-413C-BBBC-835CA36842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009D14-4558-480D-9647-599C953D3D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372C11-24DC-4780-B9BD-5FEEB124EB53}"/>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6" name="Footer Placeholder 5">
            <a:extLst>
              <a:ext uri="{FF2B5EF4-FFF2-40B4-BE49-F238E27FC236}">
                <a16:creationId xmlns:a16="http://schemas.microsoft.com/office/drawing/2014/main" id="{CD3CB4E7-19CD-4D7C-A2F2-EB3D91562A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0D5B75-2189-4929-916C-3B6E8D803FE0}"/>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76466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D411-39B0-4DBC-85CE-B2944A9424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0CE16B-5EEE-495D-A74E-AC0BE6CFF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9AB64-45CF-4935-B225-D5A48E1757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DE2D2C-5DBE-4260-848C-B0158AEA18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88B0A-4C40-45C9-85D9-F4E96B9BF9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933C3C-9219-4338-B411-337356D3EC8A}"/>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8" name="Footer Placeholder 7">
            <a:extLst>
              <a:ext uri="{FF2B5EF4-FFF2-40B4-BE49-F238E27FC236}">
                <a16:creationId xmlns:a16="http://schemas.microsoft.com/office/drawing/2014/main" id="{7E5F4A90-CF1C-49FB-83F8-02C72BF3E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82B389-CDEE-42A3-AC1F-ACAEEF1B78F7}"/>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414948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9E6-5FFB-4428-9EC7-147DD3B562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A26E03-69BA-4E24-AC4D-8819EDFDDE36}"/>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4" name="Footer Placeholder 3">
            <a:extLst>
              <a:ext uri="{FF2B5EF4-FFF2-40B4-BE49-F238E27FC236}">
                <a16:creationId xmlns:a16="http://schemas.microsoft.com/office/drawing/2014/main" id="{18D503DF-4EB8-4ADF-80F7-9FE01FF9AB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91F8E7-714B-4CA1-8376-631C882437CC}"/>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64459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61551-69DC-414B-8754-46D8C5479988}"/>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3" name="Footer Placeholder 2">
            <a:extLst>
              <a:ext uri="{FF2B5EF4-FFF2-40B4-BE49-F238E27FC236}">
                <a16:creationId xmlns:a16="http://schemas.microsoft.com/office/drawing/2014/main" id="{484926B9-7086-455E-936F-18D00E15F8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A2CAF-20A1-4A5B-A66D-B314E9152625}"/>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02219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F83C-E11A-4B74-8BA0-3AACB90E0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607F2A-CA4F-4C80-8EBC-B8A1B4F60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FAE91-2259-4483-B004-D6A7D9976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0FF8D-1403-49EC-A0FF-EDA1747F98B1}"/>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6" name="Footer Placeholder 5">
            <a:extLst>
              <a:ext uri="{FF2B5EF4-FFF2-40B4-BE49-F238E27FC236}">
                <a16:creationId xmlns:a16="http://schemas.microsoft.com/office/drawing/2014/main" id="{4E6A699B-D3F6-4DEF-88BE-F42B48EC93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B472B6-D63C-45A1-B72A-B251F8D087EF}"/>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32643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B1C-0F58-43E7-85C3-805C7BBF2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BDB71F-DD59-407E-95D9-1FF68E3490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7C02B1-F4F6-4F43-AE33-D27D4A43B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A9967-1112-4AB6-91EF-8BE295049D5B}"/>
              </a:ext>
            </a:extLst>
          </p:cNvPr>
          <p:cNvSpPr>
            <a:spLocks noGrp="1"/>
          </p:cNvSpPr>
          <p:nvPr>
            <p:ph type="dt" sz="half" idx="10"/>
          </p:nvPr>
        </p:nvSpPr>
        <p:spPr/>
        <p:txBody>
          <a:bodyPr/>
          <a:lstStyle/>
          <a:p>
            <a:fld id="{BAF84FCF-4974-4289-B38F-D92F64CEF8F5}" type="datetimeFigureOut">
              <a:rPr lang="en-GB" smtClean="0"/>
              <a:t>15/01/2024</a:t>
            </a:fld>
            <a:endParaRPr lang="en-GB"/>
          </a:p>
        </p:txBody>
      </p:sp>
      <p:sp>
        <p:nvSpPr>
          <p:cNvPr id="6" name="Footer Placeholder 5">
            <a:extLst>
              <a:ext uri="{FF2B5EF4-FFF2-40B4-BE49-F238E27FC236}">
                <a16:creationId xmlns:a16="http://schemas.microsoft.com/office/drawing/2014/main" id="{28512CE2-1963-41CD-B59D-2F5FA0256B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A0393-EAB8-4086-8C2B-C4FE3A2EE6FD}"/>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8932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E8DB6B-855E-4C44-B5A0-1EF667B8C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7B2EA6-7F10-4329-A264-97FDA12DE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0C2C8-D854-4A16-80EC-F5D3391CF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84FCF-4974-4289-B38F-D92F64CEF8F5}" type="datetimeFigureOut">
              <a:rPr lang="en-GB" smtClean="0"/>
              <a:t>15/01/2024</a:t>
            </a:fld>
            <a:endParaRPr lang="en-GB"/>
          </a:p>
        </p:txBody>
      </p:sp>
      <p:sp>
        <p:nvSpPr>
          <p:cNvPr id="5" name="Footer Placeholder 4">
            <a:extLst>
              <a:ext uri="{FF2B5EF4-FFF2-40B4-BE49-F238E27FC236}">
                <a16:creationId xmlns:a16="http://schemas.microsoft.com/office/drawing/2014/main" id="{4458CB6F-EB43-446C-94C3-BA70288F6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7513ED-365A-44DF-9E46-FBB5F7155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E7465-EA73-4058-AF2C-26B49230917B}" type="slidenum">
              <a:rPr lang="en-GB" smtClean="0"/>
              <a:t>‹#›</a:t>
            </a:fld>
            <a:endParaRPr lang="en-GB"/>
          </a:p>
        </p:txBody>
      </p:sp>
    </p:spTree>
    <p:extLst>
      <p:ext uri="{BB962C8B-B14F-4D97-AF65-F5344CB8AC3E}">
        <p14:creationId xmlns:p14="http://schemas.microsoft.com/office/powerpoint/2010/main" val="19319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E17714-E1DD-49A9-8BDB-7D31C4BE5799}"/>
              </a:ext>
            </a:extLst>
          </p:cNvPr>
          <p:cNvSpPr/>
          <p:nvPr/>
        </p:nvSpPr>
        <p:spPr>
          <a:xfrm>
            <a:off x="97790" y="91123"/>
            <a:ext cx="5052695" cy="153765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Fleetwood’s Charity Primary School</a:t>
            </a:r>
          </a:p>
          <a:p>
            <a:pPr algn="ctr">
              <a:lnSpc>
                <a:spcPct val="107000"/>
              </a:lnSpc>
              <a:spcAft>
                <a:spcPts val="800"/>
              </a:spcAft>
            </a:pPr>
            <a:r>
              <a:rPr lang="en-GB" sz="2800" b="1" dirty="0">
                <a:solidFill>
                  <a:srgbClr val="FFFF00"/>
                </a:solidFill>
                <a:latin typeface="Comic Sans MS" panose="030F0702030302020204" pitchFamily="66" charset="0"/>
                <a:ea typeface="Calibri" panose="020F0502020204030204" pitchFamily="34" charset="0"/>
                <a:cs typeface="Times New Roman" panose="02020603050405020304" pitchFamily="18" charset="0"/>
              </a:rPr>
              <a:t>Homework Menu</a:t>
            </a:r>
            <a:endParaRPr lang="en-GB" sz="14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000" dirty="0">
                <a:solidFill>
                  <a:srgbClr val="FFFF00"/>
                </a:solidFill>
                <a:latin typeface="Comic Sans MS" panose="030F0702030302020204" pitchFamily="66" charset="0"/>
                <a:ea typeface="Calibri" panose="020F0502020204030204" pitchFamily="34" charset="0"/>
                <a:cs typeface="Times New Roman" panose="02020603050405020304" pitchFamily="18" charset="0"/>
              </a:rPr>
              <a:t>Elm</a:t>
            </a:r>
            <a:r>
              <a:rPr lang="en-GB" sz="2000" dirty="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 Class – Spring 1</a:t>
            </a:r>
            <a:endParaRPr lang="en-GB" sz="1100" dirty="0">
              <a:effectLst/>
              <a:ea typeface="Calibri" panose="020F0502020204030204" pitchFamily="34"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id="{A656A2D9-4B20-4AFF-85B0-8758D1F9E7B1}"/>
              </a:ext>
            </a:extLst>
          </p:cNvPr>
          <p:cNvGraphicFramePr>
            <a:graphicFrameLocks noGrp="1"/>
          </p:cNvGraphicFramePr>
          <p:nvPr>
            <p:extLst>
              <p:ext uri="{D42A27DB-BD31-4B8C-83A1-F6EECF244321}">
                <p14:modId xmlns:p14="http://schemas.microsoft.com/office/powerpoint/2010/main" val="2603850777"/>
              </p:ext>
            </p:extLst>
          </p:nvPr>
        </p:nvGraphicFramePr>
        <p:xfrm>
          <a:off x="321578" y="1585186"/>
          <a:ext cx="8128000" cy="3113301"/>
        </p:xfrm>
        <a:graphic>
          <a:graphicData uri="http://schemas.openxmlformats.org/drawingml/2006/table">
            <a:tbl>
              <a:tblPr firstRow="1" bandRow="1">
                <a:tableStyleId>{5C22544A-7EE6-4342-B048-85BDC9FD1C3A}</a:tableStyleId>
              </a:tblPr>
              <a:tblGrid>
                <a:gridCol w="1748505">
                  <a:extLst>
                    <a:ext uri="{9D8B030D-6E8A-4147-A177-3AD203B41FA5}">
                      <a16:colId xmlns:a16="http://schemas.microsoft.com/office/drawing/2014/main" val="932602314"/>
                    </a:ext>
                  </a:extLst>
                </a:gridCol>
                <a:gridCol w="6379495">
                  <a:extLst>
                    <a:ext uri="{9D8B030D-6E8A-4147-A177-3AD203B41FA5}">
                      <a16:colId xmlns:a16="http://schemas.microsoft.com/office/drawing/2014/main" val="2563301446"/>
                    </a:ext>
                  </a:extLst>
                </a:gridCol>
              </a:tblGrid>
              <a:tr h="466512">
                <a:tc gridSpan="2">
                  <a:txBody>
                    <a:bodyPr/>
                    <a:lstStyle/>
                    <a:p>
                      <a:r>
                        <a:rPr lang="en-GB" dirty="0">
                          <a:solidFill>
                            <a:schemeClr val="tx1"/>
                          </a:solidFill>
                          <a:latin typeface="Comic Sans MS" panose="030F0702030302020204" pitchFamily="66" charset="0"/>
                        </a:rPr>
                        <a:t>Weekly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172692"/>
                  </a:ext>
                </a:extLst>
              </a:tr>
              <a:tr h="1018617">
                <a:tc>
                  <a:txBody>
                    <a:bodyPr/>
                    <a:lstStyle/>
                    <a:p>
                      <a:r>
                        <a:rPr lang="en-GB" dirty="0">
                          <a:latin typeface="Comic Sans MS" panose="030F0702030302020204" pitchFamily="66" charset="0"/>
                        </a:rPr>
                        <a:t>Reading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Comic Sans MS" panose="030F0702030302020204" pitchFamily="66" charset="0"/>
                        </a:rPr>
                        <a:t>Read to an adult or independently for 15 minutes each day; this could be a story book, newspaper, recipe or even a comic!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372518"/>
                  </a:ext>
                </a:extLst>
              </a:tr>
              <a:tr h="805212">
                <a:tc>
                  <a:txBody>
                    <a:bodyPr/>
                    <a:lstStyle/>
                    <a:p>
                      <a:r>
                        <a:rPr lang="en-GB" dirty="0">
                          <a:latin typeface="Comic Sans MS" panose="030F0702030302020204" pitchFamily="66" charset="0"/>
                        </a:rPr>
                        <a:t>Times </a:t>
                      </a:r>
                    </a:p>
                    <a:p>
                      <a:r>
                        <a:rPr lang="en-GB" dirty="0">
                          <a:latin typeface="Comic Sans MS" panose="030F0702030302020204" pitchFamily="66" charset="0"/>
                        </a:rPr>
                        <a:t>Tables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Comic Sans MS" panose="030F0702030302020204" pitchFamily="66" charset="0"/>
                        </a:rPr>
                        <a:t>Times tables will be set on Times Tables Rockstars weekly; practise for 10 minutes, 3 times a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1417903"/>
                  </a:ext>
                </a:extLst>
              </a:tr>
              <a:tr h="805212">
                <a:tc>
                  <a:txBody>
                    <a:bodyPr/>
                    <a:lstStyle/>
                    <a:p>
                      <a:r>
                        <a:rPr lang="en-GB" dirty="0">
                          <a:latin typeface="Comic Sans MS" panose="030F0702030302020204" pitchFamily="66" charset="0"/>
                        </a:rPr>
                        <a:t>SATs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a:latin typeface="Comic Sans MS" panose="030F0702030302020204" pitchFamily="66" charset="0"/>
                        </a:rPr>
                        <a:t>The children will be given a selection of revision sheets on a Friday based on SATs material. Any children who bring completed sheets in on the following Monday will get 5 dojos!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9104592"/>
                  </a:ext>
                </a:extLst>
              </a:tr>
            </a:tbl>
          </a:graphicData>
        </a:graphic>
      </p:graphicFrame>
      <p:pic>
        <p:nvPicPr>
          <p:cNvPr id="8" name="Picture 7">
            <a:extLst>
              <a:ext uri="{FF2B5EF4-FFF2-40B4-BE49-F238E27FC236}">
                <a16:creationId xmlns:a16="http://schemas.microsoft.com/office/drawing/2014/main" id="{8B8ACAB0-E329-4D93-89A9-90A69EC13C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8197" y="3284967"/>
            <a:ext cx="755610" cy="550588"/>
          </a:xfrm>
          <a:prstGeom prst="rect">
            <a:avLst/>
          </a:prstGeom>
          <a:noFill/>
          <a:ln>
            <a:noFill/>
          </a:ln>
        </p:spPr>
      </p:pic>
      <p:pic>
        <p:nvPicPr>
          <p:cNvPr id="9" name="Picture 8">
            <a:extLst>
              <a:ext uri="{FF2B5EF4-FFF2-40B4-BE49-F238E27FC236}">
                <a16:creationId xmlns:a16="http://schemas.microsoft.com/office/drawing/2014/main" id="{59029BB1-943A-443F-8509-FB3D298EB4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4577" y="2224196"/>
            <a:ext cx="422851" cy="608387"/>
          </a:xfrm>
          <a:prstGeom prst="rect">
            <a:avLst/>
          </a:prstGeom>
        </p:spPr>
      </p:pic>
      <p:sp>
        <p:nvSpPr>
          <p:cNvPr id="11" name="Rectangle 10">
            <a:extLst>
              <a:ext uri="{FF2B5EF4-FFF2-40B4-BE49-F238E27FC236}">
                <a16:creationId xmlns:a16="http://schemas.microsoft.com/office/drawing/2014/main" id="{3E693A3F-1066-45C9-AC4F-74E47159A632}"/>
              </a:ext>
            </a:extLst>
          </p:cNvPr>
          <p:cNvSpPr/>
          <p:nvPr/>
        </p:nvSpPr>
        <p:spPr>
          <a:xfrm>
            <a:off x="4136286" y="4833847"/>
            <a:ext cx="3871801" cy="1865531"/>
          </a:xfrm>
          <a:prstGeom prst="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latin typeface="Comic Sans MS" panose="030F0702030302020204" pitchFamily="66" charset="0"/>
                <a:ea typeface="Calibri" panose="020F0502020204030204" pitchFamily="34" charset="0"/>
                <a:cs typeface="Times New Roman" panose="02020603050405020304" pitchFamily="18" charset="0"/>
              </a:rPr>
              <a:t> </a:t>
            </a:r>
          </a:p>
          <a:p>
            <a:pPr algn="ctr">
              <a:lnSpc>
                <a:spcPct val="107000"/>
              </a:lnSpc>
              <a:spcAft>
                <a:spcPts val="800"/>
              </a:spcAft>
            </a:pPr>
            <a:endParaRPr lang="en-GB" sz="1400" u="sng"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u="sng" dirty="0">
                <a:latin typeface="Comic Sans MS" panose="030F0702030302020204" pitchFamily="66" charset="0"/>
                <a:ea typeface="Calibri" panose="020F0502020204030204" pitchFamily="34" charset="0"/>
                <a:cs typeface="Times New Roman" panose="02020603050405020304" pitchFamily="18" charset="0"/>
              </a:rPr>
              <a:t>PSHE</a:t>
            </a: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omic Sans MS" panose="030F0702030302020204" pitchFamily="66" charset="0"/>
                <a:ea typeface="Calibri" panose="020F0502020204030204" pitchFamily="34" charset="0"/>
                <a:cs typeface="Times New Roman" panose="02020603050405020304" pitchFamily="18" charset="0"/>
              </a:rPr>
              <a:t>We are learning about different ways we can keep ourselves safe. Create a poster to inform other children how they</a:t>
            </a:r>
          </a:p>
          <a:p>
            <a:pPr>
              <a:lnSpc>
                <a:spcPct val="107000"/>
              </a:lnSpc>
              <a:spcAft>
                <a:spcPts val="800"/>
              </a:spcAft>
            </a:pPr>
            <a:r>
              <a:rPr lang="en-GB" sz="1400" dirty="0">
                <a:effectLst/>
                <a:latin typeface="Comic Sans MS" panose="030F0702030302020204" pitchFamily="66" charset="0"/>
                <a:ea typeface="Calibri" panose="020F0502020204030204" pitchFamily="34" charset="0"/>
                <a:cs typeface="Times New Roman" panose="02020603050405020304" pitchFamily="18" charset="0"/>
              </a:rPr>
              <a:t>can stay safe online!</a:t>
            </a:r>
          </a:p>
          <a:p>
            <a:pPr algn="ctr">
              <a:lnSpc>
                <a:spcPct val="107000"/>
              </a:lnSpc>
              <a:spcAft>
                <a:spcPts val="800"/>
              </a:spcAft>
            </a:pPr>
            <a:endParaRPr lang="en-GB" sz="14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3555371-8D2A-4B4F-BA6B-9E9FCA14E48E}"/>
              </a:ext>
            </a:extLst>
          </p:cNvPr>
          <p:cNvSpPr/>
          <p:nvPr/>
        </p:nvSpPr>
        <p:spPr>
          <a:xfrm>
            <a:off x="168677" y="4833847"/>
            <a:ext cx="3805511" cy="1844241"/>
          </a:xfrm>
          <a:prstGeom prst="rect">
            <a:avLst/>
          </a:prstGeom>
          <a:solidFill>
            <a:srgbClr val="FFC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600" dirty="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28759273-8803-4793-9D16-8A5EE9D36748}"/>
              </a:ext>
            </a:extLst>
          </p:cNvPr>
          <p:cNvSpPr/>
          <p:nvPr/>
        </p:nvSpPr>
        <p:spPr>
          <a:xfrm>
            <a:off x="8678160" y="1760445"/>
            <a:ext cx="3192262" cy="4938933"/>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u="sng"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Science</a:t>
            </a:r>
          </a:p>
          <a:p>
            <a:pPr algn="ctr">
              <a:lnSpc>
                <a:spcPct val="107000"/>
              </a:lnSpc>
              <a:spcAft>
                <a:spcPts val="800"/>
              </a:spcAft>
            </a:pPr>
            <a:r>
              <a:rPr lang="en-GB" sz="1400" dirty="0">
                <a:solidFill>
                  <a:schemeClr val="tx1"/>
                </a:solidFill>
                <a:latin typeface="Comic Sans MS" panose="030F0702030302020204" pitchFamily="66" charset="0"/>
              </a:rPr>
              <a:t>Tear up paper into small pieces and put on a table. Blow up a balloon and rub it approximately 10 times back and forth on either your hair or a piece of clothing, a jumper works really well. Now hold the balloon over the paper, can you pick it up? Try placing your charged balloon next to a tap that is turned on, do you notice anything? </a:t>
            </a:r>
          </a:p>
          <a:p>
            <a:pPr algn="ctr">
              <a:lnSpc>
                <a:spcPct val="107000"/>
              </a:lnSpc>
              <a:spcAft>
                <a:spcPts val="800"/>
              </a:spcAft>
            </a:pPr>
            <a:r>
              <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Record your observations in your homework book; you could add photos or </a:t>
            </a:r>
            <a:r>
              <a:rPr lang="en-GB" sz="1400"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diagrams to add to your explanation.</a:t>
            </a:r>
          </a:p>
          <a:p>
            <a:pPr algn="ctr">
              <a:lnSpc>
                <a:spcPct val="107000"/>
              </a:lnSpc>
              <a:spcAft>
                <a:spcPts val="800"/>
              </a:spcAft>
            </a:pPr>
            <a:endPar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3" name="Cloud 22">
            <a:extLst>
              <a:ext uri="{FF2B5EF4-FFF2-40B4-BE49-F238E27FC236}">
                <a16:creationId xmlns:a16="http://schemas.microsoft.com/office/drawing/2014/main" id="{5A170E5E-BCC8-4A00-951D-C6B0F9E02E67}"/>
              </a:ext>
            </a:extLst>
          </p:cNvPr>
          <p:cNvSpPr/>
          <p:nvPr/>
        </p:nvSpPr>
        <p:spPr>
          <a:xfrm>
            <a:off x="4548453" y="33240"/>
            <a:ext cx="4129707" cy="1490797"/>
          </a:xfrm>
          <a:prstGeom prst="cloud">
            <a:avLst/>
          </a:prstGeom>
          <a:solidFill>
            <a:srgbClr val="00B0F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Please bring your homework in to show to the class on the last week of half term so that we can share and celebrate all of your hard work!</a:t>
            </a:r>
          </a:p>
        </p:txBody>
      </p:sp>
      <p:sp>
        <p:nvSpPr>
          <p:cNvPr id="14" name="Rectangle 13">
            <a:extLst>
              <a:ext uri="{FF2B5EF4-FFF2-40B4-BE49-F238E27FC236}">
                <a16:creationId xmlns:a16="http://schemas.microsoft.com/office/drawing/2014/main" id="{2566DA86-13BE-4CE8-BCAF-7FFC542CF824}"/>
              </a:ext>
            </a:extLst>
          </p:cNvPr>
          <p:cNvSpPr/>
          <p:nvPr/>
        </p:nvSpPr>
        <p:spPr>
          <a:xfrm rot="697478">
            <a:off x="8335875" y="184859"/>
            <a:ext cx="3909060" cy="923330"/>
          </a:xfrm>
          <a:prstGeom prst="rect">
            <a:avLst/>
          </a:prstGeom>
          <a:noFill/>
        </p:spPr>
        <p:txBody>
          <a:bodyPr wrap="square" lIns="91440" tIns="45720" rIns="91440" bIns="45720">
            <a:spAutoFit/>
            <a:scene3d>
              <a:camera prst="orthographicFront"/>
              <a:lightRig rig="threePt" dir="t"/>
            </a:scene3d>
            <a:sp3d extrusionH="57150">
              <a:bevelT w="57150" h="38100" prst="artDeco"/>
            </a:sp3d>
          </a:bodyPr>
          <a:lstStyle/>
          <a:p>
            <a:pPr algn="r"/>
            <a:r>
              <a:rPr lang="en-US" sz="5400" b="1" cap="none" spc="0" dirty="0">
                <a:ln w="22225">
                  <a:solidFill>
                    <a:srgbClr val="C00000"/>
                  </a:solidFill>
                  <a:prstDash val="solid"/>
                </a:ln>
                <a:solidFill>
                  <a:srgbClr val="FFC000"/>
                </a:solidFill>
                <a:effectLst>
                  <a:glow rad="63500">
                    <a:schemeClr val="accent3">
                      <a:satMod val="175000"/>
                      <a:alpha val="40000"/>
                    </a:schemeClr>
                  </a:glow>
                </a:effectLst>
                <a:latin typeface="Comic Sans MS" panose="030F0702030302020204" pitchFamily="66" charset="0"/>
              </a:rPr>
              <a:t>Electricity</a:t>
            </a:r>
          </a:p>
        </p:txBody>
      </p:sp>
      <p:pic>
        <p:nvPicPr>
          <p:cNvPr id="3" name="Picture 4" descr="Bellefield CofE Primary &amp; Nursery School - Online Safety">
            <a:extLst>
              <a:ext uri="{FF2B5EF4-FFF2-40B4-BE49-F238E27FC236}">
                <a16:creationId xmlns:a16="http://schemas.microsoft.com/office/drawing/2014/main" id="{12F3A906-6DD8-6BFA-D917-74387D7917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1505" y="5835056"/>
            <a:ext cx="1120470" cy="77372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Scarlet Red Latex Balloons 10 Pack | Hobbycraft">
            <a:extLst>
              <a:ext uri="{FF2B5EF4-FFF2-40B4-BE49-F238E27FC236}">
                <a16:creationId xmlns:a16="http://schemas.microsoft.com/office/drawing/2014/main" id="{5C07615E-9B75-CFF5-E6B3-695071305D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25655" y="5487165"/>
            <a:ext cx="1121612" cy="112161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lectricity Clip Art | Clip art, Electricity, Clip">
            <a:extLst>
              <a:ext uri="{FF2B5EF4-FFF2-40B4-BE49-F238E27FC236}">
                <a16:creationId xmlns:a16="http://schemas.microsoft.com/office/drawing/2014/main" id="{20157E49-1200-2C9C-A732-AA8B4CD2A4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0166" y="859949"/>
            <a:ext cx="1060719" cy="8690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74362FF-BC6E-BC6D-CDBD-600BEB349079}"/>
              </a:ext>
            </a:extLst>
          </p:cNvPr>
          <p:cNvSpPr txBox="1"/>
          <p:nvPr/>
        </p:nvSpPr>
        <p:spPr>
          <a:xfrm>
            <a:off x="102380" y="4909537"/>
            <a:ext cx="3762855" cy="1569660"/>
          </a:xfrm>
          <a:prstGeom prst="rect">
            <a:avLst/>
          </a:prstGeom>
          <a:noFill/>
        </p:spPr>
        <p:txBody>
          <a:bodyPr wrap="square" rtlCol="0">
            <a:spAutoFit/>
          </a:bodyPr>
          <a:lstStyle/>
          <a:p>
            <a:pPr algn="ctr"/>
            <a:r>
              <a:rPr lang="en-GB" sz="1600" u="sng" dirty="0"/>
              <a:t>Geography</a:t>
            </a:r>
          </a:p>
          <a:p>
            <a:pPr algn="ctr"/>
            <a:r>
              <a:rPr lang="en-GB" sz="1600" dirty="0"/>
              <a:t>In geography we are learning about coastal features. Can you spot any coastal features when you are out and about? Take pictures and either send them to Mrs Simpson on dojo or stick them in your homework book. </a:t>
            </a:r>
          </a:p>
        </p:txBody>
      </p:sp>
    </p:spTree>
    <p:extLst>
      <p:ext uri="{BB962C8B-B14F-4D97-AF65-F5344CB8AC3E}">
        <p14:creationId xmlns:p14="http://schemas.microsoft.com/office/powerpoint/2010/main" val="2122663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A01CD35CA3D47810FDBB2F2A7DDB9" ma:contentTypeVersion="10" ma:contentTypeDescription="Create a new document." ma:contentTypeScope="" ma:versionID="37a916ea67031b87d796aa14d3f83010">
  <xsd:schema xmlns:xsd="http://www.w3.org/2001/XMLSchema" xmlns:xs="http://www.w3.org/2001/XMLSchema" xmlns:p="http://schemas.microsoft.com/office/2006/metadata/properties" xmlns:ns3="8d189445-fded-48e4-ab7a-c2564a41d907" targetNamespace="http://schemas.microsoft.com/office/2006/metadata/properties" ma:root="true" ma:fieldsID="0f5271f720cfd86a788101fa6d066cec" ns3:_="">
    <xsd:import namespace="8d189445-fded-48e4-ab7a-c2564a41d90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189445-fded-48e4-ab7a-c2564a41d9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F09A8C-14AF-41A8-998D-33BA25B8F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189445-fded-48e4-ab7a-c2564a41d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4DF086-937B-4268-A27A-0E4DC3E4FE34}">
  <ds:schemaRefs>
    <ds:schemaRef ds:uri="http://schemas.microsoft.com/sharepoint/v3/contenttype/forms"/>
  </ds:schemaRefs>
</ds:datastoreItem>
</file>

<file path=customXml/itemProps3.xml><?xml version="1.0" encoding="utf-8"?>
<ds:datastoreItem xmlns:ds="http://schemas.openxmlformats.org/officeDocument/2006/customXml" ds:itemID="{A206BDDF-E46A-49C1-8BC9-DB169A6433F6}">
  <ds:schemaRefs>
    <ds:schemaRef ds:uri="http://schemas.microsoft.com/office/2006/documentManagement/types"/>
    <ds:schemaRef ds:uri="8d189445-fded-48e4-ab7a-c2564a41d907"/>
    <ds:schemaRef ds:uri="http://purl.org/dc/terms/"/>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9171</TotalTime>
  <Words>295</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Hutchinson</dc:creator>
  <cp:lastModifiedBy>Victoria Simpson</cp:lastModifiedBy>
  <cp:revision>7</cp:revision>
  <cp:lastPrinted>2022-04-22T12:30:53Z</cp:lastPrinted>
  <dcterms:created xsi:type="dcterms:W3CDTF">2022-03-04T18:22:15Z</dcterms:created>
  <dcterms:modified xsi:type="dcterms:W3CDTF">2024-01-15T14:03:48Z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0x01010071BA01CD35CA3D47810FDBB2F2A7DDB9</vt:lpwstr>
  </property>
</Properties>
</file>