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326" r:id="rId5"/>
    <p:sldId id="320" r:id="rId6"/>
    <p:sldId id="325" r:id="rId7"/>
    <p:sldId id="324" r:id="rId8"/>
    <p:sldId id="300" r:id="rId9"/>
    <p:sldId id="265" r:id="rId10"/>
    <p:sldId id="302" r:id="rId11"/>
    <p:sldId id="327" r:id="rId12"/>
    <p:sldId id="294" r:id="rId13"/>
    <p:sldId id="297" r:id="rId14"/>
    <p:sldId id="293" r:id="rId15"/>
    <p:sldId id="329" r:id="rId16"/>
    <p:sldId id="330" r:id="rId17"/>
    <p:sldId id="331" r:id="rId18"/>
    <p:sldId id="332" r:id="rId1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8F86"/>
    <a:srgbClr val="FDEAE9"/>
    <a:srgbClr val="FCDEDC"/>
    <a:srgbClr val="F9C7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254010-1333-48F6-8BC0-54DC703A5853}" v="123" dt="2025-07-14T18:54:21.4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3" d="100"/>
          <a:sy n="73" d="100"/>
        </p:scale>
        <p:origin x="1070" y="17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9EF09D0-3620-4EB6-8F73-767A7F2A7D3E}" type="datetimeFigureOut">
              <a:rPr lang="en-GB" smtClean="0"/>
              <a:t>08/07/2025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0AB1EA2-12F7-4158-8D98-FF4AC855800A}" type="slidenum">
              <a:rPr lang="en-GB" smtClean="0"/>
              <a:t>‹#›</a:t>
            </a:fld>
            <a:endParaRPr lang="en-GB"/>
          </a:p>
        </p:txBody>
      </p:sp>
    </p:spTree>
    <p:extLst>
      <p:ext uri="{BB962C8B-B14F-4D97-AF65-F5344CB8AC3E}">
        <p14:creationId xmlns:p14="http://schemas.microsoft.com/office/powerpoint/2010/main" val="3022507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8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762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AB3C5-3452-DA51-DF5A-A49D858AE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12697-5794-31FA-E930-06D1D78FF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A9D113-F85C-972A-7F2D-4DCE51D5B51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D57335-5930-0D92-3751-AAA58BDE199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210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9AD4C-7885-D13C-889C-B91559442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0D58C-CDD8-EBB0-EAF0-DA6957AC86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38961-F43D-3F2F-8969-3FC7EAFF238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51B824-77CD-DCCD-A60E-2FA2D6D553A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771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FE5E6-A7B0-65FC-DCC3-EF6A933DA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D1D74-EA53-194F-AD37-9724C466F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1289A-0CFE-A31B-9204-B1F972DBAA2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1367B08-B542-F36F-BAF6-AAAD7B95864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581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B9E89-BA56-6B41-0209-F388073FA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6097BE-7E33-4A5B-CE49-E5ADF740C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E6CF1-BA9E-37EC-AE44-B1C78A287E3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917E3F9-1CDA-4F15-3BCA-D06710EC7FA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436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484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5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25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42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211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04FBE-A61E-0F2F-E067-2C2EA4A58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97503-948C-1B0F-33C4-35FEE43C6D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2DDFE-F2AB-E2AF-7D60-AC174DE04B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AF376C-F4AE-EFC4-8032-58103D935C0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390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08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B1EA2-12F7-4158-8D98-FF4AC85580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707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4B44547-EA40-46CC-9CA3-658FE6863213}" type="datetimeFigureOut">
              <a:rPr lang="en-GB" smtClean="0"/>
              <a:pPr/>
              <a:t>08/07/2025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B001B8-B37D-4E78-930D-954A91D20BA8}"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4B44547-EA40-46CC-9CA3-658FE6863213}" type="datetimeFigureOut">
              <a:rPr lang="en-GB" smtClean="0"/>
              <a:pPr/>
              <a:t>08/07/2025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B001B8-B37D-4E78-930D-954A91D20BA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4B44547-EA40-46CC-9CA3-658FE6863213}" type="datetimeFigureOut">
              <a:rPr lang="en-GB" smtClean="0"/>
              <a:pPr/>
              <a:t>08/07/2025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B001B8-B37D-4E78-930D-954A91D20BA8}"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4B44547-EA40-46CC-9CA3-658FE6863213}" type="datetimeFigureOut">
              <a:rPr lang="en-GB" smtClean="0"/>
              <a:pPr/>
              <a:t>08/07/2025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B001B8-B37D-4E78-930D-954A91D20BA8}"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B44547-EA40-46CC-9CA3-658FE6863213}" type="datetimeFigureOut">
              <a:rPr lang="en-GB" smtClean="0"/>
              <a:pPr/>
              <a:t>08/07/2025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B001B8-B37D-4E78-930D-954A91D20BA8}"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4B44547-EA40-46CC-9CA3-658FE6863213}" type="datetimeFigureOut">
              <a:rPr lang="en-GB" smtClean="0"/>
              <a:pPr/>
              <a:t>08/07/2025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B001B8-B37D-4E78-930D-954A91D20BA8}"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4B44547-EA40-46CC-9CA3-658FE6863213}" type="datetimeFigureOut">
              <a:rPr lang="en-GB" smtClean="0"/>
              <a:pPr/>
              <a:t>08/07/2025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1B001B8-B37D-4E78-930D-954A91D20BA8}"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4B44547-EA40-46CC-9CA3-658FE6863213}" type="datetimeFigureOut">
              <a:rPr lang="en-GB" smtClean="0"/>
              <a:pPr/>
              <a:t>08/07/2025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1B001B8-B37D-4E78-930D-954A91D20BA8}"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B44547-EA40-46CC-9CA3-658FE6863213}" type="datetimeFigureOut">
              <a:rPr lang="en-GB" smtClean="0"/>
              <a:pPr/>
              <a:t>08/07/2025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1B001B8-B37D-4E78-930D-954A91D20BA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B44547-EA40-46CC-9CA3-658FE6863213}" type="datetimeFigureOut">
              <a:rPr lang="en-GB" smtClean="0"/>
              <a:pPr/>
              <a:t>08/07/2025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B001B8-B37D-4E78-930D-954A91D20BA8}"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B44547-EA40-46CC-9CA3-658FE6863213}" type="datetimeFigureOut">
              <a:rPr lang="en-GB" smtClean="0"/>
              <a:pPr/>
              <a:t>08/07/2025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B001B8-B37D-4E78-930D-954A91D20BA8}"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44547-EA40-46CC-9CA3-658FE6863213}" type="datetimeFigureOut">
              <a:rPr lang="en-GB" smtClean="0"/>
              <a:pPr/>
              <a:t>08/07/2025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001B8-B37D-4E78-930D-954A91D20BA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CC7EC6-6C7E-6C0B-2086-0B7B2E5072BA}"/>
              </a:ext>
            </a:extLst>
          </p:cNvPr>
          <p:cNvSpPr txBox="1"/>
          <p:nvPr/>
        </p:nvSpPr>
        <p:spPr>
          <a:xfrm>
            <a:off x="2168013" y="3185979"/>
            <a:ext cx="7855975" cy="584775"/>
          </a:xfrm>
          <a:prstGeom prst="rect">
            <a:avLst/>
          </a:prstGeom>
          <a:solidFill>
            <a:srgbClr val="0070C0"/>
          </a:solidFill>
        </p:spPr>
        <p:txBody>
          <a:bodyPr wrap="square" rtlCol="0">
            <a:spAutoFit/>
          </a:bodyPr>
          <a:lstStyle/>
          <a:p>
            <a:pPr algn="ctr"/>
            <a:r>
              <a:rPr lang="en-GB" sz="3200" dirty="0">
                <a:solidFill>
                  <a:schemeClr val="bg1"/>
                </a:solidFill>
                <a:latin typeface="Topmarks" pitchFamily="2" charset="0"/>
              </a:rPr>
              <a:t>Flowery Field Primary School </a:t>
            </a:r>
          </a:p>
        </p:txBody>
      </p:sp>
      <p:pic>
        <p:nvPicPr>
          <p:cNvPr id="1026" name="Picture 2" descr="Flowery Field Primary School">
            <a:extLst>
              <a:ext uri="{FF2B5EF4-FFF2-40B4-BE49-F238E27FC236}">
                <a16:creationId xmlns:a16="http://schemas.microsoft.com/office/drawing/2014/main" id="{BB0B0050-B9B8-6AEF-DC10-735A7A111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410" y="407714"/>
            <a:ext cx="3473180" cy="27700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1E729D-D06F-465B-3203-1AFC09F05EEC}"/>
              </a:ext>
            </a:extLst>
          </p:cNvPr>
          <p:cNvSpPr txBox="1"/>
          <p:nvPr/>
        </p:nvSpPr>
        <p:spPr>
          <a:xfrm>
            <a:off x="2168012" y="3762509"/>
            <a:ext cx="7855975" cy="1323439"/>
          </a:xfrm>
          <a:prstGeom prst="rect">
            <a:avLst/>
          </a:prstGeom>
          <a:solidFill>
            <a:schemeClr val="tx2">
              <a:lumMod val="40000"/>
              <a:lumOff val="60000"/>
            </a:schemeClr>
          </a:solidFill>
          <a:ln>
            <a:solidFill>
              <a:schemeClr val="tx2">
                <a:lumMod val="40000"/>
                <a:lumOff val="60000"/>
              </a:schemeClr>
            </a:solidFill>
          </a:ln>
        </p:spPr>
        <p:txBody>
          <a:bodyPr wrap="square" rtlCol="0">
            <a:spAutoFit/>
          </a:bodyPr>
          <a:lstStyle/>
          <a:p>
            <a:pPr algn="ctr"/>
            <a:r>
              <a:rPr lang="en-GB" sz="4000" dirty="0">
                <a:latin typeface="Topmarks" pitchFamily="2" charset="0"/>
              </a:rPr>
              <a:t>Reception </a:t>
            </a:r>
          </a:p>
          <a:p>
            <a:pPr algn="ctr"/>
            <a:r>
              <a:rPr lang="en-GB" sz="4000" dirty="0">
                <a:latin typeface="Topmarks" pitchFamily="2" charset="0"/>
              </a:rPr>
              <a:t>2025-2026</a:t>
            </a:r>
          </a:p>
        </p:txBody>
      </p:sp>
      <p:sp>
        <p:nvSpPr>
          <p:cNvPr id="4" name="TextBox 3">
            <a:extLst>
              <a:ext uri="{FF2B5EF4-FFF2-40B4-BE49-F238E27FC236}">
                <a16:creationId xmlns:a16="http://schemas.microsoft.com/office/drawing/2014/main" id="{CD67F947-C5D6-D36C-4AEF-4F94B82B3944}"/>
              </a:ext>
            </a:extLst>
          </p:cNvPr>
          <p:cNvSpPr txBox="1"/>
          <p:nvPr/>
        </p:nvSpPr>
        <p:spPr>
          <a:xfrm>
            <a:off x="2168012" y="5085948"/>
            <a:ext cx="7855975" cy="584775"/>
          </a:xfrm>
          <a:prstGeom prst="rect">
            <a:avLst/>
          </a:prstGeom>
          <a:solidFill>
            <a:srgbClr val="0070C0"/>
          </a:solidFill>
        </p:spPr>
        <p:txBody>
          <a:bodyPr wrap="square" rtlCol="0">
            <a:spAutoFit/>
          </a:bodyPr>
          <a:lstStyle/>
          <a:p>
            <a:pPr algn="ctr"/>
            <a:r>
              <a:rPr lang="en-GB" sz="3200" dirty="0">
                <a:solidFill>
                  <a:schemeClr val="bg1"/>
                </a:solidFill>
                <a:latin typeface="Topmarks" pitchFamily="2" charset="0"/>
              </a:rPr>
              <a:t>Key Learning/Progression of Skills</a:t>
            </a:r>
          </a:p>
        </p:txBody>
      </p:sp>
      <p:pic>
        <p:nvPicPr>
          <p:cNvPr id="5" name="Picture 4">
            <a:extLst>
              <a:ext uri="{FF2B5EF4-FFF2-40B4-BE49-F238E27FC236}">
                <a16:creationId xmlns:a16="http://schemas.microsoft.com/office/drawing/2014/main" id="{F56A678A-5E01-561C-EEFC-FCA8EB439CDA}"/>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0292994" y="5809311"/>
            <a:ext cx="1899006" cy="1048689"/>
          </a:xfrm>
          <a:prstGeom prst="rect">
            <a:avLst/>
          </a:prstGeom>
        </p:spPr>
      </p:pic>
    </p:spTree>
    <p:extLst>
      <p:ext uri="{BB962C8B-B14F-4D97-AF65-F5344CB8AC3E}">
        <p14:creationId xmlns:p14="http://schemas.microsoft.com/office/powerpoint/2010/main" val="372855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118" y="161129"/>
            <a:ext cx="11822210" cy="323166"/>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0058680" y="6525344"/>
            <a:ext cx="609321" cy="332656"/>
          </a:xfrm>
          <a:prstGeom prst="rect">
            <a:avLst/>
          </a:prstGeom>
          <a:noFill/>
          <a:ln w="9525">
            <a:noFill/>
            <a:miter lim="800000"/>
            <a:headEnd/>
            <a:tailEnd/>
          </a:ln>
        </p:spPr>
      </p:pic>
      <p:sp>
        <p:nvSpPr>
          <p:cNvPr id="5" name="TextBox 4"/>
          <p:cNvSpPr txBox="1"/>
          <p:nvPr/>
        </p:nvSpPr>
        <p:spPr>
          <a:xfrm>
            <a:off x="216142" y="146994"/>
            <a:ext cx="8492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Topmarks" pitchFamily="2" charset="0"/>
              </a:rPr>
              <a:t>Progression for Literacy (Specific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Topmarks" pitchFamily="2" charset="0"/>
            </a:endParaRPr>
          </a:p>
        </p:txBody>
      </p:sp>
      <p:sp>
        <p:nvSpPr>
          <p:cNvPr id="14" name="TextBox 13"/>
          <p:cNvSpPr txBox="1"/>
          <p:nvPr/>
        </p:nvSpPr>
        <p:spPr>
          <a:xfrm>
            <a:off x="-847904" y="5295234"/>
            <a:ext cx="20162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0000"/>
              </a:solidFill>
              <a:effectLst/>
              <a:uLnTx/>
              <a:uFillTx/>
              <a:latin typeface="NTPreCursivefk" panose="03000400000000000000" pitchFamily="66" charset="0"/>
              <a:ea typeface="+mn-ea"/>
              <a:cs typeface="+mn-cs"/>
            </a:endParaRPr>
          </a:p>
        </p:txBody>
      </p:sp>
      <p:sp>
        <p:nvSpPr>
          <p:cNvPr id="44" name="TextBox 43"/>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p:cNvSpPr txBox="1"/>
          <p:nvPr/>
        </p:nvSpPr>
        <p:spPr>
          <a:xfrm>
            <a:off x="8992431" y="4563647"/>
            <a:ext cx="194507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clrChange>
              <a:clrFrom>
                <a:srgbClr val="FEFEFE"/>
              </a:clrFrom>
              <a:clrTo>
                <a:srgbClr val="FEFEFE">
                  <a:alpha val="0"/>
                </a:srgbClr>
              </a:clrTo>
            </a:clrChange>
          </a:blip>
          <a:stretch>
            <a:fillRect/>
          </a:stretch>
        </p:blipFill>
        <p:spPr>
          <a:xfrm>
            <a:off x="11040131" y="6175111"/>
            <a:ext cx="985641" cy="544301"/>
          </a:xfrm>
          <a:prstGeom prst="rect">
            <a:avLst/>
          </a:prstGeom>
        </p:spPr>
      </p:pic>
      <p:pic>
        <p:nvPicPr>
          <p:cNvPr id="4"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092370" y="5837690"/>
            <a:ext cx="1024468" cy="883699"/>
          </a:xfrm>
          <a:prstGeom prst="rect">
            <a:avLst/>
          </a:prstGeom>
          <a:noFill/>
          <a:ln w="9525">
            <a:noFill/>
            <a:miter lim="800000"/>
            <a:headEnd/>
            <a:tailEnd/>
          </a:ln>
        </p:spPr>
      </p:pic>
      <p:sp>
        <p:nvSpPr>
          <p:cNvPr id="11" name="Rectangle 10"/>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sp>
        <p:nvSpPr>
          <p:cNvPr id="6" name="TextBox 5">
            <a:extLst>
              <a:ext uri="{FF2B5EF4-FFF2-40B4-BE49-F238E27FC236}">
                <a16:creationId xmlns:a16="http://schemas.microsoft.com/office/drawing/2014/main" id="{F3B120EF-66DF-B31C-6D4E-BF8F105379ED}"/>
              </a:ext>
            </a:extLst>
          </p:cNvPr>
          <p:cNvSpPr txBox="1"/>
          <p:nvPr/>
        </p:nvSpPr>
        <p:spPr>
          <a:xfrm>
            <a:off x="160208" y="501625"/>
            <a:ext cx="6609030" cy="1169551"/>
          </a:xfrm>
          <a:prstGeom prst="rect">
            <a:avLst/>
          </a:prstGeom>
          <a:noFill/>
        </p:spPr>
        <p:txBody>
          <a:bodyPr wrap="square">
            <a:spAutoFit/>
          </a:bodyPr>
          <a:lstStyle/>
          <a:p>
            <a:r>
              <a:rPr lang="en-GB" sz="1000" b="1" dirty="0">
                <a:solidFill>
                  <a:srgbClr val="333333"/>
                </a:solidFill>
                <a:latin typeface="Topmarks" pitchFamily="2" charset="0"/>
              </a:rPr>
              <a:t>Writing ELG</a:t>
            </a:r>
            <a:endParaRPr lang="en-GB" sz="1000" b="1" i="0" dirty="0">
              <a:solidFill>
                <a:srgbClr val="333333"/>
              </a:solidFill>
              <a:effectLst/>
              <a:latin typeface="Topmarks" pitchFamily="2" charset="0"/>
            </a:endParaRPr>
          </a:p>
          <a:p>
            <a:pPr algn="l"/>
            <a:r>
              <a:rPr lang="en-GB" sz="1000" b="0" i="0" dirty="0">
                <a:solidFill>
                  <a:srgbClr val="333333"/>
                </a:solidFill>
                <a:effectLst/>
                <a:latin typeface="Topmarks" pitchFamily="2" charset="0"/>
              </a:rPr>
              <a:t>Be able to write recognisable letters, most of which are correctly formed.</a:t>
            </a:r>
          </a:p>
          <a:p>
            <a:pPr algn="l"/>
            <a:r>
              <a:rPr lang="en-GB" sz="1000" b="0" i="0" dirty="0">
                <a:solidFill>
                  <a:srgbClr val="333333"/>
                </a:solidFill>
                <a:effectLst/>
                <a:latin typeface="Topmarks" pitchFamily="2" charset="0"/>
              </a:rPr>
              <a:t>Be able to spell words by identifying sounds in them and representing the sounds with a letter or letters.</a:t>
            </a:r>
          </a:p>
          <a:p>
            <a:pPr algn="l"/>
            <a:r>
              <a:rPr lang="en-GB" sz="1000" b="0" i="0" dirty="0">
                <a:solidFill>
                  <a:srgbClr val="333333"/>
                </a:solidFill>
                <a:effectLst/>
                <a:latin typeface="Topmarks" pitchFamily="2" charset="0"/>
              </a:rPr>
              <a:t>Be able to write simple phrases and sentences that can be read by others.</a:t>
            </a:r>
          </a:p>
          <a:p>
            <a:pPr algn="l">
              <a:buFont typeface="Arial" panose="020B0604020202020204" pitchFamily="34" charset="0"/>
              <a:buChar char="•"/>
            </a:pPr>
            <a:endParaRPr lang="en-GB" sz="1000" dirty="0">
              <a:solidFill>
                <a:srgbClr val="333333"/>
              </a:solidFill>
              <a:latin typeface="Topmarks" pitchFamily="2" charset="0"/>
            </a:endParaRPr>
          </a:p>
          <a:p>
            <a:pPr algn="l"/>
            <a:endParaRPr lang="en-GB" sz="1000" b="0" i="0" dirty="0">
              <a:solidFill>
                <a:srgbClr val="333333"/>
              </a:solidFill>
              <a:effectLst/>
              <a:latin typeface="Topmarks" pitchFamily="2" charset="0"/>
            </a:endParaRPr>
          </a:p>
          <a:p>
            <a:endParaRPr lang="en-GB" sz="1000" dirty="0">
              <a:latin typeface="Topmarks" pitchFamily="2" charset="0"/>
            </a:endParaRPr>
          </a:p>
        </p:txBody>
      </p:sp>
      <p:graphicFrame>
        <p:nvGraphicFramePr>
          <p:cNvPr id="16" name="Table 15">
            <a:extLst>
              <a:ext uri="{FF2B5EF4-FFF2-40B4-BE49-F238E27FC236}">
                <a16:creationId xmlns:a16="http://schemas.microsoft.com/office/drawing/2014/main" id="{70C3AE1F-931B-313E-4CCA-61ED86DA8F84}"/>
              </a:ext>
            </a:extLst>
          </p:cNvPr>
          <p:cNvGraphicFramePr>
            <a:graphicFrameLocks noGrp="1"/>
          </p:cNvGraphicFramePr>
          <p:nvPr>
            <p:extLst>
              <p:ext uri="{D42A27DB-BD31-4B8C-83A1-F6EECF244321}">
                <p14:modId xmlns:p14="http://schemas.microsoft.com/office/powerpoint/2010/main" val="1509735164"/>
              </p:ext>
            </p:extLst>
          </p:nvPr>
        </p:nvGraphicFramePr>
        <p:xfrm>
          <a:off x="216142" y="1190752"/>
          <a:ext cx="11785186" cy="5505069"/>
        </p:xfrm>
        <a:graphic>
          <a:graphicData uri="http://schemas.openxmlformats.org/drawingml/2006/table">
            <a:tbl>
              <a:tblPr firstRow="1" bandRow="1">
                <a:tableStyleId>{5C22544A-7EE6-4342-B048-85BDC9FD1C3A}</a:tableStyleId>
              </a:tblPr>
              <a:tblGrid>
                <a:gridCol w="1683598">
                  <a:extLst>
                    <a:ext uri="{9D8B030D-6E8A-4147-A177-3AD203B41FA5}">
                      <a16:colId xmlns:a16="http://schemas.microsoft.com/office/drawing/2014/main" val="357123734"/>
                    </a:ext>
                  </a:extLst>
                </a:gridCol>
                <a:gridCol w="1683598">
                  <a:extLst>
                    <a:ext uri="{9D8B030D-6E8A-4147-A177-3AD203B41FA5}">
                      <a16:colId xmlns:a16="http://schemas.microsoft.com/office/drawing/2014/main" val="1556526982"/>
                    </a:ext>
                  </a:extLst>
                </a:gridCol>
                <a:gridCol w="1683598">
                  <a:extLst>
                    <a:ext uri="{9D8B030D-6E8A-4147-A177-3AD203B41FA5}">
                      <a16:colId xmlns:a16="http://schemas.microsoft.com/office/drawing/2014/main" val="2852599349"/>
                    </a:ext>
                  </a:extLst>
                </a:gridCol>
                <a:gridCol w="1683598">
                  <a:extLst>
                    <a:ext uri="{9D8B030D-6E8A-4147-A177-3AD203B41FA5}">
                      <a16:colId xmlns:a16="http://schemas.microsoft.com/office/drawing/2014/main" val="694734478"/>
                    </a:ext>
                  </a:extLst>
                </a:gridCol>
                <a:gridCol w="1683598">
                  <a:extLst>
                    <a:ext uri="{9D8B030D-6E8A-4147-A177-3AD203B41FA5}">
                      <a16:colId xmlns:a16="http://schemas.microsoft.com/office/drawing/2014/main" val="467292615"/>
                    </a:ext>
                  </a:extLst>
                </a:gridCol>
                <a:gridCol w="1683598">
                  <a:extLst>
                    <a:ext uri="{9D8B030D-6E8A-4147-A177-3AD203B41FA5}">
                      <a16:colId xmlns:a16="http://schemas.microsoft.com/office/drawing/2014/main" val="2974462167"/>
                    </a:ext>
                  </a:extLst>
                </a:gridCol>
                <a:gridCol w="1683598">
                  <a:extLst>
                    <a:ext uri="{9D8B030D-6E8A-4147-A177-3AD203B41FA5}">
                      <a16:colId xmlns:a16="http://schemas.microsoft.com/office/drawing/2014/main" val="4011285597"/>
                    </a:ext>
                  </a:extLst>
                </a:gridCol>
              </a:tblGrid>
              <a:tr h="0">
                <a:tc>
                  <a:txBody>
                    <a:bodyPr/>
                    <a:lstStyle/>
                    <a:p>
                      <a:endParaRPr lang="en-GB"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solidFill>
                            <a:schemeClr val="bg1"/>
                          </a:solidFill>
                          <a:latin typeface="Topmarks" pitchFamily="2" charset="0"/>
                        </a:rPr>
                        <a:t>Autumn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solidFill>
                            <a:schemeClr val="bg1"/>
                          </a:solidFill>
                          <a:latin typeface="Topmarks" pitchFamily="2" charset="0"/>
                        </a:rPr>
                        <a:t>Autumn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solidFill>
                            <a:schemeClr val="bg1"/>
                          </a:solidFill>
                          <a:latin typeface="Topmarks" pitchFamily="2" charset="0"/>
                        </a:rPr>
                        <a:t>Spring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solidFill>
                            <a:schemeClr val="bg1"/>
                          </a:solidFill>
                          <a:latin typeface="Topmarks" pitchFamily="2" charset="0"/>
                        </a:rPr>
                        <a:t>Spring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solidFill>
                            <a:schemeClr val="bg1"/>
                          </a:solidFill>
                          <a:latin typeface="Topmarks" pitchFamily="2" charset="0"/>
                        </a:rPr>
                        <a:t>Summer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solidFill>
                            <a:schemeClr val="bg1"/>
                          </a:solidFill>
                          <a:latin typeface="Topmarks" pitchFamily="2" charset="0"/>
                        </a:rPr>
                        <a:t>Summer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667267831"/>
                  </a:ext>
                </a:extLst>
              </a:tr>
              <a:tr h="370840">
                <a:tc>
                  <a:txBody>
                    <a:bodyPr/>
                    <a:lstStyle/>
                    <a:p>
                      <a:r>
                        <a:rPr lang="en-GB" sz="900" b="1" dirty="0">
                          <a:latin typeface="Topmarks" pitchFamily="2" charset="0"/>
                        </a:rPr>
                        <a:t>Writing Opportunities (Linked to Key Text)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800" b="0" kern="100" dirty="0">
                          <a:solidFill>
                            <a:schemeClr val="tx1"/>
                          </a:solidFill>
                          <a:effectLst/>
                          <a:latin typeface="Topmarks" pitchFamily="2" charset="0"/>
                        </a:rPr>
                        <a:t>CVC words</a:t>
                      </a:r>
                    </a:p>
                    <a:p>
                      <a:r>
                        <a:rPr lang="en-GB" sz="800" kern="1200" dirty="0">
                          <a:solidFill>
                            <a:schemeClr val="dk1"/>
                          </a:solidFill>
                          <a:effectLst/>
                          <a:latin typeface="Topmarks" pitchFamily="2" charset="0"/>
                          <a:ea typeface="+mn-ea"/>
                          <a:cs typeface="+mn-cs"/>
                        </a:rPr>
                        <a:t>Draw a self-portrait.</a:t>
                      </a:r>
                    </a:p>
                    <a:p>
                      <a:r>
                        <a:rPr lang="en-GB" sz="800" kern="1200" dirty="0">
                          <a:solidFill>
                            <a:schemeClr val="dk1"/>
                          </a:solidFill>
                          <a:effectLst/>
                          <a:latin typeface="Topmarks" pitchFamily="2" charset="0"/>
                          <a:ea typeface="+mn-ea"/>
                          <a:cs typeface="+mn-cs"/>
                        </a:rPr>
                        <a:t> </a:t>
                      </a:r>
                    </a:p>
                    <a:p>
                      <a:r>
                        <a:rPr lang="en-GB" sz="800" kern="1200" dirty="0">
                          <a:solidFill>
                            <a:schemeClr val="dk1"/>
                          </a:solidFill>
                          <a:effectLst/>
                          <a:latin typeface="Topmarks" pitchFamily="2" charset="0"/>
                          <a:ea typeface="+mn-ea"/>
                          <a:cs typeface="+mn-cs"/>
                        </a:rPr>
                        <a:t>Tick lists to say what we like and dislike. </a:t>
                      </a:r>
                    </a:p>
                    <a:p>
                      <a:r>
                        <a:rPr lang="en-GB" sz="800" kern="1200" dirty="0">
                          <a:solidFill>
                            <a:schemeClr val="dk1"/>
                          </a:solidFill>
                          <a:effectLst/>
                          <a:latin typeface="Topmarks" pitchFamily="2" charset="0"/>
                          <a:ea typeface="+mn-ea"/>
                          <a:cs typeface="+mn-cs"/>
                        </a:rPr>
                        <a:t> </a:t>
                      </a:r>
                    </a:p>
                    <a:p>
                      <a:r>
                        <a:rPr lang="en-GB" sz="800" kern="1200" dirty="0">
                          <a:solidFill>
                            <a:schemeClr val="dk1"/>
                          </a:solidFill>
                          <a:effectLst/>
                          <a:latin typeface="Topmarks" pitchFamily="2" charset="0"/>
                          <a:ea typeface="+mn-ea"/>
                          <a:cs typeface="+mn-cs"/>
                        </a:rPr>
                        <a:t>Story mapping, sequencing events from a story and labelling. </a:t>
                      </a:r>
                      <a:endParaRPr lang="en-GB" sz="800" b="0" kern="100" dirty="0">
                        <a:solidFill>
                          <a:schemeClr val="tx1"/>
                        </a:solidFill>
                        <a:effectLst/>
                        <a:latin typeface="Topmarks"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800" b="0" kern="100" dirty="0">
                          <a:solidFill>
                            <a:schemeClr val="tx1"/>
                          </a:solidFill>
                          <a:effectLst/>
                          <a:latin typeface="Topmarks" pitchFamily="2" charset="0"/>
                          <a:ea typeface="Aptos" panose="020B0004020202020204" pitchFamily="34" charset="0"/>
                          <a:cs typeface="Times New Roman" panose="02020603050405020304" pitchFamily="18" charset="0"/>
                        </a:rPr>
                        <a:t>Captions</a:t>
                      </a:r>
                    </a:p>
                    <a:p>
                      <a:r>
                        <a:rPr lang="en-GB" sz="800" kern="1200" dirty="0">
                          <a:solidFill>
                            <a:schemeClr val="dk1"/>
                          </a:solidFill>
                          <a:effectLst/>
                          <a:latin typeface="Topmarks" pitchFamily="2" charset="0"/>
                          <a:ea typeface="+mn-ea"/>
                          <a:cs typeface="+mn-cs"/>
                        </a:rPr>
                        <a:t>Creating and labelling a family tree. </a:t>
                      </a:r>
                    </a:p>
                    <a:p>
                      <a:r>
                        <a:rPr lang="en-GB" sz="800" kern="1200" dirty="0">
                          <a:solidFill>
                            <a:schemeClr val="dk1"/>
                          </a:solidFill>
                          <a:effectLst/>
                          <a:latin typeface="Topmarks" pitchFamily="2" charset="0"/>
                          <a:ea typeface="+mn-ea"/>
                          <a:cs typeface="+mn-cs"/>
                        </a:rPr>
                        <a:t> </a:t>
                      </a:r>
                    </a:p>
                    <a:p>
                      <a:r>
                        <a:rPr lang="en-GB" sz="800" kern="1200" dirty="0">
                          <a:solidFill>
                            <a:schemeClr val="dk1"/>
                          </a:solidFill>
                          <a:effectLst/>
                          <a:latin typeface="Topmarks" pitchFamily="2" charset="0"/>
                          <a:ea typeface="+mn-ea"/>
                          <a:cs typeface="+mn-cs"/>
                        </a:rPr>
                        <a:t>Writing in role - speech bubbles </a:t>
                      </a:r>
                    </a:p>
                    <a:p>
                      <a:r>
                        <a:rPr lang="en-GB" sz="800" kern="1200" dirty="0">
                          <a:solidFill>
                            <a:schemeClr val="dk1"/>
                          </a:solidFill>
                          <a:effectLst/>
                          <a:latin typeface="Topmarks" pitchFamily="2" charset="0"/>
                          <a:ea typeface="+mn-ea"/>
                          <a:cs typeface="+mn-cs"/>
                        </a:rPr>
                        <a:t> </a:t>
                      </a:r>
                    </a:p>
                    <a:p>
                      <a:r>
                        <a:rPr lang="en-GB" sz="800" kern="1200" dirty="0">
                          <a:solidFill>
                            <a:schemeClr val="dk1"/>
                          </a:solidFill>
                          <a:effectLst/>
                          <a:latin typeface="Topmarks" pitchFamily="2" charset="0"/>
                          <a:ea typeface="+mn-ea"/>
                          <a:cs typeface="+mn-cs"/>
                        </a:rPr>
                        <a:t>Birthday cards and party invitations. </a:t>
                      </a:r>
                    </a:p>
                    <a:p>
                      <a:r>
                        <a:rPr lang="en-GB" sz="800" kern="1200" dirty="0">
                          <a:solidFill>
                            <a:schemeClr val="dk1"/>
                          </a:solidFill>
                          <a:effectLst/>
                          <a:latin typeface="Topmarks" pitchFamily="2" charset="0"/>
                          <a:ea typeface="+mn-ea"/>
                          <a:cs typeface="+mn-cs"/>
                        </a:rPr>
                        <a:t> </a:t>
                      </a:r>
                    </a:p>
                    <a:p>
                      <a:r>
                        <a:rPr lang="en-GB" sz="800" kern="1200" dirty="0">
                          <a:solidFill>
                            <a:schemeClr val="dk1"/>
                          </a:solidFill>
                          <a:effectLst/>
                          <a:latin typeface="Topmarks" pitchFamily="2" charset="0"/>
                          <a:ea typeface="+mn-ea"/>
                          <a:cs typeface="+mn-cs"/>
                        </a:rPr>
                        <a:t>List writing. </a:t>
                      </a:r>
                      <a:endParaRPr lang="en-GB" sz="800" b="0" kern="100" dirty="0">
                        <a:solidFill>
                          <a:schemeClr val="tx1"/>
                        </a:solidFill>
                        <a:effectLst/>
                        <a:latin typeface="Topmarks" pitchFamily="2"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800" b="0" kern="100" dirty="0">
                          <a:solidFill>
                            <a:schemeClr val="tx1"/>
                          </a:solidFill>
                          <a:effectLst/>
                          <a:latin typeface="Topmarks" pitchFamily="2" charset="0"/>
                        </a:rPr>
                        <a:t>Short dictated sentences. </a:t>
                      </a:r>
                    </a:p>
                    <a:p>
                      <a:r>
                        <a:rPr lang="en-GB" sz="800" kern="1200" dirty="0">
                          <a:solidFill>
                            <a:schemeClr val="dk1"/>
                          </a:solidFill>
                          <a:effectLst/>
                          <a:latin typeface="Topmarks" pitchFamily="2" charset="0"/>
                          <a:ea typeface="+mn-ea"/>
                          <a:cs typeface="+mn-cs"/>
                        </a:rPr>
                        <a:t>Writing captions for illustrations from the story. </a:t>
                      </a:r>
                    </a:p>
                    <a:p>
                      <a:r>
                        <a:rPr lang="en-GB" sz="800" kern="1200" dirty="0">
                          <a:solidFill>
                            <a:schemeClr val="dk1"/>
                          </a:solidFill>
                          <a:effectLst/>
                          <a:latin typeface="Topmarks" pitchFamily="2" charset="0"/>
                          <a:ea typeface="+mn-ea"/>
                          <a:cs typeface="+mn-cs"/>
                        </a:rPr>
                        <a:t> </a:t>
                      </a:r>
                    </a:p>
                    <a:p>
                      <a:r>
                        <a:rPr lang="en-GB" sz="800" kern="1200" dirty="0">
                          <a:solidFill>
                            <a:schemeClr val="dk1"/>
                          </a:solidFill>
                          <a:effectLst/>
                          <a:latin typeface="Topmarks" pitchFamily="2" charset="0"/>
                          <a:ea typeface="+mn-ea"/>
                          <a:cs typeface="+mn-cs"/>
                        </a:rPr>
                        <a:t>Sentences linked to the key text.</a:t>
                      </a:r>
                    </a:p>
                    <a:p>
                      <a:endParaRPr lang="en-GB" sz="800" kern="1200" dirty="0">
                        <a:solidFill>
                          <a:schemeClr val="dk1"/>
                        </a:solidFill>
                        <a:effectLst/>
                        <a:latin typeface="Topmarks" pitchFamily="2" charset="0"/>
                        <a:ea typeface="+mn-ea"/>
                        <a:cs typeface="+mn-cs"/>
                      </a:endParaRPr>
                    </a:p>
                    <a:p>
                      <a:r>
                        <a:rPr lang="en-GB" sz="800" kern="1200" dirty="0">
                          <a:solidFill>
                            <a:schemeClr val="dk1"/>
                          </a:solidFill>
                          <a:effectLst/>
                          <a:latin typeface="Topmarks" pitchFamily="2" charset="0"/>
                          <a:ea typeface="+mn-ea"/>
                          <a:cs typeface="+mn-cs"/>
                        </a:rPr>
                        <a:t>Wanted posters.</a:t>
                      </a:r>
                    </a:p>
                    <a:p>
                      <a:endParaRPr lang="en-GB" sz="800" kern="1200" dirty="0">
                        <a:solidFill>
                          <a:schemeClr val="dk1"/>
                        </a:solidFill>
                        <a:effectLst/>
                        <a:latin typeface="Topmarks" pitchFamily="2" charset="0"/>
                        <a:ea typeface="+mn-ea"/>
                        <a:cs typeface="+mn-cs"/>
                      </a:endParaRPr>
                    </a:p>
                    <a:p>
                      <a:r>
                        <a:rPr lang="en-GB" sz="800" kern="1200" dirty="0">
                          <a:solidFill>
                            <a:schemeClr val="dk1"/>
                          </a:solidFill>
                          <a:effectLst/>
                          <a:latin typeface="Topmarks" pitchFamily="2" charset="0"/>
                          <a:ea typeface="+mn-ea"/>
                          <a:cs typeface="+mn-cs"/>
                        </a:rPr>
                        <a:t>Character descriptions.</a:t>
                      </a:r>
                      <a:endParaRPr lang="en-GB" sz="800" b="0" kern="100" dirty="0">
                        <a:solidFill>
                          <a:schemeClr val="tx1"/>
                        </a:solidFill>
                        <a:effectLst/>
                        <a:latin typeface="Topmarks" pitchFamily="2"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800" b="0" kern="100" dirty="0">
                          <a:solidFill>
                            <a:schemeClr val="tx1"/>
                          </a:solidFill>
                          <a:effectLst/>
                          <a:latin typeface="Topmarks" pitchFamily="2" charset="0"/>
                        </a:rPr>
                        <a:t>Dictated/independent sentences</a:t>
                      </a:r>
                    </a:p>
                    <a:p>
                      <a:r>
                        <a:rPr lang="en-GB" sz="800" kern="1200" dirty="0">
                          <a:solidFill>
                            <a:schemeClr val="dk1"/>
                          </a:solidFill>
                          <a:effectLst/>
                          <a:latin typeface="Topmarks" pitchFamily="2" charset="0"/>
                          <a:ea typeface="+mn-ea"/>
                          <a:cs typeface="+mn-cs"/>
                        </a:rPr>
                        <a:t>Wanted posters </a:t>
                      </a:r>
                    </a:p>
                    <a:p>
                      <a:r>
                        <a:rPr lang="en-GB" sz="800" kern="1200" dirty="0">
                          <a:solidFill>
                            <a:schemeClr val="dk1"/>
                          </a:solidFill>
                          <a:effectLst/>
                          <a:latin typeface="Topmarks" pitchFamily="2" charset="0"/>
                          <a:ea typeface="+mn-ea"/>
                          <a:cs typeface="+mn-cs"/>
                        </a:rPr>
                        <a:t> </a:t>
                      </a:r>
                    </a:p>
                    <a:p>
                      <a:r>
                        <a:rPr lang="en-GB" sz="800" kern="1200" dirty="0">
                          <a:solidFill>
                            <a:schemeClr val="dk1"/>
                          </a:solidFill>
                          <a:effectLst/>
                          <a:latin typeface="Topmarks" pitchFamily="2" charset="0"/>
                          <a:ea typeface="+mn-ea"/>
                          <a:cs typeface="+mn-cs"/>
                        </a:rPr>
                        <a:t>Sentences linked to the key text.</a:t>
                      </a:r>
                    </a:p>
                    <a:p>
                      <a:endParaRPr lang="en-GB" sz="800" kern="1200" dirty="0">
                        <a:solidFill>
                          <a:schemeClr val="dk1"/>
                        </a:solidFill>
                        <a:effectLst/>
                        <a:latin typeface="Topmarks" pitchFamily="2" charset="0"/>
                        <a:ea typeface="+mn-ea"/>
                        <a:cs typeface="+mn-cs"/>
                      </a:endParaRPr>
                    </a:p>
                    <a:p>
                      <a:r>
                        <a:rPr lang="en-GB" sz="800" kern="1200" dirty="0">
                          <a:solidFill>
                            <a:schemeClr val="dk1"/>
                          </a:solidFill>
                          <a:effectLst/>
                          <a:latin typeface="Topmarks" pitchFamily="2" charset="0"/>
                          <a:ea typeface="+mn-ea"/>
                          <a:cs typeface="+mn-cs"/>
                        </a:rPr>
                        <a:t>Instructions on how to make a bird feeder. </a:t>
                      </a:r>
                    </a:p>
                    <a:p>
                      <a:r>
                        <a:rPr lang="en-GB" sz="800" kern="1200" dirty="0">
                          <a:solidFill>
                            <a:schemeClr val="dk1"/>
                          </a:solidFill>
                          <a:effectLst/>
                          <a:latin typeface="Topmarks" pitchFamily="2" charset="0"/>
                          <a:ea typeface="+mn-ea"/>
                          <a:cs typeface="+mn-cs"/>
                        </a:rPr>
                        <a:t> </a:t>
                      </a:r>
                    </a:p>
                    <a:p>
                      <a:r>
                        <a:rPr lang="en-GB" sz="800" kern="1200" dirty="0">
                          <a:solidFill>
                            <a:schemeClr val="dk1"/>
                          </a:solidFill>
                          <a:effectLst/>
                          <a:latin typeface="Topmarks" pitchFamily="2" charset="0"/>
                          <a:ea typeface="+mn-ea"/>
                          <a:cs typeface="+mn-cs"/>
                        </a:rPr>
                        <a:t>Letter writing. </a:t>
                      </a:r>
                      <a:endParaRPr lang="en-GB" sz="800" b="0" kern="100" dirty="0">
                        <a:solidFill>
                          <a:schemeClr val="tx1"/>
                        </a:solidFill>
                        <a:effectLst/>
                        <a:latin typeface="Topmarks" pitchFamily="2"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00" dirty="0">
                          <a:effectLst/>
                          <a:latin typeface="Topmarks" pitchFamily="2" charset="0"/>
                          <a:ea typeface="Aptos" panose="020B0004020202020204" pitchFamily="34" charset="0"/>
                          <a:cs typeface="Times New Roman" panose="02020603050405020304" pitchFamily="18" charset="0"/>
                        </a:rPr>
                        <a:t>Dictated/independent sentences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00" dirty="0">
                          <a:effectLst/>
                          <a:latin typeface="Topmarks" pitchFamily="2" charset="0"/>
                          <a:ea typeface="Aptos" panose="020B0004020202020204" pitchFamily="34" charset="0"/>
                          <a:cs typeface="Times New Roman" panose="02020603050405020304" pitchFamily="18" charset="0"/>
                        </a:rPr>
                        <a:t>Fact Files.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00" dirty="0">
                          <a:effectLst/>
                          <a:latin typeface="Topmarks" pitchFamily="2" charset="0"/>
                          <a:ea typeface="Aptos" panose="020B0004020202020204" pitchFamily="34" charset="0"/>
                          <a:cs typeface="Times New Roman" panose="02020603050405020304" pitchFamily="18" charset="0"/>
                        </a:rPr>
                        <a:t>Labelling diagrams.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00" dirty="0">
                          <a:effectLst/>
                          <a:latin typeface="Topmarks" pitchFamily="2" charset="0"/>
                          <a:ea typeface="Aptos" panose="020B0004020202020204" pitchFamily="34" charset="0"/>
                          <a:cs typeface="Times New Roman" panose="02020603050405020304" pitchFamily="18" charset="0"/>
                        </a:rPr>
                        <a:t>Sentences linked to the key text.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00" dirty="0">
                          <a:effectLst/>
                          <a:latin typeface="Topmarks" pitchFamily="2" charset="0"/>
                          <a:ea typeface="Aptos" panose="020B0004020202020204" pitchFamily="34" charset="0"/>
                          <a:cs typeface="Times New Roman" panose="02020603050405020304" pitchFamily="18" charset="0"/>
                        </a:rPr>
                        <a:t>Poetry.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Dictated/independent sentences</a:t>
                      </a:r>
                    </a:p>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Story retelling. </a:t>
                      </a:r>
                    </a:p>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Sentences linked to the key text. </a:t>
                      </a:r>
                    </a:p>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Non-fiction writing</a:t>
                      </a:r>
                    </a:p>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Instructions. </a:t>
                      </a:r>
                    </a:p>
                    <a:p>
                      <a:pPr>
                        <a:lnSpc>
                          <a:spcPct val="107000"/>
                        </a:lnSpc>
                        <a:spcAft>
                          <a:spcPts val="800"/>
                        </a:spcAft>
                      </a:pPr>
                      <a:endParaRPr lang="en-GB" sz="800" kern="100" dirty="0">
                        <a:effectLst/>
                        <a:latin typeface="Topmarks" pitchFamily="2"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0956109"/>
                  </a:ext>
                </a:extLst>
              </a:tr>
              <a:tr h="0">
                <a:tc>
                  <a:txBody>
                    <a:bodyPr/>
                    <a:lstStyle/>
                    <a:p>
                      <a:r>
                        <a:rPr lang="en-GB" sz="900" b="1">
                          <a:latin typeface="Topmarks" pitchFamily="2" charset="0"/>
                        </a:rPr>
                        <a:t>Composition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am forming the basic understanding of compositional skills through talk -  to organise my play and describe events and special occasions.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understand that thoughts and stories can be written down.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dk1"/>
                        </a:solidFill>
                        <a:effectLst/>
                        <a:latin typeface="Topmark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orally compose a caption and use my sounds to attempt to write it.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hold a short sentence in my head before beginning to write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dk1"/>
                        </a:solidFill>
                        <a:effectLst/>
                        <a:latin typeface="Topmark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dk1"/>
                        </a:solidFill>
                        <a:effectLst/>
                        <a:latin typeface="Topmarks" pitchFamily="2"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orally compose a sentence and hold it in my memory before attempting to write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dk1"/>
                        </a:solidFill>
                        <a:effectLst/>
                        <a:latin typeface="Topmark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understand the concept of a full stop and with adult support, can use them.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orally compose a sentence and hold it in my memory before attempting to write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dk1"/>
                        </a:solidFill>
                        <a:effectLst/>
                        <a:latin typeface="Topmark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am beginning to use finger spaces and full stops in my sentence.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write sequenced simple sentences with some finger spaces – working towards including a capital letter and full stop.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2927434"/>
                  </a:ext>
                </a:extLst>
              </a:tr>
              <a:tr h="370840">
                <a:tc>
                  <a:txBody>
                    <a:bodyPr/>
                    <a:lstStyle/>
                    <a:p>
                      <a:r>
                        <a:rPr lang="en-GB" sz="900" b="1" dirty="0">
                          <a:latin typeface="Topmarks" pitchFamily="2" charset="0"/>
                        </a:rPr>
                        <a:t>Transcription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write some CVC words with adult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dk1"/>
                        </a:solidFill>
                        <a:effectLst/>
                        <a:latin typeface="Topmark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am able to write my first name, with some correctly formed letters.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write CVC words independently.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dk1"/>
                        </a:solidFill>
                        <a:effectLst/>
                        <a:latin typeface="Topmark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write my first name independently, with all letters correctly formed.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dk1"/>
                        </a:solidFill>
                        <a:effectLst/>
                        <a:latin typeface="Topmark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am beginning to form more letters correctly.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dk1"/>
                        </a:solidFill>
                        <a:effectLst/>
                        <a:latin typeface="Topmark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write some tricky words, using the tools around the classroom to help 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kern="1200" dirty="0">
                          <a:solidFill>
                            <a:schemeClr val="dk1"/>
                          </a:solidFill>
                          <a:effectLst/>
                          <a:latin typeface="Topmarks" pitchFamily="2" charset="0"/>
                          <a:ea typeface="+mn-ea"/>
                          <a:cs typeface="+mn-cs"/>
                        </a:rPr>
                        <a:t>I am beginning to write words containing Phase 3 digraphs and trigraphs. </a:t>
                      </a:r>
                    </a:p>
                    <a:p>
                      <a:endParaRPr lang="en-GB" sz="800" kern="1200" dirty="0">
                        <a:solidFill>
                          <a:schemeClr val="dk1"/>
                        </a:solidFill>
                        <a:effectLst/>
                        <a:latin typeface="Topmarks" pitchFamily="2" charset="0"/>
                        <a:ea typeface="+mn-ea"/>
                        <a:cs typeface="+mn-cs"/>
                      </a:endParaRPr>
                    </a:p>
                    <a:p>
                      <a:r>
                        <a:rPr lang="en-GB" sz="800" kern="1200" dirty="0">
                          <a:solidFill>
                            <a:schemeClr val="dk1"/>
                          </a:solidFill>
                          <a:effectLst/>
                          <a:latin typeface="Topmarks" pitchFamily="2" charset="0"/>
                          <a:ea typeface="+mn-ea"/>
                          <a:cs typeface="+mn-cs"/>
                        </a:rPr>
                        <a:t>I can spell some tricky words correctly. </a:t>
                      </a:r>
                    </a:p>
                    <a:p>
                      <a:endParaRPr lang="en-GB" sz="8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can confidently write words using Phase 3 digraphs and trigraphs. </a:t>
                      </a:r>
                    </a:p>
                    <a:p>
                      <a:endParaRPr lang="en-GB" sz="800" dirty="0">
                        <a:latin typeface="Topmarks" pitchFamily="2" charset="0"/>
                      </a:endParaRPr>
                    </a:p>
                    <a:p>
                      <a:r>
                        <a:rPr lang="en-GB" sz="800" dirty="0">
                          <a:latin typeface="Topmarks" pitchFamily="2" charset="0"/>
                        </a:rPr>
                        <a:t>I am becoming more confident spelling tricky words.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make phonetically plausible attempts when writing unknown words that cannot be sounded out with Phase 2 and 3 phonics knowledge.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dk1"/>
                        </a:solidFill>
                        <a:effectLst/>
                        <a:latin typeface="Topmark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write my full name.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kern="1200" dirty="0">
                          <a:solidFill>
                            <a:schemeClr val="dk1"/>
                          </a:solidFill>
                          <a:effectLst/>
                          <a:latin typeface="Topmarks" pitchFamily="2" charset="0"/>
                          <a:ea typeface="+mn-ea"/>
                          <a:cs typeface="+mn-cs"/>
                        </a:rPr>
                        <a:t>I can make phonetically plausible attempts when writing unknown words that cannot be sounded out with only Phase 2 and 3 knowledge. </a:t>
                      </a:r>
                    </a:p>
                    <a:p>
                      <a:endParaRPr lang="en-GB" sz="800" kern="1200" dirty="0">
                        <a:solidFill>
                          <a:schemeClr val="dk1"/>
                        </a:solidFill>
                        <a:effectLst/>
                        <a:latin typeface="Topmarks" pitchFamily="2" charset="0"/>
                        <a:ea typeface="+mn-ea"/>
                        <a:cs typeface="+mn-cs"/>
                      </a:endParaRPr>
                    </a:p>
                    <a:p>
                      <a:r>
                        <a:rPr lang="en-GB" sz="800" kern="1200" dirty="0">
                          <a:solidFill>
                            <a:schemeClr val="dk1"/>
                          </a:solidFill>
                          <a:effectLst/>
                          <a:latin typeface="Topmarks" pitchFamily="2" charset="0"/>
                          <a:ea typeface="+mn-ea"/>
                          <a:cs typeface="+mn-cs"/>
                        </a:rPr>
                        <a:t>I can use my phonics knowledge to segment and write Phase 4 words. </a:t>
                      </a:r>
                    </a:p>
                    <a:p>
                      <a:endParaRPr lang="en-GB" sz="800" kern="1200" dirty="0">
                        <a:solidFill>
                          <a:schemeClr val="dk1"/>
                        </a:solidFill>
                        <a:effectLst/>
                        <a:latin typeface="Topmarks" pitchFamily="2" charset="0"/>
                        <a:ea typeface="+mn-ea"/>
                        <a:cs typeface="+mn-cs"/>
                      </a:endParaRPr>
                    </a:p>
                    <a:p>
                      <a:r>
                        <a:rPr lang="en-GB" sz="800" kern="1200" dirty="0">
                          <a:solidFill>
                            <a:schemeClr val="dk1"/>
                          </a:solidFill>
                          <a:effectLst/>
                          <a:latin typeface="Topmarks" pitchFamily="2" charset="0"/>
                          <a:ea typeface="+mn-ea"/>
                          <a:cs typeface="+mn-cs"/>
                        </a:rPr>
                        <a:t>I confidently spell a range of tricky words.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6457287"/>
                  </a:ext>
                </a:extLst>
              </a:tr>
              <a:tr h="370840">
                <a:tc>
                  <a:txBody>
                    <a:bodyPr/>
                    <a:lstStyle/>
                    <a:p>
                      <a:r>
                        <a:rPr lang="en-GB" sz="900" b="1" dirty="0">
                          <a:latin typeface="Topmarks" pitchFamily="2" charset="0"/>
                        </a:rPr>
                        <a:t>Handwriting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00" dirty="0">
                          <a:solidFill>
                            <a:schemeClr val="tx1"/>
                          </a:solidFill>
                          <a:effectLst/>
                          <a:latin typeface="Topmarks" pitchFamily="2" charset="0"/>
                        </a:rPr>
                        <a:t>I can write some letters of my name correctly.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kern="100" dirty="0">
                        <a:solidFill>
                          <a:schemeClr val="tx1"/>
                        </a:solidFill>
                        <a:effectLst/>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kern="100" dirty="0">
                        <a:solidFill>
                          <a:schemeClr val="tx1"/>
                        </a:solidFill>
                        <a:effectLst/>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kern="100" dirty="0">
                        <a:solidFill>
                          <a:schemeClr val="tx1"/>
                        </a:solidFill>
                        <a:effectLst/>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kern="100" dirty="0">
                        <a:solidFill>
                          <a:schemeClr val="tx1"/>
                        </a:solidFill>
                        <a:effectLst/>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00" dirty="0">
                          <a:solidFill>
                            <a:schemeClr val="tx1"/>
                          </a:solidFill>
                          <a:effectLst/>
                          <a:latin typeface="Topmarks" pitchFamily="2" charset="0"/>
                        </a:rPr>
                        <a:t>I can form the letters in my first name correctly.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kern="100" dirty="0">
                        <a:solidFill>
                          <a:schemeClr val="tx1"/>
                        </a:solidFill>
                        <a:effectLst/>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00" dirty="0">
                          <a:solidFill>
                            <a:schemeClr val="tx1"/>
                          </a:solidFill>
                          <a:effectLst/>
                          <a:latin typeface="Topmarks" pitchFamily="2" charset="0"/>
                        </a:rPr>
                        <a:t>I am beginning to form more letters correctly.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kern="100" dirty="0">
                        <a:solidFill>
                          <a:schemeClr val="tx1"/>
                        </a:solidFill>
                        <a:effectLst/>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00" dirty="0">
                          <a:solidFill>
                            <a:schemeClr val="tx1"/>
                          </a:solidFill>
                          <a:effectLst/>
                          <a:latin typeface="Topmarks" pitchFamily="2" charset="0"/>
                        </a:rPr>
                        <a:t>I can sit in a comfortable writing position. </a:t>
                      </a:r>
                      <a:endParaRPr lang="en-GB" sz="8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form some letters correctly.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dk1"/>
                        </a:solidFill>
                        <a:effectLst/>
                        <a:latin typeface="Topmark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have developed a comfortable pencil grip.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latin typeface="Topmarks" pitchFamily="2" charset="0"/>
                        </a:rPr>
                        <a:t>I can form most letters correctly. </a:t>
                      </a:r>
                    </a:p>
                    <a:p>
                      <a:endParaRPr lang="en-GB" sz="8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form most letters correctly.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dk1"/>
                        </a:solidFill>
                        <a:effectLst/>
                        <a:latin typeface="Topmark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am beginning to form some upper case letters correctly. </a:t>
                      </a:r>
                    </a:p>
                    <a:p>
                      <a:endParaRPr lang="en-GB" sz="8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form most letters correctly.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dk1"/>
                        </a:solidFill>
                        <a:effectLst/>
                        <a:latin typeface="Topmark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dk1"/>
                          </a:solidFill>
                          <a:effectLst/>
                          <a:latin typeface="Topmarks" pitchFamily="2" charset="0"/>
                          <a:ea typeface="+mn-ea"/>
                          <a:cs typeface="+mn-cs"/>
                        </a:rPr>
                        <a:t>I can form most upper case letters correctly. </a:t>
                      </a:r>
                    </a:p>
                    <a:p>
                      <a:endParaRPr lang="en-GB" sz="8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8904311"/>
                  </a:ext>
                </a:extLst>
              </a:tr>
            </a:tbl>
          </a:graphicData>
        </a:graphic>
      </p:graphicFrame>
    </p:spTree>
    <p:extLst>
      <p:ext uri="{BB962C8B-B14F-4D97-AF65-F5344CB8AC3E}">
        <p14:creationId xmlns:p14="http://schemas.microsoft.com/office/powerpoint/2010/main" val="4212062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208" y="110581"/>
            <a:ext cx="11822210" cy="323166"/>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33685" y="89409"/>
            <a:ext cx="8492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Topmarks" pitchFamily="2" charset="0"/>
              </a:rPr>
              <a:t>Progression for Maths (Specific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Topmarks" pitchFamily="2" charset="0"/>
            </a:endParaRPr>
          </a:p>
        </p:txBody>
      </p:sp>
      <p:sp>
        <p:nvSpPr>
          <p:cNvPr id="14" name="TextBox 13"/>
          <p:cNvSpPr txBox="1"/>
          <p:nvPr/>
        </p:nvSpPr>
        <p:spPr>
          <a:xfrm>
            <a:off x="-847904" y="5295234"/>
            <a:ext cx="20162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0000"/>
              </a:solidFill>
              <a:effectLst/>
              <a:uLnTx/>
              <a:uFillTx/>
              <a:latin typeface="NTPreCursivefk" panose="03000400000000000000" pitchFamily="66" charset="0"/>
              <a:ea typeface="+mn-ea"/>
              <a:cs typeface="+mn-cs"/>
            </a:endParaRPr>
          </a:p>
        </p:txBody>
      </p:sp>
      <p:sp>
        <p:nvSpPr>
          <p:cNvPr id="44" name="TextBox 43"/>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p:cNvSpPr txBox="1"/>
          <p:nvPr/>
        </p:nvSpPr>
        <p:spPr>
          <a:xfrm>
            <a:off x="8992431" y="4563647"/>
            <a:ext cx="194507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graphicFrame>
        <p:nvGraphicFramePr>
          <p:cNvPr id="6" name="Table 5">
            <a:extLst>
              <a:ext uri="{FF2B5EF4-FFF2-40B4-BE49-F238E27FC236}">
                <a16:creationId xmlns:a16="http://schemas.microsoft.com/office/drawing/2014/main" id="{20ED1E1E-6401-E606-F23F-0175BE68C6AC}"/>
              </a:ext>
            </a:extLst>
          </p:cNvPr>
          <p:cNvGraphicFramePr>
            <a:graphicFrameLocks noGrp="1"/>
          </p:cNvGraphicFramePr>
          <p:nvPr>
            <p:extLst>
              <p:ext uri="{D42A27DB-BD31-4B8C-83A1-F6EECF244321}">
                <p14:modId xmlns:p14="http://schemas.microsoft.com/office/powerpoint/2010/main" val="4225580919"/>
              </p:ext>
            </p:extLst>
          </p:nvPr>
        </p:nvGraphicFramePr>
        <p:xfrm>
          <a:off x="221760" y="1181804"/>
          <a:ext cx="11748479" cy="5039354"/>
        </p:xfrm>
        <a:graphic>
          <a:graphicData uri="http://schemas.openxmlformats.org/drawingml/2006/table">
            <a:tbl>
              <a:tblPr firstRow="1" firstCol="1" bandRow="1"/>
              <a:tblGrid>
                <a:gridCol w="1770429">
                  <a:extLst>
                    <a:ext uri="{9D8B030D-6E8A-4147-A177-3AD203B41FA5}">
                      <a16:colId xmlns:a16="http://schemas.microsoft.com/office/drawing/2014/main" val="3918944247"/>
                    </a:ext>
                  </a:extLst>
                </a:gridCol>
                <a:gridCol w="1936783">
                  <a:extLst>
                    <a:ext uri="{9D8B030D-6E8A-4147-A177-3AD203B41FA5}">
                      <a16:colId xmlns:a16="http://schemas.microsoft.com/office/drawing/2014/main" val="3634469502"/>
                    </a:ext>
                  </a:extLst>
                </a:gridCol>
                <a:gridCol w="1936783">
                  <a:extLst>
                    <a:ext uri="{9D8B030D-6E8A-4147-A177-3AD203B41FA5}">
                      <a16:colId xmlns:a16="http://schemas.microsoft.com/office/drawing/2014/main" val="305656995"/>
                    </a:ext>
                  </a:extLst>
                </a:gridCol>
                <a:gridCol w="2050097">
                  <a:extLst>
                    <a:ext uri="{9D8B030D-6E8A-4147-A177-3AD203B41FA5}">
                      <a16:colId xmlns:a16="http://schemas.microsoft.com/office/drawing/2014/main" val="1847307233"/>
                    </a:ext>
                  </a:extLst>
                </a:gridCol>
                <a:gridCol w="2050901">
                  <a:extLst>
                    <a:ext uri="{9D8B030D-6E8A-4147-A177-3AD203B41FA5}">
                      <a16:colId xmlns:a16="http://schemas.microsoft.com/office/drawing/2014/main" val="3475865985"/>
                    </a:ext>
                  </a:extLst>
                </a:gridCol>
                <a:gridCol w="2003486">
                  <a:extLst>
                    <a:ext uri="{9D8B030D-6E8A-4147-A177-3AD203B41FA5}">
                      <a16:colId xmlns:a16="http://schemas.microsoft.com/office/drawing/2014/main" val="1494604072"/>
                    </a:ext>
                  </a:extLst>
                </a:gridCol>
              </a:tblGrid>
              <a:tr h="166091">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Autumn 1</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Autumn 2</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Spring 1</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Spring 2</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Summer 1</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Summer 2</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569375460"/>
                  </a:ext>
                </a:extLst>
              </a:tr>
              <a:tr h="4873263">
                <a:tc>
                  <a:txBody>
                    <a:bodyPr/>
                    <a:lstStyle/>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am beginning to name 2D shapes.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create pictures using 2D shapes.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match objects and pictures to those that are the same.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identify a set of objects.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sort objects to a type (by colour, size, by characteristic).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create sorting rules.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compare amounts between two sets (using language such as more, fewer, the same as).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compare size, mass and capacity.</a:t>
                      </a:r>
                    </a:p>
                    <a:p>
                      <a:pPr lvl="0"/>
                      <a:endParaRPr lang="en-GB" sz="800" kern="1200" dirty="0">
                        <a:solidFill>
                          <a:schemeClr val="tx1"/>
                        </a:solidFill>
                        <a:effectLst/>
                        <a:latin typeface="Topmarks" pitchFamily="2" charset="0"/>
                        <a:ea typeface="+mn-ea"/>
                        <a:cs typeface="+mn-cs"/>
                      </a:endParaRPr>
                    </a:p>
                    <a:p>
                      <a:r>
                        <a:rPr lang="en-GB" sz="800" kern="1200" dirty="0">
                          <a:solidFill>
                            <a:schemeClr val="tx1"/>
                          </a:solidFill>
                          <a:effectLst/>
                          <a:latin typeface="Topmarks" pitchFamily="2" charset="0"/>
                          <a:ea typeface="+mn-ea"/>
                          <a:cs typeface="+mn-cs"/>
                        </a:rPr>
                        <a:t>I can create simple patterns. </a:t>
                      </a:r>
                      <a:r>
                        <a:rPr lang="en-GB" sz="800" dirty="0">
                          <a:effectLst/>
                          <a:latin typeface="Topmarks" pitchFamily="2"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find and represent numbers up to 5.</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subitise numbers within 5.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say one more and one less than a number within 5.</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discuss the composition of numbers within 5.</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confidently name and identify 2D shapes.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use language such as same, different, large, small, sides, corners to compare and sort shapes.</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understand that shapes can be combined to create new shapes.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use language such as, in, on, under, behind, through, next to, to describe position.</a:t>
                      </a:r>
                    </a:p>
                    <a:p>
                      <a:pPr lvl="0"/>
                      <a:r>
                        <a:rPr lang="en-GB" sz="800" kern="1200" dirty="0">
                          <a:solidFill>
                            <a:schemeClr val="tx1"/>
                          </a:solidFill>
                          <a:effectLst/>
                          <a:latin typeface="Topmarks" pitchFamily="2" charset="0"/>
                          <a:ea typeface="+mn-ea"/>
                          <a:cs typeface="+mn-cs"/>
                        </a:rPr>
                        <a:t> </a:t>
                      </a:r>
                    </a:p>
                    <a:p>
                      <a:r>
                        <a:rPr lang="en-GB" sz="800" kern="1200" dirty="0">
                          <a:solidFill>
                            <a:schemeClr val="tx1"/>
                          </a:solidFill>
                          <a:effectLst/>
                          <a:latin typeface="Topmarks" pitchFamily="2" charset="0"/>
                          <a:ea typeface="+mn-ea"/>
                          <a:cs typeface="+mn-cs"/>
                        </a:rPr>
                        <a:t>I am beginning to distinguish and talk about the differences between key events in my daily routines – using language such as day, night, before, after, then, next, morning, afternoon, today, tomorrow. </a:t>
                      </a:r>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find and represent numbers up to 8.</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subitise numbers within 8.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say one more and one less than a number within 8.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discuss the composition of numbers within 8.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use language such as heavier, lighter and the same to compare mass.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use language such as full, empty, half full, nearly full, nearly empty to describe capacity.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use language such as narrow, wide, thin, tall, more, less to discuss containers that can be used to measure capacity.</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use language such as long, short, longer, shorter, the same as to compare length.</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se language such as tall, short, taller, shorts to compare height.</a:t>
                      </a:r>
                    </a:p>
                    <a:p>
                      <a:endParaRPr lang="en-GB" sz="800" kern="1200" dirty="0">
                        <a:solidFill>
                          <a:schemeClr val="tx1"/>
                        </a:solidFill>
                        <a:effectLst/>
                        <a:latin typeface="Topmarks" pitchFamily="2" charset="0"/>
                        <a:ea typeface="+mn-ea"/>
                        <a:cs typeface="+mn-cs"/>
                      </a:endParaRPr>
                    </a:p>
                    <a:p>
                      <a:r>
                        <a:rPr lang="en-GB" sz="800" kern="1200" dirty="0">
                          <a:solidFill>
                            <a:schemeClr val="tx1"/>
                          </a:solidFill>
                          <a:effectLst/>
                          <a:latin typeface="Topmarks" pitchFamily="2" charset="0"/>
                          <a:ea typeface="+mn-ea"/>
                          <a:cs typeface="+mn-cs"/>
                        </a:rPr>
                        <a:t>I can use language such as today, tomorrow, next week, minute, days, days of the week names, after, before, to talk about time. </a:t>
                      </a:r>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find and represent numbers up to 10.</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use conceptual subitising to recognise numbers within 10.</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say one more and one less than a number within 10.</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compare numbers within 10 using language such as more, less, greater, smaller.</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create different arrangements of the number 10 and discuss how I made them.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find number bonds within 10.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find and make doubles within 10.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use concrete materials to explore odd and even numbers within 10.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recognise and name 3D shapes.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find 2D shapes within 3D shapes.</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select and use 3D shapes for appropriate tasks.</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identify, copy and continue more complex patterns. </a:t>
                      </a:r>
                    </a:p>
                    <a:p>
                      <a:pPr>
                        <a:lnSpc>
                          <a:spcPct val="107000"/>
                        </a:lnSpc>
                        <a:spcAft>
                          <a:spcPts val="800"/>
                        </a:spcAft>
                        <a:tabLst>
                          <a:tab pos="8138795" algn="l"/>
                        </a:tabLst>
                      </a:pPr>
                      <a:r>
                        <a:rPr lang="en-GB" sz="1100" dirty="0">
                          <a:effectLst/>
                          <a:latin typeface="Topmarks" pitchFamily="2" charset="0"/>
                          <a:ea typeface="Calibri" panose="020F0502020204030204" pitchFamily="34" charset="0"/>
                          <a:cs typeface="Tahoma" panose="020B0604030504040204" pitchFamily="34" charset="0"/>
                        </a:rPr>
                        <a:t> </a:t>
                      </a:r>
                      <a:endParaRPr lang="en-GB" sz="11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build numbers to 20.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identify and continue patterns in numbers to 20</a:t>
                      </a:r>
                    </a:p>
                    <a:p>
                      <a:pPr lvl="0"/>
                      <a:r>
                        <a:rPr lang="en-GB" sz="800" kern="1200" dirty="0">
                          <a:solidFill>
                            <a:schemeClr val="tx1"/>
                          </a:solidFill>
                          <a:effectLst/>
                          <a:latin typeface="Topmarks" pitchFamily="2" charset="0"/>
                          <a:ea typeface="+mn-ea"/>
                          <a:cs typeface="+mn-cs"/>
                        </a:rPr>
                        <a:t>.</a:t>
                      </a:r>
                    </a:p>
                    <a:p>
                      <a:pPr lvl="0"/>
                      <a:r>
                        <a:rPr lang="en-GB" sz="800" kern="1200" dirty="0">
                          <a:solidFill>
                            <a:schemeClr val="tx1"/>
                          </a:solidFill>
                          <a:effectLst/>
                          <a:latin typeface="Topmarks" pitchFamily="2" charset="0"/>
                          <a:ea typeface="+mn-ea"/>
                          <a:cs typeface="+mn-cs"/>
                        </a:rPr>
                        <a:t>I can verbally count beyond 20.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use concrete materials to add and subtract.</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am beginning to identify how many have been added or subtracted in a missing number problem.</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select shapes for a purpose.</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discuss how shapes can be rotated and manipulated.</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explain shape arrangements.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compose and decompose 2D and 3D shapes. </a:t>
                      </a:r>
                    </a:p>
                    <a:p>
                      <a:pPr>
                        <a:lnSpc>
                          <a:spcPct val="107000"/>
                        </a:lnSpc>
                        <a:spcAft>
                          <a:spcPts val="800"/>
                        </a:spcAft>
                        <a:tabLst>
                          <a:tab pos="8138795" algn="l"/>
                        </a:tabLs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tabLst>
                          <a:tab pos="8138795" algn="l"/>
                        </a:tabLs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discuss how amounts can be shared, using language such as groups, equal, unequal.</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group amounts of objects.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use knowledge of sharing and grouping to discuss how odd and even numbers can/cannot be shared equally.</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identify and discuss units in repeating patterns.</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create and explain pattern rules.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replicate and build construction scenes.</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use positional language to describe position.</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visualise from different positions.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use positional language to give instructions to build.</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use positional language to explore and create maps. </a:t>
                      </a:r>
                    </a:p>
                    <a:p>
                      <a:pPr lvl="0"/>
                      <a:endParaRPr lang="en-GB" sz="800" kern="1200" dirty="0">
                        <a:solidFill>
                          <a:schemeClr val="tx1"/>
                        </a:solidFill>
                        <a:effectLst/>
                        <a:latin typeface="Topmarks" pitchFamily="2" charset="0"/>
                        <a:ea typeface="+mn-ea"/>
                        <a:cs typeface="+mn-cs"/>
                      </a:endParaRPr>
                    </a:p>
                    <a:p>
                      <a:r>
                        <a:rPr lang="en-GB" sz="800" kern="1200" dirty="0">
                          <a:solidFill>
                            <a:schemeClr val="tx1"/>
                          </a:solidFill>
                          <a:effectLst/>
                          <a:latin typeface="Topmarks" pitchFamily="2" charset="0"/>
                          <a:ea typeface="+mn-ea"/>
                          <a:cs typeface="+mn-cs"/>
                        </a:rPr>
                        <a:t>I can create maps from familiar and story situations. </a:t>
                      </a:r>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523649"/>
                  </a:ext>
                </a:extLst>
              </a:tr>
            </a:tbl>
          </a:graphicData>
        </a:graphic>
      </p:graphicFrame>
      <p:sp>
        <p:nvSpPr>
          <p:cNvPr id="7" name="TextBox 6">
            <a:extLst>
              <a:ext uri="{FF2B5EF4-FFF2-40B4-BE49-F238E27FC236}">
                <a16:creationId xmlns:a16="http://schemas.microsoft.com/office/drawing/2014/main" id="{EED20E6B-E0BB-4991-3EB3-4E9E6503D96B}"/>
              </a:ext>
            </a:extLst>
          </p:cNvPr>
          <p:cNvSpPr txBox="1"/>
          <p:nvPr/>
        </p:nvSpPr>
        <p:spPr>
          <a:xfrm>
            <a:off x="160208" y="473773"/>
            <a:ext cx="9153474" cy="830997"/>
          </a:xfrm>
          <a:prstGeom prst="rect">
            <a:avLst/>
          </a:prstGeom>
          <a:noFill/>
        </p:spPr>
        <p:txBody>
          <a:bodyPr wrap="square">
            <a:spAutoFit/>
          </a:bodyPr>
          <a:lstStyle/>
          <a:p>
            <a:pPr>
              <a:defRPr/>
            </a:pPr>
            <a:r>
              <a:rPr lang="en-GB" sz="800" b="1" dirty="0">
                <a:solidFill>
                  <a:prstClr val="black"/>
                </a:solidFill>
                <a:latin typeface="Topmarks" pitchFamily="2" charset="0"/>
              </a:rPr>
              <a:t>Number</a:t>
            </a:r>
            <a:r>
              <a:rPr kumimoji="0" lang="en-GB" sz="800" b="1" i="0" u="none" strike="noStrike" kern="1200" cap="none" spc="0" normalizeH="0" baseline="0" noProof="0" dirty="0">
                <a:ln>
                  <a:noFill/>
                </a:ln>
                <a:solidFill>
                  <a:prstClr val="black"/>
                </a:solidFill>
                <a:effectLst/>
                <a:uLnTx/>
                <a:uFillTx/>
                <a:latin typeface="Topmarks" pitchFamily="2" charset="0"/>
              </a:rPr>
              <a:t> ELG </a:t>
            </a:r>
            <a:r>
              <a:rPr kumimoji="0" lang="en-GB" sz="800" b="0" i="0" u="none" strike="noStrike" kern="1200" cap="none" spc="0" normalizeH="0" baseline="0" noProof="0" dirty="0">
                <a:ln>
                  <a:noFill/>
                </a:ln>
                <a:solidFill>
                  <a:prstClr val="black"/>
                </a:solidFill>
                <a:effectLst/>
                <a:uLnTx/>
                <a:uFillTx/>
                <a:latin typeface="Topmarks" pitchFamily="2" charset="0"/>
              </a:rPr>
              <a:t>• </a:t>
            </a:r>
            <a:r>
              <a:rPr kumimoji="0" lang="en-US" sz="800" u="none" strike="noStrike" kern="1200" cap="none" spc="0" normalizeH="0" baseline="0" noProof="0" dirty="0">
                <a:ln>
                  <a:noFill/>
                </a:ln>
                <a:solidFill>
                  <a:srgbClr val="333333"/>
                </a:solidFill>
                <a:uLnTx/>
                <a:uFillTx/>
                <a:latin typeface="Topmarks" pitchFamily="2" charset="0"/>
              </a:rPr>
              <a:t>H</a:t>
            </a:r>
            <a:r>
              <a:rPr lang="en-US" sz="800" b="0" i="0" dirty="0" err="1">
                <a:solidFill>
                  <a:srgbClr val="333333"/>
                </a:solidFill>
                <a:effectLst/>
                <a:latin typeface="Topmarks" pitchFamily="2" charset="0"/>
              </a:rPr>
              <a:t>ave</a:t>
            </a:r>
            <a:r>
              <a:rPr lang="en-US" sz="800" b="0" i="0" dirty="0">
                <a:solidFill>
                  <a:srgbClr val="333333"/>
                </a:solidFill>
                <a:effectLst/>
                <a:latin typeface="Topmarks" pitchFamily="2" charset="0"/>
              </a:rPr>
              <a:t> a deep understanding of number to 10, including the composition of each number;</a:t>
            </a:r>
            <a:r>
              <a:rPr kumimoji="0" lang="en-GB" sz="800" b="0" i="0" u="none" strike="noStrike" kern="1200" cap="none" spc="0" normalizeH="0" baseline="0" noProof="0" dirty="0">
                <a:ln>
                  <a:noFill/>
                </a:ln>
                <a:solidFill>
                  <a:prstClr val="black"/>
                </a:solidFill>
                <a:effectLst/>
                <a:uLnTx/>
                <a:uFillTx/>
                <a:latin typeface="Topmarks" pitchFamily="2" charset="0"/>
              </a:rPr>
              <a:t> • </a:t>
            </a:r>
            <a:r>
              <a:rPr kumimoji="0" lang="en-US" sz="800" u="none" strike="noStrike" kern="1200" cap="none" spc="0" normalizeH="0" baseline="0" noProof="0" dirty="0">
                <a:ln>
                  <a:noFill/>
                </a:ln>
                <a:solidFill>
                  <a:srgbClr val="333333"/>
                </a:solidFill>
                <a:uLnTx/>
                <a:uFillTx/>
                <a:latin typeface="Topmarks" pitchFamily="2" charset="0"/>
              </a:rPr>
              <a:t>S</a:t>
            </a:r>
            <a:r>
              <a:rPr lang="en-US" sz="800" b="0" i="0" dirty="0" err="1">
                <a:solidFill>
                  <a:srgbClr val="333333"/>
                </a:solidFill>
                <a:effectLst/>
                <a:latin typeface="Topmarks" pitchFamily="2" charset="0"/>
              </a:rPr>
              <a:t>ubitise</a:t>
            </a:r>
            <a:r>
              <a:rPr lang="en-US" sz="800" b="0" i="0" dirty="0">
                <a:solidFill>
                  <a:srgbClr val="333333"/>
                </a:solidFill>
                <a:effectLst/>
                <a:latin typeface="Topmarks" pitchFamily="2" charset="0"/>
              </a:rPr>
              <a:t> (</a:t>
            </a:r>
            <a:r>
              <a:rPr lang="en-US" sz="800" b="0" i="0" dirty="0" err="1">
                <a:solidFill>
                  <a:srgbClr val="333333"/>
                </a:solidFill>
                <a:effectLst/>
                <a:latin typeface="Topmarks" pitchFamily="2" charset="0"/>
              </a:rPr>
              <a:t>recognise</a:t>
            </a:r>
            <a:r>
              <a:rPr lang="en-US" sz="800" b="0" i="0" dirty="0">
                <a:solidFill>
                  <a:srgbClr val="333333"/>
                </a:solidFill>
                <a:effectLst/>
                <a:latin typeface="Topmarks" pitchFamily="2" charset="0"/>
              </a:rPr>
              <a:t> quantities without counting) up to 5. </a:t>
            </a:r>
            <a:r>
              <a:rPr kumimoji="0" lang="en-GB" sz="800" b="0" i="0" u="none" strike="noStrike" kern="1200" cap="none" spc="0" normalizeH="0" baseline="0" noProof="0" dirty="0">
                <a:ln>
                  <a:noFill/>
                </a:ln>
                <a:solidFill>
                  <a:prstClr val="black"/>
                </a:solidFill>
                <a:effectLst/>
                <a:uLnTx/>
                <a:uFillTx/>
                <a:latin typeface="Topmarks" pitchFamily="2" charset="0"/>
              </a:rPr>
              <a:t>•  A</a:t>
            </a:r>
            <a:r>
              <a:rPr lang="en-US" sz="800" b="0" i="0" dirty="0" err="1">
                <a:solidFill>
                  <a:srgbClr val="333333"/>
                </a:solidFill>
                <a:effectLst/>
                <a:latin typeface="Topmarks" pitchFamily="2" charset="0"/>
              </a:rPr>
              <a:t>utomatically</a:t>
            </a:r>
            <a:r>
              <a:rPr lang="en-US" sz="800" b="0" i="0" dirty="0">
                <a:solidFill>
                  <a:srgbClr val="333333"/>
                </a:solidFill>
                <a:effectLst/>
                <a:latin typeface="Topmarks" pitchFamily="2" charset="0"/>
              </a:rPr>
              <a:t> recall (without reference to rhymes, counting or other aids) number bonds up to 5 (including subtraction facts) and some number bonds to 10, including double facts.</a:t>
            </a:r>
            <a:endParaRPr kumimoji="0" lang="en-GB" sz="800" b="0" i="0" u="none" strike="noStrike" kern="1200" cap="none" spc="0" normalizeH="0" baseline="0" noProof="0" dirty="0">
              <a:ln>
                <a:noFill/>
              </a:ln>
              <a:solidFill>
                <a:prstClr val="black"/>
              </a:solidFill>
              <a:effectLst/>
              <a:uLnTx/>
              <a:uFillTx/>
              <a:latin typeface="Topmarks" pitchFamily="2" charset="0"/>
            </a:endParaRPr>
          </a:p>
          <a:p>
            <a:pPr>
              <a:defRPr/>
            </a:pPr>
            <a:r>
              <a:rPr lang="en-GB" sz="800" b="1" dirty="0">
                <a:solidFill>
                  <a:prstClr val="black"/>
                </a:solidFill>
                <a:latin typeface="Topmarks" pitchFamily="2" charset="0"/>
              </a:rPr>
              <a:t>Numerical Pattern</a:t>
            </a:r>
            <a:r>
              <a:rPr kumimoji="0" lang="en-GB" sz="800" b="1" i="0" u="none" strike="noStrike" kern="1200" cap="none" spc="0" normalizeH="0" baseline="0" noProof="0" dirty="0">
                <a:ln>
                  <a:noFill/>
                </a:ln>
                <a:solidFill>
                  <a:prstClr val="black"/>
                </a:solidFill>
                <a:effectLst/>
                <a:uLnTx/>
                <a:uFillTx/>
                <a:latin typeface="Topmarks" pitchFamily="2" charset="0"/>
              </a:rPr>
              <a:t> ELG </a:t>
            </a:r>
            <a:r>
              <a:rPr kumimoji="0" lang="en-GB" sz="800" b="0" i="0" u="none" strike="noStrike" kern="1200" cap="none" spc="0" normalizeH="0" baseline="0" noProof="0" dirty="0">
                <a:ln>
                  <a:noFill/>
                </a:ln>
                <a:solidFill>
                  <a:prstClr val="black"/>
                </a:solidFill>
                <a:effectLst/>
                <a:uLnTx/>
                <a:uFillTx/>
                <a:latin typeface="Topmarks" pitchFamily="2" charset="0"/>
              </a:rPr>
              <a:t>•</a:t>
            </a:r>
            <a:r>
              <a:rPr lang="en-US" sz="800" b="0" i="0" dirty="0">
                <a:solidFill>
                  <a:srgbClr val="333333"/>
                </a:solidFill>
                <a:effectLst/>
                <a:latin typeface="robotoregular"/>
              </a:rPr>
              <a:t> </a:t>
            </a:r>
            <a:r>
              <a:rPr lang="en-US" sz="800" b="0" i="0" dirty="0">
                <a:solidFill>
                  <a:srgbClr val="333333"/>
                </a:solidFill>
                <a:effectLst/>
                <a:latin typeface="Topmarks" pitchFamily="2" charset="0"/>
              </a:rPr>
              <a:t>Verbally count beyond 20, </a:t>
            </a:r>
            <a:r>
              <a:rPr lang="en-US" sz="800" b="0" i="0" dirty="0" err="1">
                <a:solidFill>
                  <a:srgbClr val="333333"/>
                </a:solidFill>
                <a:effectLst/>
                <a:latin typeface="Topmarks" pitchFamily="2" charset="0"/>
              </a:rPr>
              <a:t>recognising</a:t>
            </a:r>
            <a:r>
              <a:rPr lang="en-US" sz="800" b="0" i="0" dirty="0">
                <a:solidFill>
                  <a:srgbClr val="333333"/>
                </a:solidFill>
                <a:effectLst/>
                <a:latin typeface="Topmarks" pitchFamily="2" charset="0"/>
              </a:rPr>
              <a:t> the pattern of the counting system. </a:t>
            </a:r>
            <a:r>
              <a:rPr kumimoji="0" lang="en-GB" sz="800" b="0" i="0" u="none" strike="noStrike" kern="1200" cap="none" spc="0" normalizeH="0" baseline="0" noProof="0" dirty="0">
                <a:ln>
                  <a:noFill/>
                </a:ln>
                <a:solidFill>
                  <a:prstClr val="black"/>
                </a:solidFill>
                <a:effectLst/>
                <a:uLnTx/>
                <a:uFillTx/>
                <a:latin typeface="Topmarks" pitchFamily="2" charset="0"/>
              </a:rPr>
              <a:t>•</a:t>
            </a:r>
            <a:r>
              <a:rPr lang="en-US" sz="800" b="0" i="0" dirty="0">
                <a:solidFill>
                  <a:srgbClr val="333333"/>
                </a:solidFill>
                <a:effectLst/>
                <a:latin typeface="Topmarks" pitchFamily="2" charset="0"/>
              </a:rPr>
              <a:t> Compare quantities of up to 10 in different contexts, </a:t>
            </a:r>
            <a:r>
              <a:rPr lang="en-US" sz="800" b="0" i="0" dirty="0" err="1">
                <a:solidFill>
                  <a:srgbClr val="333333"/>
                </a:solidFill>
                <a:effectLst/>
                <a:latin typeface="Topmarks" pitchFamily="2" charset="0"/>
              </a:rPr>
              <a:t>recognising</a:t>
            </a:r>
            <a:r>
              <a:rPr lang="en-US" sz="800" b="0" i="0" dirty="0">
                <a:solidFill>
                  <a:srgbClr val="333333"/>
                </a:solidFill>
                <a:effectLst/>
                <a:latin typeface="Topmarks" pitchFamily="2" charset="0"/>
              </a:rPr>
              <a:t> when one quantity is greater than, less than, or the same as the other quantity. </a:t>
            </a:r>
            <a:r>
              <a:rPr kumimoji="0" lang="en-GB" sz="800" b="0" i="0" u="none" strike="noStrike" kern="1200" cap="none" spc="0" normalizeH="0" baseline="0" noProof="0" dirty="0">
                <a:ln>
                  <a:noFill/>
                </a:ln>
                <a:solidFill>
                  <a:prstClr val="black"/>
                </a:solidFill>
                <a:effectLst/>
                <a:uLnTx/>
                <a:uFillTx/>
                <a:latin typeface="Topmarks" pitchFamily="2" charset="0"/>
              </a:rPr>
              <a:t>•  </a:t>
            </a:r>
            <a:r>
              <a:rPr lang="en-US" sz="800" dirty="0">
                <a:solidFill>
                  <a:srgbClr val="333333"/>
                </a:solidFill>
                <a:latin typeface="Topmarks" pitchFamily="2" charset="0"/>
              </a:rPr>
              <a:t>E</a:t>
            </a:r>
            <a:r>
              <a:rPr lang="en-US" sz="800" b="0" i="0" dirty="0">
                <a:solidFill>
                  <a:srgbClr val="333333"/>
                </a:solidFill>
                <a:effectLst/>
                <a:latin typeface="Topmarks" pitchFamily="2" charset="0"/>
              </a:rPr>
              <a:t>xplore and represent patterns within numbers up to 10, including evens and odds, double facts, and how quantities can be distributed equally.</a:t>
            </a:r>
            <a:endParaRPr kumimoji="0" lang="en-GB" sz="8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black"/>
              </a:solidFill>
              <a:effectLst/>
              <a:uLnTx/>
              <a:uFillTx/>
              <a:latin typeface="Topmarks" pitchFamily="2" charset="0"/>
            </a:endParaRPr>
          </a:p>
        </p:txBody>
      </p:sp>
    </p:spTree>
    <p:extLst>
      <p:ext uri="{BB962C8B-B14F-4D97-AF65-F5344CB8AC3E}">
        <p14:creationId xmlns:p14="http://schemas.microsoft.com/office/powerpoint/2010/main" val="748879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F79F0-A296-D535-37BD-7C4B2791AC1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615CE3A-CCA2-87B4-9A95-295BBCF860EA}"/>
              </a:ext>
            </a:extLst>
          </p:cNvPr>
          <p:cNvSpPr/>
          <p:nvPr/>
        </p:nvSpPr>
        <p:spPr>
          <a:xfrm>
            <a:off x="160208" y="110581"/>
            <a:ext cx="11822210" cy="323166"/>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7F34489-C34D-DCD8-B363-BB5277239205}"/>
              </a:ext>
            </a:extLst>
          </p:cNvPr>
          <p:cNvSpPr txBox="1"/>
          <p:nvPr/>
        </p:nvSpPr>
        <p:spPr>
          <a:xfrm>
            <a:off x="133685" y="89409"/>
            <a:ext cx="8492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Topmarks" pitchFamily="2" charset="0"/>
              </a:rPr>
              <a:t>Progression for Understanding the World (Specific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Topmarks" pitchFamily="2" charset="0"/>
            </a:endParaRPr>
          </a:p>
        </p:txBody>
      </p:sp>
      <p:sp>
        <p:nvSpPr>
          <p:cNvPr id="44" name="TextBox 43">
            <a:extLst>
              <a:ext uri="{FF2B5EF4-FFF2-40B4-BE49-F238E27FC236}">
                <a16:creationId xmlns:a16="http://schemas.microsoft.com/office/drawing/2014/main" id="{47CC7E0A-0EA1-5010-3247-379FBCC7E033}"/>
              </a:ext>
            </a:extLst>
          </p:cNvPr>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4D6068BE-D33D-3A6B-E309-A4C08868CC49}"/>
              </a:ext>
            </a:extLst>
          </p:cNvPr>
          <p:cNvSpPr txBox="1"/>
          <p:nvPr/>
        </p:nvSpPr>
        <p:spPr>
          <a:xfrm>
            <a:off x="8992431" y="4563647"/>
            <a:ext cx="194507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39EB5B2-0AAB-9C48-EA4C-5B95C74B934F}"/>
              </a:ext>
            </a:extLst>
          </p:cNvPr>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graphicFrame>
        <p:nvGraphicFramePr>
          <p:cNvPr id="6" name="Table 5">
            <a:extLst>
              <a:ext uri="{FF2B5EF4-FFF2-40B4-BE49-F238E27FC236}">
                <a16:creationId xmlns:a16="http://schemas.microsoft.com/office/drawing/2014/main" id="{3C9D569F-DDF5-44A2-1B6D-32C584340DC3}"/>
              </a:ext>
            </a:extLst>
          </p:cNvPr>
          <p:cNvGraphicFramePr>
            <a:graphicFrameLocks noGrp="1"/>
          </p:cNvGraphicFramePr>
          <p:nvPr>
            <p:extLst>
              <p:ext uri="{D42A27DB-BD31-4B8C-83A1-F6EECF244321}">
                <p14:modId xmlns:p14="http://schemas.microsoft.com/office/powerpoint/2010/main" val="1978604581"/>
              </p:ext>
            </p:extLst>
          </p:nvPr>
        </p:nvGraphicFramePr>
        <p:xfrm>
          <a:off x="120880" y="1634680"/>
          <a:ext cx="11910911" cy="5101400"/>
        </p:xfrm>
        <a:graphic>
          <a:graphicData uri="http://schemas.openxmlformats.org/drawingml/2006/table">
            <a:tbl>
              <a:tblPr firstRow="1" firstCol="1" bandRow="1"/>
              <a:tblGrid>
                <a:gridCol w="770197">
                  <a:extLst>
                    <a:ext uri="{9D8B030D-6E8A-4147-A177-3AD203B41FA5}">
                      <a16:colId xmlns:a16="http://schemas.microsoft.com/office/drawing/2014/main" val="2969254294"/>
                    </a:ext>
                  </a:extLst>
                </a:gridCol>
                <a:gridCol w="1577037">
                  <a:extLst>
                    <a:ext uri="{9D8B030D-6E8A-4147-A177-3AD203B41FA5}">
                      <a16:colId xmlns:a16="http://schemas.microsoft.com/office/drawing/2014/main" val="3918944247"/>
                    </a:ext>
                  </a:extLst>
                </a:gridCol>
                <a:gridCol w="2205722">
                  <a:extLst>
                    <a:ext uri="{9D8B030D-6E8A-4147-A177-3AD203B41FA5}">
                      <a16:colId xmlns:a16="http://schemas.microsoft.com/office/drawing/2014/main" val="3634469502"/>
                    </a:ext>
                  </a:extLst>
                </a:gridCol>
                <a:gridCol w="1979565">
                  <a:extLst>
                    <a:ext uri="{9D8B030D-6E8A-4147-A177-3AD203B41FA5}">
                      <a16:colId xmlns:a16="http://schemas.microsoft.com/office/drawing/2014/main" val="305656995"/>
                    </a:ext>
                  </a:extLst>
                </a:gridCol>
                <a:gridCol w="1666996">
                  <a:extLst>
                    <a:ext uri="{9D8B030D-6E8A-4147-A177-3AD203B41FA5}">
                      <a16:colId xmlns:a16="http://schemas.microsoft.com/office/drawing/2014/main" val="1847307233"/>
                    </a:ext>
                  </a:extLst>
                </a:gridCol>
                <a:gridCol w="1946211">
                  <a:extLst>
                    <a:ext uri="{9D8B030D-6E8A-4147-A177-3AD203B41FA5}">
                      <a16:colId xmlns:a16="http://schemas.microsoft.com/office/drawing/2014/main" val="3475865985"/>
                    </a:ext>
                  </a:extLst>
                </a:gridCol>
                <a:gridCol w="1765183">
                  <a:extLst>
                    <a:ext uri="{9D8B030D-6E8A-4147-A177-3AD203B41FA5}">
                      <a16:colId xmlns:a16="http://schemas.microsoft.com/office/drawing/2014/main" val="1494604072"/>
                    </a:ext>
                  </a:extLst>
                </a:gridCol>
              </a:tblGrid>
              <a:tr h="166091">
                <a:tc>
                  <a:txBody>
                    <a:bodyPr/>
                    <a:lstStyle/>
                    <a:p>
                      <a:pPr algn="ctr">
                        <a:lnSpc>
                          <a:spcPct val="107000"/>
                        </a:lnSpc>
                        <a:spcAft>
                          <a:spcPts val="800"/>
                        </a:spcAft>
                        <a:tabLst>
                          <a:tab pos="8138795" algn="l"/>
                        </a:tabLst>
                      </a:pP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Autumn 1</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Autumn 2</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Spring 1</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Spring 2</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Summer 1</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Summer 2</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569375460"/>
                  </a:ext>
                </a:extLst>
              </a:tr>
              <a:tr h="1624421">
                <a:tc>
                  <a:txBody>
                    <a:bodyPr/>
                    <a:lstStyle/>
                    <a:p>
                      <a:pPr lvl="0"/>
                      <a:r>
                        <a:rPr lang="en-GB" sz="1050" b="1" dirty="0">
                          <a:effectLst/>
                          <a:latin typeface="Topmarks" pitchFamily="2" charset="0"/>
                          <a:ea typeface="Calibri" panose="020F0502020204030204" pitchFamily="34" charset="0"/>
                          <a:cs typeface="Arial" panose="020B0604020202020204" pitchFamily="34" charset="0"/>
                        </a:rPr>
                        <a:t>Past and Present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dirty="0">
                          <a:effectLst/>
                          <a:latin typeface="Topmarks" pitchFamily="2" charset="0"/>
                          <a:ea typeface="Calibri" panose="020F0502020204030204" pitchFamily="34" charset="0"/>
                          <a:cs typeface="Arial" panose="020B0604020202020204" pitchFamily="34" charset="0"/>
                        </a:rPr>
                        <a:t> I can talk about the people around me and their roles in society.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am beginning to use language that is related to time.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can talk about my memories.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talk about myself and how I have changed since being a baby.</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talk about how my family has changed and what it used to be like before I was born.</a:t>
                      </a:r>
                    </a:p>
                    <a:p>
                      <a:pPr lvl="0"/>
                      <a:r>
                        <a:rPr lang="en-GB" sz="800" kern="1200" dirty="0">
                          <a:solidFill>
                            <a:schemeClr val="tx1"/>
                          </a:solidFill>
                          <a:effectLst/>
                          <a:latin typeface="Topmarks" pitchFamily="2" charset="0"/>
                          <a:ea typeface="+mn-ea"/>
                          <a:cs typeface="+mn-cs"/>
                        </a:rPr>
                        <a:t> </a:t>
                      </a:r>
                    </a:p>
                    <a:p>
                      <a:pPr lvl="0"/>
                      <a:r>
                        <a:rPr lang="en-GB" sz="800" kern="1200" dirty="0">
                          <a:solidFill>
                            <a:schemeClr val="tx1"/>
                          </a:solidFill>
                          <a:effectLst/>
                          <a:latin typeface="Topmarks" pitchFamily="2" charset="0"/>
                          <a:ea typeface="+mn-ea"/>
                          <a:cs typeface="+mn-cs"/>
                        </a:rPr>
                        <a:t>I can comment on images from the past, and recognise that something is from the past.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explore and talk about old artefacts.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talk about the people who help me, and their role in society. </a:t>
                      </a:r>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can talk about characters in stories from the past, discussing the events and characters.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confidently use language related to time to talk about my day and events.  </a:t>
                      </a:r>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dirty="0">
                          <a:effectLst/>
                          <a:latin typeface="Topmarks" pitchFamily="2" charset="0"/>
                          <a:ea typeface="Calibri" panose="020F0502020204030204" pitchFamily="34" charset="0"/>
                          <a:cs typeface="Arial" panose="020B0604020202020204" pitchFamily="34" charset="0"/>
                        </a:rPr>
                        <a:t>I can talk about memories I have from holidays and travelling, visiting places in the local area and beyond. </a:t>
                      </a:r>
                      <a:r>
                        <a:rPr lang="en-GB" sz="1100" dirty="0">
                          <a:effectLst/>
                          <a:latin typeface="Topmarks" pitchFamily="2" charset="0"/>
                          <a:ea typeface="Calibri" panose="020F0502020204030204" pitchFamily="34" charset="0"/>
                          <a:cs typeface="Arial" panose="020B0604020202020204" pitchFamily="34" charset="0"/>
                        </a:rPr>
                        <a:t> </a:t>
                      </a:r>
                    </a:p>
                    <a:p>
                      <a:pPr lvl="0"/>
                      <a:endParaRPr lang="en-GB" sz="11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compare current vehicles to those used in the past.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tabLst>
                          <a:tab pos="8138795" algn="l"/>
                        </a:tabLst>
                      </a:pPr>
                      <a:r>
                        <a:rPr lang="en-GB" sz="800" dirty="0">
                          <a:effectLst/>
                          <a:latin typeface="Topmarks" pitchFamily="2" charset="0"/>
                          <a:ea typeface="Calibri" panose="020F0502020204030204" pitchFamily="34" charset="0"/>
                          <a:cs typeface="Arial" panose="020B0604020202020204" pitchFamily="34" charset="0"/>
                        </a:rPr>
                        <a:t>I can observe and monitor how plants change over time.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dirty="0">
                          <a:effectLst/>
                          <a:latin typeface="Topmarks" pitchFamily="2" charset="0"/>
                          <a:ea typeface="Calibri" panose="020F0502020204030204" pitchFamily="34" charset="0"/>
                          <a:cs typeface="Arial" panose="020B0604020202020204" pitchFamily="34" charset="0"/>
                        </a:rPr>
                        <a:t>I can talk about key events that happened in the past (space link).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523649"/>
                  </a:ext>
                </a:extLst>
              </a:tr>
              <a:tr h="1624421">
                <a:tc>
                  <a:txBody>
                    <a:bodyPr/>
                    <a:lstStyle/>
                    <a:p>
                      <a:pPr lvl="0"/>
                      <a:r>
                        <a:rPr lang="en-GB" sz="1050" b="1" dirty="0">
                          <a:effectLst/>
                          <a:latin typeface="Topmarks" pitchFamily="2" charset="0"/>
                          <a:ea typeface="Calibri" panose="020F0502020204030204" pitchFamily="34" charset="0"/>
                          <a:cs typeface="Arial" panose="020B0604020202020204" pitchFamily="34" charset="0"/>
                        </a:rPr>
                        <a:t>The Natural World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can describe what I can hear, see and feel outside.</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am beginning to use descriptive words to describe what I see outdoors.</a:t>
                      </a:r>
                    </a:p>
                    <a:p>
                      <a:pPr lvl="0"/>
                      <a:endParaRPr lang="en-GB" sz="800" kern="1200" dirty="0">
                        <a:solidFill>
                          <a:schemeClr val="tx1"/>
                        </a:solidFill>
                        <a:effectLst/>
                        <a:latin typeface="Topmarks" pitchFamily="2" charset="0"/>
                        <a:ea typeface="+mn-ea"/>
                        <a:cs typeface="+mn-cs"/>
                      </a:endParaRPr>
                    </a:p>
                    <a:p>
                      <a:r>
                        <a:rPr lang="en-GB" sz="800" kern="1200" dirty="0">
                          <a:solidFill>
                            <a:schemeClr val="tx1"/>
                          </a:solidFill>
                          <a:effectLst/>
                          <a:latin typeface="Topmarks" pitchFamily="2" charset="0"/>
                          <a:ea typeface="+mn-ea"/>
                          <a:cs typeface="+mn-cs"/>
                        </a:rPr>
                        <a:t>I can use all my senses to explore the natural world around them, through indoor and outdoor play.</a:t>
                      </a:r>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dirty="0">
                          <a:effectLst/>
                          <a:latin typeface="Topmarks" pitchFamily="2" charset="0"/>
                          <a:ea typeface="Calibri" panose="020F0502020204030204" pitchFamily="34" charset="0"/>
                          <a:cs typeface="Arial" panose="020B0604020202020204" pitchFamily="34" charset="0"/>
                        </a:rPr>
                        <a:t>I can comment on the seasonal change I see outside.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understand how to dress for the weather.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talk about different seasons and some of the important processes.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dirty="0">
                          <a:effectLst/>
                          <a:latin typeface="Topmarks" pitchFamily="2" charset="0"/>
                          <a:ea typeface="Calibri" panose="020F0502020204030204" pitchFamily="34" charset="0"/>
                          <a:cs typeface="Arial" panose="020B0604020202020204" pitchFamily="34" charset="0"/>
                        </a:rPr>
                        <a:t>I can talk about the similarities and differences between my environment and contrasting ones (link to animal habitats).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discuss seasonal change and important processes (weather, ice, snow).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compare how the weather is different to when I first started school.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classify and sort animals based on their characteristics and where they live.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dirty="0">
                          <a:effectLst/>
                          <a:latin typeface="Topmarks" pitchFamily="2" charset="0"/>
                          <a:ea typeface="Calibri" panose="020F0502020204030204" pitchFamily="34" charset="0"/>
                          <a:cs typeface="Arial" panose="020B0604020202020204" pitchFamily="34" charset="0"/>
                        </a:rPr>
                        <a:t>I recognise that some environments are different to the one I live in.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talk about the key features of the place I live.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understand the difference between something being natural and man made.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talk about how the countryside is different to where I live.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can describe what I can see outdoors.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identify a range of plants and animals.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understand that food can be grown.</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care for plants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observe changes in plants over time.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talk about the life cycles of different animals.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am keen to use non-fiction resources to find out more about animals and plants.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know how to care for animals in our environment and not to harm them.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dirty="0">
                          <a:effectLst/>
                          <a:latin typeface="Topmarks" pitchFamily="2" charset="0"/>
                          <a:ea typeface="Calibri" panose="020F0502020204030204" pitchFamily="34" charset="0"/>
                          <a:cs typeface="Arial" panose="020B0604020202020204" pitchFamily="34" charset="0"/>
                        </a:rPr>
                        <a:t>I can discuss the difference between night and day.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talk about what I can see in the sky.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know some facts about space.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discuss seasonal change and know how to keep myself safe in the sun.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talk about the differences between life on Earth and in space.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6682288"/>
                  </a:ext>
                </a:extLst>
              </a:tr>
            </a:tbl>
          </a:graphicData>
        </a:graphic>
      </p:graphicFrame>
      <p:sp>
        <p:nvSpPr>
          <p:cNvPr id="7" name="TextBox 6">
            <a:extLst>
              <a:ext uri="{FF2B5EF4-FFF2-40B4-BE49-F238E27FC236}">
                <a16:creationId xmlns:a16="http://schemas.microsoft.com/office/drawing/2014/main" id="{24733D32-1B84-AC9F-2E9F-1BF301589FB2}"/>
              </a:ext>
            </a:extLst>
          </p:cNvPr>
          <p:cNvSpPr txBox="1"/>
          <p:nvPr/>
        </p:nvSpPr>
        <p:spPr>
          <a:xfrm>
            <a:off x="120880" y="424613"/>
            <a:ext cx="710583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prstClr val="black"/>
                </a:solidFill>
                <a:latin typeface="Topmarks" pitchFamily="2" charset="0"/>
              </a:rPr>
              <a:t>Past and Present ELG </a:t>
            </a:r>
          </a:p>
          <a:p>
            <a:pPr>
              <a:spcAft>
                <a:spcPts val="1125"/>
              </a:spcAft>
            </a:pPr>
            <a:r>
              <a:rPr kumimoji="0" lang="en-GB" sz="800" b="0" i="0" u="none" strike="noStrike" kern="1200" cap="none" spc="0" normalizeH="0" baseline="0" noProof="0" dirty="0">
                <a:ln>
                  <a:noFill/>
                </a:ln>
                <a:solidFill>
                  <a:prstClr val="black"/>
                </a:solidFill>
                <a:effectLst/>
                <a:uLnTx/>
                <a:uFillTx/>
                <a:latin typeface="Topmarks" pitchFamily="2" charset="0"/>
              </a:rPr>
              <a:t>•</a:t>
            </a:r>
            <a:r>
              <a:rPr lang="en-US" sz="800" dirty="0">
                <a:solidFill>
                  <a:srgbClr val="333333"/>
                </a:solidFill>
                <a:latin typeface="Topmarks" pitchFamily="2" charset="0"/>
              </a:rPr>
              <a:t> T</a:t>
            </a:r>
            <a:r>
              <a:rPr lang="en-US" sz="800" b="0" i="0" dirty="0">
                <a:solidFill>
                  <a:srgbClr val="333333"/>
                </a:solidFill>
                <a:effectLst/>
                <a:latin typeface="Topmarks" pitchFamily="2" charset="0"/>
              </a:rPr>
              <a:t>alk about the lives of the people around them and their roles in society. </a:t>
            </a:r>
            <a:r>
              <a:rPr lang="en-GB" sz="800" dirty="0">
                <a:solidFill>
                  <a:prstClr val="black"/>
                </a:solidFill>
                <a:latin typeface="Topmarks" pitchFamily="2" charset="0"/>
              </a:rPr>
              <a:t>•  </a:t>
            </a:r>
            <a:r>
              <a:rPr lang="en-US" sz="800" dirty="0">
                <a:solidFill>
                  <a:srgbClr val="333333"/>
                </a:solidFill>
                <a:latin typeface="Topmarks" pitchFamily="2" charset="0"/>
              </a:rPr>
              <a:t>K</a:t>
            </a:r>
            <a:r>
              <a:rPr lang="en-US" sz="800" b="0" i="0" dirty="0">
                <a:solidFill>
                  <a:srgbClr val="333333"/>
                </a:solidFill>
                <a:effectLst/>
                <a:latin typeface="Topmarks" pitchFamily="2" charset="0"/>
              </a:rPr>
              <a:t>now some similarities and differences between things in the past and now, drawing on their experiences and what has been learned in class. </a:t>
            </a:r>
            <a:r>
              <a:rPr lang="en-GB" sz="800" dirty="0">
                <a:solidFill>
                  <a:prstClr val="black"/>
                </a:solidFill>
                <a:latin typeface="Topmarks" pitchFamily="2" charset="0"/>
              </a:rPr>
              <a:t>•</a:t>
            </a:r>
            <a:r>
              <a:rPr lang="en-US" sz="800" b="0" i="0" dirty="0">
                <a:solidFill>
                  <a:srgbClr val="333333"/>
                </a:solidFill>
                <a:effectLst/>
                <a:latin typeface="Topmarks" pitchFamily="2" charset="0"/>
              </a:rPr>
              <a:t> Understand the past through settings, characters, and events encountered in books read in class and storytelling.                                                                                                                                  </a:t>
            </a:r>
            <a:r>
              <a:rPr lang="en-US" sz="800" b="1" dirty="0">
                <a:solidFill>
                  <a:srgbClr val="333333"/>
                </a:solidFill>
                <a:latin typeface="Topmarks" pitchFamily="2" charset="0"/>
              </a:rPr>
              <a:t>People, Culture and Communities ELG                                                                                                                                                                                                          </a:t>
            </a:r>
            <a:r>
              <a:rPr kumimoji="0" lang="en-GB" sz="800" b="0" i="0" u="none" strike="noStrike" kern="1200" cap="none" spc="0" normalizeH="0" baseline="0" noProof="0" dirty="0">
                <a:ln>
                  <a:noFill/>
                </a:ln>
                <a:solidFill>
                  <a:prstClr val="black"/>
                </a:solidFill>
                <a:effectLst/>
                <a:uLnTx/>
                <a:uFillTx/>
                <a:latin typeface="Topmarks" pitchFamily="2" charset="0"/>
              </a:rPr>
              <a:t>•</a:t>
            </a:r>
            <a:r>
              <a:rPr kumimoji="0" lang="en-US" sz="800" b="1" i="0" u="none" strike="noStrike" kern="1200" cap="none" spc="0" normalizeH="0" baseline="0" noProof="0" dirty="0">
                <a:ln>
                  <a:noFill/>
                </a:ln>
                <a:solidFill>
                  <a:srgbClr val="333333"/>
                </a:solidFill>
                <a:effectLst/>
                <a:uLnTx/>
                <a:uFillTx/>
                <a:latin typeface="Topmarks" pitchFamily="2" charset="0"/>
              </a:rPr>
              <a:t> </a:t>
            </a:r>
            <a:r>
              <a:rPr lang="en-US" sz="800" b="1" i="0" dirty="0">
                <a:solidFill>
                  <a:srgbClr val="333333"/>
                </a:solidFill>
                <a:effectLst/>
                <a:latin typeface="Topmarks" pitchFamily="2" charset="0"/>
              </a:rPr>
              <a:t>D</a:t>
            </a:r>
            <a:r>
              <a:rPr lang="en-US" sz="800" b="0" i="0" dirty="0">
                <a:solidFill>
                  <a:srgbClr val="333333"/>
                </a:solidFill>
                <a:effectLst/>
                <a:latin typeface="Topmarks" pitchFamily="2" charset="0"/>
              </a:rPr>
              <a:t>escribe their immediate environment using knowledge from observation, discussion, stories, non-fiction texts, and maps. </a:t>
            </a:r>
            <a:r>
              <a:rPr kumimoji="0" lang="en-GB" sz="800" b="0" i="0" u="none" strike="noStrike" kern="1200" cap="none" spc="0" normalizeH="0" baseline="0" noProof="0" dirty="0">
                <a:ln>
                  <a:noFill/>
                </a:ln>
                <a:solidFill>
                  <a:prstClr val="black"/>
                </a:solidFill>
                <a:effectLst/>
                <a:uLnTx/>
                <a:uFillTx/>
                <a:latin typeface="Topmarks" pitchFamily="2" charset="0"/>
              </a:rPr>
              <a:t>• </a:t>
            </a:r>
            <a:r>
              <a:rPr kumimoji="0" lang="en-US" sz="800" u="none" strike="noStrike" kern="1200" cap="none" spc="0" normalizeH="0" baseline="0" noProof="0" dirty="0">
                <a:ln>
                  <a:noFill/>
                </a:ln>
                <a:solidFill>
                  <a:srgbClr val="333333"/>
                </a:solidFill>
                <a:uLnTx/>
                <a:uFillTx/>
                <a:latin typeface="Topmarks" pitchFamily="2" charset="0"/>
              </a:rPr>
              <a:t>K</a:t>
            </a:r>
            <a:r>
              <a:rPr lang="en-US" sz="800" b="0" i="0" dirty="0">
                <a:solidFill>
                  <a:srgbClr val="333333"/>
                </a:solidFill>
                <a:effectLst/>
                <a:latin typeface="Topmarks" pitchFamily="2" charset="0"/>
              </a:rPr>
              <a:t>now some similarities and differences between different religious and cultural communities in this country, drawing on their experiences and what has been read in class. </a:t>
            </a:r>
            <a:r>
              <a:rPr kumimoji="0" lang="en-GB" sz="800" b="0" i="0" u="none" strike="noStrike" kern="1200" cap="none" spc="0" normalizeH="0" baseline="0" noProof="0" dirty="0">
                <a:ln>
                  <a:noFill/>
                </a:ln>
                <a:solidFill>
                  <a:prstClr val="black"/>
                </a:solidFill>
                <a:effectLst/>
                <a:uLnTx/>
                <a:uFillTx/>
                <a:latin typeface="Topmarks" pitchFamily="2" charset="0"/>
              </a:rPr>
              <a:t>• </a:t>
            </a:r>
            <a:r>
              <a:rPr kumimoji="0" lang="en-US" sz="800" u="none" strike="noStrike" kern="1200" cap="none" spc="0" normalizeH="0" baseline="0" noProof="0" dirty="0">
                <a:ln>
                  <a:noFill/>
                </a:ln>
                <a:solidFill>
                  <a:srgbClr val="333333"/>
                </a:solidFill>
                <a:uLnTx/>
                <a:uFillTx/>
                <a:latin typeface="Topmarks" pitchFamily="2" charset="0"/>
              </a:rPr>
              <a:t>E</a:t>
            </a:r>
            <a:r>
              <a:rPr lang="en-US" sz="800" b="0" i="0" dirty="0" err="1">
                <a:solidFill>
                  <a:srgbClr val="333333"/>
                </a:solidFill>
                <a:effectLst/>
                <a:latin typeface="Topmarks" pitchFamily="2" charset="0"/>
              </a:rPr>
              <a:t>xplain</a:t>
            </a:r>
            <a:r>
              <a:rPr lang="en-US" sz="800" b="0" i="0" dirty="0">
                <a:solidFill>
                  <a:srgbClr val="333333"/>
                </a:solidFill>
                <a:effectLst/>
                <a:latin typeface="Topmarks" pitchFamily="2" charset="0"/>
              </a:rPr>
              <a:t> some similarities and differences between life in this country and life in other countries, drawing on knowledge from stories, non-fiction texts and, when appropriate, maps</a:t>
            </a:r>
          </a:p>
        </p:txBody>
      </p:sp>
      <p:sp>
        <p:nvSpPr>
          <p:cNvPr id="2" name="TextBox 1">
            <a:extLst>
              <a:ext uri="{FF2B5EF4-FFF2-40B4-BE49-F238E27FC236}">
                <a16:creationId xmlns:a16="http://schemas.microsoft.com/office/drawing/2014/main" id="{325E0F70-E0CE-B0F9-570B-53DDC6B4F002}"/>
              </a:ext>
            </a:extLst>
          </p:cNvPr>
          <p:cNvSpPr txBox="1"/>
          <p:nvPr/>
        </p:nvSpPr>
        <p:spPr>
          <a:xfrm>
            <a:off x="7167717" y="415058"/>
            <a:ext cx="4814701" cy="9965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prstClr val="black"/>
                </a:solidFill>
                <a:latin typeface="Topmarks" pitchFamily="2" charset="0"/>
              </a:rPr>
              <a:t>The Natural World ELG </a:t>
            </a:r>
          </a:p>
          <a:p>
            <a:pPr marL="0" marR="0" lvl="0" indent="0" algn="l" defTabSz="914400" rtl="0" eaLnBrk="1" fontAlgn="auto" latinLnBrk="0" hangingPunct="1">
              <a:lnSpc>
                <a:spcPct val="106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Topmarks" pitchFamily="2" charset="0"/>
              </a:rPr>
              <a:t>•</a:t>
            </a:r>
            <a:r>
              <a:rPr lang="en-US" sz="800" dirty="0">
                <a:solidFill>
                  <a:srgbClr val="333333"/>
                </a:solidFill>
                <a:latin typeface="Topmarks" pitchFamily="2" charset="0"/>
              </a:rPr>
              <a:t> </a:t>
            </a:r>
            <a:r>
              <a:rPr lang="en-GB" sz="800" b="0" dirty="0">
                <a:latin typeface="Topmarks" pitchFamily="2" charset="0"/>
              </a:rPr>
              <a:t>Explore the natural world around them, making observations and drawing pictures of animals and plants. </a:t>
            </a:r>
          </a:p>
          <a:p>
            <a:pPr marL="0" marR="0" lvl="0" indent="0" algn="l" defTabSz="914400" rtl="0" eaLnBrk="1" fontAlgn="auto" latinLnBrk="0" hangingPunct="1">
              <a:lnSpc>
                <a:spcPct val="106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Topmarks" pitchFamily="2" charset="0"/>
              </a:rPr>
              <a:t>•</a:t>
            </a:r>
            <a:r>
              <a:rPr lang="en-US" sz="800" dirty="0">
                <a:solidFill>
                  <a:srgbClr val="333333"/>
                </a:solidFill>
                <a:latin typeface="Topmarks" pitchFamily="2" charset="0"/>
              </a:rPr>
              <a:t> </a:t>
            </a:r>
            <a:r>
              <a:rPr lang="en-GB" sz="800" b="0" dirty="0">
                <a:latin typeface="Topmarks" pitchFamily="2" charset="0"/>
              </a:rPr>
              <a:t>Know some similarities and differences between the natural world around them and contrasting environments, drawing on their experiences and what has been read in class. </a:t>
            </a:r>
            <a:r>
              <a:rPr kumimoji="0" lang="en-GB" sz="800" b="0" i="0" u="none" strike="noStrike" kern="1200" cap="none" spc="0" normalizeH="0" baseline="0" noProof="0" dirty="0">
                <a:ln>
                  <a:noFill/>
                </a:ln>
                <a:solidFill>
                  <a:prstClr val="black"/>
                </a:solidFill>
                <a:effectLst/>
                <a:uLnTx/>
                <a:uFillTx/>
                <a:latin typeface="Topmarks" pitchFamily="2" charset="0"/>
              </a:rPr>
              <a:t>•</a:t>
            </a:r>
            <a:r>
              <a:rPr lang="en-US" sz="800" dirty="0">
                <a:solidFill>
                  <a:srgbClr val="333333"/>
                </a:solidFill>
                <a:latin typeface="Topmarks" pitchFamily="2" charset="0"/>
              </a:rPr>
              <a:t>  </a:t>
            </a:r>
            <a:r>
              <a:rPr lang="en-GB" sz="800" b="0" dirty="0">
                <a:latin typeface="Topmarks" pitchFamily="2" charset="0"/>
              </a:rPr>
              <a:t>Understand some important processes and changes in the natural world around them, including the seasons and changing states of matter</a:t>
            </a:r>
          </a:p>
        </p:txBody>
      </p:sp>
    </p:spTree>
    <p:extLst>
      <p:ext uri="{BB962C8B-B14F-4D97-AF65-F5344CB8AC3E}">
        <p14:creationId xmlns:p14="http://schemas.microsoft.com/office/powerpoint/2010/main" val="2454238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C0025-E67D-F0E5-7E60-9692F2C4C12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DAF32D9-9A59-1808-08BB-23D4E4F115FD}"/>
              </a:ext>
            </a:extLst>
          </p:cNvPr>
          <p:cNvSpPr/>
          <p:nvPr/>
        </p:nvSpPr>
        <p:spPr>
          <a:xfrm>
            <a:off x="160208" y="110581"/>
            <a:ext cx="11822210" cy="323166"/>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B114F9E4-241F-7660-4E1E-0E7184043A7B}"/>
              </a:ext>
            </a:extLst>
          </p:cNvPr>
          <p:cNvSpPr txBox="1"/>
          <p:nvPr/>
        </p:nvSpPr>
        <p:spPr>
          <a:xfrm>
            <a:off x="133685" y="89409"/>
            <a:ext cx="8492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Topmarks" pitchFamily="2" charset="0"/>
              </a:rPr>
              <a:t>Progression for Understanding the World (Specific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Topmarks" pitchFamily="2" charset="0"/>
            </a:endParaRPr>
          </a:p>
        </p:txBody>
      </p:sp>
      <p:sp>
        <p:nvSpPr>
          <p:cNvPr id="44" name="TextBox 43">
            <a:extLst>
              <a:ext uri="{FF2B5EF4-FFF2-40B4-BE49-F238E27FC236}">
                <a16:creationId xmlns:a16="http://schemas.microsoft.com/office/drawing/2014/main" id="{46610EE5-2EE5-DF2A-6935-7827240FD4ED}"/>
              </a:ext>
            </a:extLst>
          </p:cNvPr>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0E919725-FEF4-770D-4FEA-771C1D6806EE}"/>
              </a:ext>
            </a:extLst>
          </p:cNvPr>
          <p:cNvSpPr txBox="1"/>
          <p:nvPr/>
        </p:nvSpPr>
        <p:spPr>
          <a:xfrm>
            <a:off x="8992431" y="4563647"/>
            <a:ext cx="194507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68AE3867-35BF-49AC-5A7E-BD776D9B143E}"/>
              </a:ext>
            </a:extLst>
          </p:cNvPr>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graphicFrame>
        <p:nvGraphicFramePr>
          <p:cNvPr id="6" name="Table 5">
            <a:extLst>
              <a:ext uri="{FF2B5EF4-FFF2-40B4-BE49-F238E27FC236}">
                <a16:creationId xmlns:a16="http://schemas.microsoft.com/office/drawing/2014/main" id="{6865DE80-7AC5-D0B9-3A01-1E2FA498AB06}"/>
              </a:ext>
            </a:extLst>
          </p:cNvPr>
          <p:cNvGraphicFramePr>
            <a:graphicFrameLocks noGrp="1"/>
          </p:cNvGraphicFramePr>
          <p:nvPr>
            <p:extLst>
              <p:ext uri="{D42A27DB-BD31-4B8C-83A1-F6EECF244321}">
                <p14:modId xmlns:p14="http://schemas.microsoft.com/office/powerpoint/2010/main" val="2931712456"/>
              </p:ext>
            </p:extLst>
          </p:nvPr>
        </p:nvGraphicFramePr>
        <p:xfrm>
          <a:off x="120880" y="1634680"/>
          <a:ext cx="11910911" cy="4126040"/>
        </p:xfrm>
        <a:graphic>
          <a:graphicData uri="http://schemas.openxmlformats.org/drawingml/2006/table">
            <a:tbl>
              <a:tblPr firstRow="1" firstCol="1" bandRow="1"/>
              <a:tblGrid>
                <a:gridCol w="1045768">
                  <a:extLst>
                    <a:ext uri="{9D8B030D-6E8A-4147-A177-3AD203B41FA5}">
                      <a16:colId xmlns:a16="http://schemas.microsoft.com/office/drawing/2014/main" val="2969254294"/>
                    </a:ext>
                  </a:extLst>
                </a:gridCol>
                <a:gridCol w="1723697">
                  <a:extLst>
                    <a:ext uri="{9D8B030D-6E8A-4147-A177-3AD203B41FA5}">
                      <a16:colId xmlns:a16="http://schemas.microsoft.com/office/drawing/2014/main" val="3918944247"/>
                    </a:ext>
                  </a:extLst>
                </a:gridCol>
                <a:gridCol w="1783491">
                  <a:extLst>
                    <a:ext uri="{9D8B030D-6E8A-4147-A177-3AD203B41FA5}">
                      <a16:colId xmlns:a16="http://schemas.microsoft.com/office/drawing/2014/main" val="3634469502"/>
                    </a:ext>
                  </a:extLst>
                </a:gridCol>
                <a:gridCol w="1832067">
                  <a:extLst>
                    <a:ext uri="{9D8B030D-6E8A-4147-A177-3AD203B41FA5}">
                      <a16:colId xmlns:a16="http://schemas.microsoft.com/office/drawing/2014/main" val="305656995"/>
                    </a:ext>
                  </a:extLst>
                </a:gridCol>
                <a:gridCol w="1933904">
                  <a:extLst>
                    <a:ext uri="{9D8B030D-6E8A-4147-A177-3AD203B41FA5}">
                      <a16:colId xmlns:a16="http://schemas.microsoft.com/office/drawing/2014/main" val="1847307233"/>
                    </a:ext>
                  </a:extLst>
                </a:gridCol>
                <a:gridCol w="1826801">
                  <a:extLst>
                    <a:ext uri="{9D8B030D-6E8A-4147-A177-3AD203B41FA5}">
                      <a16:colId xmlns:a16="http://schemas.microsoft.com/office/drawing/2014/main" val="3475865985"/>
                    </a:ext>
                  </a:extLst>
                </a:gridCol>
                <a:gridCol w="1765183">
                  <a:extLst>
                    <a:ext uri="{9D8B030D-6E8A-4147-A177-3AD203B41FA5}">
                      <a16:colId xmlns:a16="http://schemas.microsoft.com/office/drawing/2014/main" val="1494604072"/>
                    </a:ext>
                  </a:extLst>
                </a:gridCol>
              </a:tblGrid>
              <a:tr h="166091">
                <a:tc>
                  <a:txBody>
                    <a:bodyPr/>
                    <a:lstStyle/>
                    <a:p>
                      <a:pPr algn="ctr">
                        <a:lnSpc>
                          <a:spcPct val="107000"/>
                        </a:lnSpc>
                        <a:spcAft>
                          <a:spcPts val="800"/>
                        </a:spcAft>
                        <a:tabLst>
                          <a:tab pos="8138795" algn="l"/>
                        </a:tabLst>
                      </a:pP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Autumn 1</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Autumn 2</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Spring 1</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Spring 2</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Summer 1</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Summer 2</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569375460"/>
                  </a:ext>
                </a:extLst>
              </a:tr>
              <a:tr h="1624421">
                <a:tc>
                  <a:txBody>
                    <a:bodyPr/>
                    <a:lstStyle/>
                    <a:p>
                      <a:pPr lvl="0"/>
                      <a:r>
                        <a:rPr lang="en-GB" sz="1000" b="1" dirty="0">
                          <a:effectLst/>
                          <a:latin typeface="Topmarks" pitchFamily="2" charset="0"/>
                          <a:ea typeface="Calibri" panose="020F0502020204030204" pitchFamily="34" charset="0"/>
                          <a:cs typeface="Arial" panose="020B0604020202020204" pitchFamily="34" charset="0"/>
                        </a:rPr>
                        <a:t>People, Culture and</a:t>
                      </a:r>
                    </a:p>
                    <a:p>
                      <a:pPr lvl="0"/>
                      <a:r>
                        <a:rPr lang="en-GB" sz="1000" b="1" dirty="0">
                          <a:effectLst/>
                          <a:latin typeface="Topmarks" pitchFamily="2" charset="0"/>
                          <a:ea typeface="Calibri" panose="020F0502020204030204" pitchFamily="34" charset="0"/>
                          <a:cs typeface="Arial" panose="020B0604020202020204" pitchFamily="34" charset="0"/>
                        </a:rPr>
                        <a:t>Communities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can compare and discuss what makes us the same and different.</a:t>
                      </a:r>
                    </a:p>
                    <a:p>
                      <a:pPr marL="0" lvl="0" indent="0">
                        <a:buFont typeface="Arial" panose="020B0604020202020204" pitchFamily="34" charset="0"/>
                        <a:buNone/>
                      </a:pPr>
                      <a:endParaRPr lang="en-GB" sz="800" kern="1200" dirty="0">
                        <a:solidFill>
                          <a:schemeClr val="tx1"/>
                        </a:solidFill>
                        <a:effectLst/>
                        <a:latin typeface="Topmarks" pitchFamily="2" charset="0"/>
                        <a:ea typeface="+mn-ea"/>
                        <a:cs typeface="+mn-cs"/>
                      </a:endParaRP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am learning about different feelings and how to care for others. </a:t>
                      </a:r>
                    </a:p>
                    <a:p>
                      <a:pPr marL="0" lvl="0" indent="0">
                        <a:buFont typeface="Arial" panose="020B0604020202020204" pitchFamily="34" charset="0"/>
                        <a:buNone/>
                      </a:pPr>
                      <a:endParaRPr lang="en-GB" sz="800" kern="1200" dirty="0">
                        <a:solidFill>
                          <a:schemeClr val="tx1"/>
                        </a:solidFill>
                        <a:effectLst/>
                        <a:latin typeface="Topmarks" pitchFamily="2" charset="0"/>
                        <a:ea typeface="+mn-ea"/>
                        <a:cs typeface="+mn-cs"/>
                      </a:endParaRP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can compare home and school environments.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can talk about members of my immediate family and community.</a:t>
                      </a:r>
                    </a:p>
                    <a:p>
                      <a:pPr marL="0" lvl="0" indent="0">
                        <a:buFont typeface="Arial" panose="020B0604020202020204" pitchFamily="34" charset="0"/>
                        <a:buNone/>
                      </a:pPr>
                      <a:endParaRPr lang="en-GB" sz="800" kern="1200" dirty="0">
                        <a:solidFill>
                          <a:schemeClr val="tx1"/>
                        </a:solidFill>
                        <a:effectLst/>
                        <a:latin typeface="Topmarks" pitchFamily="2" charset="0"/>
                        <a:ea typeface="+mn-ea"/>
                        <a:cs typeface="+mn-cs"/>
                      </a:endParaRP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can draw my family.</a:t>
                      </a:r>
                    </a:p>
                    <a:p>
                      <a:pPr marL="0" lvl="0" indent="0">
                        <a:buFont typeface="Arial" panose="020B0604020202020204" pitchFamily="34" charset="0"/>
                        <a:buNone/>
                      </a:pPr>
                      <a:endParaRPr lang="en-GB" sz="800" kern="1200" dirty="0">
                        <a:solidFill>
                          <a:schemeClr val="tx1"/>
                        </a:solidFill>
                        <a:effectLst/>
                        <a:latin typeface="Topmarks" pitchFamily="2" charset="0"/>
                        <a:ea typeface="+mn-ea"/>
                        <a:cs typeface="+mn-cs"/>
                      </a:endParaRP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can tell others about my family and share family photos.</a:t>
                      </a:r>
                    </a:p>
                    <a:p>
                      <a:pPr marL="0" lvl="0" indent="0">
                        <a:buFont typeface="Arial" panose="020B0604020202020204" pitchFamily="34" charset="0"/>
                        <a:buNone/>
                      </a:pPr>
                      <a:endParaRPr lang="en-GB" sz="800" kern="1200" dirty="0">
                        <a:solidFill>
                          <a:schemeClr val="tx1"/>
                        </a:solidFill>
                        <a:effectLst/>
                        <a:latin typeface="Topmarks" pitchFamily="2" charset="0"/>
                        <a:ea typeface="+mn-ea"/>
                        <a:cs typeface="+mn-cs"/>
                      </a:endParaRP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can name and describe people who are familiar to me.</a:t>
                      </a: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 </a:t>
                      </a: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can share something from home to tell others about my family life and answer questions about them.</a:t>
                      </a:r>
                    </a:p>
                    <a:p>
                      <a:pPr marL="0" lvl="0" indent="0">
                        <a:buFont typeface="Arial" panose="020B0604020202020204" pitchFamily="34" charset="0"/>
                        <a:buNone/>
                      </a:pPr>
                      <a:endParaRPr lang="en-GB" sz="800" kern="1200" dirty="0">
                        <a:solidFill>
                          <a:schemeClr val="tx1"/>
                        </a:solidFill>
                        <a:effectLst/>
                        <a:latin typeface="Topmarks" pitchFamily="2" charset="0"/>
                        <a:ea typeface="+mn-ea"/>
                        <a:cs typeface="+mn-cs"/>
                      </a:endParaRP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can talk about what I like to do outside of school.</a:t>
                      </a:r>
                    </a:p>
                    <a:p>
                      <a:pPr marL="0" lvl="0" indent="0">
                        <a:buFont typeface="Arial" panose="020B0604020202020204" pitchFamily="34" charset="0"/>
                        <a:buNone/>
                      </a:pPr>
                      <a:endParaRPr lang="en-GB" sz="800" kern="1200" dirty="0">
                        <a:solidFill>
                          <a:schemeClr val="tx1"/>
                        </a:solidFill>
                        <a:effectLst/>
                        <a:latin typeface="Topmarks" pitchFamily="2" charset="0"/>
                        <a:ea typeface="+mn-ea"/>
                        <a:cs typeface="+mn-cs"/>
                      </a:endParaRP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can discuss people who help us and their roles. </a:t>
                      </a:r>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lvl="0" indent="0">
                        <a:buFont typeface="Arial" panose="020B0604020202020204" pitchFamily="34" charset="0"/>
                        <a:buNone/>
                      </a:pPr>
                      <a:endParaRPr lang="en-GB" sz="800" kern="1200" dirty="0">
                        <a:solidFill>
                          <a:schemeClr val="tx1"/>
                        </a:solidFill>
                        <a:effectLst/>
                        <a:latin typeface="Topmarks" pitchFamily="2" charset="0"/>
                        <a:ea typeface="+mn-ea"/>
                        <a:cs typeface="+mn-cs"/>
                      </a:endParaRP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can celebrate similarities and differences with a positive attitude.</a:t>
                      </a:r>
                    </a:p>
                    <a:p>
                      <a:pPr marL="0" lvl="0" indent="0">
                        <a:buFont typeface="Arial" panose="020B0604020202020204" pitchFamily="34" charset="0"/>
                        <a:buNone/>
                      </a:pPr>
                      <a:endParaRPr lang="en-GB" sz="800" kern="1200" dirty="0">
                        <a:solidFill>
                          <a:schemeClr val="tx1"/>
                        </a:solidFill>
                        <a:effectLst/>
                        <a:latin typeface="Topmarks" pitchFamily="2" charset="0"/>
                        <a:ea typeface="+mn-ea"/>
                        <a:cs typeface="+mn-cs"/>
                      </a:endParaRP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know about the different feelings people have and can accept that people feel differently to how I do.</a:t>
                      </a:r>
                    </a:p>
                    <a:p>
                      <a:pPr marL="0" lvl="0" indent="0">
                        <a:buFont typeface="Arial" panose="020B0604020202020204" pitchFamily="34" charset="0"/>
                        <a:buNone/>
                      </a:pPr>
                      <a:endParaRPr lang="en-GB" sz="800" kern="1200" dirty="0">
                        <a:solidFill>
                          <a:schemeClr val="tx1"/>
                        </a:solidFill>
                        <a:effectLst/>
                        <a:latin typeface="Topmarks" pitchFamily="2" charset="0"/>
                        <a:ea typeface="+mn-ea"/>
                        <a:cs typeface="+mn-cs"/>
                      </a:endParaRP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can compare habitats and environments. </a:t>
                      </a:r>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can talk about where I live.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find where I live on a </a:t>
                      </a:r>
                    </a:p>
                    <a:p>
                      <a:pPr lvl="0"/>
                      <a:r>
                        <a:rPr lang="en-GB" sz="800" kern="1200" dirty="0">
                          <a:solidFill>
                            <a:schemeClr val="tx1"/>
                          </a:solidFill>
                          <a:effectLst/>
                          <a:latin typeface="Topmarks" pitchFamily="2" charset="0"/>
                          <a:ea typeface="+mn-ea"/>
                          <a:cs typeface="+mn-cs"/>
                        </a:rPr>
                        <a:t>map/Google Earth.</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talk about places I visit and locate them on a basic map/Google Earth.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describe my immediate environment.</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compare how life in England is different to another country.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know that we can travel to different places in the world using a range of transport. </a:t>
                      </a:r>
                    </a:p>
                    <a:p>
                      <a:pPr lvl="0"/>
                      <a:endParaRPr lang="en-GB" sz="800" kern="1200" dirty="0">
                        <a:solidFill>
                          <a:schemeClr val="tx1"/>
                        </a:solidFill>
                        <a:effectLst/>
                        <a:latin typeface="Topmarks" pitchFamily="2" charset="0"/>
                        <a:ea typeface="+mn-ea"/>
                        <a:cs typeface="+mn-cs"/>
                      </a:endParaRP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understand that some places are special to people in their community.</a:t>
                      </a:r>
                    </a:p>
                    <a:p>
                      <a:pPr marL="0" lvl="0" indent="0">
                        <a:buFont typeface="Arial" panose="020B0604020202020204" pitchFamily="34" charset="0"/>
                        <a:buNone/>
                      </a:pPr>
                      <a:endParaRPr lang="en-GB" sz="800" kern="1200" dirty="0">
                        <a:solidFill>
                          <a:schemeClr val="tx1"/>
                        </a:solidFill>
                        <a:effectLst/>
                        <a:latin typeface="Topmarks" pitchFamily="2" charset="0"/>
                        <a:ea typeface="+mn-ea"/>
                        <a:cs typeface="+mn-cs"/>
                      </a:endParaRP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can recognise a church and mosque and say what it is.</a:t>
                      </a:r>
                    </a:p>
                    <a:p>
                      <a:pPr marL="0" lvl="0" indent="0">
                        <a:buFont typeface="Arial" panose="020B0604020202020204" pitchFamily="34" charset="0"/>
                        <a:buNone/>
                      </a:pPr>
                      <a:endParaRPr lang="en-GB" sz="800" kern="1200" dirty="0">
                        <a:solidFill>
                          <a:schemeClr val="tx1"/>
                        </a:solidFill>
                        <a:effectLst/>
                        <a:latin typeface="Topmarks" pitchFamily="2" charset="0"/>
                        <a:ea typeface="+mn-ea"/>
                        <a:cs typeface="+mn-cs"/>
                      </a:endParaRPr>
                    </a:p>
                    <a:p>
                      <a:pPr marL="0" lvl="0" indent="0">
                        <a:buFont typeface="Arial" panose="020B0604020202020204" pitchFamily="34" charset="0"/>
                        <a:buNone/>
                      </a:pPr>
                      <a:r>
                        <a:rPr lang="en-GB" sz="800" kern="1200" dirty="0">
                          <a:solidFill>
                            <a:schemeClr val="tx1"/>
                          </a:solidFill>
                          <a:effectLst/>
                          <a:latin typeface="Topmarks" pitchFamily="2" charset="0"/>
                          <a:ea typeface="+mn-ea"/>
                          <a:cs typeface="+mn-cs"/>
                        </a:rPr>
                        <a:t>I recognise people have different beliefs and celebrate special times in different ways.</a:t>
                      </a:r>
                    </a:p>
                    <a:p>
                      <a:pPr marL="0" lvl="0" indent="0">
                        <a:buFont typeface="Arial" panose="020B0604020202020204" pitchFamily="34" charset="0"/>
                        <a:buNone/>
                      </a:pPr>
                      <a:endParaRPr lang="en-GB" sz="800" kern="1200" dirty="0">
                        <a:solidFill>
                          <a:schemeClr val="tx1"/>
                        </a:solidFill>
                        <a:effectLst/>
                        <a:latin typeface="Topmarks"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kern="1200" dirty="0">
                          <a:solidFill>
                            <a:schemeClr val="tx1"/>
                          </a:solidFill>
                          <a:effectLst/>
                          <a:latin typeface="Topmarks" pitchFamily="2" charset="0"/>
                          <a:ea typeface="+mn-ea"/>
                          <a:cs typeface="+mn-cs"/>
                        </a:rPr>
                        <a:t>I can tell you about my family’s beliefs and what we celebrate.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tabLst>
                          <a:tab pos="8138795" algn="l"/>
                        </a:tabLst>
                      </a:pPr>
                      <a:r>
                        <a:rPr lang="en-GB" sz="800" dirty="0">
                          <a:effectLst/>
                          <a:latin typeface="Topmarks" pitchFamily="2" charset="0"/>
                          <a:ea typeface="Calibri" panose="020F0502020204030204" pitchFamily="34" charset="0"/>
                          <a:cs typeface="Arial" panose="020B0604020202020204" pitchFamily="34" charset="0"/>
                        </a:rPr>
                        <a:t>I can describe my immediate environment in detail, using observation and non-fiction sources to support my ideas.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dirty="0">
                          <a:effectLst/>
                          <a:latin typeface="Topmarks" pitchFamily="2" charset="0"/>
                          <a:ea typeface="Calibri" panose="020F0502020204030204" pitchFamily="34" charset="0"/>
                          <a:cs typeface="Arial" panose="020B0604020202020204" pitchFamily="34" charset="0"/>
                        </a:rPr>
                        <a:t>I understand that all families are different and can appreciate and accept this.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talk about what I want to do when I grow up.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523649"/>
                  </a:ext>
                </a:extLst>
              </a:tr>
            </a:tbl>
          </a:graphicData>
        </a:graphic>
      </p:graphicFrame>
      <p:sp>
        <p:nvSpPr>
          <p:cNvPr id="7" name="TextBox 6">
            <a:extLst>
              <a:ext uri="{FF2B5EF4-FFF2-40B4-BE49-F238E27FC236}">
                <a16:creationId xmlns:a16="http://schemas.microsoft.com/office/drawing/2014/main" id="{92504AC3-DF00-EEE4-2961-AC265066B395}"/>
              </a:ext>
            </a:extLst>
          </p:cNvPr>
          <p:cNvSpPr txBox="1"/>
          <p:nvPr/>
        </p:nvSpPr>
        <p:spPr>
          <a:xfrm>
            <a:off x="120880" y="424613"/>
            <a:ext cx="710583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prstClr val="black"/>
                </a:solidFill>
                <a:latin typeface="Topmarks" pitchFamily="2" charset="0"/>
              </a:rPr>
              <a:t>Past and Present ELG </a:t>
            </a:r>
          </a:p>
          <a:p>
            <a:pPr>
              <a:spcAft>
                <a:spcPts val="1125"/>
              </a:spcAft>
            </a:pPr>
            <a:r>
              <a:rPr kumimoji="0" lang="en-GB" sz="800" b="0" i="0" u="none" strike="noStrike" kern="1200" cap="none" spc="0" normalizeH="0" baseline="0" noProof="0" dirty="0">
                <a:ln>
                  <a:noFill/>
                </a:ln>
                <a:solidFill>
                  <a:prstClr val="black"/>
                </a:solidFill>
                <a:effectLst/>
                <a:uLnTx/>
                <a:uFillTx/>
                <a:latin typeface="Topmarks" pitchFamily="2" charset="0"/>
              </a:rPr>
              <a:t>•</a:t>
            </a:r>
            <a:r>
              <a:rPr lang="en-US" sz="800" dirty="0">
                <a:solidFill>
                  <a:srgbClr val="333333"/>
                </a:solidFill>
                <a:latin typeface="Topmarks" pitchFamily="2" charset="0"/>
              </a:rPr>
              <a:t> T</a:t>
            </a:r>
            <a:r>
              <a:rPr lang="en-US" sz="800" b="0" i="0" dirty="0">
                <a:solidFill>
                  <a:srgbClr val="333333"/>
                </a:solidFill>
                <a:effectLst/>
                <a:latin typeface="Topmarks" pitchFamily="2" charset="0"/>
              </a:rPr>
              <a:t>alk about the lives of the people around them and their roles in society. </a:t>
            </a:r>
            <a:r>
              <a:rPr lang="en-GB" sz="800" dirty="0">
                <a:solidFill>
                  <a:prstClr val="black"/>
                </a:solidFill>
                <a:latin typeface="Topmarks" pitchFamily="2" charset="0"/>
              </a:rPr>
              <a:t>•  </a:t>
            </a:r>
            <a:r>
              <a:rPr lang="en-US" sz="800" dirty="0">
                <a:solidFill>
                  <a:srgbClr val="333333"/>
                </a:solidFill>
                <a:latin typeface="Topmarks" pitchFamily="2" charset="0"/>
              </a:rPr>
              <a:t>K</a:t>
            </a:r>
            <a:r>
              <a:rPr lang="en-US" sz="800" b="0" i="0" dirty="0">
                <a:solidFill>
                  <a:srgbClr val="333333"/>
                </a:solidFill>
                <a:effectLst/>
                <a:latin typeface="Topmarks" pitchFamily="2" charset="0"/>
              </a:rPr>
              <a:t>now some similarities and differences between things in the past and now, drawing on their experiences and what has been learned in class. </a:t>
            </a:r>
            <a:r>
              <a:rPr lang="en-GB" sz="800" dirty="0">
                <a:solidFill>
                  <a:prstClr val="black"/>
                </a:solidFill>
                <a:latin typeface="Topmarks" pitchFamily="2" charset="0"/>
              </a:rPr>
              <a:t>•</a:t>
            </a:r>
            <a:r>
              <a:rPr lang="en-US" sz="800" b="0" i="0" dirty="0">
                <a:solidFill>
                  <a:srgbClr val="333333"/>
                </a:solidFill>
                <a:effectLst/>
                <a:latin typeface="Topmarks" pitchFamily="2" charset="0"/>
              </a:rPr>
              <a:t> Understand the past through settings, characters, and events encountered in books read in class and storytelling.                                                                                                                                  </a:t>
            </a:r>
            <a:r>
              <a:rPr lang="en-US" sz="800" b="1" dirty="0">
                <a:solidFill>
                  <a:srgbClr val="333333"/>
                </a:solidFill>
                <a:latin typeface="Topmarks" pitchFamily="2" charset="0"/>
              </a:rPr>
              <a:t>People, Culture and Communities ELG                                                                                                                                                                                                          </a:t>
            </a:r>
            <a:r>
              <a:rPr kumimoji="0" lang="en-GB" sz="800" b="0" i="0" u="none" strike="noStrike" kern="1200" cap="none" spc="0" normalizeH="0" baseline="0" noProof="0" dirty="0">
                <a:ln>
                  <a:noFill/>
                </a:ln>
                <a:solidFill>
                  <a:prstClr val="black"/>
                </a:solidFill>
                <a:effectLst/>
                <a:uLnTx/>
                <a:uFillTx/>
                <a:latin typeface="Topmarks" pitchFamily="2" charset="0"/>
              </a:rPr>
              <a:t>•</a:t>
            </a:r>
            <a:r>
              <a:rPr kumimoji="0" lang="en-US" sz="800" b="1" i="0" u="none" strike="noStrike" kern="1200" cap="none" spc="0" normalizeH="0" baseline="0" noProof="0" dirty="0">
                <a:ln>
                  <a:noFill/>
                </a:ln>
                <a:solidFill>
                  <a:srgbClr val="333333"/>
                </a:solidFill>
                <a:effectLst/>
                <a:uLnTx/>
                <a:uFillTx/>
                <a:latin typeface="Topmarks" pitchFamily="2" charset="0"/>
              </a:rPr>
              <a:t> </a:t>
            </a:r>
            <a:r>
              <a:rPr lang="en-US" sz="800" b="1" i="0" dirty="0">
                <a:solidFill>
                  <a:srgbClr val="333333"/>
                </a:solidFill>
                <a:effectLst/>
                <a:latin typeface="Topmarks" pitchFamily="2" charset="0"/>
              </a:rPr>
              <a:t>D</a:t>
            </a:r>
            <a:r>
              <a:rPr lang="en-US" sz="800" b="0" i="0" dirty="0">
                <a:solidFill>
                  <a:srgbClr val="333333"/>
                </a:solidFill>
                <a:effectLst/>
                <a:latin typeface="Topmarks" pitchFamily="2" charset="0"/>
              </a:rPr>
              <a:t>escribe their immediate environment using knowledge from observation, discussion, stories, non-fiction texts, and maps. </a:t>
            </a:r>
            <a:r>
              <a:rPr kumimoji="0" lang="en-GB" sz="800" b="0" i="0" u="none" strike="noStrike" kern="1200" cap="none" spc="0" normalizeH="0" baseline="0" noProof="0" dirty="0">
                <a:ln>
                  <a:noFill/>
                </a:ln>
                <a:solidFill>
                  <a:prstClr val="black"/>
                </a:solidFill>
                <a:effectLst/>
                <a:uLnTx/>
                <a:uFillTx/>
                <a:latin typeface="Topmarks" pitchFamily="2" charset="0"/>
              </a:rPr>
              <a:t>• </a:t>
            </a:r>
            <a:r>
              <a:rPr kumimoji="0" lang="en-US" sz="800" u="none" strike="noStrike" kern="1200" cap="none" spc="0" normalizeH="0" baseline="0" noProof="0" dirty="0">
                <a:ln>
                  <a:noFill/>
                </a:ln>
                <a:solidFill>
                  <a:srgbClr val="333333"/>
                </a:solidFill>
                <a:uLnTx/>
                <a:uFillTx/>
                <a:latin typeface="Topmarks" pitchFamily="2" charset="0"/>
              </a:rPr>
              <a:t>K</a:t>
            </a:r>
            <a:r>
              <a:rPr lang="en-US" sz="800" b="0" i="0" dirty="0">
                <a:solidFill>
                  <a:srgbClr val="333333"/>
                </a:solidFill>
                <a:effectLst/>
                <a:latin typeface="Topmarks" pitchFamily="2" charset="0"/>
              </a:rPr>
              <a:t>now some similarities and differences between different religious and cultural communities in this country, drawing on their experiences and what has been read in class. </a:t>
            </a:r>
            <a:r>
              <a:rPr kumimoji="0" lang="en-GB" sz="800" b="0" i="0" u="none" strike="noStrike" kern="1200" cap="none" spc="0" normalizeH="0" baseline="0" noProof="0" dirty="0">
                <a:ln>
                  <a:noFill/>
                </a:ln>
                <a:solidFill>
                  <a:prstClr val="black"/>
                </a:solidFill>
                <a:effectLst/>
                <a:uLnTx/>
                <a:uFillTx/>
                <a:latin typeface="Topmarks" pitchFamily="2" charset="0"/>
              </a:rPr>
              <a:t>• </a:t>
            </a:r>
            <a:r>
              <a:rPr kumimoji="0" lang="en-US" sz="800" u="none" strike="noStrike" kern="1200" cap="none" spc="0" normalizeH="0" baseline="0" noProof="0" dirty="0">
                <a:ln>
                  <a:noFill/>
                </a:ln>
                <a:solidFill>
                  <a:srgbClr val="333333"/>
                </a:solidFill>
                <a:uLnTx/>
                <a:uFillTx/>
                <a:latin typeface="Topmarks" pitchFamily="2" charset="0"/>
              </a:rPr>
              <a:t>E</a:t>
            </a:r>
            <a:r>
              <a:rPr lang="en-US" sz="800" b="0" i="0" dirty="0" err="1">
                <a:solidFill>
                  <a:srgbClr val="333333"/>
                </a:solidFill>
                <a:effectLst/>
                <a:latin typeface="Topmarks" pitchFamily="2" charset="0"/>
              </a:rPr>
              <a:t>xplain</a:t>
            </a:r>
            <a:r>
              <a:rPr lang="en-US" sz="800" b="0" i="0" dirty="0">
                <a:solidFill>
                  <a:srgbClr val="333333"/>
                </a:solidFill>
                <a:effectLst/>
                <a:latin typeface="Topmarks" pitchFamily="2" charset="0"/>
              </a:rPr>
              <a:t> some similarities and differences between life in this country and life in other countries, drawing on knowledge from stories, non-fiction texts and, when appropriate, maps</a:t>
            </a:r>
          </a:p>
        </p:txBody>
      </p:sp>
      <p:sp>
        <p:nvSpPr>
          <p:cNvPr id="2" name="TextBox 1">
            <a:extLst>
              <a:ext uri="{FF2B5EF4-FFF2-40B4-BE49-F238E27FC236}">
                <a16:creationId xmlns:a16="http://schemas.microsoft.com/office/drawing/2014/main" id="{53DEBF06-4490-8F60-B5E7-A28C43C56318}"/>
              </a:ext>
            </a:extLst>
          </p:cNvPr>
          <p:cNvSpPr txBox="1"/>
          <p:nvPr/>
        </p:nvSpPr>
        <p:spPr>
          <a:xfrm>
            <a:off x="7167717" y="415058"/>
            <a:ext cx="4814701" cy="9965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prstClr val="black"/>
                </a:solidFill>
                <a:latin typeface="Topmarks" pitchFamily="2" charset="0"/>
              </a:rPr>
              <a:t>The Natural World ELG </a:t>
            </a:r>
          </a:p>
          <a:p>
            <a:pPr marL="0" marR="0" lvl="0" indent="0" algn="l" defTabSz="914400" rtl="0" eaLnBrk="1" fontAlgn="auto" latinLnBrk="0" hangingPunct="1">
              <a:lnSpc>
                <a:spcPct val="106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Topmarks" pitchFamily="2" charset="0"/>
              </a:rPr>
              <a:t>•</a:t>
            </a:r>
            <a:r>
              <a:rPr lang="en-US" sz="800" dirty="0">
                <a:solidFill>
                  <a:srgbClr val="333333"/>
                </a:solidFill>
                <a:latin typeface="Topmarks" pitchFamily="2" charset="0"/>
              </a:rPr>
              <a:t> </a:t>
            </a:r>
            <a:r>
              <a:rPr lang="en-GB" sz="800" b="0" dirty="0">
                <a:latin typeface="Topmarks" pitchFamily="2" charset="0"/>
              </a:rPr>
              <a:t>Explore the natural world around them, making observations and drawing pictures of animals and plants. </a:t>
            </a:r>
          </a:p>
          <a:p>
            <a:pPr marL="0" marR="0" lvl="0" indent="0" algn="l" defTabSz="914400" rtl="0" eaLnBrk="1" fontAlgn="auto" latinLnBrk="0" hangingPunct="1">
              <a:lnSpc>
                <a:spcPct val="106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Topmarks" pitchFamily="2" charset="0"/>
              </a:rPr>
              <a:t>•</a:t>
            </a:r>
            <a:r>
              <a:rPr lang="en-US" sz="800" dirty="0">
                <a:solidFill>
                  <a:srgbClr val="333333"/>
                </a:solidFill>
                <a:latin typeface="Topmarks" pitchFamily="2" charset="0"/>
              </a:rPr>
              <a:t> </a:t>
            </a:r>
            <a:r>
              <a:rPr lang="en-GB" sz="800" b="0" dirty="0">
                <a:latin typeface="Topmarks" pitchFamily="2" charset="0"/>
              </a:rPr>
              <a:t>Know some similarities and differences between the natural world around them and contrasting environments, drawing on their experiences and what has been read in class. </a:t>
            </a:r>
            <a:r>
              <a:rPr kumimoji="0" lang="en-GB" sz="800" b="0" i="0" u="none" strike="noStrike" kern="1200" cap="none" spc="0" normalizeH="0" baseline="0" noProof="0" dirty="0">
                <a:ln>
                  <a:noFill/>
                </a:ln>
                <a:solidFill>
                  <a:prstClr val="black"/>
                </a:solidFill>
                <a:effectLst/>
                <a:uLnTx/>
                <a:uFillTx/>
                <a:latin typeface="Topmarks" pitchFamily="2" charset="0"/>
              </a:rPr>
              <a:t>•</a:t>
            </a:r>
            <a:r>
              <a:rPr lang="en-US" sz="800" dirty="0">
                <a:solidFill>
                  <a:srgbClr val="333333"/>
                </a:solidFill>
                <a:latin typeface="Topmarks" pitchFamily="2" charset="0"/>
              </a:rPr>
              <a:t>  </a:t>
            </a:r>
            <a:r>
              <a:rPr lang="en-GB" sz="800" b="0" dirty="0">
                <a:latin typeface="Topmarks" pitchFamily="2" charset="0"/>
              </a:rPr>
              <a:t>Understand some important processes and changes in the natural world around them, including the seasons and changing states of matter</a:t>
            </a:r>
          </a:p>
        </p:txBody>
      </p:sp>
    </p:spTree>
    <p:extLst>
      <p:ext uri="{BB962C8B-B14F-4D97-AF65-F5344CB8AC3E}">
        <p14:creationId xmlns:p14="http://schemas.microsoft.com/office/powerpoint/2010/main" val="2827503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91015-38DC-5009-7181-42329FA9356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9B12DEF-7663-9A78-886B-D3D273AD5E82}"/>
              </a:ext>
            </a:extLst>
          </p:cNvPr>
          <p:cNvSpPr/>
          <p:nvPr/>
        </p:nvSpPr>
        <p:spPr>
          <a:xfrm>
            <a:off x="160208" y="110581"/>
            <a:ext cx="11822210" cy="323166"/>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8975AF1-C92B-B3EA-540B-B66AF5833BDA}"/>
              </a:ext>
            </a:extLst>
          </p:cNvPr>
          <p:cNvSpPr txBox="1"/>
          <p:nvPr/>
        </p:nvSpPr>
        <p:spPr>
          <a:xfrm>
            <a:off x="133685" y="89409"/>
            <a:ext cx="8492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Topmarks" pitchFamily="2" charset="0"/>
              </a:rPr>
              <a:t>Progression for Expressive Arts and Design (Specific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Topmarks" pitchFamily="2" charset="0"/>
            </a:endParaRPr>
          </a:p>
        </p:txBody>
      </p:sp>
      <p:sp>
        <p:nvSpPr>
          <p:cNvPr id="44" name="TextBox 43">
            <a:extLst>
              <a:ext uri="{FF2B5EF4-FFF2-40B4-BE49-F238E27FC236}">
                <a16:creationId xmlns:a16="http://schemas.microsoft.com/office/drawing/2014/main" id="{CBAF9B03-07F9-77B8-477D-98119A9E109C}"/>
              </a:ext>
            </a:extLst>
          </p:cNvPr>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92C75606-036F-183A-4130-D4538F0036E8}"/>
              </a:ext>
            </a:extLst>
          </p:cNvPr>
          <p:cNvSpPr txBox="1"/>
          <p:nvPr/>
        </p:nvSpPr>
        <p:spPr>
          <a:xfrm>
            <a:off x="8992431" y="4563647"/>
            <a:ext cx="194507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97B2823-4DCE-747C-BBD1-AE08A89ECFE7}"/>
              </a:ext>
            </a:extLst>
          </p:cNvPr>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graphicFrame>
        <p:nvGraphicFramePr>
          <p:cNvPr id="6" name="Table 5">
            <a:extLst>
              <a:ext uri="{FF2B5EF4-FFF2-40B4-BE49-F238E27FC236}">
                <a16:creationId xmlns:a16="http://schemas.microsoft.com/office/drawing/2014/main" id="{FB305606-C198-BFF5-B413-A32A45E1C2A1}"/>
              </a:ext>
            </a:extLst>
          </p:cNvPr>
          <p:cNvGraphicFramePr>
            <a:graphicFrameLocks noGrp="1"/>
          </p:cNvGraphicFramePr>
          <p:nvPr>
            <p:extLst>
              <p:ext uri="{D42A27DB-BD31-4B8C-83A1-F6EECF244321}">
                <p14:modId xmlns:p14="http://schemas.microsoft.com/office/powerpoint/2010/main" val="1351224960"/>
              </p:ext>
            </p:extLst>
          </p:nvPr>
        </p:nvGraphicFramePr>
        <p:xfrm>
          <a:off x="120880" y="1049772"/>
          <a:ext cx="11910911" cy="5345240"/>
        </p:xfrm>
        <a:graphic>
          <a:graphicData uri="http://schemas.openxmlformats.org/drawingml/2006/table">
            <a:tbl>
              <a:tblPr firstRow="1" firstCol="1" bandRow="1"/>
              <a:tblGrid>
                <a:gridCol w="982706">
                  <a:extLst>
                    <a:ext uri="{9D8B030D-6E8A-4147-A177-3AD203B41FA5}">
                      <a16:colId xmlns:a16="http://schemas.microsoft.com/office/drawing/2014/main" val="2969254294"/>
                    </a:ext>
                  </a:extLst>
                </a:gridCol>
                <a:gridCol w="1566042">
                  <a:extLst>
                    <a:ext uri="{9D8B030D-6E8A-4147-A177-3AD203B41FA5}">
                      <a16:colId xmlns:a16="http://schemas.microsoft.com/office/drawing/2014/main" val="3918944247"/>
                    </a:ext>
                  </a:extLst>
                </a:gridCol>
                <a:gridCol w="2004208">
                  <a:extLst>
                    <a:ext uri="{9D8B030D-6E8A-4147-A177-3AD203B41FA5}">
                      <a16:colId xmlns:a16="http://schemas.microsoft.com/office/drawing/2014/main" val="3634469502"/>
                    </a:ext>
                  </a:extLst>
                </a:gridCol>
                <a:gridCol w="1979565">
                  <a:extLst>
                    <a:ext uri="{9D8B030D-6E8A-4147-A177-3AD203B41FA5}">
                      <a16:colId xmlns:a16="http://schemas.microsoft.com/office/drawing/2014/main" val="305656995"/>
                    </a:ext>
                  </a:extLst>
                </a:gridCol>
                <a:gridCol w="1666996">
                  <a:extLst>
                    <a:ext uri="{9D8B030D-6E8A-4147-A177-3AD203B41FA5}">
                      <a16:colId xmlns:a16="http://schemas.microsoft.com/office/drawing/2014/main" val="1847307233"/>
                    </a:ext>
                  </a:extLst>
                </a:gridCol>
                <a:gridCol w="1946211">
                  <a:extLst>
                    <a:ext uri="{9D8B030D-6E8A-4147-A177-3AD203B41FA5}">
                      <a16:colId xmlns:a16="http://schemas.microsoft.com/office/drawing/2014/main" val="3475865985"/>
                    </a:ext>
                  </a:extLst>
                </a:gridCol>
                <a:gridCol w="1765183">
                  <a:extLst>
                    <a:ext uri="{9D8B030D-6E8A-4147-A177-3AD203B41FA5}">
                      <a16:colId xmlns:a16="http://schemas.microsoft.com/office/drawing/2014/main" val="1494604072"/>
                    </a:ext>
                  </a:extLst>
                </a:gridCol>
              </a:tblGrid>
              <a:tr h="166091">
                <a:tc>
                  <a:txBody>
                    <a:bodyPr/>
                    <a:lstStyle/>
                    <a:p>
                      <a:pPr algn="ctr">
                        <a:lnSpc>
                          <a:spcPct val="107000"/>
                        </a:lnSpc>
                        <a:spcAft>
                          <a:spcPts val="800"/>
                        </a:spcAft>
                        <a:tabLst>
                          <a:tab pos="8138795" algn="l"/>
                        </a:tabLst>
                      </a:pP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Autumn 1</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Autumn 2</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Spring 1</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Spring 2</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Summer 1</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800"/>
                        </a:spcAft>
                        <a:tabLst>
                          <a:tab pos="8138795" algn="l"/>
                        </a:tabLst>
                      </a:pPr>
                      <a:r>
                        <a:rPr lang="en-GB" sz="1000" b="1" dirty="0">
                          <a:solidFill>
                            <a:schemeClr val="bg1"/>
                          </a:solidFill>
                          <a:effectLst/>
                          <a:latin typeface="Topmarks" pitchFamily="2" charset="0"/>
                          <a:ea typeface="Calibri" panose="020F0502020204030204" pitchFamily="34" charset="0"/>
                          <a:cs typeface="Tahoma" panose="020B0604030504040204" pitchFamily="34" charset="0"/>
                        </a:rPr>
                        <a:t>Summer 2</a:t>
                      </a:r>
                      <a:endParaRPr lang="en-GB" sz="1400" b="1" dirty="0">
                        <a:solidFill>
                          <a:schemeClr val="bg1"/>
                        </a:solidFill>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569375460"/>
                  </a:ext>
                </a:extLst>
              </a:tr>
              <a:tr h="1624421">
                <a:tc>
                  <a:txBody>
                    <a:bodyPr/>
                    <a:lstStyle/>
                    <a:p>
                      <a:pPr lvl="0"/>
                      <a:r>
                        <a:rPr lang="en-GB" sz="1050" b="1" dirty="0">
                          <a:effectLst/>
                          <a:latin typeface="Topmarks" pitchFamily="2" charset="0"/>
                          <a:ea typeface="Calibri" panose="020F0502020204030204" pitchFamily="34" charset="0"/>
                          <a:cs typeface="Arial" panose="020B0604020202020204" pitchFamily="34" charset="0"/>
                        </a:rPr>
                        <a:t>Creating with Materials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am beginning to explore different materials freely to develop my ideas of how to use them.</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am beginning to develop my own ideas and use materials to express them.</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use drawing to represent ideas and show different emotions.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draw a simple representation of themselves, including details of their facial features.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can explore a range of materials and select which would be best to express my ideas.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create collaboratively sharing ideas, resources and skills.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explain the processes I have used when creating.</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safely use a variety of tools and techniques.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experiment with colour, texture and form</a:t>
                      </a:r>
                    </a:p>
                    <a:p>
                      <a:pPr lvl="0"/>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can explore, use and refine artistic effects to express a variety of ideas.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mix colours and know the colour I want to create.</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endParaRPr lang="en-GB" sz="800" dirty="0">
                        <a:effectLst/>
                        <a:latin typeface="Topmarks" pitchFamily="2" charset="0"/>
                        <a:ea typeface="Calibri" panose="020F0502020204030204" pitchFamily="34" charset="0"/>
                        <a:cs typeface="Arial" panose="020B0604020202020204" pitchFamily="34" charset="0"/>
                      </a:endParaRPr>
                    </a:p>
                    <a:p>
                      <a:pPr lvl="0"/>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can mix colours and add white or black to achieve the colour I want.</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Create and refine ideas when drawing.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add details to my drawings.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return to and build on previous learning and refine my ideas.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independently make my own creations over a few days, adding improvements and reflecting.</a:t>
                      </a:r>
                    </a:p>
                    <a:p>
                      <a:pPr lvl="0"/>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tabLst>
                          <a:tab pos="8138795" algn="l"/>
                        </a:tabLst>
                      </a:pPr>
                      <a:r>
                        <a:rPr lang="en-GB" sz="800" dirty="0">
                          <a:effectLst/>
                          <a:latin typeface="Topmarks" pitchFamily="2" charset="0"/>
                          <a:ea typeface="Calibri" panose="020F0502020204030204" pitchFamily="34" charset="0"/>
                          <a:cs typeface="Arial" panose="020B0604020202020204" pitchFamily="34" charset="0"/>
                        </a:rPr>
                        <a:t>I can use props and materials that I have created in my role play, creating narratives and stories. </a:t>
                      </a:r>
                    </a:p>
                    <a:p>
                      <a:pPr>
                        <a:lnSpc>
                          <a:spcPct val="107000"/>
                        </a:lnSpc>
                        <a:spcAft>
                          <a:spcPts val="800"/>
                        </a:spcAft>
                        <a:tabLst>
                          <a:tab pos="8138795" algn="l"/>
                        </a:tabLst>
                      </a:pPr>
                      <a:endParaRPr lang="en-GB" sz="800" dirty="0">
                        <a:effectLst/>
                        <a:latin typeface="Topmarks" pitchFamily="2" charset="0"/>
                        <a:ea typeface="Calibri" panose="020F0502020204030204" pitchFamily="34" charset="0"/>
                        <a:cs typeface="Arial" panose="020B0604020202020204" pitchFamily="34" charset="0"/>
                      </a:endParaRPr>
                    </a:p>
                    <a:p>
                      <a:pPr>
                        <a:lnSpc>
                          <a:spcPct val="107000"/>
                        </a:lnSpc>
                        <a:spcAft>
                          <a:spcPts val="800"/>
                        </a:spcAft>
                        <a:tabLst>
                          <a:tab pos="8138795" algn="l"/>
                        </a:tabLst>
                      </a:pPr>
                      <a:r>
                        <a:rPr lang="en-GB" sz="800" dirty="0">
                          <a:effectLst/>
                          <a:latin typeface="Topmarks" pitchFamily="2" charset="0"/>
                          <a:ea typeface="Calibri" panose="020F0502020204030204" pitchFamily="34" charset="0"/>
                          <a:cs typeface="Arial" panose="020B0604020202020204" pitchFamily="34" charset="0"/>
                        </a:rPr>
                        <a:t>I can create collaboratively, listening to the ideas of others. </a:t>
                      </a:r>
                    </a:p>
                    <a:p>
                      <a:pPr>
                        <a:lnSpc>
                          <a:spcPct val="107000"/>
                        </a:lnSpc>
                        <a:spcAft>
                          <a:spcPts val="800"/>
                        </a:spcAft>
                        <a:tabLst>
                          <a:tab pos="8138795" algn="l"/>
                        </a:tabLst>
                      </a:pPr>
                      <a:endParaRPr lang="en-GB" sz="800" dirty="0">
                        <a:effectLst/>
                        <a:latin typeface="Topmarks" pitchFamily="2" charset="0"/>
                        <a:ea typeface="Calibri" panose="020F0502020204030204" pitchFamily="34" charset="0"/>
                        <a:cs typeface="Arial" panose="020B0604020202020204" pitchFamily="34" charset="0"/>
                      </a:endParaRPr>
                    </a:p>
                    <a:p>
                      <a:pPr>
                        <a:lnSpc>
                          <a:spcPct val="107000"/>
                        </a:lnSpc>
                        <a:spcAft>
                          <a:spcPts val="800"/>
                        </a:spcAft>
                        <a:tabLst>
                          <a:tab pos="8138795" algn="l"/>
                        </a:tabLst>
                      </a:pPr>
                      <a:r>
                        <a:rPr lang="en-GB" sz="800" dirty="0">
                          <a:effectLst/>
                          <a:latin typeface="Topmarks" pitchFamily="2" charset="0"/>
                          <a:ea typeface="Calibri" panose="020F0502020204030204" pitchFamily="34" charset="0"/>
                          <a:cs typeface="Arial" panose="020B0604020202020204" pitchFamily="34" charset="0"/>
                        </a:rPr>
                        <a:t>I can add details to my drawings. </a:t>
                      </a:r>
                    </a:p>
                    <a:p>
                      <a:pPr>
                        <a:lnSpc>
                          <a:spcPct val="107000"/>
                        </a:lnSpc>
                        <a:spcAft>
                          <a:spcPts val="800"/>
                        </a:spcAft>
                        <a:tabLst>
                          <a:tab pos="8138795" algn="l"/>
                        </a:tabLst>
                      </a:pPr>
                      <a:endParaRPr lang="en-GB" sz="800" dirty="0">
                        <a:effectLst/>
                        <a:latin typeface="Topmarks" pitchFamily="2" charset="0"/>
                        <a:ea typeface="Calibri" panose="020F0502020204030204" pitchFamily="34" charset="0"/>
                        <a:cs typeface="Arial" panose="020B0604020202020204" pitchFamily="34" charset="0"/>
                      </a:endParaRPr>
                    </a:p>
                    <a:p>
                      <a:pPr>
                        <a:lnSpc>
                          <a:spcPct val="107000"/>
                        </a:lnSpc>
                        <a:spcAft>
                          <a:spcPts val="800"/>
                        </a:spcAft>
                        <a:tabLst>
                          <a:tab pos="8138795" algn="l"/>
                        </a:tabLst>
                      </a:pPr>
                      <a:r>
                        <a:rPr lang="en-GB" sz="800" dirty="0">
                          <a:effectLst/>
                          <a:latin typeface="Topmarks" pitchFamily="2" charset="0"/>
                          <a:ea typeface="Calibri" panose="020F0502020204030204" pitchFamily="34" charset="0"/>
                          <a:cs typeface="Arial" panose="020B0604020202020204" pitchFamily="34" charset="0"/>
                        </a:rPr>
                        <a:t>I am becoming more accurate using a range of tools and techniques.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dirty="0">
                          <a:effectLst/>
                          <a:latin typeface="Topmarks" pitchFamily="2" charset="0"/>
                          <a:ea typeface="Calibri" panose="020F0502020204030204" pitchFamily="34" charset="0"/>
                          <a:cs typeface="Arial" panose="020B0604020202020204" pitchFamily="34" charset="0"/>
                        </a:rPr>
                        <a:t>I am confident using a variety of different tools when creating.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share my creations, talking about the process I used and can accept praise and constructive criticism.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reflect on my own models and make improvements.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use my knowledge of materials to decide which one is best. </a:t>
                      </a:r>
                    </a:p>
                    <a:p>
                      <a:pPr lvl="0"/>
                      <a:endParaRPr lang="en-GB" sz="800" dirty="0">
                        <a:effectLst/>
                        <a:latin typeface="Topmarks" pitchFamily="2" charset="0"/>
                        <a:ea typeface="Calibri" panose="020F0502020204030204" pitchFamily="34" charset="0"/>
                        <a:cs typeface="Arial" panose="020B0604020202020204" pitchFamily="34" charset="0"/>
                      </a:endParaRPr>
                    </a:p>
                    <a:p>
                      <a:pPr lvl="0"/>
                      <a:r>
                        <a:rPr lang="en-GB" sz="800" dirty="0">
                          <a:effectLst/>
                          <a:latin typeface="Topmarks" pitchFamily="2" charset="0"/>
                          <a:ea typeface="Calibri" panose="020F0502020204030204" pitchFamily="34" charset="0"/>
                          <a:cs typeface="Arial" panose="020B0604020202020204" pitchFamily="34" charset="0"/>
                        </a:rPr>
                        <a:t>I can use a variety of ways to join materials together.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523649"/>
                  </a:ext>
                </a:extLst>
              </a:tr>
              <a:tr h="1624421">
                <a:tc>
                  <a:txBody>
                    <a:bodyPr/>
                    <a:lstStyle/>
                    <a:p>
                      <a:pPr lvl="0"/>
                      <a:r>
                        <a:rPr lang="en-GB" sz="1050" b="1" dirty="0">
                          <a:effectLst/>
                          <a:latin typeface="Topmarks" pitchFamily="2" charset="0"/>
                          <a:ea typeface="Calibri" panose="020F0502020204030204" pitchFamily="34" charset="0"/>
                          <a:cs typeface="Arial" panose="020B0604020202020204" pitchFamily="34" charset="0"/>
                        </a:rPr>
                        <a:t>Being Imaginative and Expressive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can take part in simple pretend play using an object to represent something.</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am beginning to develop narratives using small world equipment.</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listen with increased attention to sounds.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remember and sing entire songs and familiar nursery rhymes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join in songs using actions.</a:t>
                      </a:r>
                    </a:p>
                    <a:p>
                      <a:pPr lvl="0"/>
                      <a:endParaRPr lang="en-GB" sz="800" kern="1200" dirty="0">
                        <a:solidFill>
                          <a:schemeClr val="tx1"/>
                        </a:solidFill>
                        <a:effectLst/>
                        <a:latin typeface="Topmarks" pitchFamily="2" charset="0"/>
                        <a:ea typeface="+mn-ea"/>
                        <a:cs typeface="+mn-cs"/>
                      </a:endParaRPr>
                    </a:p>
                    <a:p>
                      <a:r>
                        <a:rPr lang="en-GB" sz="800" kern="1200" dirty="0">
                          <a:solidFill>
                            <a:schemeClr val="tx1"/>
                          </a:solidFill>
                          <a:effectLst/>
                          <a:latin typeface="Topmarks" pitchFamily="2" charset="0"/>
                          <a:ea typeface="+mn-ea"/>
                          <a:cs typeface="+mn-cs"/>
                        </a:rPr>
                        <a:t>I can experiment with using different musical instruments. </a:t>
                      </a:r>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can listen attentively, move to and talk about music expressing my feelings and giving responses.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sing in a group.</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develop story lines in a pretend way.</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am beginning to recount narratives. </a:t>
                      </a:r>
                    </a:p>
                    <a:p>
                      <a:pPr lvl="0"/>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can watch and talk about dance and performance art, expressing my feelings and giving responses.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watch a simple performance and say what I liked about it.</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watch a performance with enjoyment, talking about the narratives and characters.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choose a song I like to dance to and move my body in a variety of different ways.</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enjoy listening  to different styles of music.</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sing on my own or in a group.</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practise singing with adults following melody and pitch.</a:t>
                      </a:r>
                    </a:p>
                    <a:p>
                      <a:pPr lvl="0"/>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can watch a simple performance and say what I liked about it.</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sing on my own or in a group.</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practise singing with adults following melody and pitch.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have a repertoire of nursery rhymes and songs.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perform poetry in front of others. </a:t>
                      </a:r>
                    </a:p>
                    <a:p>
                      <a:pPr lvl="0"/>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explore and engage in music making and dance, performing solo or in groups</a:t>
                      </a:r>
                    </a:p>
                    <a:p>
                      <a:pPr lvl="0"/>
                      <a:r>
                        <a:rPr lang="en-GB" sz="800" kern="1200" dirty="0">
                          <a:solidFill>
                            <a:schemeClr val="tx1"/>
                          </a:solidFill>
                          <a:effectLst/>
                          <a:latin typeface="Topmarks" pitchFamily="2" charset="0"/>
                          <a:ea typeface="+mn-ea"/>
                          <a:cs typeface="+mn-cs"/>
                        </a:rPr>
                        <a:t>.</a:t>
                      </a:r>
                    </a:p>
                    <a:p>
                      <a:r>
                        <a:rPr lang="en-GB" sz="800" kern="1200" dirty="0">
                          <a:solidFill>
                            <a:schemeClr val="tx1"/>
                          </a:solidFill>
                          <a:effectLst/>
                          <a:latin typeface="Topmarks" pitchFamily="2" charset="0"/>
                          <a:ea typeface="+mn-ea"/>
                          <a:cs typeface="+mn-cs"/>
                        </a:rPr>
                        <a:t>I enjoy listening to different styles of music.</a:t>
                      </a:r>
                    </a:p>
                    <a:p>
                      <a:endParaRPr lang="en-GB" sz="800" kern="1200" dirty="0">
                        <a:solidFill>
                          <a:schemeClr val="tx1"/>
                        </a:solidFill>
                        <a:effectLst/>
                        <a:latin typeface="Topmarks" pitchFamily="2" charset="0"/>
                        <a:ea typeface="+mn-ea"/>
                        <a:cs typeface="+mn-cs"/>
                      </a:endParaRPr>
                    </a:p>
                    <a:p>
                      <a:r>
                        <a:rPr lang="en-GB" sz="800" kern="1200" dirty="0">
                          <a:solidFill>
                            <a:schemeClr val="tx1"/>
                          </a:solidFill>
                          <a:effectLst/>
                          <a:latin typeface="Topmarks" pitchFamily="2" charset="0"/>
                          <a:ea typeface="+mn-ea"/>
                          <a:cs typeface="+mn-cs"/>
                        </a:rPr>
                        <a:t>I can talk about what I liked about the music I listened to. </a:t>
                      </a:r>
                    </a:p>
                    <a:p>
                      <a:endParaRPr lang="en-GB" sz="800" kern="1200" dirty="0">
                        <a:solidFill>
                          <a:schemeClr val="tx1"/>
                        </a:solidFill>
                        <a:effectLst/>
                        <a:latin typeface="Topmarks" pitchFamily="2" charset="0"/>
                        <a:ea typeface="+mn-ea"/>
                        <a:cs typeface="+mn-cs"/>
                      </a:endParaRPr>
                    </a:p>
                    <a:p>
                      <a:r>
                        <a:rPr lang="en-GB" sz="800" kern="1200" dirty="0">
                          <a:solidFill>
                            <a:schemeClr val="tx1"/>
                          </a:solidFill>
                          <a:effectLst/>
                          <a:latin typeface="Topmarks" pitchFamily="2" charset="0"/>
                          <a:ea typeface="+mn-ea"/>
                          <a:cs typeface="+mn-cs"/>
                        </a:rPr>
                        <a:t>I can invent and adapt narratives and stories.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r>
                        <a:rPr lang="en-GB" sz="800" kern="1200" dirty="0">
                          <a:solidFill>
                            <a:schemeClr val="tx1"/>
                          </a:solidFill>
                          <a:effectLst/>
                          <a:latin typeface="Topmarks" pitchFamily="2" charset="0"/>
                          <a:ea typeface="+mn-ea"/>
                          <a:cs typeface="+mn-cs"/>
                        </a:rPr>
                        <a:t>I can create stories and adventures for my models, talking about their imaginative adventures. </a:t>
                      </a:r>
                    </a:p>
                    <a:p>
                      <a:pPr lvl="0"/>
                      <a:endParaRPr lang="en-GB" sz="800" kern="1200" dirty="0">
                        <a:solidFill>
                          <a:schemeClr val="tx1"/>
                        </a:solidFill>
                        <a:effectLst/>
                        <a:latin typeface="Topmarks" pitchFamily="2" charset="0"/>
                        <a:ea typeface="+mn-ea"/>
                        <a:cs typeface="+mn-cs"/>
                      </a:endParaRPr>
                    </a:p>
                    <a:p>
                      <a:pPr lvl="0"/>
                      <a:r>
                        <a:rPr lang="en-GB" sz="800" kern="1200" dirty="0">
                          <a:solidFill>
                            <a:schemeClr val="tx1"/>
                          </a:solidFill>
                          <a:effectLst/>
                          <a:latin typeface="Topmarks" pitchFamily="2" charset="0"/>
                          <a:ea typeface="+mn-ea"/>
                          <a:cs typeface="+mn-cs"/>
                        </a:rPr>
                        <a:t>I can perform interpretive dances in groups or solo, deciding on my own moves, based on our key text. </a:t>
                      </a:r>
                    </a:p>
                    <a:p>
                      <a:pPr lvl="0"/>
                      <a:endParaRPr lang="en-GB" sz="800" dirty="0">
                        <a:effectLst/>
                        <a:latin typeface="Topmarks" pitchFamily="2"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6682288"/>
                  </a:ext>
                </a:extLst>
              </a:tr>
            </a:tbl>
          </a:graphicData>
        </a:graphic>
      </p:graphicFrame>
      <p:sp>
        <p:nvSpPr>
          <p:cNvPr id="7" name="TextBox 6">
            <a:extLst>
              <a:ext uri="{FF2B5EF4-FFF2-40B4-BE49-F238E27FC236}">
                <a16:creationId xmlns:a16="http://schemas.microsoft.com/office/drawing/2014/main" id="{937E169B-4C1B-7FD6-D0CC-21D709D14E1D}"/>
              </a:ext>
            </a:extLst>
          </p:cNvPr>
          <p:cNvSpPr txBox="1"/>
          <p:nvPr/>
        </p:nvSpPr>
        <p:spPr>
          <a:xfrm>
            <a:off x="120880" y="424613"/>
            <a:ext cx="11861538" cy="848950"/>
          </a:xfrm>
          <a:prstGeom prst="rect">
            <a:avLst/>
          </a:prstGeom>
          <a:noFill/>
        </p:spPr>
        <p:txBody>
          <a:bodyPr wrap="square">
            <a:spAutoFit/>
          </a:bodyPr>
          <a:lstStyle/>
          <a:p>
            <a:pPr algn="l">
              <a:buFont typeface="Arial" panose="020B0604020202020204" pitchFamily="34" charset="0"/>
              <a:buChar char="•"/>
            </a:pPr>
            <a:r>
              <a:rPr lang="en-GB" sz="800" b="1" dirty="0">
                <a:solidFill>
                  <a:prstClr val="black"/>
                </a:solidFill>
                <a:latin typeface="Topmarks" pitchFamily="2" charset="0"/>
              </a:rPr>
              <a:t>Creating with Materials</a:t>
            </a:r>
            <a:r>
              <a:rPr kumimoji="0" lang="en-GB" sz="800" b="1" i="0" u="none" strike="noStrike" kern="1200" cap="none" spc="0" normalizeH="0" baseline="0" noProof="0" dirty="0">
                <a:ln>
                  <a:noFill/>
                </a:ln>
                <a:solidFill>
                  <a:prstClr val="black"/>
                </a:solidFill>
                <a:effectLst/>
                <a:uLnTx/>
                <a:uFillTx/>
                <a:latin typeface="Topmarks" pitchFamily="2" charset="0"/>
              </a:rPr>
              <a:t> ELG </a:t>
            </a:r>
            <a:r>
              <a:rPr kumimoji="0" lang="en-GB" sz="800" b="0" i="0" u="none" strike="noStrike" kern="1200" cap="none" spc="0" normalizeH="0" baseline="0" noProof="0" dirty="0">
                <a:ln>
                  <a:noFill/>
                </a:ln>
                <a:solidFill>
                  <a:prstClr val="black"/>
                </a:solidFill>
                <a:effectLst/>
                <a:uLnTx/>
                <a:uFillTx/>
                <a:latin typeface="Topmarks" pitchFamily="2" charset="0"/>
              </a:rPr>
              <a:t>• </a:t>
            </a:r>
            <a:r>
              <a:rPr kumimoji="0" lang="en-US" sz="800" u="none" strike="noStrike" kern="1200" cap="none" spc="0" normalizeH="0" baseline="0" noProof="0" dirty="0">
                <a:ln>
                  <a:noFill/>
                </a:ln>
                <a:solidFill>
                  <a:srgbClr val="333333"/>
                </a:solidFill>
                <a:uLnTx/>
                <a:uFillTx/>
                <a:latin typeface="Topmarks" pitchFamily="2" charset="0"/>
              </a:rPr>
              <a:t>S</a:t>
            </a:r>
            <a:r>
              <a:rPr lang="en-US" sz="800" b="0" i="0" dirty="0" err="1">
                <a:solidFill>
                  <a:srgbClr val="333333"/>
                </a:solidFill>
                <a:effectLst/>
                <a:latin typeface="Topmarks" pitchFamily="2" charset="0"/>
              </a:rPr>
              <a:t>afely</a:t>
            </a:r>
            <a:r>
              <a:rPr lang="en-US" sz="800" b="0" i="0" dirty="0">
                <a:solidFill>
                  <a:srgbClr val="333333"/>
                </a:solidFill>
                <a:effectLst/>
                <a:latin typeface="Topmarks" pitchFamily="2" charset="0"/>
              </a:rPr>
              <a:t> use and explore a variety of materials, tools and techniques, experimenting with colour, design, texture, form and function. </a:t>
            </a:r>
            <a:r>
              <a:rPr kumimoji="0" lang="en-GB" sz="800" b="0" i="0" u="none" strike="noStrike" kern="1200" cap="none" spc="0" normalizeH="0" baseline="0" noProof="0" dirty="0">
                <a:ln>
                  <a:noFill/>
                </a:ln>
                <a:solidFill>
                  <a:prstClr val="black"/>
                </a:solidFill>
                <a:effectLst/>
                <a:uLnTx/>
                <a:uFillTx/>
                <a:latin typeface="Topmarks" pitchFamily="2" charset="0"/>
              </a:rPr>
              <a:t>• S</a:t>
            </a:r>
            <a:r>
              <a:rPr lang="en-US" sz="800" b="0" i="0" dirty="0">
                <a:solidFill>
                  <a:srgbClr val="333333"/>
                </a:solidFill>
                <a:effectLst/>
                <a:latin typeface="Topmarks" pitchFamily="2" charset="0"/>
              </a:rPr>
              <a:t>hare their creations, explaining the process they have used. </a:t>
            </a:r>
            <a:r>
              <a:rPr kumimoji="0" lang="en-GB" sz="800" b="0" i="0" u="none" strike="noStrike" kern="1200" cap="none" spc="0" normalizeH="0" baseline="0" noProof="0" dirty="0">
                <a:ln>
                  <a:noFill/>
                </a:ln>
                <a:solidFill>
                  <a:prstClr val="black"/>
                </a:solidFill>
                <a:effectLst/>
                <a:uLnTx/>
                <a:uFillTx/>
                <a:latin typeface="Topmarks" pitchFamily="2" charset="0"/>
              </a:rPr>
              <a:t>• M</a:t>
            </a:r>
            <a:r>
              <a:rPr lang="en-US" sz="800" b="0" i="0" dirty="0" err="1">
                <a:solidFill>
                  <a:srgbClr val="333333"/>
                </a:solidFill>
                <a:effectLst/>
                <a:latin typeface="Topmarks" pitchFamily="2" charset="0"/>
              </a:rPr>
              <a:t>ake</a:t>
            </a:r>
            <a:r>
              <a:rPr lang="en-US" sz="800" b="0" i="0" dirty="0">
                <a:solidFill>
                  <a:srgbClr val="333333"/>
                </a:solidFill>
                <a:effectLst/>
                <a:latin typeface="Topmarks" pitchFamily="2" charset="0"/>
              </a:rPr>
              <a:t> use of props and materials when role playing characters in narratives and stories. </a:t>
            </a:r>
          </a:p>
          <a:p>
            <a:pPr algn="l">
              <a:spcAft>
                <a:spcPts val="1125"/>
              </a:spcAft>
              <a:buFont typeface="Arial" panose="020B0604020202020204" pitchFamily="34" charset="0"/>
              <a:buChar char="•"/>
            </a:pPr>
            <a:r>
              <a:rPr lang="en-GB" sz="800" b="1" dirty="0">
                <a:solidFill>
                  <a:prstClr val="black"/>
                </a:solidFill>
                <a:latin typeface="Topmarks" pitchFamily="2" charset="0"/>
              </a:rPr>
              <a:t>Being Imaginative and Expressive</a:t>
            </a:r>
            <a:r>
              <a:rPr kumimoji="0" lang="en-GB" sz="800" b="1" i="0" u="none" strike="noStrike" kern="1200" cap="none" spc="0" normalizeH="0" baseline="0" noProof="0" dirty="0">
                <a:ln>
                  <a:noFill/>
                </a:ln>
                <a:solidFill>
                  <a:prstClr val="black"/>
                </a:solidFill>
                <a:effectLst/>
                <a:uLnTx/>
                <a:uFillTx/>
                <a:latin typeface="Topmarks" pitchFamily="2" charset="0"/>
              </a:rPr>
              <a:t> ELG </a:t>
            </a:r>
            <a:r>
              <a:rPr kumimoji="0" lang="en-GB" sz="800" b="0" i="0" u="none" strike="noStrike" kern="1200" cap="none" spc="0" normalizeH="0" baseline="0" noProof="0" dirty="0">
                <a:ln>
                  <a:noFill/>
                </a:ln>
                <a:solidFill>
                  <a:prstClr val="black"/>
                </a:solidFill>
                <a:effectLst/>
                <a:uLnTx/>
                <a:uFillTx/>
                <a:latin typeface="Topmarks" pitchFamily="2" charset="0"/>
              </a:rPr>
              <a:t>• </a:t>
            </a:r>
            <a:r>
              <a:rPr kumimoji="0" lang="en-US" sz="800" u="none" strike="noStrike" kern="1200" cap="none" spc="0" normalizeH="0" baseline="0" noProof="0" dirty="0">
                <a:ln>
                  <a:noFill/>
                </a:ln>
                <a:solidFill>
                  <a:srgbClr val="333333"/>
                </a:solidFill>
                <a:uLnTx/>
                <a:uFillTx/>
                <a:latin typeface="Topmarks" pitchFamily="2" charset="0"/>
              </a:rPr>
              <a:t>I</a:t>
            </a:r>
            <a:r>
              <a:rPr lang="en-US" sz="800" b="0" i="0" dirty="0" err="1">
                <a:solidFill>
                  <a:srgbClr val="333333"/>
                </a:solidFill>
                <a:effectLst/>
                <a:latin typeface="Topmarks" pitchFamily="2" charset="0"/>
              </a:rPr>
              <a:t>nvent</a:t>
            </a:r>
            <a:r>
              <a:rPr lang="en-US" sz="800" b="0" i="0" dirty="0">
                <a:solidFill>
                  <a:srgbClr val="333333"/>
                </a:solidFill>
                <a:effectLst/>
                <a:latin typeface="Topmarks" pitchFamily="2" charset="0"/>
              </a:rPr>
              <a:t>, adapt, and recount narratives and stories with peers and their teacher. </a:t>
            </a:r>
            <a:r>
              <a:rPr kumimoji="0" lang="en-GB" sz="800" b="0" i="0" u="none" strike="noStrike" kern="1200" cap="none" spc="0" normalizeH="0" baseline="0" noProof="0" dirty="0">
                <a:ln>
                  <a:noFill/>
                </a:ln>
                <a:solidFill>
                  <a:prstClr val="black"/>
                </a:solidFill>
                <a:effectLst/>
                <a:uLnTx/>
                <a:uFillTx/>
                <a:latin typeface="Topmarks" pitchFamily="2" charset="0"/>
              </a:rPr>
              <a:t>• S</a:t>
            </a:r>
            <a:r>
              <a:rPr lang="en-US" sz="800" b="0" i="0" dirty="0" err="1">
                <a:solidFill>
                  <a:srgbClr val="333333"/>
                </a:solidFill>
                <a:effectLst/>
                <a:latin typeface="Topmarks" pitchFamily="2" charset="0"/>
              </a:rPr>
              <a:t>ing</a:t>
            </a:r>
            <a:r>
              <a:rPr lang="en-US" sz="800" b="0" i="0" dirty="0">
                <a:solidFill>
                  <a:srgbClr val="333333"/>
                </a:solidFill>
                <a:effectLst/>
                <a:latin typeface="Topmarks" pitchFamily="2" charset="0"/>
              </a:rPr>
              <a:t> a range of well-known nursery rhymes and songs. </a:t>
            </a:r>
            <a:r>
              <a:rPr kumimoji="0" lang="en-GB" sz="800" b="0" i="0" u="none" strike="noStrike" kern="1200" cap="none" spc="0" normalizeH="0" baseline="0" noProof="0" dirty="0">
                <a:ln>
                  <a:noFill/>
                </a:ln>
                <a:solidFill>
                  <a:prstClr val="black"/>
                </a:solidFill>
                <a:effectLst/>
                <a:uLnTx/>
                <a:uFillTx/>
                <a:latin typeface="Topmarks" pitchFamily="2" charset="0"/>
              </a:rPr>
              <a:t>• P</a:t>
            </a:r>
            <a:r>
              <a:rPr lang="en-US" sz="800" b="0" i="0" dirty="0" err="1">
                <a:solidFill>
                  <a:srgbClr val="333333"/>
                </a:solidFill>
                <a:effectLst/>
                <a:latin typeface="Topmarks" pitchFamily="2" charset="0"/>
              </a:rPr>
              <a:t>erform</a:t>
            </a:r>
            <a:r>
              <a:rPr lang="en-US" sz="800" b="0" i="0" dirty="0">
                <a:solidFill>
                  <a:srgbClr val="333333"/>
                </a:solidFill>
                <a:effectLst/>
                <a:latin typeface="Topmarks" pitchFamily="2" charset="0"/>
              </a:rPr>
              <a:t> songs, rhymes, poems and stories with others, and, when appropriate, try to move in time with music.</a:t>
            </a:r>
          </a:p>
          <a:p>
            <a:pPr algn="l">
              <a:buFont typeface="Arial" panose="020B0604020202020204" pitchFamily="34" charset="0"/>
              <a:buChar char="•"/>
            </a:pPr>
            <a:endParaRPr kumimoji="0" lang="en-GB" sz="800" b="1" i="0" u="none" strike="noStrike" kern="1200" cap="none" spc="0" normalizeH="0" baseline="0" noProof="0" dirty="0">
              <a:ln>
                <a:noFill/>
              </a:ln>
              <a:solidFill>
                <a:prstClr val="black"/>
              </a:solidFill>
              <a:effectLst/>
              <a:uLnTx/>
              <a:uFillTx/>
              <a:latin typeface="Topmarks" pitchFamily="2" charset="0"/>
            </a:endParaRPr>
          </a:p>
        </p:txBody>
      </p:sp>
    </p:spTree>
    <p:extLst>
      <p:ext uri="{BB962C8B-B14F-4D97-AF65-F5344CB8AC3E}">
        <p14:creationId xmlns:p14="http://schemas.microsoft.com/office/powerpoint/2010/main" val="3587218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C036F-A3B2-87F4-2CC5-D4F163A715E4}"/>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DDCB4EDC-3B78-8B64-0E33-936BC456DC2C}"/>
              </a:ext>
            </a:extLst>
          </p:cNvPr>
          <p:cNvSpPr txBox="1"/>
          <p:nvPr/>
        </p:nvSpPr>
        <p:spPr>
          <a:xfrm>
            <a:off x="-847904" y="5295234"/>
            <a:ext cx="20162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0000"/>
              </a:solidFill>
              <a:effectLst/>
              <a:uLnTx/>
              <a:uFillTx/>
              <a:latin typeface="NTPreCursivefk" panose="03000400000000000000" pitchFamily="66" charset="0"/>
              <a:ea typeface="+mn-ea"/>
              <a:cs typeface="+mn-cs"/>
            </a:endParaRPr>
          </a:p>
        </p:txBody>
      </p:sp>
      <p:sp>
        <p:nvSpPr>
          <p:cNvPr id="44" name="TextBox 43">
            <a:extLst>
              <a:ext uri="{FF2B5EF4-FFF2-40B4-BE49-F238E27FC236}">
                <a16:creationId xmlns:a16="http://schemas.microsoft.com/office/drawing/2014/main" id="{47C52F9C-E786-711C-B3E1-81AB0C674303}"/>
              </a:ext>
            </a:extLst>
          </p:cNvPr>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CB853B3A-37B4-F37C-2A93-E0E9B8B84B04}"/>
              </a:ext>
            </a:extLst>
          </p:cNvPr>
          <p:cNvSpPr txBox="1"/>
          <p:nvPr/>
        </p:nvSpPr>
        <p:spPr>
          <a:xfrm>
            <a:off x="8992431" y="4563647"/>
            <a:ext cx="194507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2F158B40-EE96-F5D4-424D-F17D2D35BA0E}"/>
              </a:ext>
            </a:extLst>
          </p:cNvPr>
          <p:cNvSpPr/>
          <p:nvPr/>
        </p:nvSpPr>
        <p:spPr>
          <a:xfrm>
            <a:off x="160208" y="168348"/>
            <a:ext cx="11822210" cy="323166"/>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BE55B55-B7BA-3A31-7EE7-F244A535FE88}"/>
              </a:ext>
            </a:extLst>
          </p:cNvPr>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graphicFrame>
        <p:nvGraphicFramePr>
          <p:cNvPr id="15" name="Table 14">
            <a:extLst>
              <a:ext uri="{FF2B5EF4-FFF2-40B4-BE49-F238E27FC236}">
                <a16:creationId xmlns:a16="http://schemas.microsoft.com/office/drawing/2014/main" id="{25ECE9E0-A2BA-E3E7-BEF9-6E94FF425CF3}"/>
              </a:ext>
            </a:extLst>
          </p:cNvPr>
          <p:cNvGraphicFramePr>
            <a:graphicFrameLocks noGrp="1"/>
          </p:cNvGraphicFramePr>
          <p:nvPr>
            <p:extLst>
              <p:ext uri="{D42A27DB-BD31-4B8C-83A1-F6EECF244321}">
                <p14:modId xmlns:p14="http://schemas.microsoft.com/office/powerpoint/2010/main" val="2684523122"/>
              </p:ext>
            </p:extLst>
          </p:nvPr>
        </p:nvGraphicFramePr>
        <p:xfrm>
          <a:off x="154971" y="616669"/>
          <a:ext cx="11827447" cy="3010690"/>
        </p:xfrm>
        <a:graphic>
          <a:graphicData uri="http://schemas.openxmlformats.org/drawingml/2006/table">
            <a:tbl>
              <a:tblPr firstRow="1" bandRow="1">
                <a:tableStyleId>{5C22544A-7EE6-4342-B048-85BDC9FD1C3A}</a:tableStyleId>
              </a:tblPr>
              <a:tblGrid>
                <a:gridCol w="3989769">
                  <a:extLst>
                    <a:ext uri="{9D8B030D-6E8A-4147-A177-3AD203B41FA5}">
                      <a16:colId xmlns:a16="http://schemas.microsoft.com/office/drawing/2014/main" val="2921073582"/>
                    </a:ext>
                  </a:extLst>
                </a:gridCol>
                <a:gridCol w="3918839">
                  <a:extLst>
                    <a:ext uri="{9D8B030D-6E8A-4147-A177-3AD203B41FA5}">
                      <a16:colId xmlns:a16="http://schemas.microsoft.com/office/drawing/2014/main" val="4293829077"/>
                    </a:ext>
                  </a:extLst>
                </a:gridCol>
                <a:gridCol w="3918839">
                  <a:extLst>
                    <a:ext uri="{9D8B030D-6E8A-4147-A177-3AD203B41FA5}">
                      <a16:colId xmlns:a16="http://schemas.microsoft.com/office/drawing/2014/main" val="3726171966"/>
                    </a:ext>
                  </a:extLst>
                </a:gridCol>
              </a:tblGrid>
              <a:tr h="108857">
                <a:tc gridSpan="3">
                  <a:txBody>
                    <a:bodyPr/>
                    <a:lstStyle/>
                    <a:p>
                      <a:pPr>
                        <a:lnSpc>
                          <a:spcPct val="107000"/>
                        </a:lnSpc>
                        <a:spcAft>
                          <a:spcPts val="0"/>
                        </a:spcAft>
                      </a:pPr>
                      <a:r>
                        <a:rPr lang="en-GB" sz="1000" b="0" dirty="0">
                          <a:solidFill>
                            <a:schemeClr val="tx1"/>
                          </a:solidFill>
                          <a:effectLst/>
                          <a:latin typeface="Topmarks" pitchFamily="2" charset="0"/>
                          <a:ea typeface="Calibri" panose="020F0502020204030204" pitchFamily="34" charset="0"/>
                          <a:cs typeface="Times New Roman" panose="02020603050405020304" pitchFamily="18" charset="0"/>
                        </a:rPr>
                        <a:t>I can discuss the different features of artists’ work. </a:t>
                      </a:r>
                    </a:p>
                    <a:p>
                      <a:pPr>
                        <a:lnSpc>
                          <a:spcPct val="107000"/>
                        </a:lnSpc>
                        <a:spcAft>
                          <a:spcPts val="0"/>
                        </a:spcAft>
                      </a:pPr>
                      <a:r>
                        <a:rPr lang="en-GB" sz="1000" b="0" dirty="0">
                          <a:solidFill>
                            <a:schemeClr val="tx1"/>
                          </a:solidFill>
                          <a:effectLst/>
                          <a:latin typeface="Topmarks" pitchFamily="2" charset="0"/>
                          <a:ea typeface="Calibri" panose="020F0502020204030204" pitchFamily="34" charset="0"/>
                          <a:cs typeface="Times New Roman" panose="02020603050405020304" pitchFamily="18" charset="0"/>
                        </a:rPr>
                        <a:t>I can talk about what I notice, like and dislike when looking at the work of artists. </a:t>
                      </a:r>
                    </a:p>
                    <a:p>
                      <a:pPr>
                        <a:lnSpc>
                          <a:spcPct val="107000"/>
                        </a:lnSpc>
                        <a:spcAft>
                          <a:spcPts val="0"/>
                        </a:spcAft>
                      </a:pPr>
                      <a:r>
                        <a:rPr lang="en-GB" sz="1000" b="0" dirty="0">
                          <a:solidFill>
                            <a:schemeClr val="tx1"/>
                          </a:solidFill>
                          <a:effectLst/>
                          <a:latin typeface="Topmarks" pitchFamily="2" charset="0"/>
                          <a:ea typeface="Calibri" panose="020F0502020204030204" pitchFamily="34" charset="0"/>
                          <a:cs typeface="Times New Roman" panose="02020603050405020304" pitchFamily="18" charset="0"/>
                        </a:rPr>
                        <a:t>I can use the work of the following artists to inspire my own work. </a:t>
                      </a:r>
                    </a:p>
                    <a:p>
                      <a:pPr>
                        <a:lnSpc>
                          <a:spcPct val="107000"/>
                        </a:lnSpc>
                        <a:spcAft>
                          <a:spcPts val="0"/>
                        </a:spcAft>
                      </a:pPr>
                      <a:r>
                        <a:rPr lang="en-GB" sz="1000" b="0" dirty="0">
                          <a:solidFill>
                            <a:schemeClr val="tx1"/>
                          </a:solidFill>
                          <a:effectLst/>
                          <a:latin typeface="Topmarks" pitchFamily="2" charset="0"/>
                          <a:ea typeface="Calibri" panose="020F0502020204030204" pitchFamily="34" charset="0"/>
                          <a:cs typeface="Times New Roman" panose="02020603050405020304" pitchFamily="18" charset="0"/>
                        </a:rPr>
                        <a:t>I can reflect on my artwork, accepting praise and constructive criticism.</a:t>
                      </a:r>
                    </a:p>
                    <a:p>
                      <a:pPr>
                        <a:lnSpc>
                          <a:spcPct val="107000"/>
                        </a:lnSpc>
                        <a:spcAft>
                          <a:spcPts val="0"/>
                        </a:spcAft>
                      </a:pPr>
                      <a:r>
                        <a:rPr lang="en-GB" sz="1000" b="0" dirty="0">
                          <a:solidFill>
                            <a:schemeClr val="tx1"/>
                          </a:solidFill>
                          <a:effectLst/>
                          <a:latin typeface="Topmarks" pitchFamily="2" charset="0"/>
                          <a:ea typeface="Calibri" panose="020F0502020204030204" pitchFamily="34" charset="0"/>
                          <a:cs typeface="Times New Roman" panose="02020603050405020304" pitchFamily="18" charset="0"/>
                        </a:rPr>
                        <a:t>I can add improvements to my artwork. </a:t>
                      </a:r>
                      <a:endParaRPr lang="en-GB" sz="1000" b="0" dirty="0">
                        <a:solidFill>
                          <a:schemeClr val="bg1"/>
                        </a:solidFill>
                        <a:effectLst/>
                        <a:latin typeface="Topmarks" pitchFamily="2" charset="0"/>
                        <a:ea typeface="Calibri" panose="020F0502020204030204" pitchFamily="34" charset="0"/>
                        <a:cs typeface="Times New Roman" panose="02020603050405020304" pitchFamily="18" charset="0"/>
                      </a:endParaRP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7000"/>
                        </a:lnSpc>
                        <a:spcAft>
                          <a:spcPts val="0"/>
                        </a:spcAft>
                      </a:pPr>
                      <a:endParaRPr lang="en-GB" sz="1000" dirty="0">
                        <a:solidFill>
                          <a:schemeClr val="bg1"/>
                        </a:solidFill>
                        <a:effectLst/>
                        <a:latin typeface="Topmarks" pitchFamily="2" charset="0"/>
                        <a:ea typeface="Calibri" panose="020F0502020204030204" pitchFamily="34" charset="0"/>
                        <a:cs typeface="Times New Roman" panose="02020603050405020304" pitchFamily="18" charset="0"/>
                      </a:endParaRP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nSpc>
                          <a:spcPct val="107000"/>
                        </a:lnSpc>
                        <a:spcAft>
                          <a:spcPts val="0"/>
                        </a:spcAft>
                      </a:pPr>
                      <a:endParaRPr lang="en-GB" sz="1000" dirty="0">
                        <a:solidFill>
                          <a:schemeClr val="bg1"/>
                        </a:solidFill>
                        <a:effectLst/>
                        <a:latin typeface="Topmarks" pitchFamily="2" charset="0"/>
                        <a:ea typeface="Calibri" panose="020F0502020204030204" pitchFamily="34" charset="0"/>
                        <a:cs typeface="Times New Roman" panose="02020603050405020304" pitchFamily="18" charset="0"/>
                      </a:endParaRP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6717715"/>
                  </a:ext>
                </a:extLst>
              </a:tr>
              <a:tr h="108857">
                <a:tc>
                  <a:txBody>
                    <a:bodyPr/>
                    <a:lstStyle/>
                    <a:p>
                      <a:pPr>
                        <a:lnSpc>
                          <a:spcPct val="107000"/>
                        </a:lnSpc>
                        <a:spcAft>
                          <a:spcPts val="0"/>
                        </a:spcAft>
                      </a:pPr>
                      <a:r>
                        <a:rPr lang="en-GB" sz="1000" dirty="0">
                          <a:solidFill>
                            <a:schemeClr val="bg1"/>
                          </a:solidFill>
                          <a:effectLst/>
                          <a:latin typeface="Topmarks" pitchFamily="2" charset="0"/>
                        </a:rPr>
                        <a:t>Autumn 2</a:t>
                      </a:r>
                      <a:endParaRPr lang="en-GB" sz="1000" dirty="0">
                        <a:solidFill>
                          <a:schemeClr val="bg1"/>
                        </a:solidFill>
                        <a:effectLst/>
                        <a:latin typeface="Topmarks" pitchFamily="2" charset="0"/>
                        <a:ea typeface="Calibri" panose="020F0502020204030204" pitchFamily="34" charset="0"/>
                        <a:cs typeface="Times New Roman" panose="02020603050405020304" pitchFamily="18" charset="0"/>
                      </a:endParaRP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07000"/>
                        </a:lnSpc>
                        <a:spcAft>
                          <a:spcPts val="0"/>
                        </a:spcAft>
                      </a:pPr>
                      <a:r>
                        <a:rPr lang="en-GB" sz="1000" dirty="0">
                          <a:solidFill>
                            <a:schemeClr val="bg1"/>
                          </a:solidFill>
                          <a:effectLst/>
                          <a:latin typeface="Topmarks" pitchFamily="2" charset="0"/>
                        </a:rPr>
                        <a:t>Spring 2</a:t>
                      </a:r>
                      <a:endParaRPr lang="en-GB" sz="1000" dirty="0">
                        <a:solidFill>
                          <a:schemeClr val="bg1"/>
                        </a:solidFill>
                        <a:effectLst/>
                        <a:latin typeface="Topmarks" pitchFamily="2" charset="0"/>
                        <a:ea typeface="Calibri" panose="020F0502020204030204" pitchFamily="34" charset="0"/>
                        <a:cs typeface="Times New Roman" panose="02020603050405020304" pitchFamily="18" charset="0"/>
                      </a:endParaRP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07000"/>
                        </a:lnSpc>
                        <a:spcAft>
                          <a:spcPts val="0"/>
                        </a:spcAft>
                      </a:pPr>
                      <a:r>
                        <a:rPr lang="en-GB" sz="1000" dirty="0">
                          <a:solidFill>
                            <a:schemeClr val="bg1"/>
                          </a:solidFill>
                          <a:effectLst/>
                          <a:latin typeface="Topmarks" pitchFamily="2" charset="0"/>
                        </a:rPr>
                        <a:t>Summer 2</a:t>
                      </a:r>
                      <a:endParaRPr lang="en-GB" sz="1000" dirty="0">
                        <a:solidFill>
                          <a:schemeClr val="bg1"/>
                        </a:solidFill>
                        <a:effectLst/>
                        <a:latin typeface="Topmarks" pitchFamily="2" charset="0"/>
                        <a:ea typeface="Calibri" panose="020F0502020204030204" pitchFamily="34" charset="0"/>
                        <a:cs typeface="Times New Roman" panose="02020603050405020304" pitchFamily="18" charset="0"/>
                      </a:endParaRP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069238026"/>
                  </a:ext>
                </a:extLst>
              </a:tr>
              <a:tr h="1946240">
                <a:tc>
                  <a:txBody>
                    <a:bodyPr/>
                    <a:lstStyle/>
                    <a:p>
                      <a:pPr>
                        <a:lnSpc>
                          <a:spcPct val="107000"/>
                        </a:lnSpc>
                        <a:spcAft>
                          <a:spcPts val="0"/>
                        </a:spcAft>
                      </a:pPr>
                      <a:r>
                        <a:rPr lang="en-GB" sz="1000" b="1" noProof="0" dirty="0">
                          <a:effectLst/>
                          <a:latin typeface="Topmarks" pitchFamily="2" charset="0"/>
                          <a:ea typeface="Calibri" panose="020F0502020204030204" pitchFamily="34" charset="0"/>
                          <a:cs typeface="Times New Roman" panose="02020603050405020304" pitchFamily="18" charset="0"/>
                        </a:rPr>
                        <a:t>Richard Shilling – Natural Art </a:t>
                      </a:r>
                    </a:p>
                    <a:p>
                      <a:pPr>
                        <a:lnSpc>
                          <a:spcPct val="107000"/>
                        </a:lnSpc>
                        <a:spcAft>
                          <a:spcPts val="0"/>
                        </a:spcAft>
                      </a:pPr>
                      <a:r>
                        <a:rPr lang="en-GB" sz="1000" noProof="0" dirty="0">
                          <a:effectLst/>
                          <a:latin typeface="Topmarks" pitchFamily="2" charset="0"/>
                          <a:ea typeface="Calibri" panose="020F0502020204030204" pitchFamily="34" charset="0"/>
                          <a:cs typeface="Times New Roman" panose="02020603050405020304" pitchFamily="18" charset="0"/>
                        </a:rPr>
                        <a:t>(Seasonal Link). </a:t>
                      </a:r>
                    </a:p>
                    <a:p>
                      <a:pPr>
                        <a:lnSpc>
                          <a:spcPct val="107000"/>
                        </a:lnSpc>
                        <a:spcAft>
                          <a:spcPts val="0"/>
                        </a:spcAft>
                      </a:pPr>
                      <a:r>
                        <a:rPr lang="en-GB" sz="1000" noProof="0" dirty="0">
                          <a:effectLst/>
                          <a:latin typeface="Topmarks" pitchFamily="2" charset="0"/>
                          <a:ea typeface="Calibri" panose="020F0502020204030204" pitchFamily="34" charset="0"/>
                          <a:cs typeface="Times New Roman" panose="02020603050405020304" pitchFamily="18" charset="0"/>
                        </a:rPr>
                        <a:t>- I can use natural resources I find outside to create art work in the style of Richard Shilling.</a:t>
                      </a:r>
                    </a:p>
                    <a:p>
                      <a:pPr>
                        <a:lnSpc>
                          <a:spcPct val="107000"/>
                        </a:lnSpc>
                        <a:spcAft>
                          <a:spcPts val="0"/>
                        </a:spcAft>
                      </a:pPr>
                      <a:endParaRPr lang="en-GB" sz="1000" noProof="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b="1" noProof="0" dirty="0">
                          <a:effectLst/>
                          <a:latin typeface="Topmarks" pitchFamily="2" charset="0"/>
                          <a:ea typeface="Calibri" panose="020F0502020204030204" pitchFamily="34" charset="0"/>
                          <a:cs typeface="Times New Roman" panose="02020603050405020304" pitchFamily="18" charset="0"/>
                        </a:rPr>
                        <a:t>Self-Portraits</a:t>
                      </a:r>
                    </a:p>
                    <a:p>
                      <a:pPr>
                        <a:lnSpc>
                          <a:spcPct val="107000"/>
                        </a:lnSpc>
                        <a:spcAft>
                          <a:spcPts val="0"/>
                        </a:spcAft>
                      </a:pPr>
                      <a:r>
                        <a:rPr lang="en-GB" sz="1000" noProof="0" dirty="0">
                          <a:effectLst/>
                          <a:latin typeface="Topmarks" pitchFamily="2" charset="0"/>
                          <a:ea typeface="Calibri" panose="020F0502020204030204" pitchFamily="34" charset="0"/>
                          <a:cs typeface="Times New Roman" panose="02020603050405020304" pitchFamily="18" charset="0"/>
                        </a:rPr>
                        <a:t>I can mix colours to create the correct shades to use to represent my own face. </a:t>
                      </a:r>
                    </a:p>
                    <a:p>
                      <a:pPr>
                        <a:lnSpc>
                          <a:spcPct val="107000"/>
                        </a:lnSpc>
                        <a:spcAft>
                          <a:spcPts val="0"/>
                        </a:spcAft>
                      </a:pPr>
                      <a:r>
                        <a:rPr lang="en-GB" sz="1000" noProof="0" dirty="0">
                          <a:effectLst/>
                          <a:latin typeface="Topmarks" pitchFamily="2" charset="0"/>
                          <a:ea typeface="Calibri" panose="020F0502020204030204" pitchFamily="34" charset="0"/>
                          <a:cs typeface="Times New Roman" panose="02020603050405020304" pitchFamily="18" charset="0"/>
                        </a:rPr>
                        <a:t>I can add details and characteristics to my self portraits. </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000" b="1" dirty="0">
                          <a:effectLst/>
                          <a:latin typeface="Topmarks" pitchFamily="2" charset="0"/>
                          <a:ea typeface="Calibri" panose="020F0502020204030204" pitchFamily="34" charset="0"/>
                          <a:cs typeface="Times New Roman" panose="02020603050405020304" pitchFamily="18" charset="0"/>
                        </a:rPr>
                        <a:t>Wassily Kandinsky – Landscapes </a:t>
                      </a: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I can explore adding tints to colours to create my desired shade. </a:t>
                      </a: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I can experiment with using different tools to paint (finger painting, paintbrushes). </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000" b="1" dirty="0">
                          <a:solidFill>
                            <a:schemeClr val="tx1"/>
                          </a:solidFill>
                          <a:effectLst/>
                          <a:latin typeface="Topmarks" pitchFamily="2" charset="0"/>
                          <a:ea typeface="Calibri" panose="020F0502020204030204" pitchFamily="34" charset="0"/>
                          <a:cs typeface="Times New Roman" panose="02020603050405020304" pitchFamily="18" charset="0"/>
                        </a:rPr>
                        <a:t>Charles Bittinger – Space Art </a:t>
                      </a:r>
                    </a:p>
                    <a:p>
                      <a:pPr>
                        <a:lnSpc>
                          <a:spcPct val="107000"/>
                        </a:lnSpc>
                        <a:spcAft>
                          <a:spcPts val="0"/>
                        </a:spcAft>
                      </a:pPr>
                      <a:r>
                        <a:rPr lang="en-GB" sz="1000" dirty="0">
                          <a:solidFill>
                            <a:schemeClr val="tx1"/>
                          </a:solidFill>
                          <a:effectLst/>
                          <a:latin typeface="Topmarks" pitchFamily="2" charset="0"/>
                          <a:ea typeface="Calibri" panose="020F0502020204030204" pitchFamily="34" charset="0"/>
                          <a:cs typeface="Times New Roman" panose="02020603050405020304" pitchFamily="18" charset="0"/>
                        </a:rPr>
                        <a:t>I can use oil pastels and experiment with shading, spreading and mixing colours. </a:t>
                      </a:r>
                    </a:p>
                    <a:p>
                      <a:pPr>
                        <a:lnSpc>
                          <a:spcPct val="107000"/>
                        </a:lnSpc>
                        <a:spcAft>
                          <a:spcPts val="0"/>
                        </a:spcAft>
                      </a:pPr>
                      <a:endParaRPr lang="en-GB" sz="1000" b="1" dirty="0">
                        <a:solidFill>
                          <a:schemeClr val="tx1"/>
                        </a:solidFill>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b="1" kern="1200" dirty="0">
                          <a:solidFill>
                            <a:schemeClr val="dk1"/>
                          </a:solidFill>
                          <a:effectLst/>
                          <a:latin typeface="Topmarks" pitchFamily="2" charset="0"/>
                          <a:ea typeface="+mn-ea"/>
                          <a:cs typeface="+mn-cs"/>
                        </a:rPr>
                        <a:t>Lesley-Anne Greene – Sculpture</a:t>
                      </a:r>
                    </a:p>
                    <a:p>
                      <a:pPr>
                        <a:lnSpc>
                          <a:spcPct val="107000"/>
                        </a:lnSpc>
                        <a:spcAft>
                          <a:spcPts val="0"/>
                        </a:spcAft>
                      </a:pPr>
                      <a:r>
                        <a:rPr lang="en-GB" sz="1000" b="0" kern="1200" dirty="0">
                          <a:solidFill>
                            <a:schemeClr val="dk1"/>
                          </a:solidFill>
                          <a:effectLst/>
                          <a:latin typeface="Topmarks" pitchFamily="2" charset="0"/>
                          <a:ea typeface="+mn-ea"/>
                          <a:cs typeface="+mn-cs"/>
                        </a:rPr>
                        <a:t>I can use a range of materials to create my own sculptures in the style of Lesley-Anne Greene (playdough, plasticene, clay).</a:t>
                      </a:r>
                    </a:p>
                    <a:p>
                      <a:pPr>
                        <a:lnSpc>
                          <a:spcPct val="107000"/>
                        </a:lnSpc>
                        <a:spcAft>
                          <a:spcPts val="0"/>
                        </a:spcAft>
                      </a:pPr>
                      <a:r>
                        <a:rPr lang="en-GB" sz="1000" b="0" kern="1200" dirty="0">
                          <a:solidFill>
                            <a:schemeClr val="dk1"/>
                          </a:solidFill>
                          <a:effectLst/>
                          <a:latin typeface="Topmarks" pitchFamily="2" charset="0"/>
                          <a:ea typeface="+mn-ea"/>
                          <a:cs typeface="+mn-cs"/>
                        </a:rPr>
                        <a:t>I can use one handed tools to add details to my sculpture. </a:t>
                      </a:r>
                      <a:endParaRPr lang="en-GB" sz="1000" b="0" dirty="0">
                        <a:solidFill>
                          <a:schemeClr val="tx1"/>
                        </a:solidFill>
                        <a:effectLst/>
                        <a:latin typeface="Topmarks" pitchFamily="2"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967436"/>
                  </a:ext>
                </a:extLst>
              </a:tr>
            </a:tbl>
          </a:graphicData>
        </a:graphic>
      </p:graphicFrame>
      <p:sp>
        <p:nvSpPr>
          <p:cNvPr id="5" name="TextBox 4">
            <a:extLst>
              <a:ext uri="{FF2B5EF4-FFF2-40B4-BE49-F238E27FC236}">
                <a16:creationId xmlns:a16="http://schemas.microsoft.com/office/drawing/2014/main" id="{16D6A61D-44AC-6C75-3963-E9F6DA9A9260}"/>
              </a:ext>
            </a:extLst>
          </p:cNvPr>
          <p:cNvSpPr txBox="1"/>
          <p:nvPr/>
        </p:nvSpPr>
        <p:spPr>
          <a:xfrm>
            <a:off x="160208" y="152997"/>
            <a:ext cx="11196050" cy="369332"/>
          </a:xfrm>
          <a:prstGeom prst="rect">
            <a:avLst/>
          </a:prstGeom>
          <a:noFill/>
        </p:spPr>
        <p:txBody>
          <a:bodyPr wrap="square" rtlCol="0">
            <a:spAutoFit/>
          </a:bodyPr>
          <a:lstStyle/>
          <a:p>
            <a:pPr>
              <a:defRPr/>
            </a:pPr>
            <a:r>
              <a:rPr lang="en-GB" dirty="0">
                <a:solidFill>
                  <a:schemeClr val="bg1"/>
                </a:solidFill>
                <a:latin typeface="Topmarks" pitchFamily="2" charset="0"/>
              </a:rPr>
              <a:t>Key Learning Opportunities</a:t>
            </a:r>
            <a:r>
              <a:rPr kumimoji="0" lang="en-GB" sz="1800" b="0" i="0" u="none" strike="noStrike" kern="1200" cap="none" spc="0" normalizeH="0" baseline="0" noProof="0" dirty="0">
                <a:ln>
                  <a:noFill/>
                </a:ln>
                <a:solidFill>
                  <a:schemeClr val="bg1"/>
                </a:solidFill>
                <a:effectLst/>
                <a:uLnTx/>
                <a:uFillTx/>
                <a:latin typeface="Topmarks" pitchFamily="2" charset="0"/>
              </a:rPr>
              <a:t> for </a:t>
            </a:r>
            <a:r>
              <a:rPr lang="en-GB" dirty="0">
                <a:solidFill>
                  <a:schemeClr val="bg1"/>
                </a:solidFill>
                <a:latin typeface="Topmarks" pitchFamily="2" charset="0"/>
              </a:rPr>
              <a:t>Art</a:t>
            </a:r>
            <a:endParaRPr kumimoji="0" lang="en-GB" sz="1800" b="0" i="0" u="none" strike="noStrike" kern="1200" cap="none" spc="0" normalizeH="0" baseline="0" noProof="0" dirty="0">
              <a:ln>
                <a:noFill/>
              </a:ln>
              <a:solidFill>
                <a:schemeClr val="bg1"/>
              </a:solidFill>
              <a:effectLst/>
              <a:uLnTx/>
              <a:uFillTx/>
              <a:latin typeface="Topmarks" pitchFamily="2" charset="0"/>
            </a:endParaRPr>
          </a:p>
        </p:txBody>
      </p:sp>
      <p:graphicFrame>
        <p:nvGraphicFramePr>
          <p:cNvPr id="2" name="Table 1">
            <a:extLst>
              <a:ext uri="{FF2B5EF4-FFF2-40B4-BE49-F238E27FC236}">
                <a16:creationId xmlns:a16="http://schemas.microsoft.com/office/drawing/2014/main" id="{9E6AE9BB-499F-EEF2-E9E7-FF7EB7E28721}"/>
              </a:ext>
            </a:extLst>
          </p:cNvPr>
          <p:cNvGraphicFramePr>
            <a:graphicFrameLocks noGrp="1"/>
          </p:cNvGraphicFramePr>
          <p:nvPr>
            <p:extLst>
              <p:ext uri="{D42A27DB-BD31-4B8C-83A1-F6EECF244321}">
                <p14:modId xmlns:p14="http://schemas.microsoft.com/office/powerpoint/2010/main" val="193334413"/>
              </p:ext>
            </p:extLst>
          </p:nvPr>
        </p:nvGraphicFramePr>
        <p:xfrm>
          <a:off x="149734" y="4498879"/>
          <a:ext cx="11827450" cy="2152329"/>
        </p:xfrm>
        <a:graphic>
          <a:graphicData uri="http://schemas.openxmlformats.org/drawingml/2006/table">
            <a:tbl>
              <a:tblPr firstRow="1" bandRow="1">
                <a:tableStyleId>{5C22544A-7EE6-4342-B048-85BDC9FD1C3A}</a:tableStyleId>
              </a:tblPr>
              <a:tblGrid>
                <a:gridCol w="1994885">
                  <a:extLst>
                    <a:ext uri="{9D8B030D-6E8A-4147-A177-3AD203B41FA5}">
                      <a16:colId xmlns:a16="http://schemas.microsoft.com/office/drawing/2014/main" val="2921073582"/>
                    </a:ext>
                  </a:extLst>
                </a:gridCol>
                <a:gridCol w="1994885">
                  <a:extLst>
                    <a:ext uri="{9D8B030D-6E8A-4147-A177-3AD203B41FA5}">
                      <a16:colId xmlns:a16="http://schemas.microsoft.com/office/drawing/2014/main" val="1306927970"/>
                    </a:ext>
                  </a:extLst>
                </a:gridCol>
                <a:gridCol w="1959420">
                  <a:extLst>
                    <a:ext uri="{9D8B030D-6E8A-4147-A177-3AD203B41FA5}">
                      <a16:colId xmlns:a16="http://schemas.microsoft.com/office/drawing/2014/main" val="4293829077"/>
                    </a:ext>
                  </a:extLst>
                </a:gridCol>
                <a:gridCol w="1959420">
                  <a:extLst>
                    <a:ext uri="{9D8B030D-6E8A-4147-A177-3AD203B41FA5}">
                      <a16:colId xmlns:a16="http://schemas.microsoft.com/office/drawing/2014/main" val="3924127655"/>
                    </a:ext>
                  </a:extLst>
                </a:gridCol>
                <a:gridCol w="1959420">
                  <a:extLst>
                    <a:ext uri="{9D8B030D-6E8A-4147-A177-3AD203B41FA5}">
                      <a16:colId xmlns:a16="http://schemas.microsoft.com/office/drawing/2014/main" val="3726171966"/>
                    </a:ext>
                  </a:extLst>
                </a:gridCol>
                <a:gridCol w="1959420">
                  <a:extLst>
                    <a:ext uri="{9D8B030D-6E8A-4147-A177-3AD203B41FA5}">
                      <a16:colId xmlns:a16="http://schemas.microsoft.com/office/drawing/2014/main" val="3467265726"/>
                    </a:ext>
                  </a:extLst>
                </a:gridCol>
              </a:tblGrid>
              <a:tr h="108857">
                <a:tc>
                  <a:txBody>
                    <a:bodyPr/>
                    <a:lstStyle/>
                    <a:p>
                      <a:pPr>
                        <a:lnSpc>
                          <a:spcPct val="107000"/>
                        </a:lnSpc>
                        <a:spcAft>
                          <a:spcPts val="0"/>
                        </a:spcAft>
                      </a:pPr>
                      <a:r>
                        <a:rPr lang="en-GB" sz="1000" dirty="0">
                          <a:solidFill>
                            <a:schemeClr val="bg1"/>
                          </a:solidFill>
                          <a:effectLst/>
                          <a:latin typeface="Topmarks" pitchFamily="2" charset="0"/>
                        </a:rPr>
                        <a:t>Autumn 1</a:t>
                      </a:r>
                      <a:endParaRPr lang="en-GB" sz="1000" dirty="0">
                        <a:solidFill>
                          <a:schemeClr val="bg1"/>
                        </a:solidFill>
                        <a:effectLst/>
                        <a:latin typeface="Topmarks" pitchFamily="2" charset="0"/>
                        <a:ea typeface="Calibri" panose="020F0502020204030204" pitchFamily="34" charset="0"/>
                        <a:cs typeface="Times New Roman" panose="02020603050405020304" pitchFamily="18" charset="0"/>
                      </a:endParaRP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07000"/>
                        </a:lnSpc>
                        <a:spcAft>
                          <a:spcPts val="0"/>
                        </a:spcAft>
                      </a:pPr>
                      <a:r>
                        <a:rPr lang="en-GB" sz="1000" dirty="0">
                          <a:solidFill>
                            <a:schemeClr val="bg1"/>
                          </a:solidFill>
                          <a:effectLst/>
                          <a:latin typeface="Topmarks" pitchFamily="2" charset="0"/>
                        </a:rPr>
                        <a:t>Autumn 2</a:t>
                      </a:r>
                      <a:endParaRPr lang="en-GB" sz="1000" dirty="0">
                        <a:solidFill>
                          <a:schemeClr val="bg1"/>
                        </a:solidFill>
                        <a:effectLst/>
                        <a:latin typeface="Topmarks" pitchFamily="2" charset="0"/>
                        <a:ea typeface="Calibri" panose="020F0502020204030204" pitchFamily="34" charset="0"/>
                        <a:cs typeface="Times New Roman" panose="02020603050405020304" pitchFamily="18" charset="0"/>
                      </a:endParaRP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07000"/>
                        </a:lnSpc>
                        <a:spcAft>
                          <a:spcPts val="0"/>
                        </a:spcAft>
                      </a:pPr>
                      <a:r>
                        <a:rPr lang="en-GB" sz="1000" dirty="0">
                          <a:solidFill>
                            <a:schemeClr val="bg1"/>
                          </a:solidFill>
                          <a:effectLst/>
                          <a:latin typeface="Topmarks" pitchFamily="2" charset="0"/>
                        </a:rPr>
                        <a:t>Spring 1</a:t>
                      </a:r>
                      <a:endParaRPr lang="en-GB" sz="1000" dirty="0">
                        <a:solidFill>
                          <a:schemeClr val="bg1"/>
                        </a:solidFill>
                        <a:effectLst/>
                        <a:latin typeface="Topmarks" pitchFamily="2" charset="0"/>
                        <a:ea typeface="Calibri" panose="020F0502020204030204" pitchFamily="34" charset="0"/>
                        <a:cs typeface="Times New Roman" panose="02020603050405020304" pitchFamily="18" charset="0"/>
                      </a:endParaRP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07000"/>
                        </a:lnSpc>
                        <a:spcAft>
                          <a:spcPts val="0"/>
                        </a:spcAft>
                      </a:pPr>
                      <a:r>
                        <a:rPr lang="en-GB" sz="1000" dirty="0">
                          <a:solidFill>
                            <a:schemeClr val="bg1"/>
                          </a:solidFill>
                          <a:effectLst/>
                          <a:latin typeface="Topmarks" pitchFamily="2" charset="0"/>
                          <a:ea typeface="Calibri" panose="020F0502020204030204" pitchFamily="34" charset="0"/>
                          <a:cs typeface="Times New Roman" panose="02020603050405020304" pitchFamily="18" charset="0"/>
                        </a:rPr>
                        <a:t>Spring 2</a:t>
                      </a: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07000"/>
                        </a:lnSpc>
                        <a:spcAft>
                          <a:spcPts val="0"/>
                        </a:spcAft>
                      </a:pPr>
                      <a:r>
                        <a:rPr lang="en-GB" sz="1000" dirty="0">
                          <a:solidFill>
                            <a:schemeClr val="bg1"/>
                          </a:solidFill>
                          <a:effectLst/>
                          <a:latin typeface="Topmarks" pitchFamily="2" charset="0"/>
                        </a:rPr>
                        <a:t>Summer 1</a:t>
                      </a:r>
                      <a:endParaRPr lang="en-GB" sz="1000" dirty="0">
                        <a:solidFill>
                          <a:schemeClr val="bg1"/>
                        </a:solidFill>
                        <a:effectLst/>
                        <a:latin typeface="Topmarks" pitchFamily="2" charset="0"/>
                        <a:ea typeface="Calibri" panose="020F0502020204030204" pitchFamily="34" charset="0"/>
                        <a:cs typeface="Times New Roman" panose="02020603050405020304" pitchFamily="18" charset="0"/>
                      </a:endParaRP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07000"/>
                        </a:lnSpc>
                        <a:spcAft>
                          <a:spcPts val="0"/>
                        </a:spcAft>
                      </a:pPr>
                      <a:r>
                        <a:rPr lang="en-GB" sz="1000" dirty="0">
                          <a:solidFill>
                            <a:schemeClr val="bg1"/>
                          </a:solidFill>
                          <a:effectLst/>
                          <a:latin typeface="Topmarks" pitchFamily="2" charset="0"/>
                          <a:ea typeface="Calibri" panose="020F0502020204030204" pitchFamily="34" charset="0"/>
                          <a:cs typeface="Times New Roman" panose="02020603050405020304" pitchFamily="18" charset="0"/>
                        </a:rPr>
                        <a:t>Summer 2</a:t>
                      </a: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069238026"/>
                  </a:ext>
                </a:extLst>
              </a:tr>
              <a:tr h="1946240">
                <a:tc>
                  <a:txBody>
                    <a:bodyPr/>
                    <a:lstStyle/>
                    <a:p>
                      <a:r>
                        <a:rPr lang="en-GB" sz="900" dirty="0">
                          <a:solidFill>
                            <a:srgbClr val="000000"/>
                          </a:solidFill>
                          <a:effectLst/>
                          <a:latin typeface="Topmarks" pitchFamily="2" charset="0"/>
                          <a:ea typeface="Calibri" panose="020F0502020204030204" pitchFamily="34" charset="0"/>
                          <a:cs typeface="Calibri" panose="020F0502020204030204" pitchFamily="34" charset="0"/>
                        </a:rPr>
                        <a:t>Food technology – I can prepare and taste healthy foods. </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900" dirty="0">
                          <a:solidFill>
                            <a:srgbClr val="000000"/>
                          </a:solidFill>
                          <a:effectLst/>
                          <a:latin typeface="Topmarks" pitchFamily="2" charset="0"/>
                          <a:ea typeface="Calibri" panose="020F0502020204030204" pitchFamily="34" charset="0"/>
                          <a:cs typeface="Calibri" panose="020F0502020204030204" pitchFamily="34" charset="0"/>
                        </a:rPr>
                        <a:t>I can make binoculars to use outdoors when discussing senses.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srgbClr val="000000"/>
                          </a:solidFill>
                          <a:effectLst/>
                          <a:latin typeface="Topmarks" pitchFamily="2" charset="0"/>
                          <a:ea typeface="Calibri" panose="020F0502020204030204" pitchFamily="34" charset="0"/>
                          <a:cs typeface="Calibri Light" panose="020F0302020204030204" pitchFamily="34" charset="0"/>
                        </a:rPr>
                        <a:t>Food technology – I can prepare a tea party for my family.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900" dirty="0">
                        <a:solidFill>
                          <a:srgbClr val="000000"/>
                        </a:solidFill>
                        <a:effectLst/>
                        <a:latin typeface="Topmarks" pitchFamily="2" charset="0"/>
                        <a:ea typeface="Calibri" panose="020F0502020204030204" pitchFamily="34" charset="0"/>
                        <a:cs typeface="Calibri Light" panose="020F0302020204030204" pitchFamily="34" charset="0"/>
                      </a:endParaRPr>
                    </a:p>
                    <a:p>
                      <a:endParaRPr lang="en-GB" sz="900" dirty="0">
                        <a:solidFill>
                          <a:srgbClr val="000000"/>
                        </a:solidFill>
                        <a:effectLst/>
                        <a:latin typeface="Topmarks" pitchFamily="2" charset="0"/>
                        <a:ea typeface="Calibri" panose="020F0502020204030204" pitchFamily="34" charset="0"/>
                        <a:cs typeface="Calibri Light" panose="020F0302020204030204" pitchFamily="34" charset="0"/>
                      </a:endParaRPr>
                    </a:p>
                    <a:p>
                      <a:r>
                        <a:rPr lang="en-GB" sz="900" dirty="0">
                          <a:solidFill>
                            <a:srgbClr val="000000"/>
                          </a:solidFill>
                          <a:effectLst/>
                          <a:latin typeface="Topmarks" pitchFamily="2" charset="0"/>
                          <a:ea typeface="Calibri" panose="020F0502020204030204" pitchFamily="34" charset="0"/>
                          <a:cs typeface="Calibri Light" panose="020F0302020204030204" pitchFamily="34" charset="0"/>
                        </a:rPr>
                        <a:t>I can make tools that can be used in our role play areas, both indoors and outdoors (link to People who Help us careers).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900" dirty="0">
                          <a:effectLst/>
                          <a:latin typeface="Topmarks" pitchFamily="2" charset="0"/>
                          <a:ea typeface="Calibri" panose="020F0502020204030204" pitchFamily="34" charset="0"/>
                          <a:cs typeface="Calibri Light" panose="020F03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900" dirty="0">
                          <a:solidFill>
                            <a:srgbClr val="000000"/>
                          </a:solidFill>
                          <a:effectLst/>
                          <a:latin typeface="Topmarks" pitchFamily="2" charset="0"/>
                          <a:ea typeface="Calibri" panose="020F0502020204030204" pitchFamily="34" charset="0"/>
                          <a:cs typeface="Calibri Light" panose="020F0302020204030204" pitchFamily="34" charset="0"/>
                        </a:rPr>
                        <a:t>I can build a pirate ship.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900" dirty="0">
                          <a:solidFill>
                            <a:srgbClr val="000000"/>
                          </a:solidFill>
                          <a:effectLst/>
                          <a:latin typeface="Topmarks" pitchFamily="2" charset="0"/>
                          <a:ea typeface="Calibri" panose="020F0502020204030204" pitchFamily="34" charset="0"/>
                          <a:cs typeface="Calibri Light" panose="020F0302020204030204" pitchFamily="34" charset="0"/>
                        </a:rPr>
                        <a:t>I can use junk modelling resources to create vehicles and buildings. </a:t>
                      </a:r>
                    </a:p>
                    <a:p>
                      <a:endParaRPr lang="en-GB" sz="900" dirty="0">
                        <a:solidFill>
                          <a:srgbClr val="000000"/>
                        </a:solidFill>
                        <a:effectLst/>
                        <a:latin typeface="Topmarks" pitchFamily="2" charset="0"/>
                        <a:ea typeface="Calibri" panose="020F0502020204030204" pitchFamily="34" charset="0"/>
                        <a:cs typeface="Calibri Light" panose="020F0302020204030204" pitchFamily="34" charset="0"/>
                      </a:endParaRPr>
                    </a:p>
                    <a:p>
                      <a:r>
                        <a:rPr lang="en-GB" sz="900" dirty="0">
                          <a:solidFill>
                            <a:srgbClr val="000000"/>
                          </a:solidFill>
                          <a:effectLst/>
                          <a:latin typeface="Topmarks" pitchFamily="2" charset="0"/>
                          <a:ea typeface="Calibri" panose="020F0502020204030204" pitchFamily="34" charset="0"/>
                          <a:cs typeface="Calibri Light" panose="020F0302020204030204" pitchFamily="34" charset="0"/>
                        </a:rPr>
                        <a:t>I can add parts that move to my models.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900" dirty="0">
                          <a:effectLst/>
                          <a:latin typeface="Topmarks" pitchFamily="2" charset="0"/>
                          <a:ea typeface="Calibri" panose="020F0502020204030204" pitchFamily="34" charset="0"/>
                          <a:cs typeface="Calibri Light" panose="020F0302020204030204" pitchFamily="34" charset="0"/>
                        </a:rPr>
                        <a:t>I can make a minibeast hotel for our school grounds.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900" dirty="0">
                          <a:effectLst/>
                          <a:latin typeface="Topmarks" pitchFamily="2" charset="0"/>
                          <a:ea typeface="Calibri" panose="020F0502020204030204" pitchFamily="34" charset="0"/>
                          <a:cs typeface="Calibri Light" panose="020F03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900" dirty="0">
                          <a:effectLst/>
                          <a:latin typeface="Topmarks" pitchFamily="2" charset="0"/>
                          <a:ea typeface="Calibri" panose="020F0502020204030204" pitchFamily="34" charset="0"/>
                          <a:cs typeface="Calibri Light" panose="020F0302020204030204" pitchFamily="34" charset="0"/>
                        </a:rPr>
                        <a:t>Food technology – I can prepare the food that we grow.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900" dirty="0">
                          <a:effectLst/>
                          <a:latin typeface="Topmarks" pitchFamily="2" charset="0"/>
                          <a:ea typeface="Calibri" panose="020F0502020204030204" pitchFamily="34" charset="0"/>
                          <a:cs typeface="Calibri Light" panose="020F0302020204030204" pitchFamily="34" charset="0"/>
                        </a:rPr>
                        <a:t>I can use junk modelling resources to make space accessories – helmets, rockets, spaceships.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900" dirty="0">
                          <a:effectLst/>
                          <a:latin typeface="Topmarks" pitchFamily="2" charset="0"/>
                          <a:ea typeface="Calibri" panose="020F0502020204030204" pitchFamily="34" charset="0"/>
                          <a:cs typeface="Calibri Light" panose="020F03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900" dirty="0">
                          <a:effectLst/>
                          <a:latin typeface="Topmarks" pitchFamily="2" charset="0"/>
                          <a:ea typeface="Calibri" panose="020F0502020204030204" pitchFamily="34" charset="0"/>
                          <a:cs typeface="Calibri Light" panose="020F03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967436"/>
                  </a:ext>
                </a:extLst>
              </a:tr>
            </a:tbl>
          </a:graphicData>
        </a:graphic>
      </p:graphicFrame>
      <p:sp>
        <p:nvSpPr>
          <p:cNvPr id="6" name="Rectangle 5">
            <a:extLst>
              <a:ext uri="{FF2B5EF4-FFF2-40B4-BE49-F238E27FC236}">
                <a16:creationId xmlns:a16="http://schemas.microsoft.com/office/drawing/2014/main" id="{425A40FC-1553-A9EC-34DD-55381F11BEFE}"/>
              </a:ext>
            </a:extLst>
          </p:cNvPr>
          <p:cNvSpPr/>
          <p:nvPr/>
        </p:nvSpPr>
        <p:spPr>
          <a:xfrm>
            <a:off x="154971" y="3978873"/>
            <a:ext cx="11822210" cy="323166"/>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2038CDCE-4D42-B3E9-FF5D-C83FDBE3383A}"/>
              </a:ext>
            </a:extLst>
          </p:cNvPr>
          <p:cNvSpPr txBox="1"/>
          <p:nvPr/>
        </p:nvSpPr>
        <p:spPr>
          <a:xfrm>
            <a:off x="149734" y="3970786"/>
            <a:ext cx="11196050" cy="369332"/>
          </a:xfrm>
          <a:prstGeom prst="rect">
            <a:avLst/>
          </a:prstGeom>
          <a:noFill/>
        </p:spPr>
        <p:txBody>
          <a:bodyPr wrap="square" rtlCol="0">
            <a:spAutoFit/>
          </a:bodyPr>
          <a:lstStyle/>
          <a:p>
            <a:pPr>
              <a:defRPr/>
            </a:pPr>
            <a:r>
              <a:rPr lang="en-GB" dirty="0">
                <a:solidFill>
                  <a:schemeClr val="bg1"/>
                </a:solidFill>
                <a:latin typeface="Topmarks" pitchFamily="2" charset="0"/>
              </a:rPr>
              <a:t>Key Learning Opportunities</a:t>
            </a:r>
            <a:r>
              <a:rPr kumimoji="0" lang="en-GB" sz="1800" b="0" i="0" u="none" strike="noStrike" kern="1200" cap="none" spc="0" normalizeH="0" baseline="0" noProof="0" dirty="0">
                <a:ln>
                  <a:noFill/>
                </a:ln>
                <a:solidFill>
                  <a:schemeClr val="bg1"/>
                </a:solidFill>
                <a:effectLst/>
                <a:uLnTx/>
                <a:uFillTx/>
                <a:latin typeface="Topmarks" pitchFamily="2" charset="0"/>
              </a:rPr>
              <a:t> for Modelling/DT</a:t>
            </a:r>
          </a:p>
        </p:txBody>
      </p:sp>
    </p:spTree>
    <p:extLst>
      <p:ext uri="{BB962C8B-B14F-4D97-AF65-F5344CB8AC3E}">
        <p14:creationId xmlns:p14="http://schemas.microsoft.com/office/powerpoint/2010/main" val="3010268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4108" y="698291"/>
            <a:ext cx="118222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sp>
        <p:nvSpPr>
          <p:cNvPr id="14" name="TextBox 13"/>
          <p:cNvSpPr txBox="1"/>
          <p:nvPr/>
        </p:nvSpPr>
        <p:spPr>
          <a:xfrm>
            <a:off x="-847904" y="5295234"/>
            <a:ext cx="20162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0000"/>
              </a:solidFill>
              <a:effectLst/>
              <a:uLnTx/>
              <a:uFillTx/>
              <a:latin typeface="NTPreCursivefk" panose="03000400000000000000" pitchFamily="66" charset="0"/>
              <a:ea typeface="+mn-ea"/>
              <a:cs typeface="+mn-cs"/>
            </a:endParaRPr>
          </a:p>
        </p:txBody>
      </p:sp>
      <p:sp>
        <p:nvSpPr>
          <p:cNvPr id="44" name="TextBox 43"/>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p:cNvSpPr txBox="1"/>
          <p:nvPr/>
        </p:nvSpPr>
        <p:spPr>
          <a:xfrm>
            <a:off x="8992431" y="4563647"/>
            <a:ext cx="194507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graphicFrame>
        <p:nvGraphicFramePr>
          <p:cNvPr id="3" name="Table 2">
            <a:extLst>
              <a:ext uri="{FF2B5EF4-FFF2-40B4-BE49-F238E27FC236}">
                <a16:creationId xmlns:a16="http://schemas.microsoft.com/office/drawing/2014/main" id="{C8593C8A-49CB-E737-C8D5-AEEAA119BB06}"/>
              </a:ext>
            </a:extLst>
          </p:cNvPr>
          <p:cNvGraphicFramePr>
            <a:graphicFrameLocks noGrp="1"/>
          </p:cNvGraphicFramePr>
          <p:nvPr>
            <p:extLst>
              <p:ext uri="{D42A27DB-BD31-4B8C-83A1-F6EECF244321}">
                <p14:modId xmlns:p14="http://schemas.microsoft.com/office/powerpoint/2010/main" val="2860615358"/>
              </p:ext>
            </p:extLst>
          </p:nvPr>
        </p:nvGraphicFramePr>
        <p:xfrm>
          <a:off x="164721" y="223173"/>
          <a:ext cx="11862558" cy="6477000"/>
        </p:xfrm>
        <a:graphic>
          <a:graphicData uri="http://schemas.openxmlformats.org/drawingml/2006/table">
            <a:tbl>
              <a:tblPr firstRow="1" bandRow="1">
                <a:tableStyleId>{0E3FDE45-AF77-4B5C-9715-49D594BDF05E}</a:tableStyleId>
              </a:tblPr>
              <a:tblGrid>
                <a:gridCol w="1095960">
                  <a:extLst>
                    <a:ext uri="{9D8B030D-6E8A-4147-A177-3AD203B41FA5}">
                      <a16:colId xmlns:a16="http://schemas.microsoft.com/office/drawing/2014/main" val="3836832219"/>
                    </a:ext>
                  </a:extLst>
                </a:gridCol>
                <a:gridCol w="3588866">
                  <a:extLst>
                    <a:ext uri="{9D8B030D-6E8A-4147-A177-3AD203B41FA5}">
                      <a16:colId xmlns:a16="http://schemas.microsoft.com/office/drawing/2014/main" val="1836887114"/>
                    </a:ext>
                  </a:extLst>
                </a:gridCol>
                <a:gridCol w="3588866">
                  <a:extLst>
                    <a:ext uri="{9D8B030D-6E8A-4147-A177-3AD203B41FA5}">
                      <a16:colId xmlns:a16="http://schemas.microsoft.com/office/drawing/2014/main" val="885203950"/>
                    </a:ext>
                  </a:extLst>
                </a:gridCol>
                <a:gridCol w="3588866">
                  <a:extLst>
                    <a:ext uri="{9D8B030D-6E8A-4147-A177-3AD203B41FA5}">
                      <a16:colId xmlns:a16="http://schemas.microsoft.com/office/drawing/2014/main" val="1521141728"/>
                    </a:ext>
                  </a:extLst>
                </a:gridCol>
              </a:tblGrid>
              <a:tr h="227183">
                <a:tc>
                  <a:txBody>
                    <a:bodyPr/>
                    <a:lstStyle/>
                    <a:p>
                      <a:r>
                        <a:rPr lang="en-GB" sz="1000" dirty="0">
                          <a:solidFill>
                            <a:schemeClr val="bg1"/>
                          </a:solidFill>
                          <a:latin typeface="Topmarks" pitchFamily="2" charset="0"/>
                        </a:rPr>
                        <a:t>Reception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solidFill>
                            <a:schemeClr val="bg1"/>
                          </a:solidFill>
                          <a:latin typeface="Topmarks" pitchFamily="2" charset="0"/>
                        </a:rPr>
                        <a:t>Autumn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solidFill>
                            <a:schemeClr val="bg1"/>
                          </a:solidFill>
                          <a:latin typeface="Topmarks" pitchFamily="2" charset="0"/>
                        </a:rPr>
                        <a:t>Autumn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solidFill>
                            <a:schemeClr val="bg1"/>
                          </a:solidFill>
                          <a:latin typeface="Topmarks" pitchFamily="2" charset="0"/>
                        </a:rPr>
                        <a:t>Spring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28258874"/>
                  </a:ext>
                </a:extLst>
              </a:tr>
              <a:tr h="370840">
                <a:tc>
                  <a:txBody>
                    <a:bodyPr/>
                    <a:lstStyle/>
                    <a:p>
                      <a:r>
                        <a:rPr lang="en-GB" sz="1000" b="1" dirty="0">
                          <a:latin typeface="Topmarks" pitchFamily="2" charset="0"/>
                        </a:rPr>
                        <a:t>Theme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effectLst/>
                          <a:latin typeface="Topmarks" pitchFamily="2" charset="0"/>
                          <a:ea typeface="+mn-ea"/>
                          <a:cs typeface="+mn-cs"/>
                        </a:rPr>
                        <a:t>All About 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dirty="0">
                          <a:latin typeface="Topmarks" pitchFamily="2" charset="0"/>
                        </a:rPr>
                        <a:t>People Who Help Us</a:t>
                      </a:r>
                    </a:p>
                    <a:p>
                      <a:endParaRPr lang="en-GB" sz="1000" dirty="0">
                        <a:latin typeface="Topmarks" pitchFamily="2" charset="0"/>
                      </a:endParaRPr>
                    </a:p>
                    <a:p>
                      <a:r>
                        <a:rPr lang="en-GB" sz="1000" dirty="0">
                          <a:latin typeface="Topmarks" pitchFamily="2" charset="0"/>
                        </a:rPr>
                        <a:t>*Seasonal Change – Autumn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dirty="0">
                          <a:latin typeface="Topmarks" pitchFamily="2" charset="0"/>
                        </a:rPr>
                        <a:t>Under the Sea</a:t>
                      </a:r>
                    </a:p>
                    <a:p>
                      <a:endParaRPr lang="en-GB" sz="1000" dirty="0">
                        <a:latin typeface="Topmarks" pitchFamily="2" charset="0"/>
                      </a:endParaRPr>
                    </a:p>
                    <a:p>
                      <a:r>
                        <a:rPr lang="en-GB" sz="1000" dirty="0">
                          <a:latin typeface="Topmarks" pitchFamily="2" charset="0"/>
                        </a:rPr>
                        <a:t>*Seasonal Change - Winter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4837483"/>
                  </a:ext>
                </a:extLst>
              </a:tr>
              <a:tr h="370840">
                <a:tc>
                  <a:txBody>
                    <a:bodyPr/>
                    <a:lstStyle/>
                    <a:p>
                      <a:r>
                        <a:rPr lang="en-GB" sz="1000" b="1" dirty="0">
                          <a:latin typeface="Topmarks" pitchFamily="2" charset="0"/>
                        </a:rPr>
                        <a:t>Focus –</a:t>
                      </a:r>
                    </a:p>
                    <a:p>
                      <a:r>
                        <a:rPr lang="en-GB" sz="1000" b="1" dirty="0">
                          <a:latin typeface="Topmarks" pitchFamily="2" charset="0"/>
                        </a:rPr>
                        <a:t>Whole School Curriculum Link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effectLst/>
                          <a:latin typeface="Topmarks" pitchFamily="2" charset="0"/>
                          <a:ea typeface="+mn-ea"/>
                          <a:cs typeface="+mn-cs"/>
                        </a:rPr>
                        <a:t>Science - Humans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dirty="0">
                          <a:latin typeface="Topmarks" pitchFamily="2" charset="0"/>
                        </a:rPr>
                        <a:t>History – My Family </a:t>
                      </a:r>
                    </a:p>
                    <a:p>
                      <a:endParaRPr lang="en-GB" sz="1000" dirty="0">
                        <a:latin typeface="Topmarks" pitchFamily="2" charset="0"/>
                      </a:endParaRPr>
                    </a:p>
                    <a:p>
                      <a:endParaRPr lang="en-GB" sz="10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dirty="0">
                          <a:latin typeface="Topmarks" pitchFamily="2" charset="0"/>
                        </a:rPr>
                        <a:t>Science – Animals Excluding Humans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7619406"/>
                  </a:ext>
                </a:extLst>
              </a:tr>
              <a:tr h="370840">
                <a:tc>
                  <a:txBody>
                    <a:bodyPr/>
                    <a:lstStyle/>
                    <a:p>
                      <a:r>
                        <a:rPr lang="en-GB" sz="1000" b="1" dirty="0">
                          <a:latin typeface="Topmarks" pitchFamily="2" charset="0"/>
                        </a:rPr>
                        <a:t>Key Texts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kern="1200" dirty="0">
                          <a:solidFill>
                            <a:schemeClr val="dk1"/>
                          </a:solidFill>
                          <a:effectLst/>
                          <a:latin typeface="Topmarks" pitchFamily="2" charset="0"/>
                          <a:ea typeface="+mn-ea"/>
                          <a:cs typeface="+mn-cs"/>
                        </a:rPr>
                        <a:t>I Like Bees, I Don’t Like Honey – Sam Bishop</a:t>
                      </a:r>
                    </a:p>
                    <a:p>
                      <a:r>
                        <a:rPr lang="en-GB" sz="1000" kern="1200" dirty="0">
                          <a:solidFill>
                            <a:schemeClr val="dk1"/>
                          </a:solidFill>
                          <a:effectLst/>
                          <a:latin typeface="Topmarks" pitchFamily="2" charset="0"/>
                          <a:ea typeface="+mn-ea"/>
                          <a:cs typeface="+mn-cs"/>
                        </a:rPr>
                        <a:t>Jabari Tries – Gaia Cornwall </a:t>
                      </a:r>
                    </a:p>
                    <a:p>
                      <a:endParaRPr lang="en-GB" sz="1000" kern="1200" dirty="0">
                        <a:solidFill>
                          <a:schemeClr val="dk1"/>
                        </a:solidFill>
                        <a:effectLst/>
                        <a:latin typeface="Topmarks" pitchFamily="2" charset="0"/>
                        <a:ea typeface="+mn-ea"/>
                        <a:cs typeface="+mn-cs"/>
                      </a:endParaRPr>
                    </a:p>
                    <a:p>
                      <a:endParaRPr lang="en-GB" sz="1000" kern="1200" dirty="0">
                        <a:solidFill>
                          <a:schemeClr val="dk1"/>
                        </a:solidFill>
                        <a:effectLst/>
                        <a:latin typeface="Topmarks" pitchFamily="2"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kern="1200" dirty="0">
                          <a:solidFill>
                            <a:schemeClr val="dk1"/>
                          </a:solidFill>
                          <a:effectLst/>
                          <a:latin typeface="Topmarks" pitchFamily="2" charset="0"/>
                        </a:rPr>
                        <a:t>So Much – Trish Cooke </a:t>
                      </a:r>
                    </a:p>
                    <a:p>
                      <a:r>
                        <a:rPr lang="en-GB" sz="1000" kern="1200" dirty="0">
                          <a:solidFill>
                            <a:schemeClr val="dk1"/>
                          </a:solidFill>
                          <a:effectLst/>
                          <a:latin typeface="Topmarks" pitchFamily="2" charset="0"/>
                          <a:ea typeface="+mn-ea"/>
                          <a:cs typeface="+mn-cs"/>
                        </a:rPr>
                        <a:t>Real Superheroes – Julia Seal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kern="1200" dirty="0">
                          <a:solidFill>
                            <a:schemeClr val="dk1"/>
                          </a:solidFill>
                          <a:effectLst/>
                          <a:latin typeface="Topmarks" pitchFamily="2" charset="0"/>
                          <a:ea typeface="+mn-ea"/>
                          <a:cs typeface="+mn-cs"/>
                        </a:rPr>
                        <a:t>Billy’s Bucket – Kes Grey</a:t>
                      </a:r>
                    </a:p>
                    <a:p>
                      <a:r>
                        <a:rPr lang="en-GB" sz="1000" kern="1200" dirty="0">
                          <a:solidFill>
                            <a:schemeClr val="dk1"/>
                          </a:solidFill>
                          <a:effectLst/>
                          <a:latin typeface="Topmarks" pitchFamily="2" charset="0"/>
                          <a:ea typeface="+mn-ea"/>
                          <a:cs typeface="+mn-cs"/>
                        </a:rPr>
                        <a:t>The Pirate’s Are Coming – </a:t>
                      </a:r>
                    </a:p>
                    <a:p>
                      <a:r>
                        <a:rPr lang="en-GB" sz="1000" kern="1200" dirty="0">
                          <a:solidFill>
                            <a:schemeClr val="dk1"/>
                          </a:solidFill>
                          <a:effectLst/>
                          <a:latin typeface="Topmarks" pitchFamily="2" charset="0"/>
                          <a:ea typeface="+mn-ea"/>
                          <a:cs typeface="+mn-cs"/>
                        </a:rPr>
                        <a:t>John Condon </a:t>
                      </a:r>
                    </a:p>
                    <a:p>
                      <a:endParaRPr lang="en-GB" sz="1000" kern="1200" dirty="0">
                        <a:solidFill>
                          <a:schemeClr val="dk1"/>
                        </a:solidFill>
                        <a:effectLst/>
                        <a:latin typeface="Topmarks" pitchFamily="2" charset="0"/>
                        <a:ea typeface="+mn-ea"/>
                        <a:cs typeface="+mn-cs"/>
                      </a:endParaRPr>
                    </a:p>
                    <a:p>
                      <a:endParaRPr lang="en-GB" sz="1000" kern="1200" dirty="0">
                        <a:solidFill>
                          <a:schemeClr val="dk1"/>
                        </a:solidFill>
                        <a:effectLst/>
                        <a:latin typeface="Topmarks" pitchFamily="2" charset="0"/>
                        <a:ea typeface="+mn-ea"/>
                        <a:cs typeface="+mn-cs"/>
                      </a:endParaRPr>
                    </a:p>
                    <a:p>
                      <a:endParaRPr lang="en-GB" sz="1000" kern="1200" dirty="0">
                        <a:solidFill>
                          <a:schemeClr val="dk1"/>
                        </a:solidFill>
                        <a:effectLst/>
                        <a:latin typeface="Topmarks" pitchFamily="2" charset="0"/>
                        <a:ea typeface="+mn-ea"/>
                        <a:cs typeface="+mn-cs"/>
                      </a:endParaRPr>
                    </a:p>
                    <a:p>
                      <a:endParaRPr lang="en-GB" sz="1000" kern="1200" dirty="0">
                        <a:solidFill>
                          <a:schemeClr val="dk1"/>
                        </a:solidFill>
                        <a:effectLst/>
                        <a:latin typeface="Topmarks" pitchFamily="2"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4243577"/>
                  </a:ext>
                </a:extLst>
              </a:tr>
              <a:tr h="370840">
                <a:tc>
                  <a:txBody>
                    <a:bodyPr/>
                    <a:lstStyle/>
                    <a:p>
                      <a:r>
                        <a:rPr lang="en-GB" sz="1000" b="1" dirty="0">
                          <a:latin typeface="Topmarks" pitchFamily="2" charset="0"/>
                        </a:rPr>
                        <a:t>Key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describe myself, my characteristics, my family and friends. </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know that everybody is different and can talk about people’s distinguishing features. </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talk about my likes and dislikes. </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talk about the different factors that support my overall health and well-being (including regular exercise, healthy eating, personal hygiene and routines). </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talk about how I look after myself and how other people look after me. </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talk about and understand the different emotions that I feel.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lvl="0" indent="-171450">
                        <a:lnSpc>
                          <a:spcPct val="150000"/>
                        </a:lnSpc>
                        <a:buFont typeface="Arial" panose="020B0604020202020204" pitchFamily="34" charset="0"/>
                        <a:buChar char="•"/>
                      </a:pPr>
                      <a:r>
                        <a:rPr lang="en-GB" sz="800" kern="1200" dirty="0">
                          <a:solidFill>
                            <a:schemeClr val="tx1"/>
                          </a:solidFill>
                          <a:effectLst/>
                          <a:latin typeface="Topmarks" pitchFamily="2" charset="0"/>
                          <a:ea typeface="+mn-ea"/>
                          <a:cs typeface="+mn-cs"/>
                        </a:rPr>
                        <a:t>I know what a memory is, I can talk about events that I remember.</a:t>
                      </a:r>
                    </a:p>
                    <a:p>
                      <a:pPr marL="171450" lvl="0" indent="-171450">
                        <a:lnSpc>
                          <a:spcPct val="150000"/>
                        </a:lnSpc>
                        <a:buFont typeface="Arial" panose="020B0604020202020204" pitchFamily="34" charset="0"/>
                        <a:buChar char="•"/>
                      </a:pPr>
                      <a:r>
                        <a:rPr lang="en-GB" sz="800" kern="1200" dirty="0">
                          <a:solidFill>
                            <a:schemeClr val="tx1"/>
                          </a:solidFill>
                          <a:effectLst/>
                          <a:latin typeface="Topmarks" pitchFamily="2" charset="0"/>
                          <a:ea typeface="+mn-ea"/>
                          <a:cs typeface="+mn-cs"/>
                        </a:rPr>
                        <a:t>I know that I was once a baby, then a toddler and am now a child. </a:t>
                      </a:r>
                    </a:p>
                    <a:p>
                      <a:pPr marL="171450" lvl="0" indent="-171450">
                        <a:lnSpc>
                          <a:spcPct val="150000"/>
                        </a:lnSpc>
                        <a:buFont typeface="Arial" panose="020B0604020202020204" pitchFamily="34" charset="0"/>
                        <a:buChar char="•"/>
                      </a:pPr>
                      <a:r>
                        <a:rPr lang="en-GB" sz="800" kern="1200" dirty="0">
                          <a:solidFill>
                            <a:schemeClr val="tx1"/>
                          </a:solidFill>
                          <a:effectLst/>
                          <a:latin typeface="Topmarks" pitchFamily="2" charset="0"/>
                          <a:ea typeface="+mn-ea"/>
                          <a:cs typeface="+mn-cs"/>
                        </a:rPr>
                        <a:t>I know that I will be a teenager next, then an adult. </a:t>
                      </a:r>
                    </a:p>
                    <a:p>
                      <a:pPr marL="171450" lvl="0" indent="-171450">
                        <a:lnSpc>
                          <a:spcPct val="150000"/>
                        </a:lnSpc>
                        <a:buFont typeface="Arial" panose="020B0604020202020204" pitchFamily="34" charset="0"/>
                        <a:buChar char="•"/>
                      </a:pPr>
                      <a:r>
                        <a:rPr lang="en-GB" sz="800" kern="1200" dirty="0">
                          <a:solidFill>
                            <a:schemeClr val="tx1"/>
                          </a:solidFill>
                          <a:effectLst/>
                          <a:latin typeface="Topmarks" pitchFamily="2" charset="0"/>
                          <a:ea typeface="+mn-ea"/>
                          <a:cs typeface="+mn-cs"/>
                        </a:rPr>
                        <a:t>I can sequence life stages and events that correlate. </a:t>
                      </a:r>
                    </a:p>
                    <a:p>
                      <a:pPr marL="171450" lvl="0" indent="-171450">
                        <a:lnSpc>
                          <a:spcPct val="150000"/>
                        </a:lnSpc>
                        <a:buFont typeface="Arial" panose="020B0604020202020204" pitchFamily="34" charset="0"/>
                        <a:buChar char="•"/>
                      </a:pPr>
                      <a:r>
                        <a:rPr lang="en-GB" sz="800" kern="1200" dirty="0">
                          <a:solidFill>
                            <a:schemeClr val="tx1"/>
                          </a:solidFill>
                          <a:effectLst/>
                          <a:latin typeface="Topmarks" pitchFamily="2" charset="0"/>
                          <a:ea typeface="+mn-ea"/>
                          <a:cs typeface="+mn-cs"/>
                        </a:rPr>
                        <a:t>I can discuss how I have changed since being a baby (using photographs to compare). </a:t>
                      </a:r>
                    </a:p>
                    <a:p>
                      <a:pPr marL="171450" lvl="0" indent="-171450">
                        <a:lnSpc>
                          <a:spcPct val="150000"/>
                        </a:lnSpc>
                        <a:buFont typeface="Arial" panose="020B0604020202020204" pitchFamily="34" charset="0"/>
                        <a:buChar char="•"/>
                      </a:pPr>
                      <a:r>
                        <a:rPr lang="en-GB" sz="800" kern="1200" dirty="0">
                          <a:solidFill>
                            <a:schemeClr val="tx1"/>
                          </a:solidFill>
                          <a:effectLst/>
                          <a:latin typeface="Topmarks" pitchFamily="2" charset="0"/>
                          <a:ea typeface="+mn-ea"/>
                          <a:cs typeface="+mn-cs"/>
                        </a:rPr>
                        <a:t>I can talk about the members of my family. </a:t>
                      </a:r>
                    </a:p>
                    <a:p>
                      <a:pPr marL="171450" lvl="0" indent="-171450">
                        <a:lnSpc>
                          <a:spcPct val="150000"/>
                        </a:lnSpc>
                        <a:buFont typeface="Arial" panose="020B0604020202020204" pitchFamily="34" charset="0"/>
                        <a:buChar char="•"/>
                      </a:pPr>
                      <a:r>
                        <a:rPr lang="en-GB" sz="800" kern="1200" dirty="0">
                          <a:solidFill>
                            <a:schemeClr val="tx1"/>
                          </a:solidFill>
                          <a:effectLst/>
                          <a:latin typeface="Topmarks" pitchFamily="2" charset="0"/>
                          <a:ea typeface="+mn-ea"/>
                          <a:cs typeface="+mn-cs"/>
                        </a:rPr>
                        <a:t>I can talk about what my family was like before I was born and how it has changed. </a:t>
                      </a:r>
                    </a:p>
                    <a:p>
                      <a:pPr marL="171450" lvl="0" indent="-171450">
                        <a:lnSpc>
                          <a:spcPct val="150000"/>
                        </a:lnSpc>
                        <a:buFont typeface="Arial" panose="020B0604020202020204" pitchFamily="34" charset="0"/>
                        <a:buChar char="•"/>
                      </a:pPr>
                      <a:r>
                        <a:rPr lang="en-GB" sz="800" kern="1200" dirty="0">
                          <a:solidFill>
                            <a:schemeClr val="tx1"/>
                          </a:solidFill>
                          <a:effectLst/>
                          <a:latin typeface="Topmarks" pitchFamily="2" charset="0"/>
                          <a:ea typeface="+mn-ea"/>
                          <a:cs typeface="+mn-cs"/>
                        </a:rPr>
                        <a:t>I can talk about People who Help Us and their roles. </a:t>
                      </a:r>
                    </a:p>
                    <a:p>
                      <a:pPr marL="171450" lvl="0" indent="-171450">
                        <a:lnSpc>
                          <a:spcPct val="150000"/>
                        </a:lnSpc>
                        <a:buFont typeface="Arial" panose="020B0604020202020204" pitchFamily="34" charset="0"/>
                        <a:buChar char="•"/>
                      </a:pPr>
                      <a:r>
                        <a:rPr lang="en-GB" sz="800" dirty="0">
                          <a:effectLst/>
                          <a:latin typeface="Topmarks" pitchFamily="2" charset="0"/>
                          <a:ea typeface="Calibri" panose="020F0502020204030204" pitchFamily="34" charset="0"/>
                          <a:cs typeface="Times New Roman" panose="02020603050405020304" pitchFamily="18" charset="0"/>
                        </a:rPr>
                        <a:t>I can discuss seasonal change.</a:t>
                      </a:r>
                      <a:endParaRPr lang="en-GB" sz="800" kern="1200" dirty="0">
                        <a:solidFill>
                          <a:schemeClr val="tx1"/>
                        </a:solidFill>
                        <a:effectLst/>
                        <a:latin typeface="Topmarks" pitchFamily="2"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nSpc>
                          <a:spcPct val="150000"/>
                        </a:lnSpc>
                        <a:buFont typeface="Arial" panose="020B0604020202020204" pitchFamily="34" charset="0"/>
                        <a:buChar char="•"/>
                      </a:pPr>
                      <a:r>
                        <a:rPr lang="en-GB" sz="800" dirty="0">
                          <a:latin typeface="Topmarks" pitchFamily="2" charset="0"/>
                        </a:rPr>
                        <a:t>I can name and describe animals that live under the sea. </a:t>
                      </a:r>
                    </a:p>
                    <a:p>
                      <a:pPr marL="171450" indent="-171450">
                        <a:lnSpc>
                          <a:spcPct val="150000"/>
                        </a:lnSpc>
                        <a:buFont typeface="Arial" panose="020B0604020202020204" pitchFamily="34" charset="0"/>
                        <a:buChar char="•"/>
                      </a:pPr>
                      <a:r>
                        <a:rPr lang="en-GB" sz="800" dirty="0">
                          <a:latin typeface="Topmarks" pitchFamily="2" charset="0"/>
                        </a:rPr>
                        <a:t>I can sort animals that live under the sea and those that live in different habitats. </a:t>
                      </a:r>
                    </a:p>
                    <a:p>
                      <a:pPr marL="171450" indent="-171450">
                        <a:lnSpc>
                          <a:spcPct val="150000"/>
                        </a:lnSpc>
                        <a:buFont typeface="Arial" panose="020B0604020202020204" pitchFamily="34" charset="0"/>
                        <a:buChar char="•"/>
                      </a:pPr>
                      <a:r>
                        <a:rPr lang="en-GB" sz="800" dirty="0">
                          <a:latin typeface="Topmarks" pitchFamily="2" charset="0"/>
                        </a:rPr>
                        <a:t>I can describe the features of different habitats.</a:t>
                      </a:r>
                    </a:p>
                    <a:p>
                      <a:pPr marL="171450" indent="-171450">
                        <a:lnSpc>
                          <a:spcPct val="150000"/>
                        </a:lnSpc>
                        <a:buFont typeface="Arial" panose="020B0604020202020204" pitchFamily="34" charset="0"/>
                        <a:buChar char="•"/>
                      </a:pPr>
                      <a:r>
                        <a:rPr lang="en-GB" sz="800" dirty="0">
                          <a:latin typeface="Topmarks" pitchFamily="2" charset="0"/>
                        </a:rPr>
                        <a:t>I understand the concepts of floating and sinking. </a:t>
                      </a:r>
                    </a:p>
                    <a:p>
                      <a:pPr marL="171450" indent="-171450">
                        <a:lnSpc>
                          <a:spcPct val="150000"/>
                        </a:lnSpc>
                        <a:buFont typeface="Arial" panose="020B0604020202020204" pitchFamily="34" charset="0"/>
                        <a:buChar char="•"/>
                      </a:pPr>
                      <a:r>
                        <a:rPr lang="en-GB" sz="800" dirty="0">
                          <a:latin typeface="Topmarks" pitchFamily="2" charset="0"/>
                        </a:rPr>
                        <a:t>I can make predictions and test which materials float and sink.  </a:t>
                      </a:r>
                    </a:p>
                    <a:p>
                      <a:pPr marL="171450" indent="-171450">
                        <a:lnSpc>
                          <a:spcPct val="150000"/>
                        </a:lnSpc>
                        <a:buFont typeface="Arial" panose="020B0604020202020204" pitchFamily="34" charset="0"/>
                        <a:buChar char="•"/>
                      </a:pPr>
                      <a:r>
                        <a:rPr lang="en-GB" sz="800" dirty="0">
                          <a:latin typeface="Topmarks" pitchFamily="2" charset="0"/>
                        </a:rPr>
                        <a:t>I can use the findings from my tests to choose materials suited to making a pirate ship that floats. </a:t>
                      </a:r>
                    </a:p>
                    <a:p>
                      <a:pPr marL="171450" indent="-171450">
                        <a:lnSpc>
                          <a:spcPct val="150000"/>
                        </a:lnSpc>
                        <a:buFont typeface="Arial" panose="020B0604020202020204" pitchFamily="34" charset="0"/>
                        <a:buChar char="•"/>
                      </a:pPr>
                      <a:r>
                        <a:rPr lang="en-GB" sz="800" dirty="0">
                          <a:latin typeface="Topmarks" pitchFamily="2" charset="0"/>
                        </a:rPr>
                        <a:t>I can talk about how I altered materials to make them float/sink. </a:t>
                      </a:r>
                    </a:p>
                    <a:p>
                      <a:pPr marL="171450" indent="-171450">
                        <a:lnSpc>
                          <a:spcPct val="150000"/>
                        </a:lnSpc>
                        <a:buFont typeface="Arial" panose="020B0604020202020204" pitchFamily="34" charset="0"/>
                        <a:buChar char="•"/>
                      </a:pPr>
                      <a:endParaRPr lang="en-GB" sz="9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9856671"/>
                  </a:ext>
                </a:extLst>
              </a:tr>
              <a:tr h="370840">
                <a:tc>
                  <a:txBody>
                    <a:bodyPr/>
                    <a:lstStyle/>
                    <a:p>
                      <a:r>
                        <a:rPr lang="en-GB" sz="1000" b="1" dirty="0">
                          <a:latin typeface="Topmarks" pitchFamily="2" charset="0"/>
                        </a:rPr>
                        <a:t>Vocabulary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nSpc>
                          <a:spcPct val="107000"/>
                        </a:lnSpc>
                        <a:spcAft>
                          <a:spcPts val="800"/>
                        </a:spcAft>
                        <a:buFont typeface="Symbol" panose="05050102010706020507" pitchFamily="18" charset="2"/>
                        <a:buNone/>
                      </a:pPr>
                      <a:r>
                        <a:rPr lang="en-GB" sz="800" dirty="0">
                          <a:effectLst/>
                          <a:latin typeface="Topmarks" pitchFamily="2" charset="0"/>
                          <a:ea typeface="Calibri" panose="020F0502020204030204" pitchFamily="34" charset="0"/>
                          <a:cs typeface="Times New Roman" panose="02020603050405020304" pitchFamily="18" charset="0"/>
                        </a:rPr>
                        <a:t>Person, human, self, features, appearance, similarities, differences, like, dislikes, care, hygiene, exercise, healthy, feel, emotions.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buFont typeface="Arial" panose="020B0604020202020204" pitchFamily="34" charset="0"/>
                        <a:buNone/>
                      </a:pPr>
                      <a:r>
                        <a:rPr lang="en-GB" sz="800" dirty="0">
                          <a:latin typeface="Topmarks" pitchFamily="2" charset="0"/>
                        </a:rPr>
                        <a:t>History, remember, memory, special, baby, toddler, child, teenager, adult, life, change, different, family.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dirty="0">
                          <a:latin typeface="Topmarks" pitchFamily="2" charset="0"/>
                        </a:rPr>
                        <a:t>Animals, habitat, sea, land, animal names, features, </a:t>
                      </a:r>
                      <a:r>
                        <a:rPr lang="en-GB" sz="800" kern="1200" dirty="0">
                          <a:solidFill>
                            <a:schemeClr val="tx1"/>
                          </a:solidFill>
                          <a:effectLst/>
                          <a:latin typeface="Topmarks" pitchFamily="2" charset="0"/>
                          <a:ea typeface="+mn-ea"/>
                          <a:cs typeface="+mn-cs"/>
                        </a:rPr>
                        <a:t>coral reef, polar regions, ice, woodland, trees, ground, sort, float, sink, heavy, light, surface, bottom, up, down, materials, material names. </a:t>
                      </a:r>
                      <a:endParaRPr lang="en-GB" sz="8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2122907"/>
                  </a:ext>
                </a:extLst>
              </a:tr>
              <a:tr h="370840">
                <a:tc>
                  <a:txBody>
                    <a:bodyPr/>
                    <a:lstStyle/>
                    <a:p>
                      <a:r>
                        <a:rPr lang="en-GB" sz="1000" b="1" dirty="0">
                          <a:latin typeface="Topmarks" pitchFamily="2" charset="0"/>
                        </a:rPr>
                        <a:t>Special Events/</a:t>
                      </a:r>
                    </a:p>
                    <a:p>
                      <a:r>
                        <a:rPr lang="en-GB" sz="1000" b="1" dirty="0">
                          <a:latin typeface="Topmarks" pitchFamily="2" charset="0"/>
                        </a:rPr>
                        <a:t>Experiences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r>
                        <a:rPr lang="en-US" sz="900" dirty="0">
                          <a:latin typeface="Topmarks" pitchFamily="2" charset="0"/>
                        </a:rPr>
                        <a:t>Once Upon a Time… Together – Reading event with parents</a:t>
                      </a:r>
                      <a:endParaRPr lang="en-GB" sz="9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r>
                        <a:rPr lang="en-GB" sz="900" kern="1200" dirty="0">
                          <a:solidFill>
                            <a:schemeClr val="dk1"/>
                          </a:solidFill>
                          <a:effectLst/>
                          <a:latin typeface="Topmarks" pitchFamily="2" charset="0"/>
                        </a:rPr>
                        <a:t>Bonfire Night                              Family Tea Party </a:t>
                      </a:r>
                    </a:p>
                    <a:p>
                      <a:r>
                        <a:rPr lang="en-GB" sz="900" kern="1200" dirty="0">
                          <a:solidFill>
                            <a:schemeClr val="dk1"/>
                          </a:solidFill>
                          <a:effectLst/>
                          <a:latin typeface="Topmarks" pitchFamily="2" charset="0"/>
                        </a:rPr>
                        <a:t>Diwali                                         A visit from a professional</a:t>
                      </a:r>
                    </a:p>
                    <a:p>
                      <a:r>
                        <a:rPr lang="en-GB" sz="900" kern="1200" dirty="0">
                          <a:solidFill>
                            <a:schemeClr val="dk1"/>
                          </a:solidFill>
                          <a:effectLst/>
                          <a:latin typeface="Topmarks" pitchFamily="2" charset="0"/>
                        </a:rPr>
                        <a:t>Halloween</a:t>
                      </a:r>
                    </a:p>
                    <a:p>
                      <a:r>
                        <a:rPr lang="en-GB" sz="900" kern="1200" dirty="0">
                          <a:solidFill>
                            <a:schemeClr val="dk1"/>
                          </a:solidFill>
                          <a:effectLst/>
                          <a:latin typeface="Topmarks" pitchFamily="2" charset="0"/>
                        </a:rPr>
                        <a:t>Remembrance Day</a:t>
                      </a:r>
                    </a:p>
                    <a:p>
                      <a:r>
                        <a:rPr lang="en-GB" sz="900" kern="1200" dirty="0">
                          <a:solidFill>
                            <a:schemeClr val="dk1"/>
                          </a:solidFill>
                          <a:effectLst/>
                          <a:latin typeface="Topmarks" pitchFamily="2" charset="0"/>
                        </a:rPr>
                        <a:t>Children in Need</a:t>
                      </a:r>
                    </a:p>
                    <a:p>
                      <a:r>
                        <a:rPr lang="en-GB" sz="900" kern="1200" dirty="0">
                          <a:solidFill>
                            <a:schemeClr val="dk1"/>
                          </a:solidFill>
                          <a:effectLst/>
                          <a:latin typeface="Topmarks" pitchFamily="2" charset="0"/>
                        </a:rPr>
                        <a:t>Christmas</a:t>
                      </a:r>
                      <a:endParaRPr lang="en-GB" sz="9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r>
                        <a:rPr lang="en-GB" sz="900" kern="1200" dirty="0">
                          <a:solidFill>
                            <a:schemeClr val="dk1"/>
                          </a:solidFill>
                          <a:effectLst/>
                          <a:latin typeface="Topmarks" pitchFamily="2" charset="0"/>
                        </a:rPr>
                        <a:t>Chinese New Year</a:t>
                      </a:r>
                    </a:p>
                    <a:p>
                      <a:r>
                        <a:rPr lang="en-GB" sz="900" kern="1200" dirty="0">
                          <a:solidFill>
                            <a:schemeClr val="dk1"/>
                          </a:solidFill>
                          <a:effectLst/>
                          <a:latin typeface="Topmarks" pitchFamily="2" charset="0"/>
                        </a:rPr>
                        <a:t>Valentine’s day</a:t>
                      </a:r>
                    </a:p>
                    <a:p>
                      <a:r>
                        <a:rPr lang="en-GB" sz="900" kern="1200" dirty="0">
                          <a:solidFill>
                            <a:schemeClr val="dk1"/>
                          </a:solidFill>
                          <a:effectLst/>
                          <a:latin typeface="Topmarks" pitchFamily="2" charset="0"/>
                          <a:ea typeface="+mn-ea"/>
                          <a:cs typeface="+mn-cs"/>
                        </a:rPr>
                        <a:t>Immersive Classroom Visit – Under the Sea </a:t>
                      </a:r>
                    </a:p>
                    <a:p>
                      <a:r>
                        <a:rPr lang="en-GB" sz="900" kern="1200" dirty="0">
                          <a:solidFill>
                            <a:schemeClr val="dk1"/>
                          </a:solidFill>
                          <a:effectLst/>
                          <a:latin typeface="Topmarks" pitchFamily="2" charset="0"/>
                          <a:ea typeface="+mn-ea"/>
                          <a:cs typeface="+mn-cs"/>
                        </a:rPr>
                        <a:t>Sea Life Centre – Trip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856507900"/>
                  </a:ext>
                </a:extLst>
              </a:tr>
            </a:tbl>
          </a:graphicData>
        </a:graphic>
      </p:graphicFrame>
      <p:pic>
        <p:nvPicPr>
          <p:cNvPr id="6" name="Picture 5" descr="A book cover with flowers and butterflies&#10;&#10;Description automatically generated">
            <a:extLst>
              <a:ext uri="{FF2B5EF4-FFF2-40B4-BE49-F238E27FC236}">
                <a16:creationId xmlns:a16="http://schemas.microsoft.com/office/drawing/2014/main" id="{08C229E7-9B9F-4355-C525-5FC06C4F565D}"/>
              </a:ext>
            </a:extLst>
          </p:cNvPr>
          <p:cNvPicPr>
            <a:picLocks noChangeAspect="1"/>
          </p:cNvPicPr>
          <p:nvPr/>
        </p:nvPicPr>
        <p:blipFill>
          <a:blip r:embed="rId3"/>
          <a:stretch>
            <a:fillRect/>
          </a:stretch>
        </p:blipFill>
        <p:spPr>
          <a:xfrm>
            <a:off x="3185652" y="1947876"/>
            <a:ext cx="834624" cy="844187"/>
          </a:xfrm>
          <a:prstGeom prst="rect">
            <a:avLst/>
          </a:prstGeom>
        </p:spPr>
      </p:pic>
      <p:pic>
        <p:nvPicPr>
          <p:cNvPr id="10" name="Picture 9" descr="A cover of a book&#10;&#10;Description automatically generated">
            <a:extLst>
              <a:ext uri="{FF2B5EF4-FFF2-40B4-BE49-F238E27FC236}">
                <a16:creationId xmlns:a16="http://schemas.microsoft.com/office/drawing/2014/main" id="{1F83EFE9-950B-9F19-2C19-CE713EB22392}"/>
              </a:ext>
            </a:extLst>
          </p:cNvPr>
          <p:cNvPicPr>
            <a:picLocks noChangeAspect="1"/>
          </p:cNvPicPr>
          <p:nvPr/>
        </p:nvPicPr>
        <p:blipFill>
          <a:blip r:embed="rId4"/>
          <a:stretch>
            <a:fillRect/>
          </a:stretch>
        </p:blipFill>
        <p:spPr>
          <a:xfrm>
            <a:off x="4057711" y="1958307"/>
            <a:ext cx="725068" cy="843589"/>
          </a:xfrm>
          <a:prstGeom prst="rect">
            <a:avLst/>
          </a:prstGeom>
        </p:spPr>
      </p:pic>
      <p:pic>
        <p:nvPicPr>
          <p:cNvPr id="21" name="Picture 20" descr="A cartoon of a baby holding a teddy bear&#10;&#10;Description automatically generated">
            <a:extLst>
              <a:ext uri="{FF2B5EF4-FFF2-40B4-BE49-F238E27FC236}">
                <a16:creationId xmlns:a16="http://schemas.microsoft.com/office/drawing/2014/main" id="{88983213-574B-EC77-BCC9-49350BF3B8B2}"/>
              </a:ext>
            </a:extLst>
          </p:cNvPr>
          <p:cNvPicPr>
            <a:picLocks noChangeAspect="1"/>
          </p:cNvPicPr>
          <p:nvPr/>
        </p:nvPicPr>
        <p:blipFill>
          <a:blip r:embed="rId5"/>
          <a:stretch>
            <a:fillRect/>
          </a:stretch>
        </p:blipFill>
        <p:spPr>
          <a:xfrm>
            <a:off x="6795921" y="1977970"/>
            <a:ext cx="673675" cy="833756"/>
          </a:xfrm>
          <a:prstGeom prst="rect">
            <a:avLst/>
          </a:prstGeom>
        </p:spPr>
      </p:pic>
      <p:pic>
        <p:nvPicPr>
          <p:cNvPr id="23" name="Picture 22" descr="A child holding a bucket&#10;&#10;Description automatically generated">
            <a:extLst>
              <a:ext uri="{FF2B5EF4-FFF2-40B4-BE49-F238E27FC236}">
                <a16:creationId xmlns:a16="http://schemas.microsoft.com/office/drawing/2014/main" id="{42EDABB0-387E-8B9F-5B9A-512A6D7D168F}"/>
              </a:ext>
            </a:extLst>
          </p:cNvPr>
          <p:cNvPicPr>
            <a:picLocks noChangeAspect="1"/>
          </p:cNvPicPr>
          <p:nvPr/>
        </p:nvPicPr>
        <p:blipFill>
          <a:blip r:embed="rId6"/>
          <a:stretch>
            <a:fillRect/>
          </a:stretch>
        </p:blipFill>
        <p:spPr>
          <a:xfrm>
            <a:off x="10432164" y="1987804"/>
            <a:ext cx="736077" cy="833756"/>
          </a:xfrm>
          <a:prstGeom prst="rect">
            <a:avLst/>
          </a:prstGeom>
        </p:spPr>
      </p:pic>
      <p:pic>
        <p:nvPicPr>
          <p:cNvPr id="25" name="Picture 24" descr="A book cover with a child holding a bell&#10;&#10;Description automatically generated">
            <a:extLst>
              <a:ext uri="{FF2B5EF4-FFF2-40B4-BE49-F238E27FC236}">
                <a16:creationId xmlns:a16="http://schemas.microsoft.com/office/drawing/2014/main" id="{CF836658-47F6-9DFF-A8B8-30F87A2078A2}"/>
              </a:ext>
            </a:extLst>
          </p:cNvPr>
          <p:cNvPicPr>
            <a:picLocks noChangeAspect="1"/>
          </p:cNvPicPr>
          <p:nvPr/>
        </p:nvPicPr>
        <p:blipFill>
          <a:blip r:embed="rId7"/>
          <a:stretch>
            <a:fillRect/>
          </a:stretch>
        </p:blipFill>
        <p:spPr>
          <a:xfrm>
            <a:off x="11226939" y="1962949"/>
            <a:ext cx="736077" cy="848777"/>
          </a:xfrm>
          <a:prstGeom prst="rect">
            <a:avLst/>
          </a:prstGeom>
        </p:spPr>
      </p:pic>
      <p:pic>
        <p:nvPicPr>
          <p:cNvPr id="4" name="Picture 3" descr="A book cover of children's book&#10;&#10;Description automatically generated">
            <a:extLst>
              <a:ext uri="{FF2B5EF4-FFF2-40B4-BE49-F238E27FC236}">
                <a16:creationId xmlns:a16="http://schemas.microsoft.com/office/drawing/2014/main" id="{478DB867-94CF-DB0E-7863-744ED4A1952D}"/>
              </a:ext>
            </a:extLst>
          </p:cNvPr>
          <p:cNvPicPr>
            <a:picLocks noChangeAspect="1"/>
          </p:cNvPicPr>
          <p:nvPr/>
        </p:nvPicPr>
        <p:blipFill>
          <a:blip r:embed="rId8"/>
          <a:stretch>
            <a:fillRect/>
          </a:stretch>
        </p:blipFill>
        <p:spPr>
          <a:xfrm>
            <a:off x="7508777" y="1973255"/>
            <a:ext cx="828641" cy="828641"/>
          </a:xfrm>
          <a:prstGeom prst="rect">
            <a:avLst/>
          </a:prstGeom>
        </p:spPr>
      </p:pic>
    </p:spTree>
    <p:extLst>
      <p:ext uri="{BB962C8B-B14F-4D97-AF65-F5344CB8AC3E}">
        <p14:creationId xmlns:p14="http://schemas.microsoft.com/office/powerpoint/2010/main" val="3557609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4108" y="698291"/>
            <a:ext cx="118222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sp>
        <p:nvSpPr>
          <p:cNvPr id="14" name="TextBox 13"/>
          <p:cNvSpPr txBox="1"/>
          <p:nvPr/>
        </p:nvSpPr>
        <p:spPr>
          <a:xfrm>
            <a:off x="-847904" y="5295234"/>
            <a:ext cx="20162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0000"/>
              </a:solidFill>
              <a:effectLst/>
              <a:uLnTx/>
              <a:uFillTx/>
              <a:latin typeface="NTPreCursivefk" panose="03000400000000000000" pitchFamily="66" charset="0"/>
              <a:ea typeface="+mn-ea"/>
              <a:cs typeface="+mn-cs"/>
            </a:endParaRPr>
          </a:p>
        </p:txBody>
      </p:sp>
      <p:sp>
        <p:nvSpPr>
          <p:cNvPr id="44" name="TextBox 43"/>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p:cNvSpPr txBox="1"/>
          <p:nvPr/>
        </p:nvSpPr>
        <p:spPr>
          <a:xfrm>
            <a:off x="8992431" y="4563647"/>
            <a:ext cx="194507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graphicFrame>
        <p:nvGraphicFramePr>
          <p:cNvPr id="3" name="Table 2">
            <a:extLst>
              <a:ext uri="{FF2B5EF4-FFF2-40B4-BE49-F238E27FC236}">
                <a16:creationId xmlns:a16="http://schemas.microsoft.com/office/drawing/2014/main" id="{C8593C8A-49CB-E737-C8D5-AEEAA119BB06}"/>
              </a:ext>
            </a:extLst>
          </p:cNvPr>
          <p:cNvGraphicFramePr>
            <a:graphicFrameLocks noGrp="1"/>
          </p:cNvGraphicFramePr>
          <p:nvPr>
            <p:extLst>
              <p:ext uri="{D42A27DB-BD31-4B8C-83A1-F6EECF244321}">
                <p14:modId xmlns:p14="http://schemas.microsoft.com/office/powerpoint/2010/main" val="3849526355"/>
              </p:ext>
            </p:extLst>
          </p:nvPr>
        </p:nvGraphicFramePr>
        <p:xfrm>
          <a:off x="163214" y="64137"/>
          <a:ext cx="11783104" cy="6736080"/>
        </p:xfrm>
        <a:graphic>
          <a:graphicData uri="http://schemas.openxmlformats.org/drawingml/2006/table">
            <a:tbl>
              <a:tblPr firstRow="1" bandRow="1">
                <a:tableStyleId>{0E3FDE45-AF77-4B5C-9715-49D594BDF05E}</a:tableStyleId>
              </a:tblPr>
              <a:tblGrid>
                <a:gridCol w="1046154">
                  <a:extLst>
                    <a:ext uri="{9D8B030D-6E8A-4147-A177-3AD203B41FA5}">
                      <a16:colId xmlns:a16="http://schemas.microsoft.com/office/drawing/2014/main" val="3836832219"/>
                    </a:ext>
                  </a:extLst>
                </a:gridCol>
                <a:gridCol w="3452292">
                  <a:extLst>
                    <a:ext uri="{9D8B030D-6E8A-4147-A177-3AD203B41FA5}">
                      <a16:colId xmlns:a16="http://schemas.microsoft.com/office/drawing/2014/main" val="4058989327"/>
                    </a:ext>
                  </a:extLst>
                </a:gridCol>
                <a:gridCol w="3642329">
                  <a:extLst>
                    <a:ext uri="{9D8B030D-6E8A-4147-A177-3AD203B41FA5}">
                      <a16:colId xmlns:a16="http://schemas.microsoft.com/office/drawing/2014/main" val="4177763041"/>
                    </a:ext>
                  </a:extLst>
                </a:gridCol>
                <a:gridCol w="3642329">
                  <a:extLst>
                    <a:ext uri="{9D8B030D-6E8A-4147-A177-3AD203B41FA5}">
                      <a16:colId xmlns:a16="http://schemas.microsoft.com/office/drawing/2014/main" val="2912992482"/>
                    </a:ext>
                  </a:extLst>
                </a:gridCol>
              </a:tblGrid>
              <a:tr h="143944">
                <a:tc>
                  <a:txBody>
                    <a:bodyPr/>
                    <a:lstStyle/>
                    <a:p>
                      <a:pPr algn="ctr"/>
                      <a:r>
                        <a:rPr lang="en-GB" sz="1000" dirty="0">
                          <a:solidFill>
                            <a:schemeClr val="bg1"/>
                          </a:solidFill>
                          <a:latin typeface="Topmarks" pitchFamily="2" charset="0"/>
                        </a:rPr>
                        <a:t>Reception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solidFill>
                            <a:schemeClr val="bg1"/>
                          </a:solidFill>
                          <a:latin typeface="Topmarks" pitchFamily="2" charset="0"/>
                        </a:rPr>
                        <a:t>Spring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solidFill>
                            <a:schemeClr val="bg1"/>
                          </a:solidFill>
                          <a:latin typeface="Topmarks" pitchFamily="2" charset="0"/>
                        </a:rPr>
                        <a:t>Summer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solidFill>
                            <a:schemeClr val="bg1"/>
                          </a:solidFill>
                          <a:latin typeface="Topmarks" pitchFamily="2" charset="0"/>
                        </a:rPr>
                        <a:t>Summer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28258874"/>
                  </a:ext>
                </a:extLst>
              </a:tr>
              <a:tr h="370840">
                <a:tc>
                  <a:txBody>
                    <a:bodyPr/>
                    <a:lstStyle/>
                    <a:p>
                      <a:r>
                        <a:rPr lang="en-GB" sz="1000" b="1" dirty="0">
                          <a:latin typeface="Topmarks" pitchFamily="2" charset="0"/>
                        </a:rPr>
                        <a:t>Theme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dirty="0">
                          <a:latin typeface="Topmarks" pitchFamily="2" charset="0"/>
                        </a:rPr>
                        <a:t>Transport</a:t>
                      </a:r>
                    </a:p>
                    <a:p>
                      <a:endParaRPr lang="en-GB" sz="1000" dirty="0">
                        <a:latin typeface="Topmarks" pitchFamily="2" charset="0"/>
                      </a:endParaRPr>
                    </a:p>
                    <a:p>
                      <a:r>
                        <a:rPr lang="en-GB" sz="1000" dirty="0">
                          <a:latin typeface="Topmarks" pitchFamily="2" charset="0"/>
                        </a:rPr>
                        <a:t>*Seasonal Change - Spring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dirty="0">
                          <a:latin typeface="Topmarks" pitchFamily="2" charset="0"/>
                        </a:rPr>
                        <a:t>In the Garden/Minibeasts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dirty="0">
                          <a:latin typeface="Topmarks" pitchFamily="2" charset="0"/>
                        </a:rPr>
                        <a:t>Space </a:t>
                      </a:r>
                    </a:p>
                    <a:p>
                      <a:endParaRPr lang="en-GB" sz="1000" dirty="0">
                        <a:latin typeface="Topmarks" pitchFamily="2" charset="0"/>
                      </a:endParaRPr>
                    </a:p>
                    <a:p>
                      <a:r>
                        <a:rPr lang="en-GB" sz="1000" dirty="0">
                          <a:latin typeface="Topmarks" pitchFamily="2" charset="0"/>
                        </a:rPr>
                        <a:t>*Seasonal Change - Summer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48374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latin typeface="Topmarks" pitchFamily="2" charset="0"/>
                        </a:rPr>
                        <a:t>Focus – Whole School Curriculum Link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dirty="0">
                          <a:latin typeface="Topmarks" pitchFamily="2" charset="0"/>
                        </a:rPr>
                        <a:t>Geography – The Local Area (Hyde)</a:t>
                      </a:r>
                    </a:p>
                    <a:p>
                      <a:endParaRPr lang="en-GB" sz="1000" dirty="0">
                        <a:latin typeface="Topmarks" pitchFamily="2" charset="0"/>
                      </a:endParaRPr>
                    </a:p>
                    <a:p>
                      <a:endParaRPr lang="en-GB" sz="10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dirty="0">
                          <a:latin typeface="Topmarks" pitchFamily="2" charset="0"/>
                        </a:rPr>
                        <a:t>Science – Living Things and their Habitats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dirty="0">
                          <a:latin typeface="Topmarks" pitchFamily="2" charset="0"/>
                        </a:rPr>
                        <a:t>Creative Arts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5057718"/>
                  </a:ext>
                </a:extLst>
              </a:tr>
              <a:tr h="705850">
                <a:tc>
                  <a:txBody>
                    <a:bodyPr/>
                    <a:lstStyle/>
                    <a:p>
                      <a:r>
                        <a:rPr lang="en-GB" sz="1000" b="1" dirty="0">
                          <a:latin typeface="Topmarks" pitchFamily="2" charset="0"/>
                        </a:rPr>
                        <a:t>Key Texts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kern="1200" dirty="0">
                          <a:solidFill>
                            <a:schemeClr val="dk1"/>
                          </a:solidFill>
                          <a:effectLst/>
                          <a:latin typeface="Topmarks" pitchFamily="2" charset="0"/>
                          <a:ea typeface="+mn-ea"/>
                          <a:cs typeface="+mn-cs"/>
                        </a:rPr>
                        <a:t>The Naughty Bus - Jan and Jerry </a:t>
                      </a:r>
                      <a:r>
                        <a:rPr lang="en-GB" sz="1000" kern="1200" dirty="0" err="1">
                          <a:solidFill>
                            <a:schemeClr val="dk1"/>
                          </a:solidFill>
                          <a:effectLst/>
                          <a:latin typeface="Topmarks" pitchFamily="2" charset="0"/>
                          <a:ea typeface="+mn-ea"/>
                          <a:cs typeface="+mn-cs"/>
                        </a:rPr>
                        <a:t>Oke</a:t>
                      </a:r>
                      <a:endParaRPr lang="en-GB" sz="1000" kern="1200" dirty="0">
                        <a:solidFill>
                          <a:schemeClr val="dk1"/>
                        </a:solidFill>
                        <a:effectLst/>
                        <a:latin typeface="Topmarks" pitchFamily="2" charset="0"/>
                        <a:ea typeface="+mn-ea"/>
                        <a:cs typeface="+mn-cs"/>
                      </a:endParaRPr>
                    </a:p>
                    <a:p>
                      <a:r>
                        <a:rPr lang="en-GB" sz="1000" kern="1200" dirty="0">
                          <a:solidFill>
                            <a:schemeClr val="dk1"/>
                          </a:solidFill>
                          <a:effectLst/>
                          <a:latin typeface="Topmarks" pitchFamily="2" charset="0"/>
                          <a:ea typeface="+mn-ea"/>
                          <a:cs typeface="+mn-cs"/>
                        </a:rPr>
                        <a:t>The Hundred Decker Bus – Mike Smith</a:t>
                      </a:r>
                    </a:p>
                    <a:p>
                      <a:r>
                        <a:rPr lang="en-GB" sz="1000" kern="1200" dirty="0">
                          <a:solidFill>
                            <a:schemeClr val="dk1"/>
                          </a:solidFill>
                          <a:effectLst/>
                          <a:latin typeface="Topmarks" pitchFamily="2" charset="0"/>
                          <a:ea typeface="+mn-ea"/>
                          <a:cs typeface="+mn-cs"/>
                        </a:rPr>
                        <a:t>Eco Girl – Ken</a:t>
                      </a:r>
                    </a:p>
                    <a:p>
                      <a:r>
                        <a:rPr lang="en-GB" sz="1000" kern="1200" dirty="0">
                          <a:solidFill>
                            <a:schemeClr val="dk1"/>
                          </a:solidFill>
                          <a:effectLst/>
                          <a:latin typeface="Topmarks" pitchFamily="2" charset="0"/>
                          <a:ea typeface="+mn-ea"/>
                          <a:cs typeface="+mn-cs"/>
                        </a:rPr>
                        <a:t> Wilson-Max</a:t>
                      </a:r>
                    </a:p>
                    <a:p>
                      <a:endParaRPr lang="en-GB" sz="1000" kern="1200" dirty="0">
                        <a:solidFill>
                          <a:schemeClr val="dk1"/>
                        </a:solidFill>
                        <a:effectLst/>
                        <a:latin typeface="Topmarks" pitchFamily="2" charset="0"/>
                        <a:ea typeface="+mn-ea"/>
                        <a:cs typeface="+mn-cs"/>
                      </a:endParaRPr>
                    </a:p>
                    <a:p>
                      <a:endParaRPr lang="en-GB" sz="1000" kern="1200" dirty="0">
                        <a:solidFill>
                          <a:schemeClr val="dk1"/>
                        </a:solidFill>
                        <a:effectLst/>
                        <a:latin typeface="Topmarks" pitchFamily="2" charset="0"/>
                        <a:ea typeface="+mn-ea"/>
                        <a:cs typeface="+mn-cs"/>
                      </a:endParaRPr>
                    </a:p>
                    <a:p>
                      <a:endParaRPr lang="en-GB" sz="1000" kern="1200" dirty="0">
                        <a:solidFill>
                          <a:schemeClr val="dk1"/>
                        </a:solidFill>
                        <a:effectLst/>
                        <a:latin typeface="Topmarks" pitchFamily="2" charset="0"/>
                        <a:ea typeface="+mn-ea"/>
                        <a:cs typeface="+mn-cs"/>
                      </a:endParaRPr>
                    </a:p>
                    <a:p>
                      <a:endParaRPr lang="en-GB" sz="1000" kern="1200" dirty="0">
                        <a:solidFill>
                          <a:schemeClr val="dk1"/>
                        </a:solidFill>
                        <a:effectLst/>
                        <a:latin typeface="Topmarks" pitchFamily="2"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kern="1200" dirty="0">
                          <a:solidFill>
                            <a:schemeClr val="dk1"/>
                          </a:solidFill>
                          <a:effectLst/>
                          <a:latin typeface="Topmarks" pitchFamily="2" charset="0"/>
                          <a:ea typeface="+mn-ea"/>
                          <a:cs typeface="+mn-cs"/>
                        </a:rPr>
                        <a:t>The Bug Collector – Alex G Griffiths</a:t>
                      </a:r>
                    </a:p>
                    <a:p>
                      <a:r>
                        <a:rPr lang="en-GB" sz="1000" kern="1200" dirty="0">
                          <a:solidFill>
                            <a:schemeClr val="dk1"/>
                          </a:solidFill>
                          <a:effectLst/>
                          <a:latin typeface="Topmarks" pitchFamily="2" charset="0"/>
                          <a:ea typeface="+mn-ea"/>
                          <a:cs typeface="+mn-cs"/>
                        </a:rPr>
                        <a:t>Bog Baby – Jeanna Willis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00" kern="1200" dirty="0">
                          <a:solidFill>
                            <a:schemeClr val="dk1"/>
                          </a:solidFill>
                          <a:effectLst/>
                          <a:latin typeface="Topmarks" pitchFamily="2" charset="0"/>
                          <a:ea typeface="+mn-ea"/>
                          <a:cs typeface="+mn-cs"/>
                        </a:rPr>
                        <a:t>Astro Girl – Ken Wilson-Max</a:t>
                      </a:r>
                    </a:p>
                    <a:p>
                      <a:r>
                        <a:rPr lang="en-GB" sz="1000" kern="1200" dirty="0">
                          <a:solidFill>
                            <a:schemeClr val="dk1"/>
                          </a:solidFill>
                          <a:effectLst/>
                          <a:latin typeface="Topmarks" pitchFamily="2" charset="0"/>
                          <a:ea typeface="+mn-ea"/>
                          <a:cs typeface="+mn-cs"/>
                        </a:rPr>
                        <a:t>Look Up – Nathan Bryon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4243577"/>
                  </a:ext>
                </a:extLst>
              </a:tr>
              <a:tr h="370840">
                <a:tc>
                  <a:txBody>
                    <a:bodyPr/>
                    <a:lstStyle/>
                    <a:p>
                      <a:r>
                        <a:rPr lang="en-GB" sz="1000" b="1" dirty="0">
                          <a:latin typeface="Topmarks" pitchFamily="2" charset="0"/>
                        </a:rPr>
                        <a:t>Key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know that our local area is a town called Hyde, located in Greater Manchester, in England. </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say where I live. </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talk about some of the key features of our local area. </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draw a simple map of the local area. </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use Google Earth/simple maps to prompt discussions about our local area.</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compare our local area to a contrasting environment.  </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understand the importance of reusing materials and the impact on the environment. </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talk about the materials I use to make models and explain the reasons I chose them.</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discuss seasonal change.</a:t>
                      </a:r>
                      <a:endParaRPr lang="en-GB" sz="900" dirty="0">
                        <a:effectLst/>
                        <a:latin typeface="Topmarks" pitchFamily="2"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name and describe plants and animals I find in the school grounds. </a:t>
                      </a: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Times New Roman" panose="02020603050405020304" pitchFamily="18" charset="0"/>
                        </a:rPr>
                        <a:t>I can sort insects by their characteristics.</a:t>
                      </a: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Times New Roman" panose="02020603050405020304" pitchFamily="18" charset="0"/>
                        </a:rPr>
                        <a:t>I can discuss the different characteristics of minibeasts.</a:t>
                      </a:r>
                      <a:endParaRPr lang="en-GB" sz="800" kern="100" dirty="0">
                        <a:effectLst/>
                        <a:latin typeface="Topmarks" pitchFamily="2" charset="0"/>
                        <a:ea typeface="Calibri" panose="020F0502020204030204" pitchFamily="34" charset="0"/>
                        <a:cs typeface="Arial" panose="020B0604020202020204" pitchFamily="34" charset="0"/>
                      </a:endParaRP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Arial" panose="020B0604020202020204" pitchFamily="34" charset="0"/>
                        </a:rPr>
                        <a:t>I can talk about how to care for plants and animals in our environment and know not to harm them. </a:t>
                      </a: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Arial" panose="020B0604020202020204" pitchFamily="34" charset="0"/>
                        </a:rPr>
                        <a:t>I know that a seed needs soil, water, sunlight and air to grow. </a:t>
                      </a: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Arial" panose="020B0604020202020204" pitchFamily="34" charset="0"/>
                        </a:rPr>
                        <a:t>I can use my senses to explore plants and discuss my findings. </a:t>
                      </a: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Arial" panose="020B0604020202020204" pitchFamily="34" charset="0"/>
                        </a:rPr>
                        <a:t>I can talk about the different food we can grow in our environment.</a:t>
                      </a: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Arial" panose="020B0604020202020204" pitchFamily="34" charset="0"/>
                        </a:rPr>
                        <a:t>I can talk about the life cycles of different animals. </a:t>
                      </a:r>
                    </a:p>
                    <a:p>
                      <a:pPr marL="172800" lvl="0" indent="-172800">
                        <a:lnSpc>
                          <a:spcPct val="150000"/>
                        </a:lnSpc>
                        <a:spcAft>
                          <a:spcPts val="0"/>
                        </a:spcAft>
                        <a:buFont typeface="Symbol" panose="05050102010706020507" pitchFamily="18" charset="2"/>
                        <a:buChar char=""/>
                      </a:pPr>
                      <a:endParaRPr lang="en-GB" sz="800" dirty="0">
                        <a:effectLst/>
                        <a:latin typeface="Topmarks"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talk about the differences between night and day. </a:t>
                      </a: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Times New Roman" panose="02020603050405020304" pitchFamily="18" charset="0"/>
                        </a:rPr>
                        <a:t>I can identify the sun, moon and stars and talk about them.</a:t>
                      </a: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Times New Roman" panose="02020603050405020304" pitchFamily="18" charset="0"/>
                        </a:rPr>
                        <a:t>I can begin to talk about the differences between being on Earth and travelling in space. </a:t>
                      </a:r>
                      <a:endParaRPr lang="en-GB" sz="800" kern="100" dirty="0">
                        <a:effectLst/>
                        <a:latin typeface="Topmarks" pitchFamily="2" charset="0"/>
                        <a:ea typeface="Calibri" panose="020F0502020204030204" pitchFamily="34" charset="0"/>
                        <a:cs typeface="Arial" panose="020B0604020202020204" pitchFamily="34" charset="0"/>
                      </a:endParaRP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Arial" panose="020B0604020202020204" pitchFamily="34" charset="0"/>
                        </a:rPr>
                        <a:t>I can describe the movement of falling objects. </a:t>
                      </a: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Arial" panose="020B0604020202020204" pitchFamily="34" charset="0"/>
                        </a:rPr>
                        <a:t>I can follow my own plans to make a model. </a:t>
                      </a: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Arial" panose="020B0604020202020204" pitchFamily="34" charset="0"/>
                        </a:rPr>
                        <a:t>I can talk about my reasons for choosing materials to create models. </a:t>
                      </a: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Arial" panose="020B0604020202020204" pitchFamily="34" charset="0"/>
                        </a:rPr>
                        <a:t>I can explore different ways of joining materials together. </a:t>
                      </a: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Arial" panose="020B0604020202020204" pitchFamily="34" charset="0"/>
                        </a:rPr>
                        <a:t>I can reflect on my creations and make improvements. </a:t>
                      </a:r>
                    </a:p>
                    <a:p>
                      <a:pPr marL="172800" lvl="0" indent="-172800">
                        <a:lnSpc>
                          <a:spcPct val="150000"/>
                        </a:lnSpc>
                        <a:spcAft>
                          <a:spcPts val="0"/>
                        </a:spcAft>
                        <a:buFont typeface="Symbol" panose="05050102010706020507" pitchFamily="18" charset="2"/>
                        <a:buChar char=""/>
                      </a:pPr>
                      <a:r>
                        <a:rPr lang="en-GB" sz="800" kern="100" dirty="0">
                          <a:effectLst/>
                          <a:latin typeface="Topmarks" pitchFamily="2" charset="0"/>
                          <a:ea typeface="Calibri" panose="020F0502020204030204" pitchFamily="34" charset="0"/>
                          <a:cs typeface="Arial" panose="020B0604020202020204" pitchFamily="34" charset="0"/>
                        </a:rPr>
                        <a:t>I can express myself through dance. </a:t>
                      </a:r>
                    </a:p>
                    <a:p>
                      <a:pPr marL="172800" lvl="0" indent="-172800">
                        <a:lnSpc>
                          <a:spcPct val="150000"/>
                        </a:lnSpc>
                        <a:spcAft>
                          <a:spcPts val="0"/>
                        </a:spcAft>
                        <a:buFont typeface="Symbol" panose="05050102010706020507" pitchFamily="18" charset="2"/>
                        <a:buChar char=""/>
                      </a:pPr>
                      <a:r>
                        <a:rPr lang="en-GB" sz="800" dirty="0">
                          <a:effectLst/>
                          <a:latin typeface="Topmarks" pitchFamily="2" charset="0"/>
                          <a:ea typeface="Calibri" panose="020F0502020204030204" pitchFamily="34" charset="0"/>
                          <a:cs typeface="Times New Roman" panose="02020603050405020304" pitchFamily="18" charset="0"/>
                        </a:rPr>
                        <a:t>I can discuss seasonal change.</a:t>
                      </a:r>
                      <a:endParaRPr lang="en-GB" sz="800" kern="100" dirty="0">
                        <a:effectLst/>
                        <a:latin typeface="Topmarks" pitchFamily="2" charset="0"/>
                        <a:ea typeface="Calibri" panose="020F0502020204030204" pitchFamily="34" charset="0"/>
                        <a:cs typeface="Arial" panose="020B0604020202020204" pitchFamily="34" charset="0"/>
                      </a:endParaRPr>
                    </a:p>
                    <a:p>
                      <a:endParaRPr lang="en-GB" sz="10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9856671"/>
                  </a:ext>
                </a:extLst>
              </a:tr>
              <a:tr h="370840">
                <a:tc>
                  <a:txBody>
                    <a:bodyPr/>
                    <a:lstStyle/>
                    <a:p>
                      <a:r>
                        <a:rPr lang="en-GB" sz="1000" b="1" dirty="0">
                          <a:latin typeface="Topmarks" pitchFamily="2" charset="0"/>
                        </a:rPr>
                        <a:t>Vocabulary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kern="1200" dirty="0">
                          <a:solidFill>
                            <a:schemeClr val="tx1"/>
                          </a:solidFill>
                          <a:effectLst/>
                          <a:latin typeface="Topmarks" pitchFamily="2" charset="0"/>
                          <a:ea typeface="+mn-ea"/>
                          <a:cs typeface="+mn-cs"/>
                        </a:rPr>
                        <a:t>Live, town, city, country, map, globe, world, find, located, Hyde, Greater Manchester, England, United Kingdom, map, journey, local, area, buildings, roads, trees, woods, park, shopping, school, swimming baths, mosque, church, places, visited, locations, Africa, Zimbabwe, same, different. </a:t>
                      </a:r>
                      <a:endParaRPr lang="en-GB" sz="2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800" dirty="0">
                          <a:solidFill>
                            <a:srgbClr val="000000"/>
                          </a:solidFill>
                          <a:effectLst/>
                          <a:latin typeface="Topmarks" pitchFamily="2" charset="0"/>
                          <a:ea typeface="Calibri" panose="020F0502020204030204" pitchFamily="34" charset="0"/>
                        </a:rPr>
                        <a:t>Seed, dispersal, soil, plant, planting, roots, shoot, stem, leaves, bud, flower, growth, cycle, water, air, light, temperature, warmth, feel, see, hear, taste, touch, insects, animals, characteristics, environment, care, life cycle (and associated stages). </a:t>
                      </a:r>
                      <a:endParaRPr lang="en-GB" sz="1050" dirty="0">
                        <a:solidFill>
                          <a:srgbClr val="000000"/>
                        </a:solidFill>
                        <a:effectLst/>
                        <a:latin typeface="Arial" panose="020B0604020202020204" pitchFamily="34" charset="0"/>
                        <a:ea typeface="Calibri" panose="020F0502020204030204" pitchFamily="34"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srgbClr val="000000"/>
                          </a:solidFill>
                          <a:effectLst/>
                          <a:latin typeface="Topmarks" pitchFamily="2" charset="0"/>
                          <a:ea typeface="Calibri" panose="020F0502020204030204" pitchFamily="34" charset="0"/>
                        </a:rPr>
                        <a:t>Space, planets, stars, moon, rockets, spaceships, astronauts, gravity, night, day, attach, fix, create, represent. </a:t>
                      </a:r>
                      <a:endParaRPr lang="en-GB" sz="800" dirty="0">
                        <a:solidFill>
                          <a:srgbClr val="000000"/>
                        </a:solidFill>
                        <a:effectLst/>
                        <a:latin typeface="Arial" panose="020B0604020202020204" pitchFamily="34" charset="0"/>
                        <a:ea typeface="Calibri" panose="020F0502020204030204" pitchFamily="34" charset="0"/>
                      </a:endParaRPr>
                    </a:p>
                    <a:p>
                      <a:endParaRPr lang="en-GB" sz="10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7180357"/>
                  </a:ext>
                </a:extLst>
              </a:tr>
              <a:tr h="370840">
                <a:tc>
                  <a:txBody>
                    <a:bodyPr/>
                    <a:lstStyle/>
                    <a:p>
                      <a:r>
                        <a:rPr lang="en-GB" sz="1000" b="1" dirty="0">
                          <a:latin typeface="Topmarks" pitchFamily="2" charset="0"/>
                        </a:rPr>
                        <a:t>Special Events/</a:t>
                      </a:r>
                    </a:p>
                    <a:p>
                      <a:r>
                        <a:rPr lang="en-GB" sz="1000" b="1" dirty="0">
                          <a:latin typeface="Topmarks" pitchFamily="2" charset="0"/>
                        </a:rPr>
                        <a:t>Experiences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dk1"/>
                          </a:solidFill>
                          <a:effectLst/>
                          <a:latin typeface="Topmarks" pitchFamily="2" charset="0"/>
                        </a:rPr>
                        <a:t>Ramadan and Eid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dk1"/>
                          </a:solidFill>
                          <a:effectLst/>
                          <a:latin typeface="Topmarks" pitchFamily="2" charset="0"/>
                        </a:rPr>
                        <a:t>Comic Relief</a:t>
                      </a:r>
                    </a:p>
                    <a:p>
                      <a:r>
                        <a:rPr lang="en-GB" sz="900" kern="1200" dirty="0">
                          <a:solidFill>
                            <a:schemeClr val="dk1"/>
                          </a:solidFill>
                          <a:effectLst/>
                          <a:latin typeface="Topmarks" pitchFamily="2" charset="0"/>
                        </a:rPr>
                        <a:t>Mother’s Day</a:t>
                      </a:r>
                    </a:p>
                    <a:p>
                      <a:r>
                        <a:rPr lang="en-GB" sz="900" kern="1200" dirty="0">
                          <a:solidFill>
                            <a:schemeClr val="dk1"/>
                          </a:solidFill>
                          <a:effectLst/>
                          <a:latin typeface="Topmarks" pitchFamily="2" charset="0"/>
                        </a:rPr>
                        <a:t>Easter</a:t>
                      </a:r>
                    </a:p>
                    <a:p>
                      <a:r>
                        <a:rPr lang="en-GB" sz="900" kern="1200" dirty="0">
                          <a:solidFill>
                            <a:schemeClr val="dk1"/>
                          </a:solidFill>
                          <a:effectLst/>
                          <a:latin typeface="Topmarks" pitchFamily="2" charset="0"/>
                        </a:rPr>
                        <a:t>A Trip to the Local Park</a:t>
                      </a:r>
                      <a:endParaRPr lang="en-GB" sz="900" kern="1200" dirty="0">
                        <a:solidFill>
                          <a:schemeClr val="dk1"/>
                        </a:solidFill>
                        <a:effectLst/>
                        <a:latin typeface="Topmarks" pitchFamily="2"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900" dirty="0">
                          <a:latin typeface="Topmarks" pitchFamily="2" charset="0"/>
                        </a:rPr>
                        <a:t>Eid </a:t>
                      </a:r>
                    </a:p>
                    <a:p>
                      <a:r>
                        <a:rPr lang="en-GB" sz="900" dirty="0">
                          <a:latin typeface="Topmarks" pitchFamily="2" charset="0"/>
                        </a:rPr>
                        <a:t>Pond Visit </a:t>
                      </a:r>
                    </a:p>
                    <a:p>
                      <a:r>
                        <a:rPr lang="en-GB" sz="900" dirty="0">
                          <a:latin typeface="Topmarks" pitchFamily="2" charset="0"/>
                        </a:rPr>
                        <a:t>Safari Phil Visit </a:t>
                      </a:r>
                    </a:p>
                    <a:p>
                      <a:r>
                        <a:rPr lang="en-GB" sz="900" dirty="0">
                          <a:latin typeface="Topmarks" pitchFamily="2" charset="0"/>
                        </a:rPr>
                        <a:t>Ugly Bug Ball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dk1"/>
                          </a:solidFill>
                          <a:effectLst/>
                          <a:latin typeface="Topmarks" pitchFamily="2" charset="0"/>
                        </a:rPr>
                        <a:t>Father’s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dk1"/>
                          </a:solidFill>
                          <a:effectLst/>
                          <a:latin typeface="Topmarks" pitchFamily="2" charset="0"/>
                        </a:rPr>
                        <a:t>Immersive Classroom Visit – Into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chemeClr val="dk1"/>
                          </a:solidFill>
                          <a:effectLst/>
                          <a:latin typeface="Topmarks" pitchFamily="2" charset="0"/>
                        </a:rPr>
                        <a:t>Rocket/Space theme visit</a:t>
                      </a:r>
                    </a:p>
                    <a:p>
                      <a:endParaRPr lang="en-GB" sz="9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6507900"/>
                  </a:ext>
                </a:extLst>
              </a:tr>
            </a:tbl>
          </a:graphicData>
        </a:graphic>
      </p:graphicFrame>
      <p:pic>
        <p:nvPicPr>
          <p:cNvPr id="18" name="Picture 2" descr="Naughty Bus : Oke, Jan: Amazon.co.uk: Books">
            <a:extLst>
              <a:ext uri="{FF2B5EF4-FFF2-40B4-BE49-F238E27FC236}">
                <a16:creationId xmlns:a16="http://schemas.microsoft.com/office/drawing/2014/main" id="{D7AFF6B4-5C6F-37EA-7EB1-64C628573E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4405" y="1932591"/>
            <a:ext cx="595409" cy="85649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co Girl : Ken Wilson Max: Amazon.co.uk ...">
            <a:extLst>
              <a:ext uri="{FF2B5EF4-FFF2-40B4-BE49-F238E27FC236}">
                <a16:creationId xmlns:a16="http://schemas.microsoft.com/office/drawing/2014/main" id="{329DDBF8-8693-8EB7-3AC3-ABDC31A524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6987" y="1952466"/>
            <a:ext cx="744238" cy="8470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Bog Baby : Willis, Jeanne, Millward ...">
            <a:extLst>
              <a:ext uri="{FF2B5EF4-FFF2-40B4-BE49-F238E27FC236}">
                <a16:creationId xmlns:a16="http://schemas.microsoft.com/office/drawing/2014/main" id="{C813D64E-996D-DB4E-C5EB-9985DCC135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945" y="1968331"/>
            <a:ext cx="989737" cy="8207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stro Girl (Wonder Kids) : Wilson-Max ...">
            <a:extLst>
              <a:ext uri="{FF2B5EF4-FFF2-40B4-BE49-F238E27FC236}">
                <a16:creationId xmlns:a16="http://schemas.microsoft.com/office/drawing/2014/main" id="{52521DE9-A4FA-F9FD-FF1E-8C8CC42EAE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78467" y="1948921"/>
            <a:ext cx="744239" cy="8505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hild in garment with a cat&#10;&#10;Description automatically generated">
            <a:extLst>
              <a:ext uri="{FF2B5EF4-FFF2-40B4-BE49-F238E27FC236}">
                <a16:creationId xmlns:a16="http://schemas.microsoft.com/office/drawing/2014/main" id="{7DA90BE2-4DFC-1987-673D-2BA86A6B6A9E}"/>
              </a:ext>
            </a:extLst>
          </p:cNvPr>
          <p:cNvPicPr>
            <a:picLocks noChangeAspect="1"/>
          </p:cNvPicPr>
          <p:nvPr/>
        </p:nvPicPr>
        <p:blipFill>
          <a:blip r:embed="rId7"/>
          <a:stretch>
            <a:fillRect/>
          </a:stretch>
        </p:blipFill>
        <p:spPr>
          <a:xfrm>
            <a:off x="11174898" y="1948921"/>
            <a:ext cx="692187" cy="850559"/>
          </a:xfrm>
          <a:prstGeom prst="rect">
            <a:avLst/>
          </a:prstGeom>
        </p:spPr>
      </p:pic>
      <p:pic>
        <p:nvPicPr>
          <p:cNvPr id="6" name="Picture 5" descr="A book cover of a book&#10;&#10;Description automatically generated">
            <a:extLst>
              <a:ext uri="{FF2B5EF4-FFF2-40B4-BE49-F238E27FC236}">
                <a16:creationId xmlns:a16="http://schemas.microsoft.com/office/drawing/2014/main" id="{293356B1-A206-4737-564B-924EE1DA5EAA}"/>
              </a:ext>
            </a:extLst>
          </p:cNvPr>
          <p:cNvPicPr>
            <a:picLocks noChangeAspect="1"/>
          </p:cNvPicPr>
          <p:nvPr/>
        </p:nvPicPr>
        <p:blipFill>
          <a:blip r:embed="rId8"/>
          <a:stretch>
            <a:fillRect/>
          </a:stretch>
        </p:blipFill>
        <p:spPr>
          <a:xfrm>
            <a:off x="3113897" y="1932591"/>
            <a:ext cx="680898" cy="873475"/>
          </a:xfrm>
          <a:prstGeom prst="rect">
            <a:avLst/>
          </a:prstGeom>
        </p:spPr>
      </p:pic>
      <p:pic>
        <p:nvPicPr>
          <p:cNvPr id="8" name="Picture 7" descr="A book cover of a book&#10;&#10;Description automatically generated">
            <a:extLst>
              <a:ext uri="{FF2B5EF4-FFF2-40B4-BE49-F238E27FC236}">
                <a16:creationId xmlns:a16="http://schemas.microsoft.com/office/drawing/2014/main" id="{FE09257C-7544-75C9-58FD-39A46471BDC4}"/>
              </a:ext>
            </a:extLst>
          </p:cNvPr>
          <p:cNvPicPr>
            <a:picLocks noChangeAspect="1"/>
          </p:cNvPicPr>
          <p:nvPr/>
        </p:nvPicPr>
        <p:blipFill>
          <a:blip r:embed="rId9"/>
          <a:stretch>
            <a:fillRect/>
          </a:stretch>
        </p:blipFill>
        <p:spPr>
          <a:xfrm>
            <a:off x="6431515" y="1968331"/>
            <a:ext cx="706687" cy="833003"/>
          </a:xfrm>
          <a:prstGeom prst="rect">
            <a:avLst/>
          </a:prstGeom>
        </p:spPr>
      </p:pic>
    </p:spTree>
    <p:extLst>
      <p:ext uri="{BB962C8B-B14F-4D97-AF65-F5344CB8AC3E}">
        <p14:creationId xmlns:p14="http://schemas.microsoft.com/office/powerpoint/2010/main" val="2168250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4083" y="164261"/>
            <a:ext cx="11822210" cy="32316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0058680" y="6525344"/>
            <a:ext cx="609321" cy="332656"/>
          </a:xfrm>
          <a:prstGeom prst="rect">
            <a:avLst/>
          </a:prstGeom>
          <a:noFill/>
          <a:ln w="9525">
            <a:noFill/>
            <a:miter lim="800000"/>
            <a:headEnd/>
            <a:tailEnd/>
          </a:ln>
        </p:spPr>
      </p:pic>
      <p:sp>
        <p:nvSpPr>
          <p:cNvPr id="5" name="TextBox 4"/>
          <p:cNvSpPr txBox="1"/>
          <p:nvPr/>
        </p:nvSpPr>
        <p:spPr>
          <a:xfrm>
            <a:off x="124108" y="153680"/>
            <a:ext cx="99345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Topmarks" pitchFamily="2" charset="0"/>
              </a:rPr>
              <a:t>Progression for</a:t>
            </a:r>
            <a:r>
              <a:rPr lang="en-GB" dirty="0">
                <a:solidFill>
                  <a:schemeClr val="bg1"/>
                </a:solidFill>
                <a:latin typeface="Topmarks" pitchFamily="2" charset="0"/>
              </a:rPr>
              <a:t> Communication and Language (Prime Area)</a:t>
            </a:r>
            <a:endParaRPr kumimoji="0" lang="en-GB" sz="1800" b="0" i="0" u="none" strike="noStrike" kern="1200" cap="none" spc="0" normalizeH="0" baseline="0" noProof="0" dirty="0">
              <a:ln>
                <a:noFill/>
              </a:ln>
              <a:solidFill>
                <a:schemeClr val="bg1"/>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Topmarks" pitchFamily="2" charset="0"/>
            </a:endParaRPr>
          </a:p>
        </p:txBody>
      </p:sp>
      <p:sp>
        <p:nvSpPr>
          <p:cNvPr id="13" name="TextBox 12"/>
          <p:cNvSpPr txBox="1"/>
          <p:nvPr/>
        </p:nvSpPr>
        <p:spPr>
          <a:xfrm>
            <a:off x="124108" y="484204"/>
            <a:ext cx="11822210"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Communication and Language ELG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Listening Attention and Understanding - </a:t>
            </a:r>
            <a:r>
              <a:rPr kumimoji="0" lang="en-GB" sz="1000" b="0" i="0" u="none" strike="noStrike" kern="1200" cap="none" spc="0" normalizeH="0" baseline="0" noProof="0" dirty="0">
                <a:ln>
                  <a:noFill/>
                </a:ln>
                <a:solidFill>
                  <a:prstClr val="black"/>
                </a:solidFill>
                <a:effectLst/>
                <a:uLnTx/>
                <a:uFillTx/>
                <a:latin typeface="Topmarks" pitchFamily="2" charset="0"/>
              </a:rPr>
              <a:t>Listen attentively and respond to what they hear with relevant questions, comments and actions when being read to and during whole class discussions and small group interactions; - Make comments about what they have heard and ask questions to clarify their understanding; - Hold conversation when engaged in back-and-forth exchanges with their teacher and peers.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Speaking - </a:t>
            </a:r>
            <a:r>
              <a:rPr kumimoji="0" lang="en-GB" sz="1000" b="0" i="0" u="none" strike="noStrike" kern="1200" cap="none" spc="0" normalizeH="0" baseline="0" noProof="0" dirty="0">
                <a:ln>
                  <a:noFill/>
                </a:ln>
                <a:solidFill>
                  <a:prstClr val="black"/>
                </a:solidFill>
                <a:effectLst/>
                <a:uLnTx/>
                <a:uFillTx/>
                <a:latin typeface="Topmarks" pitchFamily="2" charset="0"/>
              </a:rPr>
              <a:t>Participate in small group, class and one-to-one discussions, offering their own ideas, using recently introduced vocabulary; - Offer explanations for why things might happen, making use of recently introduced vocabulary from stories, non-fiction, rhymes and poems when appropriate; - Express their ideas and feelings about their experiences using full sentences, including use of past, present and future tenses and making use of conjunctions, with modelling and support from their teacher. </a:t>
            </a:r>
            <a:endParaRPr kumimoji="0" lang="en-GB" sz="10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Topmarks" pitchFamily="2" charset="0"/>
            </a:endParaRPr>
          </a:p>
        </p:txBody>
      </p:sp>
      <p:sp>
        <p:nvSpPr>
          <p:cNvPr id="14" name="TextBox 13"/>
          <p:cNvSpPr txBox="1"/>
          <p:nvPr/>
        </p:nvSpPr>
        <p:spPr>
          <a:xfrm>
            <a:off x="-847904" y="5295234"/>
            <a:ext cx="20162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0000"/>
              </a:solidFill>
              <a:effectLst/>
              <a:uLnTx/>
              <a:uFillTx/>
              <a:latin typeface="NTPreCursivefk" panose="03000400000000000000" pitchFamily="66" charset="0"/>
              <a:ea typeface="+mn-ea"/>
              <a:cs typeface="+mn-cs"/>
            </a:endParaRPr>
          </a:p>
        </p:txBody>
      </p:sp>
      <p:sp>
        <p:nvSpPr>
          <p:cNvPr id="44" name="TextBox 43"/>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p:cNvSpPr txBox="1"/>
          <p:nvPr/>
        </p:nvSpPr>
        <p:spPr>
          <a:xfrm>
            <a:off x="8992431" y="4563647"/>
            <a:ext cx="194507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clrChange>
              <a:clrFrom>
                <a:srgbClr val="FEFEFE"/>
              </a:clrFrom>
              <a:clrTo>
                <a:srgbClr val="FEFEFE">
                  <a:alpha val="0"/>
                </a:srgbClr>
              </a:clrTo>
            </a:clrChange>
          </a:blip>
          <a:stretch>
            <a:fillRect/>
          </a:stretch>
        </p:blipFill>
        <p:spPr>
          <a:xfrm>
            <a:off x="11040131" y="6175111"/>
            <a:ext cx="985641" cy="544301"/>
          </a:xfrm>
          <a:prstGeom prst="rect">
            <a:avLst/>
          </a:prstGeom>
        </p:spPr>
      </p:pic>
      <p:sp>
        <p:nvSpPr>
          <p:cNvPr id="11" name="Rectangle 10"/>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graphicFrame>
        <p:nvGraphicFramePr>
          <p:cNvPr id="6" name="Table 5">
            <a:extLst>
              <a:ext uri="{FF2B5EF4-FFF2-40B4-BE49-F238E27FC236}">
                <a16:creationId xmlns:a16="http://schemas.microsoft.com/office/drawing/2014/main" id="{C37D7856-8361-E8EF-7AF1-7B6F4656594E}"/>
              </a:ext>
            </a:extLst>
          </p:cNvPr>
          <p:cNvGraphicFramePr>
            <a:graphicFrameLocks noGrp="1"/>
          </p:cNvGraphicFramePr>
          <p:nvPr>
            <p:extLst>
              <p:ext uri="{D42A27DB-BD31-4B8C-83A1-F6EECF244321}">
                <p14:modId xmlns:p14="http://schemas.microsoft.com/office/powerpoint/2010/main" val="1564325114"/>
              </p:ext>
            </p:extLst>
          </p:nvPr>
        </p:nvGraphicFramePr>
        <p:xfrm>
          <a:off x="200677" y="1620884"/>
          <a:ext cx="11760587" cy="5029200"/>
        </p:xfrm>
        <a:graphic>
          <a:graphicData uri="http://schemas.openxmlformats.org/drawingml/2006/table">
            <a:tbl>
              <a:tblPr firstRow="1" bandRow="1">
                <a:tableStyleId>{5C22544A-7EE6-4342-B048-85BDC9FD1C3A}</a:tableStyleId>
              </a:tblPr>
              <a:tblGrid>
                <a:gridCol w="1680084">
                  <a:extLst>
                    <a:ext uri="{9D8B030D-6E8A-4147-A177-3AD203B41FA5}">
                      <a16:colId xmlns:a16="http://schemas.microsoft.com/office/drawing/2014/main" val="3348817560"/>
                    </a:ext>
                  </a:extLst>
                </a:gridCol>
                <a:gridCol w="1680084">
                  <a:extLst>
                    <a:ext uri="{9D8B030D-6E8A-4147-A177-3AD203B41FA5}">
                      <a16:colId xmlns:a16="http://schemas.microsoft.com/office/drawing/2014/main" val="3047562853"/>
                    </a:ext>
                  </a:extLst>
                </a:gridCol>
                <a:gridCol w="1680084">
                  <a:extLst>
                    <a:ext uri="{9D8B030D-6E8A-4147-A177-3AD203B41FA5}">
                      <a16:colId xmlns:a16="http://schemas.microsoft.com/office/drawing/2014/main" val="733551350"/>
                    </a:ext>
                  </a:extLst>
                </a:gridCol>
                <a:gridCol w="1680084">
                  <a:extLst>
                    <a:ext uri="{9D8B030D-6E8A-4147-A177-3AD203B41FA5}">
                      <a16:colId xmlns:a16="http://schemas.microsoft.com/office/drawing/2014/main" val="4054933164"/>
                    </a:ext>
                  </a:extLst>
                </a:gridCol>
                <a:gridCol w="1680084">
                  <a:extLst>
                    <a:ext uri="{9D8B030D-6E8A-4147-A177-3AD203B41FA5}">
                      <a16:colId xmlns:a16="http://schemas.microsoft.com/office/drawing/2014/main" val="843235256"/>
                    </a:ext>
                  </a:extLst>
                </a:gridCol>
                <a:gridCol w="1691151">
                  <a:extLst>
                    <a:ext uri="{9D8B030D-6E8A-4147-A177-3AD203B41FA5}">
                      <a16:colId xmlns:a16="http://schemas.microsoft.com/office/drawing/2014/main" val="2933145502"/>
                    </a:ext>
                  </a:extLst>
                </a:gridCol>
                <a:gridCol w="1669016">
                  <a:extLst>
                    <a:ext uri="{9D8B030D-6E8A-4147-A177-3AD203B41FA5}">
                      <a16:colId xmlns:a16="http://schemas.microsoft.com/office/drawing/2014/main" val="2484172599"/>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Autumn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Autumn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Spring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Spring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Summer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Summer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807773356"/>
                  </a:ext>
                </a:extLst>
              </a:tr>
              <a:tr h="370840">
                <a:tc>
                  <a:txBody>
                    <a:bodyPr/>
                    <a:lstStyle/>
                    <a:p>
                      <a:r>
                        <a:rPr lang="en-GB" sz="1000" b="1" dirty="0">
                          <a:latin typeface="Topmarks" pitchFamily="2" charset="0"/>
                        </a:rPr>
                        <a:t>Listening, Attention and Understanding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GB" sz="800" kern="1200" dirty="0">
                          <a:solidFill>
                            <a:schemeClr val="dk1"/>
                          </a:solidFill>
                          <a:effectLst/>
                          <a:latin typeface="Topmarks" pitchFamily="2" charset="0"/>
                          <a:ea typeface="+mn-ea"/>
                          <a:cs typeface="+mn-cs"/>
                        </a:rPr>
                        <a:t>I know how to listen carefully and understand why it is important.</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can engage in story times.</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can listen carefully to rhymes and songs, paying attention to how they sound.</a:t>
                      </a:r>
                    </a:p>
                    <a:p>
                      <a:endParaRPr lang="en-GB" sz="800" dirty="0">
                        <a:latin typeface="Topmarks" pitchFamily="2" charset="0"/>
                      </a:endParaRPr>
                    </a:p>
                    <a:p>
                      <a:r>
                        <a:rPr lang="en-GB" sz="800" dirty="0">
                          <a:latin typeface="Topmarks" pitchFamily="2" charset="0"/>
                        </a:rPr>
                        <a:t>I can follow basic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latin typeface="Topmarks" pitchFamily="2" charset="0"/>
                        </a:rPr>
                        <a:t>I can focus on an activity for a short period of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latin typeface="Topmarks" pitchFamily="2" charset="0"/>
                        </a:rPr>
                        <a:t>I can demonstrate two-channelled attention.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GB" sz="800" kern="1200" dirty="0">
                          <a:solidFill>
                            <a:schemeClr val="dk1"/>
                          </a:solidFill>
                          <a:effectLst/>
                          <a:latin typeface="Topmarks" pitchFamily="2" charset="0"/>
                          <a:ea typeface="+mn-ea"/>
                          <a:cs typeface="+mn-cs"/>
                        </a:rPr>
                        <a:t>I can listen to peers and adults in small group situations. </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can listen to and talk about stories, building up familiarity and understanding. </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engage with non-fiction books and know that they can be used to find out information. </a:t>
                      </a:r>
                    </a:p>
                    <a:p>
                      <a:pPr lvl="0"/>
                      <a:endParaRPr lang="en-GB" sz="800" kern="1200" dirty="0">
                        <a:solidFill>
                          <a:schemeClr val="dk1"/>
                        </a:solidFill>
                        <a:effectLst/>
                        <a:latin typeface="Topmarks" pitchFamily="2" charset="0"/>
                        <a:ea typeface="+mn-ea"/>
                        <a:cs typeface="+mn-cs"/>
                      </a:endParaRPr>
                    </a:p>
                    <a:p>
                      <a:pPr lvl="0"/>
                      <a:endParaRPr lang="en-GB" sz="10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latin typeface="Topmarks" pitchFamily="2" charset="0"/>
                        </a:rPr>
                        <a:t>I can listen attentively in medium-sized-groups, offering actions, comments or questions.</a:t>
                      </a:r>
                    </a:p>
                    <a:p>
                      <a:endParaRPr lang="en-GB" sz="1000" dirty="0">
                        <a:latin typeface="Topmarks" pitchFamily="2" charset="0"/>
                      </a:endParaRPr>
                    </a:p>
                    <a:p>
                      <a:r>
                        <a:rPr lang="en-GB" sz="800" dirty="0">
                          <a:latin typeface="Topmarks" pitchFamily="2" charset="0"/>
                        </a:rPr>
                        <a:t>I am beginning to demonstrate integrated attention.</a:t>
                      </a:r>
                    </a:p>
                    <a:p>
                      <a:endParaRPr lang="en-GB" sz="800" dirty="0">
                        <a:latin typeface="Topmarks" pitchFamily="2" charset="0"/>
                      </a:endParaRPr>
                    </a:p>
                    <a:p>
                      <a:r>
                        <a:rPr lang="en-GB" sz="800" dirty="0">
                          <a:latin typeface="Topmarks" pitchFamily="2" charset="0"/>
                        </a:rPr>
                        <a:t>I can notice and respond to non-verbal instructions from a speaker.</a:t>
                      </a:r>
                    </a:p>
                    <a:p>
                      <a:endParaRPr lang="en-GB" sz="800" dirty="0">
                        <a:latin typeface="Topmarks" pitchFamily="2" charset="0"/>
                      </a:endParaRPr>
                    </a:p>
                    <a:p>
                      <a:r>
                        <a:rPr lang="en-GB" sz="800" dirty="0">
                          <a:latin typeface="Topmarks" pitchFamily="2" charset="0"/>
                        </a:rPr>
                        <a:t>I can follow more complex instructions.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can listen in larger groups, responding with actions, comments or questions.</a:t>
                      </a:r>
                    </a:p>
                    <a:p>
                      <a:endParaRPr lang="en-GB" sz="800" dirty="0">
                        <a:latin typeface="Topmarks" pitchFamily="2" charset="0"/>
                      </a:endParaRPr>
                    </a:p>
                    <a:p>
                      <a:endParaRPr lang="en-GB" sz="8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latin typeface="Topmarks" pitchFamily="2" charset="0"/>
                        </a:rPr>
                        <a:t>I can listen attentively in larger groups, responding with actions, comments or questions.</a:t>
                      </a:r>
                    </a:p>
                    <a:p>
                      <a:endParaRPr lang="en-GB" sz="1000" dirty="0">
                        <a:latin typeface="Topmarks" pitchFamily="2" charset="0"/>
                      </a:endParaRPr>
                    </a:p>
                    <a:p>
                      <a:endParaRPr lang="en-GB" sz="10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latin typeface="Topmarks" pitchFamily="2" charset="0"/>
                        </a:rPr>
                        <a:t>I can listen attentively in larger groups, responding to the speaker with comments or questions, summarising key information. </a:t>
                      </a:r>
                    </a:p>
                    <a:p>
                      <a:endParaRPr lang="en-GB" sz="1000" dirty="0">
                        <a:latin typeface="Topmarks" pitchFamily="2" charset="0"/>
                      </a:endParaRPr>
                    </a:p>
                    <a:p>
                      <a:r>
                        <a:rPr lang="en-GB" sz="800" dirty="0">
                          <a:latin typeface="Topmarks" pitchFamily="2" charset="0"/>
                        </a:rPr>
                        <a:t>I demonstrate more advanced group conversational skills, expressing thoughts and opinions but also listening to those expressed by 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6069695"/>
                  </a:ext>
                </a:extLst>
              </a:tr>
              <a:tr h="370840">
                <a:tc>
                  <a:txBody>
                    <a:bodyPr/>
                    <a:lstStyle/>
                    <a:p>
                      <a:r>
                        <a:rPr lang="en-GB" sz="1000" b="1" dirty="0">
                          <a:latin typeface="Topmarks" pitchFamily="2" charset="0"/>
                        </a:rPr>
                        <a:t>Speaking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b="0" i="0" kern="1200" dirty="0">
                          <a:solidFill>
                            <a:schemeClr val="dk1"/>
                          </a:solidFill>
                          <a:effectLst/>
                          <a:latin typeface="Topmarks" pitchFamily="2" charset="0"/>
                          <a:ea typeface="+mn-ea"/>
                          <a:cs typeface="+mn-cs"/>
                        </a:rPr>
                        <a:t>I am beginning to use newly introduced vocabulary during the day. </a:t>
                      </a:r>
                    </a:p>
                    <a:p>
                      <a:endParaRPr lang="en-GB" sz="800" b="0" i="0" kern="1200" dirty="0">
                        <a:solidFill>
                          <a:schemeClr val="dk1"/>
                        </a:solidFill>
                        <a:effectLst/>
                        <a:latin typeface="Topmarks" pitchFamily="2" charset="0"/>
                        <a:ea typeface="+mn-ea"/>
                        <a:cs typeface="+mn-cs"/>
                      </a:endParaRPr>
                    </a:p>
                    <a:p>
                      <a:r>
                        <a:rPr lang="en-GB" sz="800" b="0" i="0" kern="1200" dirty="0">
                          <a:solidFill>
                            <a:schemeClr val="dk1"/>
                          </a:solidFill>
                          <a:effectLst/>
                          <a:latin typeface="Topmarks" pitchFamily="2" charset="0"/>
                          <a:ea typeface="+mn-ea"/>
                          <a:cs typeface="+mn-cs"/>
                        </a:rPr>
                        <a:t>I am developing social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am beginning to describe events in more detail. </a:t>
                      </a:r>
                    </a:p>
                    <a:p>
                      <a:endParaRPr lang="en-GB" sz="800" dirty="0">
                        <a:latin typeface="Topmarks" pitchFamily="2" charset="0"/>
                      </a:endParaRPr>
                    </a:p>
                    <a:p>
                      <a:r>
                        <a:rPr lang="en-GB" sz="800" dirty="0">
                          <a:latin typeface="Topmarks" pitchFamily="2" charset="0"/>
                        </a:rPr>
                        <a:t>I ask questions to find out more. </a:t>
                      </a:r>
                    </a:p>
                    <a:p>
                      <a:endParaRPr lang="en-GB" sz="800" dirty="0">
                        <a:latin typeface="Topmarks" pitchFamily="2" charset="0"/>
                      </a:endParaRPr>
                    </a:p>
                    <a:p>
                      <a:r>
                        <a:rPr lang="en-GB" sz="800" dirty="0">
                          <a:latin typeface="Topmarks" pitchFamily="2" charset="0"/>
                        </a:rPr>
                        <a:t>I can finish stem sentences started by my teachers.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GB" sz="800" kern="1200" dirty="0">
                          <a:solidFill>
                            <a:schemeClr val="dk1"/>
                          </a:solidFill>
                          <a:effectLst/>
                          <a:latin typeface="Topmarks" pitchFamily="2" charset="0"/>
                          <a:ea typeface="+mn-ea"/>
                          <a:cs typeface="+mn-cs"/>
                        </a:rPr>
                        <a:t>I can retell familiar stories, using exact repetition and my own words. </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can confidently use new vocabulary in conversations with my peers and teachers. </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speak in full sentences. </a:t>
                      </a:r>
                      <a:endParaRPr lang="en-GB" sz="10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can use my language and communication skills to solve problem – negotiating and compromising. </a:t>
                      </a:r>
                    </a:p>
                    <a:p>
                      <a:endParaRPr lang="en-GB" sz="800" dirty="0">
                        <a:latin typeface="Topmarks" pitchFamily="2" charset="0"/>
                      </a:endParaRPr>
                    </a:p>
                    <a:p>
                      <a:r>
                        <a:rPr lang="en-GB" sz="800" dirty="0">
                          <a:latin typeface="Topmarks" pitchFamily="2" charset="0"/>
                        </a:rPr>
                        <a:t>I am beginning to connect ideas together using a range of connectives.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latin typeface="Topmarks" pitchFamily="2" charset="0"/>
                        </a:rPr>
                        <a:t>I can explain how things work and why things might happen. </a:t>
                      </a:r>
                    </a:p>
                    <a:p>
                      <a:endParaRPr lang="en-GB" sz="800" dirty="0">
                        <a:latin typeface="Topmarks" pitchFamily="2" charset="0"/>
                      </a:endParaRPr>
                    </a:p>
                    <a:p>
                      <a:r>
                        <a:rPr lang="en-GB" sz="800" dirty="0">
                          <a:latin typeface="Topmarks" pitchFamily="2" charset="0"/>
                        </a:rPr>
                        <a:t>I am becoming more confident speaking in front of a group. </a:t>
                      </a:r>
                    </a:p>
                    <a:p>
                      <a:endParaRPr lang="en-GB" sz="800" dirty="0">
                        <a:latin typeface="Topmarks" pitchFamily="2" charset="0"/>
                      </a:endParaRPr>
                    </a:p>
                    <a:p>
                      <a:endParaRPr lang="en-GB" sz="8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latin typeface="Topmarks" pitchFamily="2" charset="0"/>
                        </a:rPr>
                        <a:t>I can offer reasons and explanations in response to ‘why’ and ‘how’ questions and offer more if questions are re-worded to ‘what’ (What has made you sad?). </a:t>
                      </a:r>
                    </a:p>
                    <a:p>
                      <a:endParaRPr lang="en-GB" sz="8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0432661"/>
                  </a:ext>
                </a:extLst>
              </a:tr>
              <a:tr h="370840">
                <a:tc>
                  <a:txBody>
                    <a:bodyPr/>
                    <a:lstStyle/>
                    <a:p>
                      <a:r>
                        <a:rPr lang="en-GB" sz="1000" b="1" dirty="0">
                          <a:latin typeface="Topmarks" pitchFamily="2" charset="0"/>
                        </a:rPr>
                        <a:t>Opportunities for Oracy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can talk about my likes and dislikes. </a:t>
                      </a:r>
                    </a:p>
                    <a:p>
                      <a:endParaRPr lang="en-GB" sz="800" dirty="0">
                        <a:latin typeface="Topmarks" pitchFamily="2" charset="0"/>
                      </a:endParaRPr>
                    </a:p>
                    <a:p>
                      <a:r>
                        <a:rPr lang="en-GB" sz="800" dirty="0">
                          <a:latin typeface="Topmarks" pitchFamily="2" charset="0"/>
                        </a:rPr>
                        <a:t>I can talk about the different factors that support my well-being. </a:t>
                      </a:r>
                    </a:p>
                    <a:p>
                      <a:endParaRPr lang="en-GB" sz="800" dirty="0">
                        <a:latin typeface="Topmarks" pitchFamily="2" charset="0"/>
                      </a:endParaRPr>
                    </a:p>
                    <a:p>
                      <a:r>
                        <a:rPr lang="en-GB" sz="800" dirty="0">
                          <a:latin typeface="Topmarks" pitchFamily="2" charset="0"/>
                        </a:rPr>
                        <a:t>I can talk about the differences between myself and my peers.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can talk about the different people who help us (at home, school and professionals) and explain how they help us.</a:t>
                      </a:r>
                    </a:p>
                    <a:p>
                      <a:endParaRPr lang="en-GB" sz="800" dirty="0">
                        <a:latin typeface="Topmarks" pitchFamily="2" charset="0"/>
                      </a:endParaRPr>
                    </a:p>
                    <a:p>
                      <a:r>
                        <a:rPr lang="en-GB" sz="800" dirty="0">
                          <a:latin typeface="Topmarks" pitchFamily="2" charset="0"/>
                        </a:rPr>
                        <a:t>I can discuss my family tree. </a:t>
                      </a:r>
                      <a:endParaRPr lang="en-GB" sz="10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can use my knowledge of animals and their habitats to orally tell altered versions of our key text.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kern="1200" dirty="0">
                          <a:solidFill>
                            <a:schemeClr val="dk1"/>
                          </a:solidFill>
                          <a:effectLst/>
                          <a:latin typeface="Topmarks" pitchFamily="2" charset="0"/>
                          <a:ea typeface="+mn-ea"/>
                          <a:cs typeface="+mn-cs"/>
                        </a:rPr>
                        <a:t>I can talk about where they live and discuss the key features of my local area. </a:t>
                      </a:r>
                    </a:p>
                    <a:p>
                      <a:endParaRPr lang="en-GB" sz="800" kern="1200" dirty="0">
                        <a:solidFill>
                          <a:schemeClr val="dk1"/>
                        </a:solidFill>
                        <a:effectLst/>
                        <a:latin typeface="Topmarks" pitchFamily="2" charset="0"/>
                        <a:ea typeface="+mn-ea"/>
                        <a:cs typeface="+mn-cs"/>
                      </a:endParaRPr>
                    </a:p>
                    <a:p>
                      <a:r>
                        <a:rPr lang="en-GB" sz="800" kern="1200" dirty="0">
                          <a:solidFill>
                            <a:schemeClr val="dk1"/>
                          </a:solidFill>
                          <a:effectLst/>
                          <a:latin typeface="Topmarks" pitchFamily="2" charset="0"/>
                          <a:ea typeface="+mn-ea"/>
                          <a:cs typeface="+mn-cs"/>
                        </a:rPr>
                        <a:t>I can explain the processes behind my construction. </a:t>
                      </a:r>
                    </a:p>
                    <a:p>
                      <a:endParaRPr lang="en-GB" sz="800" kern="1200" dirty="0">
                        <a:solidFill>
                          <a:schemeClr val="dk1"/>
                        </a:solidFill>
                        <a:effectLst/>
                        <a:latin typeface="Topmarks" pitchFamily="2" charset="0"/>
                        <a:ea typeface="+mn-ea"/>
                        <a:cs typeface="+mn-cs"/>
                      </a:endParaRPr>
                    </a:p>
                    <a:p>
                      <a:r>
                        <a:rPr lang="en-GB" sz="800" kern="1200" dirty="0">
                          <a:solidFill>
                            <a:schemeClr val="dk1"/>
                          </a:solidFill>
                          <a:effectLst/>
                          <a:latin typeface="Topmarks" pitchFamily="2" charset="0"/>
                          <a:ea typeface="+mn-ea"/>
                          <a:cs typeface="+mn-cs"/>
                        </a:rPr>
                        <a:t>I can orally compare my local area to a contrasting environment, explaining the differences. </a:t>
                      </a:r>
                      <a:endParaRPr lang="en-GB" sz="10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can talk about ways to care for the environment, using plant and animal names. </a:t>
                      </a:r>
                    </a:p>
                    <a:p>
                      <a:endParaRPr lang="en-GB" sz="800" dirty="0">
                        <a:latin typeface="Topmarks" pitchFamily="2" charset="0"/>
                      </a:endParaRPr>
                    </a:p>
                    <a:p>
                      <a:r>
                        <a:rPr lang="en-GB" sz="800" dirty="0">
                          <a:latin typeface="Topmarks" pitchFamily="2" charset="0"/>
                        </a:rPr>
                        <a:t>I can share my learning in front of an audience (parent communication event).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kern="1200" dirty="0">
                          <a:solidFill>
                            <a:schemeClr val="dk1"/>
                          </a:solidFill>
                          <a:effectLst/>
                          <a:latin typeface="Topmarks" pitchFamily="2" charset="0"/>
                          <a:ea typeface="+mn-ea"/>
                          <a:cs typeface="+mn-cs"/>
                        </a:rPr>
                        <a:t>I can talk through the process of making my own rockets and other space themed creations, explaining how I attached materials together, their uses and the reasoning behind my choices. </a:t>
                      </a:r>
                      <a:endParaRPr lang="en-GB" sz="8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1859140"/>
                  </a:ext>
                </a:extLst>
              </a:tr>
            </a:tbl>
          </a:graphicData>
        </a:graphic>
      </p:graphicFrame>
    </p:spTree>
    <p:extLst>
      <p:ext uri="{BB962C8B-B14F-4D97-AF65-F5344CB8AC3E}">
        <p14:creationId xmlns:p14="http://schemas.microsoft.com/office/powerpoint/2010/main" val="1836737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1470" y="148380"/>
            <a:ext cx="11822210" cy="323166"/>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0058680" y="6525344"/>
            <a:ext cx="609321" cy="332656"/>
          </a:xfrm>
          <a:prstGeom prst="rect">
            <a:avLst/>
          </a:prstGeom>
          <a:noFill/>
          <a:ln w="9525">
            <a:noFill/>
            <a:miter lim="800000"/>
            <a:headEnd/>
            <a:tailEnd/>
          </a:ln>
        </p:spPr>
      </p:pic>
      <p:sp>
        <p:nvSpPr>
          <p:cNvPr id="5" name="TextBox 4"/>
          <p:cNvSpPr txBox="1"/>
          <p:nvPr/>
        </p:nvSpPr>
        <p:spPr>
          <a:xfrm>
            <a:off x="124108" y="146331"/>
            <a:ext cx="99345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Topmarks" pitchFamily="2" charset="0"/>
              </a:rPr>
              <a:t>Progression for Personal, Social and Emotional </a:t>
            </a:r>
            <a:r>
              <a:rPr lang="en-GB" dirty="0">
                <a:solidFill>
                  <a:schemeClr val="bg1"/>
                </a:solidFill>
                <a:latin typeface="Topmarks" pitchFamily="2" charset="0"/>
              </a:rPr>
              <a:t>D</a:t>
            </a:r>
            <a:r>
              <a:rPr kumimoji="0" lang="en-GB" sz="1800" b="0" i="0" u="none" strike="noStrike" kern="1200" cap="none" spc="0" normalizeH="0" baseline="0" noProof="0" dirty="0" err="1">
                <a:ln>
                  <a:noFill/>
                </a:ln>
                <a:solidFill>
                  <a:schemeClr val="bg1"/>
                </a:solidFill>
                <a:effectLst/>
                <a:uLnTx/>
                <a:uFillTx/>
                <a:latin typeface="Topmarks" pitchFamily="2" charset="0"/>
              </a:rPr>
              <a:t>evelopment</a:t>
            </a:r>
            <a:r>
              <a:rPr kumimoji="0" lang="en-GB" sz="1800" b="0" i="0" u="none" strike="noStrike" kern="1200" cap="none" spc="0" normalizeH="0" baseline="0" noProof="0" dirty="0">
                <a:ln>
                  <a:noFill/>
                </a:ln>
                <a:solidFill>
                  <a:schemeClr val="bg1"/>
                </a:solidFill>
                <a:effectLst/>
                <a:uLnTx/>
                <a:uFillTx/>
                <a:latin typeface="Topmarks" pitchFamily="2" charset="0"/>
              </a:rPr>
              <a:t> (Prime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Topmarks" pitchFamily="2" charset="0"/>
            </a:endParaRPr>
          </a:p>
        </p:txBody>
      </p:sp>
      <p:sp>
        <p:nvSpPr>
          <p:cNvPr id="13" name="TextBox 12"/>
          <p:cNvSpPr txBox="1"/>
          <p:nvPr/>
        </p:nvSpPr>
        <p:spPr>
          <a:xfrm>
            <a:off x="110214" y="514281"/>
            <a:ext cx="12081785" cy="2708434"/>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Personal, Social and Emotional </a:t>
            </a:r>
            <a:r>
              <a:rPr lang="en-GB" sz="1000" b="1" dirty="0">
                <a:solidFill>
                  <a:prstClr val="black"/>
                </a:solidFill>
                <a:latin typeface="Topmarks" pitchFamily="2" charset="0"/>
              </a:rPr>
              <a:t>D</a:t>
            </a:r>
            <a:r>
              <a:rPr kumimoji="0" lang="en-GB" sz="1000" b="1" i="0" u="none" strike="noStrike" kern="1200" cap="none" spc="0" normalizeH="0" baseline="0" noProof="0" dirty="0" err="1">
                <a:ln>
                  <a:noFill/>
                </a:ln>
                <a:solidFill>
                  <a:prstClr val="black"/>
                </a:solidFill>
                <a:effectLst/>
                <a:uLnTx/>
                <a:uFillTx/>
                <a:latin typeface="Topmarks" pitchFamily="2" charset="0"/>
              </a:rPr>
              <a:t>evelopment</a:t>
            </a:r>
            <a:r>
              <a:rPr kumimoji="0" lang="en-GB" sz="1000" b="1" i="0" u="none" strike="noStrike" kern="1200" cap="none" spc="0" normalizeH="0" baseline="0" noProof="0" dirty="0">
                <a:ln>
                  <a:noFill/>
                </a:ln>
                <a:solidFill>
                  <a:prstClr val="black"/>
                </a:solidFill>
                <a:effectLst/>
                <a:uLnTx/>
                <a:uFillTx/>
                <a:latin typeface="Topmarks" pitchFamily="2" charset="0"/>
              </a:rPr>
              <a:t>  (ELG)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Self Regulation- </a:t>
            </a:r>
            <a:r>
              <a:rPr kumimoji="0" lang="en-GB" sz="1000" b="0" i="0" u="none" strike="noStrike" kern="1200" cap="none" spc="0" normalizeH="0" baseline="0" noProof="0" dirty="0">
                <a:ln>
                  <a:noFill/>
                </a:ln>
                <a:solidFill>
                  <a:prstClr val="black"/>
                </a:solidFill>
                <a:effectLst/>
                <a:uLnTx/>
                <a:uFillTx/>
                <a:latin typeface="Topmarks" pitchFamily="2" charset="0"/>
              </a:rPr>
              <a:t>Show an understanding of their own feelings and those of others, and begin to regulate their behaviour accordingly.  Set and work towards simple goals, being able to wait for what they want and control their immediate impulses when appropriate. Give focused attention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Topmarks" pitchFamily="2" charset="0"/>
              </a:rPr>
              <a:t>to what the teacher says, responding appropriately even when engaged in activity, and show an ability to follow instructions involving several ideas or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Managing Self-  </a:t>
            </a:r>
            <a:r>
              <a:rPr kumimoji="0" lang="en-GB" sz="1000" b="0" i="0" u="none" strike="noStrike" kern="1200" cap="none" spc="0" normalizeH="0" baseline="0" noProof="0" dirty="0">
                <a:ln>
                  <a:noFill/>
                </a:ln>
                <a:solidFill>
                  <a:prstClr val="black"/>
                </a:solidFill>
                <a:effectLst/>
                <a:uLnTx/>
                <a:uFillTx/>
                <a:latin typeface="Topmarks" pitchFamily="2" charset="0"/>
              </a:rPr>
              <a:t>Be confident to try new activities and show independence, resilience and perseverance in the face of challenge. Explain the reasons for rules, know right from wrong and try to behave accordingly. Manage their own basic hygiene and personal needs, including dressing, going to the toilet and understanding the importance of healthy food choices.</a:t>
            </a:r>
            <a:endParaRPr kumimoji="0" lang="en-GB" sz="10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Building Relationships- </a:t>
            </a:r>
            <a:r>
              <a:rPr kumimoji="0" lang="en-GB" sz="1000" b="0" i="0" u="none" strike="noStrike" kern="1200" cap="none" spc="0" normalizeH="0" baseline="0" noProof="0" dirty="0">
                <a:ln>
                  <a:noFill/>
                </a:ln>
                <a:solidFill>
                  <a:prstClr val="black"/>
                </a:solidFill>
                <a:effectLst/>
                <a:uLnTx/>
                <a:uFillTx/>
                <a:latin typeface="Topmarks" pitchFamily="2" charset="0"/>
              </a:rPr>
              <a:t>Work and play cooperatively and take turns with others. Form positive attachments to adults and friendships with peers. Show sensitivity to their own and to others’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Topmarks" pitchFamily="2" charset="0"/>
            </a:endParaRPr>
          </a:p>
        </p:txBody>
      </p:sp>
      <p:sp>
        <p:nvSpPr>
          <p:cNvPr id="14" name="TextBox 13"/>
          <p:cNvSpPr txBox="1"/>
          <p:nvPr/>
        </p:nvSpPr>
        <p:spPr>
          <a:xfrm>
            <a:off x="-847904" y="5295234"/>
            <a:ext cx="20162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0000"/>
              </a:solidFill>
              <a:effectLst/>
              <a:uLnTx/>
              <a:uFillTx/>
              <a:latin typeface="NTPreCursivefk" panose="03000400000000000000" pitchFamily="66" charset="0"/>
              <a:ea typeface="+mn-ea"/>
              <a:cs typeface="+mn-cs"/>
            </a:endParaRPr>
          </a:p>
        </p:txBody>
      </p:sp>
      <p:sp>
        <p:nvSpPr>
          <p:cNvPr id="44" name="TextBox 43"/>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p:cNvSpPr txBox="1"/>
          <p:nvPr/>
        </p:nvSpPr>
        <p:spPr>
          <a:xfrm>
            <a:off x="8992431" y="4563647"/>
            <a:ext cx="194507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4">
            <a:clrChange>
              <a:clrFrom>
                <a:srgbClr val="FEFEFE"/>
              </a:clrFrom>
              <a:clrTo>
                <a:srgbClr val="FEFEFE">
                  <a:alpha val="0"/>
                </a:srgbClr>
              </a:clrTo>
            </a:clrChange>
          </a:blip>
          <a:stretch>
            <a:fillRect/>
          </a:stretch>
        </p:blipFill>
        <p:spPr>
          <a:xfrm>
            <a:off x="11040131" y="6175111"/>
            <a:ext cx="985641" cy="544301"/>
          </a:xfrm>
          <a:prstGeom prst="rect">
            <a:avLst/>
          </a:prstGeom>
        </p:spPr>
      </p:pic>
      <p:pic>
        <p:nvPicPr>
          <p:cNvPr id="4"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092370" y="5837690"/>
            <a:ext cx="1024468" cy="883699"/>
          </a:xfrm>
          <a:prstGeom prst="rect">
            <a:avLst/>
          </a:prstGeom>
          <a:noFill/>
          <a:ln w="9525">
            <a:noFill/>
            <a:miter lim="800000"/>
            <a:headEnd/>
            <a:tailEnd/>
          </a:ln>
        </p:spPr>
      </p:pic>
      <p:sp>
        <p:nvSpPr>
          <p:cNvPr id="11" name="Rectangle 10"/>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graphicFrame>
        <p:nvGraphicFramePr>
          <p:cNvPr id="7" name="Table 6">
            <a:extLst>
              <a:ext uri="{FF2B5EF4-FFF2-40B4-BE49-F238E27FC236}">
                <a16:creationId xmlns:a16="http://schemas.microsoft.com/office/drawing/2014/main" id="{7650FCED-7054-A2A0-3C7E-2E0C7BD0752D}"/>
              </a:ext>
            </a:extLst>
          </p:cNvPr>
          <p:cNvGraphicFramePr>
            <a:graphicFrameLocks noGrp="1"/>
          </p:cNvGraphicFramePr>
          <p:nvPr>
            <p:extLst>
              <p:ext uri="{D42A27DB-BD31-4B8C-83A1-F6EECF244321}">
                <p14:modId xmlns:p14="http://schemas.microsoft.com/office/powerpoint/2010/main" val="2792767563"/>
              </p:ext>
            </p:extLst>
          </p:nvPr>
        </p:nvGraphicFramePr>
        <p:xfrm>
          <a:off x="190091" y="1614771"/>
          <a:ext cx="11754953" cy="5193131"/>
        </p:xfrm>
        <a:graphic>
          <a:graphicData uri="http://schemas.openxmlformats.org/drawingml/2006/table">
            <a:tbl>
              <a:tblPr firstRow="1" bandRow="1">
                <a:tableStyleId>{5C22544A-7EE6-4342-B048-85BDC9FD1C3A}</a:tableStyleId>
              </a:tblPr>
              <a:tblGrid>
                <a:gridCol w="1538060">
                  <a:extLst>
                    <a:ext uri="{9D8B030D-6E8A-4147-A177-3AD203B41FA5}">
                      <a16:colId xmlns:a16="http://schemas.microsoft.com/office/drawing/2014/main" val="3348817560"/>
                    </a:ext>
                  </a:extLst>
                </a:gridCol>
                <a:gridCol w="1820498">
                  <a:extLst>
                    <a:ext uri="{9D8B030D-6E8A-4147-A177-3AD203B41FA5}">
                      <a16:colId xmlns:a16="http://schemas.microsoft.com/office/drawing/2014/main" val="3047562853"/>
                    </a:ext>
                  </a:extLst>
                </a:gridCol>
                <a:gridCol w="1679279">
                  <a:extLst>
                    <a:ext uri="{9D8B030D-6E8A-4147-A177-3AD203B41FA5}">
                      <a16:colId xmlns:a16="http://schemas.microsoft.com/office/drawing/2014/main" val="733551350"/>
                    </a:ext>
                  </a:extLst>
                </a:gridCol>
                <a:gridCol w="1679279">
                  <a:extLst>
                    <a:ext uri="{9D8B030D-6E8A-4147-A177-3AD203B41FA5}">
                      <a16:colId xmlns:a16="http://schemas.microsoft.com/office/drawing/2014/main" val="4054933164"/>
                    </a:ext>
                  </a:extLst>
                </a:gridCol>
                <a:gridCol w="1679279">
                  <a:extLst>
                    <a:ext uri="{9D8B030D-6E8A-4147-A177-3AD203B41FA5}">
                      <a16:colId xmlns:a16="http://schemas.microsoft.com/office/drawing/2014/main" val="843235256"/>
                    </a:ext>
                  </a:extLst>
                </a:gridCol>
                <a:gridCol w="1679279">
                  <a:extLst>
                    <a:ext uri="{9D8B030D-6E8A-4147-A177-3AD203B41FA5}">
                      <a16:colId xmlns:a16="http://schemas.microsoft.com/office/drawing/2014/main" val="2933145502"/>
                    </a:ext>
                  </a:extLst>
                </a:gridCol>
                <a:gridCol w="1679279">
                  <a:extLst>
                    <a:ext uri="{9D8B030D-6E8A-4147-A177-3AD203B41FA5}">
                      <a16:colId xmlns:a16="http://schemas.microsoft.com/office/drawing/2014/main" val="2484172599"/>
                    </a:ext>
                  </a:extLst>
                </a:gridCol>
              </a:tblGrid>
              <a:tr h="255371">
                <a:tc>
                  <a:txBody>
                    <a:bodyPr/>
                    <a:lstStyle/>
                    <a:p>
                      <a:pPr algn="ctr"/>
                      <a:endParaRPr lang="en-GB" sz="10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Autumn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Autumn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Spring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Spring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Summer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Summer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807773356"/>
                  </a:ext>
                </a:extLst>
              </a:tr>
              <a:tr h="370840">
                <a:tc>
                  <a:txBody>
                    <a:bodyPr/>
                    <a:lstStyle/>
                    <a:p>
                      <a:r>
                        <a:rPr lang="en-GB" sz="1000" b="1" dirty="0">
                          <a:latin typeface="Topmarks" pitchFamily="2" charset="0"/>
                        </a:rPr>
                        <a:t>Self Regulation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GB" sz="800" kern="1200" dirty="0">
                          <a:solidFill>
                            <a:schemeClr val="dk1"/>
                          </a:solidFill>
                          <a:effectLst/>
                          <a:latin typeface="Topmarks" pitchFamily="2" charset="0"/>
                          <a:ea typeface="+mn-ea"/>
                          <a:cs typeface="+mn-cs"/>
                        </a:rPr>
                        <a:t>I can talk about my feelings using words like happy, sad, angry and worried.</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understand how others might be feeling.</a:t>
                      </a:r>
                    </a:p>
                    <a:p>
                      <a:pPr lvl="0"/>
                      <a:endParaRPr lang="en-GB" sz="800" kern="1200" dirty="0">
                        <a:solidFill>
                          <a:schemeClr val="dk1"/>
                        </a:solidFill>
                        <a:effectLst/>
                        <a:latin typeface="Topmarks" pitchFamily="2" charset="0"/>
                        <a:ea typeface="+mn-ea"/>
                        <a:cs typeface="+mn-cs"/>
                      </a:endParaRPr>
                    </a:p>
                    <a:p>
                      <a:r>
                        <a:rPr lang="en-GB" sz="800" kern="1200" dirty="0">
                          <a:solidFill>
                            <a:schemeClr val="dk1"/>
                          </a:solidFill>
                          <a:effectLst/>
                          <a:latin typeface="Topmarks" pitchFamily="2" charset="0"/>
                          <a:ea typeface="+mn-ea"/>
                          <a:cs typeface="+mn-cs"/>
                        </a:rPr>
                        <a:t>I can talk about what makes us the same and different.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GB" sz="800" kern="1200" dirty="0">
                          <a:solidFill>
                            <a:schemeClr val="dk1"/>
                          </a:solidFill>
                          <a:effectLst/>
                          <a:latin typeface="Topmarks" pitchFamily="2" charset="0"/>
                          <a:ea typeface="+mn-ea"/>
                          <a:cs typeface="+mn-cs"/>
                        </a:rPr>
                        <a:t>I can think about the perspective of others and their feelings. </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am beginning to regulate my behaviour accordingly.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am learning to react appropriately when things go wrong. </a:t>
                      </a:r>
                    </a:p>
                    <a:p>
                      <a:endParaRPr lang="en-GB" sz="800" dirty="0">
                        <a:latin typeface="Topmarks" pitchFamily="2" charset="0"/>
                      </a:endParaRPr>
                    </a:p>
                    <a:p>
                      <a:r>
                        <a:rPr lang="en-GB" sz="800" dirty="0">
                          <a:latin typeface="Topmarks" pitchFamily="2" charset="0"/>
                        </a:rPr>
                        <a:t>I am becoming more resilient. </a:t>
                      </a:r>
                    </a:p>
                    <a:p>
                      <a:endParaRPr lang="en-GB" sz="800" dirty="0">
                        <a:latin typeface="Topmarks" pitchFamily="2" charset="0"/>
                      </a:endParaRPr>
                    </a:p>
                    <a:p>
                      <a:r>
                        <a:rPr lang="en-GB" sz="800" dirty="0">
                          <a:latin typeface="Topmarks" pitchFamily="2" charset="0"/>
                        </a:rPr>
                        <a:t>I show a sense of pride over my own achievements.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GB" sz="800" kern="1200" dirty="0">
                          <a:solidFill>
                            <a:schemeClr val="dk1"/>
                          </a:solidFill>
                          <a:effectLst/>
                          <a:latin typeface="Topmarks" pitchFamily="2" charset="0"/>
                          <a:ea typeface="+mn-ea"/>
                          <a:cs typeface="+mn-cs"/>
                        </a:rPr>
                        <a:t>I can set and work towards simple goals</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can wait for what I want and control my immediate impulses where appropriate.</a:t>
                      </a:r>
                      <a:endParaRPr lang="en-GB" sz="10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know how to solve the problem if I upset somebody. </a:t>
                      </a:r>
                    </a:p>
                    <a:p>
                      <a:endParaRPr lang="en-GB" sz="800" dirty="0">
                        <a:latin typeface="Topmarks" pitchFamily="2" charset="0"/>
                      </a:endParaRPr>
                    </a:p>
                    <a:p>
                      <a:r>
                        <a:rPr lang="en-GB" sz="800" dirty="0">
                          <a:latin typeface="Topmarks" pitchFamily="2" charset="0"/>
                        </a:rPr>
                        <a:t>I give focussed attention to what the teacher says, even when engaged in an activity. </a:t>
                      </a:r>
                    </a:p>
                    <a:p>
                      <a:endParaRPr lang="en-GB" sz="800" dirty="0">
                        <a:latin typeface="Topmarks" pitchFamily="2" charset="0"/>
                      </a:endParaRPr>
                    </a:p>
                    <a:p>
                      <a:r>
                        <a:rPr lang="en-GB" sz="800" dirty="0">
                          <a:latin typeface="Topmarks" pitchFamily="2" charset="0"/>
                        </a:rPr>
                        <a:t>I am more able to follow instructions following several ideas or actions. </a:t>
                      </a:r>
                      <a:endParaRPr lang="en-GB" sz="10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can confidently express how I feel in a range of ways. </a:t>
                      </a:r>
                    </a:p>
                    <a:p>
                      <a:endParaRPr lang="en-GB" sz="800" dirty="0">
                        <a:latin typeface="Topmarks" pitchFamily="2" charset="0"/>
                      </a:endParaRPr>
                    </a:p>
                    <a:p>
                      <a:r>
                        <a:rPr lang="en-GB" sz="800" dirty="0">
                          <a:latin typeface="Topmarks" pitchFamily="2" charset="0"/>
                        </a:rPr>
                        <a:t>I can control my impulses. </a:t>
                      </a:r>
                    </a:p>
                    <a:p>
                      <a:endParaRPr lang="en-GB" sz="800" dirty="0">
                        <a:latin typeface="Topmarks" pitchFamily="2" charset="0"/>
                      </a:endParaRPr>
                    </a:p>
                    <a:p>
                      <a:r>
                        <a:rPr lang="en-GB" sz="800" dirty="0">
                          <a:latin typeface="Topmarks" pitchFamily="2" charset="0"/>
                        </a:rPr>
                        <a:t>I can wait my turn. </a:t>
                      </a:r>
                    </a:p>
                    <a:p>
                      <a:endParaRPr lang="en-GB" sz="800" dirty="0">
                        <a:latin typeface="Topmarks" pitchFamily="2" charset="0"/>
                      </a:endParaRPr>
                    </a:p>
                    <a:p>
                      <a:r>
                        <a:rPr lang="en-GB" sz="800" dirty="0">
                          <a:latin typeface="Topmarks" pitchFamily="2" charset="0"/>
                        </a:rPr>
                        <a:t>I can follow instructions following several ideas or 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6069695"/>
                  </a:ext>
                </a:extLst>
              </a:tr>
              <a:tr h="370840">
                <a:tc>
                  <a:txBody>
                    <a:bodyPr/>
                    <a:lstStyle/>
                    <a:p>
                      <a:r>
                        <a:rPr lang="en-GB" sz="1000" b="1">
                          <a:latin typeface="Topmarks" pitchFamily="2" charset="0"/>
                        </a:rPr>
                        <a:t>Managing Self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can ask adults for help when I need it. </a:t>
                      </a:r>
                      <a:endParaRPr lang="en-GB" sz="1000" dirty="0">
                        <a:latin typeface="Topmarks" pitchFamily="2" charset="0"/>
                      </a:endParaRPr>
                    </a:p>
                    <a:p>
                      <a:endParaRPr lang="en-GB" sz="1000" dirty="0">
                        <a:latin typeface="Tw Cen MT" panose="020B0602020104020603" pitchFamily="34" charset="0"/>
                      </a:endParaRPr>
                    </a:p>
                    <a:p>
                      <a:pPr lvl="0"/>
                      <a:r>
                        <a:rPr lang="en-GB" sz="800" kern="1200" dirty="0">
                          <a:solidFill>
                            <a:schemeClr val="dk1"/>
                          </a:solidFill>
                          <a:effectLst/>
                          <a:latin typeface="Topmarks" pitchFamily="2" charset="0"/>
                          <a:ea typeface="+mn-ea"/>
                          <a:cs typeface="+mn-cs"/>
                        </a:rPr>
                        <a:t>I am beginning to follow routines and systems throughout the day and understand why they are important.</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am developing  a sense of self.</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can make healthy choices about food and drinks -  supported within daily snack time and lunch time.</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can manage my personal needs - going to toilet, washing/drying hands, tooth brushing. </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can put on and take off my own coat, shoes, wellies, uniform and outdoor learning clothes. </a:t>
                      </a:r>
                      <a:endParaRPr lang="en-GB" sz="10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am developing independence in the indoor and outdoor provision. </a:t>
                      </a:r>
                    </a:p>
                    <a:p>
                      <a:endParaRPr lang="en-GB" sz="800" dirty="0">
                        <a:latin typeface="Topmarks" pitchFamily="2" charset="0"/>
                      </a:endParaRPr>
                    </a:p>
                    <a:p>
                      <a:r>
                        <a:rPr lang="en-GB" sz="800" dirty="0">
                          <a:latin typeface="Topmarks" pitchFamily="2" charset="0"/>
                        </a:rPr>
                        <a:t>I can use the areas and equipment appropriately. </a:t>
                      </a:r>
                    </a:p>
                    <a:p>
                      <a:endParaRPr lang="en-GB" sz="800" dirty="0">
                        <a:latin typeface="Topmarks" pitchFamily="2" charset="0"/>
                      </a:endParaRPr>
                    </a:p>
                    <a:p>
                      <a:r>
                        <a:rPr lang="en-GB" sz="800" dirty="0">
                          <a:latin typeface="Topmarks" pitchFamily="2" charset="0"/>
                        </a:rPr>
                        <a:t>I am building confidence in my own abilities. </a:t>
                      </a:r>
                    </a:p>
                    <a:p>
                      <a:endParaRPr lang="en-GB" sz="800" dirty="0">
                        <a:latin typeface="Topmarks" pitchFamily="2" charset="0"/>
                      </a:endParaRPr>
                    </a:p>
                    <a:p>
                      <a:r>
                        <a:rPr lang="en-GB" sz="800" dirty="0">
                          <a:latin typeface="Topmarks" pitchFamily="2" charset="0"/>
                        </a:rPr>
                        <a:t>I can set myself simple goals. </a:t>
                      </a:r>
                    </a:p>
                    <a:p>
                      <a:endParaRPr lang="en-GB" sz="800" dirty="0">
                        <a:latin typeface="Topmarks" pitchFamily="2" charset="0"/>
                      </a:endParaRPr>
                    </a:p>
                    <a:p>
                      <a:r>
                        <a:rPr lang="en-GB" sz="800" dirty="0">
                          <a:latin typeface="Topmarks" pitchFamily="2" charset="0"/>
                        </a:rPr>
                        <a:t>I am confident trying new activities. </a:t>
                      </a:r>
                    </a:p>
                    <a:p>
                      <a:endParaRPr lang="en-GB" sz="800" dirty="0">
                        <a:latin typeface="Topmarks" pitchFamily="2" charset="0"/>
                      </a:endParaRPr>
                    </a:p>
                    <a:p>
                      <a:r>
                        <a:rPr lang="en-GB" sz="800" dirty="0">
                          <a:latin typeface="Topmarks" pitchFamily="2" charset="0"/>
                        </a:rPr>
                        <a:t>I understand right from wrong and am trying to follow rules.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attempt tasks with confidence and resilience and can ask for help when needed. </a:t>
                      </a:r>
                    </a:p>
                    <a:p>
                      <a:endParaRPr lang="en-GB" sz="800" dirty="0">
                        <a:latin typeface="Topmarks" pitchFamily="2" charset="0"/>
                      </a:endParaRPr>
                    </a:p>
                    <a:p>
                      <a:r>
                        <a:rPr lang="en-GB" sz="800" dirty="0">
                          <a:latin typeface="Topmarks" pitchFamily="2" charset="0"/>
                        </a:rPr>
                        <a:t>I independently make healthy choices surrounding food. </a:t>
                      </a:r>
                    </a:p>
                    <a:p>
                      <a:endParaRPr lang="en-GB" sz="800" dirty="0">
                        <a:latin typeface="Topmarks" pitchFamily="2" charset="0"/>
                      </a:endParaRPr>
                    </a:p>
                    <a:p>
                      <a:r>
                        <a:rPr lang="en-GB" sz="800" dirty="0">
                          <a:latin typeface="Topmarks" pitchFamily="2" charset="0"/>
                        </a:rPr>
                        <a:t>I can confidently follow routines and systems of the school day and understand why they are important.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demonstrate a good</a:t>
                      </a:r>
                    </a:p>
                    <a:p>
                      <a:r>
                        <a:rPr lang="en-GB" sz="800" dirty="0">
                          <a:latin typeface="Topmarks" pitchFamily="2" charset="0"/>
                        </a:rPr>
                        <a:t>understanding of the</a:t>
                      </a:r>
                    </a:p>
                    <a:p>
                      <a:r>
                        <a:rPr lang="en-GB" sz="800" dirty="0">
                          <a:latin typeface="Topmarks" pitchFamily="2" charset="0"/>
                        </a:rPr>
                        <a:t>behaviour expectations and guide others to follow them.</a:t>
                      </a:r>
                    </a:p>
                    <a:p>
                      <a:endParaRPr lang="en-GB" sz="800" dirty="0">
                        <a:latin typeface="Topmarks" pitchFamily="2" charset="0"/>
                      </a:endParaRPr>
                    </a:p>
                    <a:p>
                      <a:r>
                        <a:rPr lang="en-GB" sz="800" dirty="0">
                          <a:latin typeface="Topmarks" pitchFamily="2" charset="0"/>
                        </a:rPr>
                        <a:t>I can choose activities that make me happy. </a:t>
                      </a:r>
                    </a:p>
                    <a:p>
                      <a:endParaRPr lang="en-GB" sz="800" dirty="0">
                        <a:latin typeface="Topmarks" pitchFamily="2" charset="0"/>
                      </a:endParaRPr>
                    </a:p>
                    <a:p>
                      <a:endParaRPr lang="en-GB" sz="800" dirty="0">
                        <a:latin typeface="Topmarks" pitchFamily="2" charset="0"/>
                      </a:endParaRPr>
                    </a:p>
                    <a:p>
                      <a:endParaRPr lang="en-GB" sz="800" dirty="0">
                        <a:latin typeface="Topmarks" pitchFamily="2" charset="0"/>
                      </a:endParaRPr>
                    </a:p>
                    <a:p>
                      <a:endParaRPr lang="en-GB" sz="8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ask for help when required and understand when I can be independent and don’t need help. </a:t>
                      </a:r>
                    </a:p>
                    <a:p>
                      <a:endParaRPr lang="en-GB" sz="800" dirty="0">
                        <a:latin typeface="Topmarks" pitchFamily="2" charset="0"/>
                      </a:endParaRPr>
                    </a:p>
                    <a:p>
                      <a:r>
                        <a:rPr lang="en-GB" sz="800" dirty="0">
                          <a:latin typeface="Topmarks" pitchFamily="2" charset="0"/>
                        </a:rPr>
                        <a:t>I can discuss my achievements and how I am going to extend my learning.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have a positive sense of self. </a:t>
                      </a:r>
                    </a:p>
                    <a:p>
                      <a:endParaRPr lang="en-GB" sz="800" dirty="0">
                        <a:latin typeface="Topmarks" pitchFamily="2" charset="0"/>
                      </a:endParaRPr>
                    </a:p>
                    <a:p>
                      <a:r>
                        <a:rPr lang="en-GB" sz="800" dirty="0">
                          <a:latin typeface="Topmarks" pitchFamily="2" charset="0"/>
                        </a:rPr>
                        <a:t>I am independent during continuous provision and know how to challenge myself and deepen my learning. </a:t>
                      </a:r>
                    </a:p>
                    <a:p>
                      <a:endParaRPr lang="en-GB" sz="800" dirty="0">
                        <a:latin typeface="Topmarks" pitchFamily="2" charset="0"/>
                      </a:endParaRPr>
                    </a:p>
                    <a:p>
                      <a:r>
                        <a:rPr lang="en-GB" sz="800" dirty="0">
                          <a:latin typeface="Topmarks" pitchFamily="2" charset="0"/>
                        </a:rPr>
                        <a:t>I am confident in my own abilities.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0001573"/>
                  </a:ext>
                </a:extLst>
              </a:tr>
              <a:tr h="370840">
                <a:tc>
                  <a:txBody>
                    <a:bodyPr/>
                    <a:lstStyle/>
                    <a:p>
                      <a:r>
                        <a:rPr lang="en-GB" sz="1000" b="1" dirty="0">
                          <a:latin typeface="Topmarks" pitchFamily="2" charset="0"/>
                        </a:rPr>
                        <a:t>Building Relationships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am beginning to make new friends and play co-operatively. </a:t>
                      </a:r>
                    </a:p>
                    <a:p>
                      <a:endParaRPr lang="en-GB" sz="800" dirty="0">
                        <a:latin typeface="Topmarks" pitchFamily="2" charset="0"/>
                      </a:endParaRPr>
                    </a:p>
                    <a:p>
                      <a:r>
                        <a:rPr lang="en-GB" sz="800" dirty="0">
                          <a:latin typeface="Topmarks" pitchFamily="2" charset="0"/>
                        </a:rPr>
                        <a:t>I am beginning to show confidence in social situations.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understand how to take turns and share.</a:t>
                      </a:r>
                    </a:p>
                    <a:p>
                      <a:endParaRPr lang="en-GB" sz="800" dirty="0">
                        <a:latin typeface="Topmarks" pitchFamily="2" charset="0"/>
                      </a:endParaRPr>
                    </a:p>
                    <a:p>
                      <a:r>
                        <a:rPr lang="en-GB" sz="800" dirty="0">
                          <a:latin typeface="Topmarks" pitchFamily="2" charset="0"/>
                        </a:rPr>
                        <a:t>I show an understanding of other people’s needs.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can form positive relationships with my teachers and peers.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ask questions and listen to the responses of my peers during play. </a:t>
                      </a:r>
                    </a:p>
                    <a:p>
                      <a:endParaRPr lang="en-GB" sz="800" dirty="0">
                        <a:latin typeface="Topmarks" pitchFamily="2" charset="0"/>
                      </a:endParaRPr>
                    </a:p>
                    <a:p>
                      <a:r>
                        <a:rPr lang="en-GB" sz="800" dirty="0">
                          <a:latin typeface="Topmarks" pitchFamily="2" charset="0"/>
                        </a:rPr>
                        <a:t>I know how to resolve conflict with my peers. </a:t>
                      </a:r>
                      <a:endParaRPr lang="en-GB" sz="10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am keen to help other children.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am aware of the likes and dislikes of other people and understand that it is okay to like and do different things.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0088499"/>
                  </a:ext>
                </a:extLst>
              </a:tr>
            </a:tbl>
          </a:graphicData>
        </a:graphic>
      </p:graphicFrame>
    </p:spTree>
    <p:extLst>
      <p:ext uri="{BB962C8B-B14F-4D97-AF65-F5344CB8AC3E}">
        <p14:creationId xmlns:p14="http://schemas.microsoft.com/office/powerpoint/2010/main" val="4003009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47904" y="5295234"/>
            <a:ext cx="20162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0000"/>
              </a:solidFill>
              <a:effectLst/>
              <a:uLnTx/>
              <a:uFillTx/>
              <a:latin typeface="NTPreCursivefk" panose="03000400000000000000" pitchFamily="66" charset="0"/>
              <a:ea typeface="+mn-ea"/>
              <a:cs typeface="+mn-cs"/>
            </a:endParaRPr>
          </a:p>
        </p:txBody>
      </p:sp>
      <p:sp>
        <p:nvSpPr>
          <p:cNvPr id="44" name="TextBox 43"/>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p:cNvSpPr txBox="1"/>
          <p:nvPr/>
        </p:nvSpPr>
        <p:spPr>
          <a:xfrm>
            <a:off x="8992431" y="4563647"/>
            <a:ext cx="194507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p:cNvSpPr/>
          <p:nvPr/>
        </p:nvSpPr>
        <p:spPr>
          <a:xfrm>
            <a:off x="160208" y="168348"/>
            <a:ext cx="11822210" cy="323166"/>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graphicFrame>
        <p:nvGraphicFramePr>
          <p:cNvPr id="15" name="Table 14">
            <a:extLst>
              <a:ext uri="{FF2B5EF4-FFF2-40B4-BE49-F238E27FC236}">
                <a16:creationId xmlns:a16="http://schemas.microsoft.com/office/drawing/2014/main" id="{56CD17A9-9B84-4407-BDE3-C925EFD3EF85}"/>
              </a:ext>
            </a:extLst>
          </p:cNvPr>
          <p:cNvGraphicFramePr>
            <a:graphicFrameLocks noGrp="1"/>
          </p:cNvGraphicFramePr>
          <p:nvPr>
            <p:extLst>
              <p:ext uri="{D42A27DB-BD31-4B8C-83A1-F6EECF244321}">
                <p14:modId xmlns:p14="http://schemas.microsoft.com/office/powerpoint/2010/main" val="2372730034"/>
              </p:ext>
            </p:extLst>
          </p:nvPr>
        </p:nvGraphicFramePr>
        <p:xfrm>
          <a:off x="198325" y="811172"/>
          <a:ext cx="11827447" cy="4285929"/>
        </p:xfrm>
        <a:graphic>
          <a:graphicData uri="http://schemas.openxmlformats.org/drawingml/2006/table">
            <a:tbl>
              <a:tblPr firstRow="1" bandRow="1">
                <a:tableStyleId>{5C22544A-7EE6-4342-B048-85BDC9FD1C3A}</a:tableStyleId>
              </a:tblPr>
              <a:tblGrid>
                <a:gridCol w="3989769">
                  <a:extLst>
                    <a:ext uri="{9D8B030D-6E8A-4147-A177-3AD203B41FA5}">
                      <a16:colId xmlns:a16="http://schemas.microsoft.com/office/drawing/2014/main" val="2921073582"/>
                    </a:ext>
                  </a:extLst>
                </a:gridCol>
                <a:gridCol w="3918839">
                  <a:extLst>
                    <a:ext uri="{9D8B030D-6E8A-4147-A177-3AD203B41FA5}">
                      <a16:colId xmlns:a16="http://schemas.microsoft.com/office/drawing/2014/main" val="4293829077"/>
                    </a:ext>
                  </a:extLst>
                </a:gridCol>
                <a:gridCol w="3918839">
                  <a:extLst>
                    <a:ext uri="{9D8B030D-6E8A-4147-A177-3AD203B41FA5}">
                      <a16:colId xmlns:a16="http://schemas.microsoft.com/office/drawing/2014/main" val="3726171966"/>
                    </a:ext>
                  </a:extLst>
                </a:gridCol>
              </a:tblGrid>
              <a:tr h="108857">
                <a:tc>
                  <a:txBody>
                    <a:bodyPr/>
                    <a:lstStyle/>
                    <a:p>
                      <a:pPr>
                        <a:lnSpc>
                          <a:spcPct val="107000"/>
                        </a:lnSpc>
                        <a:spcAft>
                          <a:spcPts val="0"/>
                        </a:spcAft>
                      </a:pPr>
                      <a:r>
                        <a:rPr lang="en-GB" sz="1000" dirty="0">
                          <a:solidFill>
                            <a:schemeClr val="bg1"/>
                          </a:solidFill>
                          <a:effectLst/>
                          <a:latin typeface="Topmarks" pitchFamily="2" charset="0"/>
                        </a:rPr>
                        <a:t>Autumn 1 - Me and my Relationships</a:t>
                      </a:r>
                      <a:endParaRPr lang="en-GB" sz="1000" dirty="0">
                        <a:solidFill>
                          <a:schemeClr val="bg1"/>
                        </a:solidFill>
                        <a:effectLst/>
                        <a:latin typeface="Topmarks" pitchFamily="2" charset="0"/>
                        <a:ea typeface="Calibri" panose="020F0502020204030204" pitchFamily="34" charset="0"/>
                        <a:cs typeface="Times New Roman" panose="02020603050405020304" pitchFamily="18" charset="0"/>
                      </a:endParaRP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07000"/>
                        </a:lnSpc>
                        <a:spcAft>
                          <a:spcPts val="0"/>
                        </a:spcAft>
                      </a:pPr>
                      <a:r>
                        <a:rPr lang="en-GB" sz="1000" dirty="0">
                          <a:solidFill>
                            <a:schemeClr val="bg1"/>
                          </a:solidFill>
                          <a:effectLst/>
                          <a:latin typeface="Topmarks" pitchFamily="2" charset="0"/>
                        </a:rPr>
                        <a:t>Spring 1 – Keeping Safe</a:t>
                      </a:r>
                      <a:endParaRPr lang="en-GB" sz="1000" dirty="0">
                        <a:solidFill>
                          <a:schemeClr val="bg1"/>
                        </a:solidFill>
                        <a:effectLst/>
                        <a:latin typeface="Topmarks" pitchFamily="2" charset="0"/>
                        <a:ea typeface="Calibri" panose="020F0502020204030204" pitchFamily="34" charset="0"/>
                        <a:cs typeface="Times New Roman" panose="02020603050405020304" pitchFamily="18" charset="0"/>
                      </a:endParaRP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07000"/>
                        </a:lnSpc>
                        <a:spcAft>
                          <a:spcPts val="0"/>
                        </a:spcAft>
                      </a:pPr>
                      <a:r>
                        <a:rPr lang="en-GB" sz="1000" dirty="0">
                          <a:solidFill>
                            <a:schemeClr val="bg1"/>
                          </a:solidFill>
                          <a:effectLst/>
                          <a:latin typeface="Topmarks" pitchFamily="2" charset="0"/>
                        </a:rPr>
                        <a:t>Summer 1 – Being my Best</a:t>
                      </a:r>
                      <a:endParaRPr lang="en-GB" sz="1000" dirty="0">
                        <a:solidFill>
                          <a:schemeClr val="bg1"/>
                        </a:solidFill>
                        <a:effectLst/>
                        <a:latin typeface="Topmarks" pitchFamily="2" charset="0"/>
                        <a:ea typeface="Calibri" panose="020F0502020204030204" pitchFamily="34" charset="0"/>
                        <a:cs typeface="Times New Roman" panose="02020603050405020304" pitchFamily="18" charset="0"/>
                      </a:endParaRPr>
                    </a:p>
                  </a:txBody>
                  <a:tcPr marL="45688" marR="45688" marT="22844" marB="228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069238026"/>
                  </a:ext>
                </a:extLst>
              </a:tr>
              <a:tr h="1946240">
                <a:tc>
                  <a:txBody>
                    <a:bodyPr/>
                    <a:lstStyle/>
                    <a:p>
                      <a:pPr>
                        <a:lnSpc>
                          <a:spcPct val="107000"/>
                        </a:lnSpc>
                        <a:spcAft>
                          <a:spcPts val="0"/>
                        </a:spcAft>
                      </a:pPr>
                      <a:r>
                        <a:rPr lang="en-GB" sz="1000" noProof="0" dirty="0">
                          <a:effectLst/>
                          <a:latin typeface="Topmarks" pitchFamily="2" charset="0"/>
                          <a:ea typeface="Calibri" panose="020F0502020204030204" pitchFamily="34" charset="0"/>
                          <a:cs typeface="Times New Roman" panose="02020603050405020304" pitchFamily="18" charset="0"/>
                        </a:rPr>
                        <a:t>All About me.</a:t>
                      </a:r>
                    </a:p>
                    <a:p>
                      <a:pPr>
                        <a:lnSpc>
                          <a:spcPct val="107000"/>
                        </a:lnSpc>
                        <a:spcAft>
                          <a:spcPts val="0"/>
                        </a:spcAft>
                      </a:pPr>
                      <a:endParaRPr lang="en-GB" sz="1000" noProof="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noProof="0" dirty="0">
                          <a:effectLst/>
                          <a:latin typeface="Topmarks" pitchFamily="2" charset="0"/>
                          <a:ea typeface="Calibri" panose="020F0502020204030204" pitchFamily="34" charset="0"/>
                          <a:cs typeface="Times New Roman" panose="02020603050405020304" pitchFamily="18" charset="0"/>
                        </a:rPr>
                        <a:t>What makes me special.</a:t>
                      </a:r>
                    </a:p>
                    <a:p>
                      <a:pPr>
                        <a:lnSpc>
                          <a:spcPct val="107000"/>
                        </a:lnSpc>
                        <a:spcAft>
                          <a:spcPts val="0"/>
                        </a:spcAft>
                      </a:pPr>
                      <a:endParaRPr lang="en-GB" sz="1000" noProof="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noProof="0" dirty="0">
                          <a:effectLst/>
                          <a:latin typeface="Topmarks" pitchFamily="2" charset="0"/>
                          <a:ea typeface="Calibri" panose="020F0502020204030204" pitchFamily="34" charset="0"/>
                          <a:cs typeface="Times New Roman" panose="02020603050405020304" pitchFamily="18" charset="0"/>
                        </a:rPr>
                        <a:t>Me and my special people.</a:t>
                      </a:r>
                    </a:p>
                    <a:p>
                      <a:pPr>
                        <a:lnSpc>
                          <a:spcPct val="107000"/>
                        </a:lnSpc>
                        <a:spcAft>
                          <a:spcPts val="0"/>
                        </a:spcAft>
                      </a:pPr>
                      <a:endParaRPr lang="en-GB" sz="1000" noProof="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noProof="0" dirty="0">
                          <a:effectLst/>
                          <a:latin typeface="Topmarks" pitchFamily="2" charset="0"/>
                          <a:ea typeface="Calibri" panose="020F0502020204030204" pitchFamily="34" charset="0"/>
                          <a:cs typeface="Times New Roman" panose="02020603050405020304" pitchFamily="18" charset="0"/>
                        </a:rPr>
                        <a:t>Who can help me? </a:t>
                      </a:r>
                    </a:p>
                    <a:p>
                      <a:pPr>
                        <a:lnSpc>
                          <a:spcPct val="107000"/>
                        </a:lnSpc>
                        <a:spcAft>
                          <a:spcPts val="0"/>
                        </a:spcAft>
                      </a:pPr>
                      <a:endParaRPr lang="en-GB" sz="1000" noProof="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noProof="0" dirty="0">
                          <a:effectLst/>
                          <a:latin typeface="Topmarks" pitchFamily="2" charset="0"/>
                          <a:ea typeface="Calibri" panose="020F0502020204030204" pitchFamily="34" charset="0"/>
                          <a:cs typeface="Times New Roman" panose="02020603050405020304" pitchFamily="18" charset="0"/>
                        </a:rPr>
                        <a:t>My feelings.</a:t>
                      </a:r>
                    </a:p>
                    <a:p>
                      <a:pPr>
                        <a:lnSpc>
                          <a:spcPct val="107000"/>
                        </a:lnSpc>
                        <a:spcAft>
                          <a:spcPts val="0"/>
                        </a:spcAft>
                      </a:pPr>
                      <a:endParaRPr lang="en-GB" sz="1100" noProof="0" dirty="0">
                        <a:effectLst/>
                        <a:latin typeface="Topmarks" pitchFamily="2"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What’s safe to go on my body?</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What’s safe to go in my body? (including medicines)</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Safe indoors and outdoors.</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Listening to my feelings.</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Keeping safe online. </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People who help to keep me safe. </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000" dirty="0">
                          <a:solidFill>
                            <a:schemeClr val="tx1"/>
                          </a:solidFill>
                          <a:effectLst/>
                          <a:latin typeface="Topmarks" pitchFamily="2" charset="0"/>
                          <a:ea typeface="Calibri" panose="020F0502020204030204" pitchFamily="34" charset="0"/>
                          <a:cs typeface="Times New Roman" panose="02020603050405020304" pitchFamily="18" charset="0"/>
                        </a:rPr>
                        <a:t>Bouncing back when things go wrong. </a:t>
                      </a:r>
                    </a:p>
                    <a:p>
                      <a:pPr>
                        <a:lnSpc>
                          <a:spcPct val="107000"/>
                        </a:lnSpc>
                        <a:spcAft>
                          <a:spcPts val="0"/>
                        </a:spcAft>
                      </a:pPr>
                      <a:endParaRPr lang="en-GB" sz="1000" dirty="0">
                        <a:solidFill>
                          <a:schemeClr val="tx1"/>
                        </a:solidFill>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solidFill>
                            <a:schemeClr val="tx1"/>
                          </a:solidFill>
                          <a:effectLst/>
                          <a:latin typeface="Topmarks" pitchFamily="2" charset="0"/>
                          <a:ea typeface="Calibri" panose="020F0502020204030204" pitchFamily="34" charset="0"/>
                          <a:cs typeface="Times New Roman" panose="02020603050405020304" pitchFamily="18" charset="0"/>
                        </a:rPr>
                        <a:t>Yes. I can! </a:t>
                      </a:r>
                    </a:p>
                    <a:p>
                      <a:pPr>
                        <a:lnSpc>
                          <a:spcPct val="107000"/>
                        </a:lnSpc>
                        <a:spcAft>
                          <a:spcPts val="0"/>
                        </a:spcAft>
                      </a:pPr>
                      <a:endParaRPr lang="en-GB" sz="1000" dirty="0">
                        <a:solidFill>
                          <a:schemeClr val="tx1"/>
                        </a:solidFill>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solidFill>
                            <a:schemeClr val="tx1"/>
                          </a:solidFill>
                          <a:effectLst/>
                          <a:latin typeface="Topmarks" pitchFamily="2" charset="0"/>
                          <a:ea typeface="Calibri" panose="020F0502020204030204" pitchFamily="34" charset="0"/>
                          <a:cs typeface="Times New Roman" panose="02020603050405020304" pitchFamily="18" charset="0"/>
                        </a:rPr>
                        <a:t>Health eating.</a:t>
                      </a:r>
                    </a:p>
                    <a:p>
                      <a:pPr>
                        <a:lnSpc>
                          <a:spcPct val="107000"/>
                        </a:lnSpc>
                        <a:spcAft>
                          <a:spcPts val="0"/>
                        </a:spcAft>
                      </a:pPr>
                      <a:endParaRPr lang="en-GB" sz="1000" dirty="0">
                        <a:solidFill>
                          <a:schemeClr val="tx1"/>
                        </a:solidFill>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solidFill>
                            <a:schemeClr val="tx1"/>
                          </a:solidFill>
                          <a:effectLst/>
                          <a:latin typeface="Topmarks" pitchFamily="2" charset="0"/>
                          <a:ea typeface="Calibri" panose="020F0502020204030204" pitchFamily="34" charset="0"/>
                          <a:cs typeface="Times New Roman" panose="02020603050405020304" pitchFamily="18" charset="0"/>
                        </a:rPr>
                        <a:t>My healthy mind.</a:t>
                      </a:r>
                    </a:p>
                    <a:p>
                      <a:pPr>
                        <a:lnSpc>
                          <a:spcPct val="107000"/>
                        </a:lnSpc>
                        <a:spcAft>
                          <a:spcPts val="0"/>
                        </a:spcAft>
                      </a:pPr>
                      <a:endParaRPr lang="en-GB" sz="1000" dirty="0">
                        <a:solidFill>
                          <a:schemeClr val="tx1"/>
                        </a:solidFill>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solidFill>
                            <a:schemeClr val="tx1"/>
                          </a:solidFill>
                          <a:effectLst/>
                          <a:latin typeface="Topmarks" pitchFamily="2" charset="0"/>
                          <a:ea typeface="Calibri" panose="020F0502020204030204" pitchFamily="34" charset="0"/>
                          <a:cs typeface="Times New Roman" panose="02020603050405020304" pitchFamily="18" charset="0"/>
                        </a:rPr>
                        <a:t>Move your body.</a:t>
                      </a:r>
                    </a:p>
                    <a:p>
                      <a:pPr>
                        <a:lnSpc>
                          <a:spcPct val="107000"/>
                        </a:lnSpc>
                        <a:spcAft>
                          <a:spcPts val="0"/>
                        </a:spcAft>
                      </a:pPr>
                      <a:endParaRPr lang="en-GB" sz="1000" dirty="0">
                        <a:solidFill>
                          <a:schemeClr val="tx1"/>
                        </a:solidFill>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solidFill>
                            <a:schemeClr val="tx1"/>
                          </a:solidFill>
                          <a:effectLst/>
                          <a:latin typeface="Topmarks" pitchFamily="2" charset="0"/>
                          <a:ea typeface="Calibri" panose="020F0502020204030204" pitchFamily="34" charset="0"/>
                          <a:cs typeface="Times New Roman" panose="02020603050405020304" pitchFamily="18" charset="0"/>
                        </a:rPr>
                        <a:t>A good night’s sleep.</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967436"/>
                  </a:ext>
                </a:extLst>
              </a:tr>
              <a:tr h="167648">
                <a:tc>
                  <a:txBody>
                    <a:bodyPr/>
                    <a:lstStyle/>
                    <a:p>
                      <a:pPr>
                        <a:lnSpc>
                          <a:spcPct val="107000"/>
                        </a:lnSpc>
                        <a:spcAft>
                          <a:spcPts val="0"/>
                        </a:spcAft>
                      </a:pPr>
                      <a:r>
                        <a:rPr lang="en-GB" sz="1000" b="1" dirty="0">
                          <a:solidFill>
                            <a:schemeClr val="bg1"/>
                          </a:solidFill>
                          <a:effectLst/>
                          <a:latin typeface="Topmarks" pitchFamily="2" charset="0"/>
                          <a:ea typeface="Calibri" panose="020F0502020204030204" pitchFamily="34" charset="0"/>
                          <a:cs typeface="Times New Roman" panose="02020603050405020304" pitchFamily="18" charset="0"/>
                        </a:rPr>
                        <a:t>Autumn 2 – Valuing Difference</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07000"/>
                        </a:lnSpc>
                        <a:spcAft>
                          <a:spcPts val="0"/>
                        </a:spcAft>
                      </a:pPr>
                      <a:r>
                        <a:rPr lang="en-GB" sz="1000" b="1" dirty="0">
                          <a:solidFill>
                            <a:schemeClr val="bg1"/>
                          </a:solidFill>
                          <a:effectLst/>
                          <a:latin typeface="Topmarks" pitchFamily="2" charset="0"/>
                          <a:ea typeface="Calibri" panose="020F0502020204030204" pitchFamily="34" charset="0"/>
                          <a:cs typeface="Times New Roman" panose="02020603050405020304" pitchFamily="18" charset="0"/>
                        </a:rPr>
                        <a:t>Spring 2 – Rights and Respect</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nSpc>
                          <a:spcPct val="107000"/>
                        </a:lnSpc>
                        <a:spcAft>
                          <a:spcPts val="0"/>
                        </a:spcAft>
                      </a:pPr>
                      <a:r>
                        <a:rPr lang="en-GB" sz="1000" b="1" dirty="0">
                          <a:solidFill>
                            <a:schemeClr val="bg1"/>
                          </a:solidFill>
                          <a:effectLst/>
                          <a:latin typeface="Topmarks" pitchFamily="2" charset="0"/>
                          <a:ea typeface="Calibri" panose="020F0502020204030204" pitchFamily="34" charset="0"/>
                          <a:cs typeface="Times New Roman" panose="02020603050405020304" pitchFamily="18" charset="0"/>
                        </a:rPr>
                        <a:t>Summer 2 – Growing and Changing</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643256232"/>
                  </a:ext>
                </a:extLst>
              </a:tr>
              <a:tr h="1599388">
                <a:tc>
                  <a:txBody>
                    <a:bodyPr/>
                    <a:lstStyle/>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I’m special, you’re special.</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Same and different.</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Same and different homes.</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Same and different families.</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I am caring.</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I am a friend.</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Looking after my special people</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Looking after my friends</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Being helpful at home and caring for our classroom</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Caring for our world</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Looking after money – recognising, spending, using.</a:t>
                      </a:r>
                    </a:p>
                    <a:p>
                      <a:pPr>
                        <a:lnSpc>
                          <a:spcPct val="107000"/>
                        </a:lnSpc>
                        <a:spcAft>
                          <a:spcPts val="0"/>
                        </a:spcAft>
                      </a:pPr>
                      <a:endParaRPr lang="en-GB" sz="1000" dirty="0">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Topmarks" pitchFamily="2" charset="0"/>
                          <a:ea typeface="Calibri" panose="020F0502020204030204" pitchFamily="34" charset="0"/>
                          <a:cs typeface="Times New Roman" panose="02020603050405020304" pitchFamily="18" charset="0"/>
                        </a:rPr>
                        <a:t>Looking after money – saving money and keeping it safe. </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n-GB" sz="1000" dirty="0">
                          <a:solidFill>
                            <a:schemeClr val="tx1"/>
                          </a:solidFill>
                          <a:effectLst/>
                          <a:latin typeface="Topmarks" pitchFamily="2" charset="0"/>
                          <a:ea typeface="Calibri" panose="020F0502020204030204" pitchFamily="34" charset="0"/>
                          <a:cs typeface="Times New Roman" panose="02020603050405020304" pitchFamily="18" charset="0"/>
                        </a:rPr>
                        <a:t>Seasons</a:t>
                      </a:r>
                    </a:p>
                    <a:p>
                      <a:pPr>
                        <a:lnSpc>
                          <a:spcPct val="107000"/>
                        </a:lnSpc>
                        <a:spcAft>
                          <a:spcPts val="0"/>
                        </a:spcAft>
                      </a:pPr>
                      <a:endParaRPr lang="en-GB" sz="1000" dirty="0">
                        <a:solidFill>
                          <a:schemeClr val="tx1"/>
                        </a:solidFill>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solidFill>
                            <a:schemeClr val="tx1"/>
                          </a:solidFill>
                          <a:effectLst/>
                          <a:latin typeface="Topmarks" pitchFamily="2" charset="0"/>
                          <a:ea typeface="Calibri" panose="020F0502020204030204" pitchFamily="34" charset="0"/>
                          <a:cs typeface="Times New Roman" panose="02020603050405020304" pitchFamily="18" charset="0"/>
                        </a:rPr>
                        <a:t>Life stages – Plants, animals, humans.</a:t>
                      </a:r>
                    </a:p>
                    <a:p>
                      <a:pPr>
                        <a:lnSpc>
                          <a:spcPct val="107000"/>
                        </a:lnSpc>
                        <a:spcAft>
                          <a:spcPts val="0"/>
                        </a:spcAft>
                      </a:pPr>
                      <a:endParaRPr lang="en-GB" sz="1000" dirty="0">
                        <a:solidFill>
                          <a:schemeClr val="tx1"/>
                        </a:solidFill>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solidFill>
                            <a:schemeClr val="tx1"/>
                          </a:solidFill>
                          <a:effectLst/>
                          <a:latin typeface="Topmarks" pitchFamily="2" charset="0"/>
                          <a:ea typeface="Calibri" panose="020F0502020204030204" pitchFamily="34" charset="0"/>
                          <a:cs typeface="Times New Roman" panose="02020603050405020304" pitchFamily="18" charset="0"/>
                        </a:rPr>
                        <a:t>Life stages – Who will I be?</a:t>
                      </a:r>
                    </a:p>
                    <a:p>
                      <a:pPr>
                        <a:lnSpc>
                          <a:spcPct val="107000"/>
                        </a:lnSpc>
                        <a:spcAft>
                          <a:spcPts val="0"/>
                        </a:spcAft>
                      </a:pPr>
                      <a:endParaRPr lang="en-GB" sz="1000" dirty="0">
                        <a:solidFill>
                          <a:schemeClr val="tx1"/>
                        </a:solidFill>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solidFill>
                            <a:schemeClr val="tx1"/>
                          </a:solidFill>
                          <a:effectLst/>
                          <a:latin typeface="Topmarks" pitchFamily="2" charset="0"/>
                          <a:ea typeface="Calibri" panose="020F0502020204030204" pitchFamily="34" charset="0"/>
                          <a:cs typeface="Times New Roman" panose="02020603050405020304" pitchFamily="18" charset="0"/>
                        </a:rPr>
                        <a:t>Getting bigger.</a:t>
                      </a:r>
                    </a:p>
                    <a:p>
                      <a:pPr>
                        <a:lnSpc>
                          <a:spcPct val="107000"/>
                        </a:lnSpc>
                        <a:spcAft>
                          <a:spcPts val="0"/>
                        </a:spcAft>
                      </a:pPr>
                      <a:endParaRPr lang="en-GB" sz="1000" dirty="0">
                        <a:solidFill>
                          <a:schemeClr val="tx1"/>
                        </a:solidFill>
                        <a:effectLst/>
                        <a:latin typeface="Topmarks" pitchFamily="2" charset="0"/>
                        <a:ea typeface="Calibri" panose="020F0502020204030204" pitchFamily="34" charset="0"/>
                        <a:cs typeface="Times New Roman" panose="02020603050405020304" pitchFamily="18" charset="0"/>
                      </a:endParaRPr>
                    </a:p>
                    <a:p>
                      <a:pPr>
                        <a:lnSpc>
                          <a:spcPct val="107000"/>
                        </a:lnSpc>
                        <a:spcAft>
                          <a:spcPts val="0"/>
                        </a:spcAft>
                      </a:pPr>
                      <a:r>
                        <a:rPr lang="en-GB" sz="1000" dirty="0">
                          <a:solidFill>
                            <a:schemeClr val="tx1"/>
                          </a:solidFill>
                          <a:effectLst/>
                          <a:latin typeface="Topmarks" pitchFamily="2" charset="0"/>
                          <a:ea typeface="Calibri" panose="020F0502020204030204" pitchFamily="34" charset="0"/>
                          <a:cs typeface="Times New Roman" panose="02020603050405020304" pitchFamily="18" charset="0"/>
                        </a:rPr>
                        <a:t>Me and my body. </a:t>
                      </a:r>
                    </a:p>
                  </a:txBody>
                  <a:tcPr marL="68580" marR="68580"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5858101"/>
                  </a:ext>
                </a:extLst>
              </a:tr>
            </a:tbl>
          </a:graphicData>
        </a:graphic>
      </p:graphicFrame>
      <p:sp>
        <p:nvSpPr>
          <p:cNvPr id="5" name="TextBox 4"/>
          <p:cNvSpPr txBox="1"/>
          <p:nvPr/>
        </p:nvSpPr>
        <p:spPr>
          <a:xfrm>
            <a:off x="160208" y="152997"/>
            <a:ext cx="11196050" cy="369332"/>
          </a:xfrm>
          <a:prstGeom prst="rect">
            <a:avLst/>
          </a:prstGeom>
          <a:noFill/>
        </p:spPr>
        <p:txBody>
          <a:bodyPr wrap="square" rtlCol="0">
            <a:spAutoFit/>
          </a:bodyPr>
          <a:lstStyle/>
          <a:p>
            <a:pPr>
              <a:defRPr/>
            </a:pPr>
            <a:r>
              <a:rPr kumimoji="0" lang="en-GB" sz="1800" b="0" i="0" u="none" strike="noStrike" kern="1200" cap="none" spc="0" normalizeH="0" baseline="0" noProof="0" dirty="0">
                <a:ln>
                  <a:noFill/>
                </a:ln>
                <a:solidFill>
                  <a:schemeClr val="bg1"/>
                </a:solidFill>
                <a:effectLst/>
                <a:uLnTx/>
                <a:uFillTx/>
                <a:latin typeface="Topmarks" pitchFamily="2" charset="0"/>
              </a:rPr>
              <a:t>Progression for Personal, Social and Emotional </a:t>
            </a:r>
            <a:r>
              <a:rPr lang="en-GB" dirty="0">
                <a:solidFill>
                  <a:schemeClr val="bg1"/>
                </a:solidFill>
                <a:latin typeface="Topmarks" pitchFamily="2" charset="0"/>
              </a:rPr>
              <a:t>D</a:t>
            </a:r>
            <a:r>
              <a:rPr kumimoji="0" lang="en-GB" sz="1800" b="0" i="0" u="none" strike="noStrike" kern="1200" cap="none" spc="0" normalizeH="0" baseline="0" noProof="0" dirty="0" err="1">
                <a:ln>
                  <a:noFill/>
                </a:ln>
                <a:solidFill>
                  <a:schemeClr val="bg1"/>
                </a:solidFill>
                <a:effectLst/>
                <a:uLnTx/>
                <a:uFillTx/>
                <a:latin typeface="Topmarks" pitchFamily="2" charset="0"/>
              </a:rPr>
              <a:t>evelopment</a:t>
            </a:r>
            <a:r>
              <a:rPr kumimoji="0" lang="en-GB" sz="1800" b="0" i="0" u="none" strike="noStrike" kern="1200" cap="none" spc="0" normalizeH="0" baseline="0" noProof="0" dirty="0">
                <a:ln>
                  <a:noFill/>
                </a:ln>
                <a:solidFill>
                  <a:schemeClr val="bg1"/>
                </a:solidFill>
                <a:effectLst/>
                <a:uLnTx/>
                <a:uFillTx/>
                <a:latin typeface="Topmarks" pitchFamily="2" charset="0"/>
              </a:rPr>
              <a:t> (</a:t>
            </a:r>
            <a:r>
              <a:rPr lang="en-GB" dirty="0">
                <a:solidFill>
                  <a:schemeClr val="bg1"/>
                </a:solidFill>
                <a:latin typeface="Topmarks" pitchFamily="2" charset="0"/>
              </a:rPr>
              <a:t>SCARF</a:t>
            </a:r>
            <a:r>
              <a:rPr kumimoji="0" lang="en-GB" sz="1800" b="0" i="0" u="none" strike="noStrike" kern="1200" cap="none" spc="0" normalizeH="0" baseline="0" noProof="0" dirty="0">
                <a:ln>
                  <a:noFill/>
                </a:ln>
                <a:solidFill>
                  <a:schemeClr val="bg1"/>
                </a:solidFill>
                <a:effectLst/>
                <a:uLnTx/>
                <a:uFillTx/>
                <a:latin typeface="Topmarks" pitchFamily="2" charset="0"/>
              </a:rPr>
              <a:t> PSH</a:t>
            </a:r>
            <a:r>
              <a:rPr lang="en-GB" dirty="0">
                <a:solidFill>
                  <a:schemeClr val="bg1"/>
                </a:solidFill>
                <a:latin typeface="Topmarks" pitchFamily="2" charset="0"/>
              </a:rPr>
              <a:t>E</a:t>
            </a:r>
            <a:r>
              <a:rPr kumimoji="0" lang="en-GB" sz="1800" b="0" i="0" u="none" strike="noStrike" kern="1200" cap="none" spc="0" normalizeH="0" baseline="0" noProof="0" dirty="0">
                <a:ln>
                  <a:noFill/>
                </a:ln>
                <a:solidFill>
                  <a:schemeClr val="bg1"/>
                </a:solidFill>
                <a:effectLst/>
                <a:uLnTx/>
                <a:uFillTx/>
                <a:latin typeface="Topmarks" pitchFamily="2" charset="0"/>
              </a:rPr>
              <a:t>)</a:t>
            </a:r>
          </a:p>
        </p:txBody>
      </p:sp>
    </p:spTree>
    <p:extLst>
      <p:ext uri="{BB962C8B-B14F-4D97-AF65-F5344CB8AC3E}">
        <p14:creationId xmlns:p14="http://schemas.microsoft.com/office/powerpoint/2010/main" val="71401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7736" y="138588"/>
            <a:ext cx="11822210" cy="323166"/>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57736" y="129066"/>
            <a:ext cx="99345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Topmarks" pitchFamily="2" charset="0"/>
              </a:rPr>
              <a:t>Progression for P</a:t>
            </a:r>
            <a:r>
              <a:rPr lang="en-GB" dirty="0" err="1">
                <a:solidFill>
                  <a:schemeClr val="bg1"/>
                </a:solidFill>
                <a:latin typeface="Topmarks" pitchFamily="2" charset="0"/>
              </a:rPr>
              <a:t>hysical</a:t>
            </a:r>
            <a:r>
              <a:rPr lang="en-GB" dirty="0">
                <a:solidFill>
                  <a:schemeClr val="bg1"/>
                </a:solidFill>
                <a:latin typeface="Topmarks" pitchFamily="2" charset="0"/>
              </a:rPr>
              <a:t> Development (Prime Area)</a:t>
            </a:r>
            <a:endParaRPr kumimoji="0" lang="en-GB" sz="1800" b="0" i="0" u="none" strike="noStrike" kern="1200" cap="none" spc="0" normalizeH="0" baseline="0" noProof="0" dirty="0">
              <a:ln>
                <a:noFill/>
              </a:ln>
              <a:solidFill>
                <a:schemeClr val="bg1"/>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Topmarks" pitchFamily="2" charset="0"/>
              </a:rPr>
              <a:t> </a:t>
            </a:r>
          </a:p>
        </p:txBody>
      </p:sp>
      <p:sp>
        <p:nvSpPr>
          <p:cNvPr id="13" name="TextBox 12"/>
          <p:cNvSpPr txBox="1"/>
          <p:nvPr/>
        </p:nvSpPr>
        <p:spPr>
          <a:xfrm>
            <a:off x="124107" y="503549"/>
            <a:ext cx="11822210" cy="12157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Physical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Gross Motor Skills ELG </a:t>
            </a:r>
            <a:r>
              <a:rPr kumimoji="0" lang="en-GB" sz="1000" b="0" i="0" u="none" strike="noStrike" kern="1200" cap="none" spc="0" normalizeH="0" baseline="0" noProof="0" dirty="0">
                <a:ln>
                  <a:noFill/>
                </a:ln>
                <a:solidFill>
                  <a:prstClr val="black"/>
                </a:solidFill>
                <a:effectLst/>
                <a:uLnTx/>
                <a:uFillTx/>
                <a:latin typeface="Topmarks" pitchFamily="2" charset="0"/>
              </a:rPr>
              <a:t>• Negotiate space and obstacles safely, with consideration for themselves and others; • Demonstrate strength, balance and coordination when playing; • Move energetically, such as running, jumping, dancing, hopping, skipping and climbing.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Fine Motor Skills ELG </a:t>
            </a:r>
            <a:r>
              <a:rPr kumimoji="0" lang="en-GB" sz="1000" b="0" i="0" u="none" strike="noStrike" kern="1200" cap="none" spc="0" normalizeH="0" baseline="0" noProof="0" dirty="0">
                <a:ln>
                  <a:noFill/>
                </a:ln>
                <a:solidFill>
                  <a:prstClr val="black"/>
                </a:solidFill>
                <a:effectLst/>
                <a:uLnTx/>
                <a:uFillTx/>
                <a:latin typeface="Topmarks" pitchFamily="2" charset="0"/>
              </a:rPr>
              <a:t>• Hold a pencil effectively in preparation for fluent writing – using the tripod grip in almost all cases; • Use a range of small tools, including scissors, paint brushes and cutlery; • Begin to show accuracy and care when drawing.</a:t>
            </a:r>
            <a:endParaRPr kumimoji="0" lang="en-GB" sz="10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Topmarks" pitchFamily="2" charset="0"/>
            </a:endParaRPr>
          </a:p>
        </p:txBody>
      </p:sp>
      <p:sp>
        <p:nvSpPr>
          <p:cNvPr id="14" name="TextBox 13"/>
          <p:cNvSpPr txBox="1"/>
          <p:nvPr/>
        </p:nvSpPr>
        <p:spPr>
          <a:xfrm>
            <a:off x="-847904" y="5295234"/>
            <a:ext cx="20162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0000"/>
              </a:solidFill>
              <a:effectLst/>
              <a:uLnTx/>
              <a:uFillTx/>
              <a:latin typeface="NTPreCursivefk" panose="03000400000000000000" pitchFamily="66" charset="0"/>
              <a:ea typeface="+mn-ea"/>
              <a:cs typeface="+mn-cs"/>
            </a:endParaRPr>
          </a:p>
        </p:txBody>
      </p:sp>
      <p:sp>
        <p:nvSpPr>
          <p:cNvPr id="44" name="TextBox 43"/>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p:cNvSpPr txBox="1"/>
          <p:nvPr/>
        </p:nvSpPr>
        <p:spPr>
          <a:xfrm>
            <a:off x="8992431" y="4563647"/>
            <a:ext cx="194507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graphicFrame>
        <p:nvGraphicFramePr>
          <p:cNvPr id="6" name="Table 5">
            <a:extLst>
              <a:ext uri="{FF2B5EF4-FFF2-40B4-BE49-F238E27FC236}">
                <a16:creationId xmlns:a16="http://schemas.microsoft.com/office/drawing/2014/main" id="{C37D7856-8361-E8EF-7AF1-7B6F4656594E}"/>
              </a:ext>
            </a:extLst>
          </p:cNvPr>
          <p:cNvGraphicFramePr>
            <a:graphicFrameLocks noGrp="1"/>
          </p:cNvGraphicFramePr>
          <p:nvPr>
            <p:extLst>
              <p:ext uri="{D42A27DB-BD31-4B8C-83A1-F6EECF244321}">
                <p14:modId xmlns:p14="http://schemas.microsoft.com/office/powerpoint/2010/main" val="1749190698"/>
              </p:ext>
            </p:extLst>
          </p:nvPr>
        </p:nvGraphicFramePr>
        <p:xfrm>
          <a:off x="157736" y="1438217"/>
          <a:ext cx="11754953" cy="4114800"/>
        </p:xfrm>
        <a:graphic>
          <a:graphicData uri="http://schemas.openxmlformats.org/drawingml/2006/table">
            <a:tbl>
              <a:tblPr firstRow="1" bandRow="1">
                <a:tableStyleId>{5C22544A-7EE6-4342-B048-85BDC9FD1C3A}</a:tableStyleId>
              </a:tblPr>
              <a:tblGrid>
                <a:gridCol w="1679279">
                  <a:extLst>
                    <a:ext uri="{9D8B030D-6E8A-4147-A177-3AD203B41FA5}">
                      <a16:colId xmlns:a16="http://schemas.microsoft.com/office/drawing/2014/main" val="3348817560"/>
                    </a:ext>
                  </a:extLst>
                </a:gridCol>
                <a:gridCol w="1679279">
                  <a:extLst>
                    <a:ext uri="{9D8B030D-6E8A-4147-A177-3AD203B41FA5}">
                      <a16:colId xmlns:a16="http://schemas.microsoft.com/office/drawing/2014/main" val="3047562853"/>
                    </a:ext>
                  </a:extLst>
                </a:gridCol>
                <a:gridCol w="1679279">
                  <a:extLst>
                    <a:ext uri="{9D8B030D-6E8A-4147-A177-3AD203B41FA5}">
                      <a16:colId xmlns:a16="http://schemas.microsoft.com/office/drawing/2014/main" val="733551350"/>
                    </a:ext>
                  </a:extLst>
                </a:gridCol>
                <a:gridCol w="1679279">
                  <a:extLst>
                    <a:ext uri="{9D8B030D-6E8A-4147-A177-3AD203B41FA5}">
                      <a16:colId xmlns:a16="http://schemas.microsoft.com/office/drawing/2014/main" val="4054933164"/>
                    </a:ext>
                  </a:extLst>
                </a:gridCol>
                <a:gridCol w="1679279">
                  <a:extLst>
                    <a:ext uri="{9D8B030D-6E8A-4147-A177-3AD203B41FA5}">
                      <a16:colId xmlns:a16="http://schemas.microsoft.com/office/drawing/2014/main" val="843235256"/>
                    </a:ext>
                  </a:extLst>
                </a:gridCol>
                <a:gridCol w="1679279">
                  <a:extLst>
                    <a:ext uri="{9D8B030D-6E8A-4147-A177-3AD203B41FA5}">
                      <a16:colId xmlns:a16="http://schemas.microsoft.com/office/drawing/2014/main" val="2933145502"/>
                    </a:ext>
                  </a:extLst>
                </a:gridCol>
                <a:gridCol w="1679279">
                  <a:extLst>
                    <a:ext uri="{9D8B030D-6E8A-4147-A177-3AD203B41FA5}">
                      <a16:colId xmlns:a16="http://schemas.microsoft.com/office/drawing/2014/main" val="2484172599"/>
                    </a:ext>
                  </a:extLst>
                </a:gridCol>
              </a:tblGrid>
              <a:tr h="206560">
                <a:tc>
                  <a:txBody>
                    <a:bodyPr/>
                    <a:lstStyle/>
                    <a:p>
                      <a:endParaRPr lang="en-GB" sz="10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Autumn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800">
                          <a:latin typeface="Topmarks" pitchFamily="2" charset="0"/>
                        </a:rPr>
                        <a:t>Autumn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latin typeface="Topmarks" pitchFamily="2" charset="0"/>
                        </a:rPr>
                        <a:t>Spring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latin typeface="Topmarks" pitchFamily="2" charset="0"/>
                        </a:rPr>
                        <a:t>Spring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latin typeface="Topmarks" pitchFamily="2" charset="0"/>
                        </a:rPr>
                        <a:t>Summer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Summer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807773356"/>
                  </a:ext>
                </a:extLst>
              </a:tr>
              <a:tr h="370840">
                <a:tc>
                  <a:txBody>
                    <a:bodyPr/>
                    <a:lstStyle/>
                    <a:p>
                      <a:r>
                        <a:rPr lang="en-GB" sz="1000" b="1" dirty="0">
                          <a:latin typeface="Topmarks" pitchFamily="2" charset="0"/>
                        </a:rPr>
                        <a:t>Fine Motor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can attempt to use one handed tools – scissors, paintbrushes, pencils, etc. </a:t>
                      </a:r>
                    </a:p>
                    <a:p>
                      <a:endParaRPr lang="en-GB" sz="800" dirty="0">
                        <a:latin typeface="Topmarks" pitchFamily="2" charset="0"/>
                      </a:endParaRPr>
                    </a:p>
                    <a:p>
                      <a:r>
                        <a:rPr lang="en-GB" sz="800" dirty="0">
                          <a:latin typeface="Topmarks" pitchFamily="2" charset="0"/>
                        </a:rPr>
                        <a:t>I can attempt to use a knife and fork to eat.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am beginning to use a comfortable grip to hold a pencil. </a:t>
                      </a:r>
                    </a:p>
                    <a:p>
                      <a:endParaRPr lang="en-GB" sz="800" dirty="0">
                        <a:latin typeface="Topmarks" pitchFamily="2" charset="0"/>
                      </a:endParaRPr>
                    </a:p>
                    <a:p>
                      <a:r>
                        <a:rPr lang="en-GB" sz="800" dirty="0">
                          <a:latin typeface="Topmarks" pitchFamily="2" charset="0"/>
                        </a:rPr>
                        <a:t>I have refined my fine motor skills enough to become more confident using one handed tools. </a:t>
                      </a:r>
                    </a:p>
                    <a:p>
                      <a:endParaRPr lang="en-GB" sz="800" dirty="0">
                        <a:latin typeface="Topmarks" pitchFamily="2" charset="0"/>
                      </a:endParaRPr>
                    </a:p>
                    <a:p>
                      <a:r>
                        <a:rPr lang="en-GB" sz="800" dirty="0">
                          <a:latin typeface="Topmarks" pitchFamily="2" charset="0"/>
                        </a:rPr>
                        <a:t>I can use a knife and fork confidently.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am beginning to develop the foundations of a handwriting style. </a:t>
                      </a:r>
                    </a:p>
                    <a:p>
                      <a:endParaRPr lang="en-GB" sz="800" dirty="0">
                        <a:latin typeface="Topmarks" pitchFamily="2" charset="0"/>
                      </a:endParaRPr>
                    </a:p>
                    <a:p>
                      <a:r>
                        <a:rPr lang="en-GB" sz="800" dirty="0">
                          <a:latin typeface="Topmarks" pitchFamily="2" charset="0"/>
                        </a:rPr>
                        <a:t>I engage in arts and crafts and puzzles with small pieces.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am beginning to show more accuracy when drawing.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am refining my handwriting style. </a:t>
                      </a:r>
                    </a:p>
                    <a:p>
                      <a:endParaRPr lang="en-GB" sz="800" dirty="0">
                        <a:latin typeface="Topmarks" pitchFamily="2" charset="0"/>
                      </a:endParaRPr>
                    </a:p>
                    <a:p>
                      <a:r>
                        <a:rPr lang="en-GB" sz="800" dirty="0">
                          <a:latin typeface="Topmarks" pitchFamily="2" charset="0"/>
                        </a:rPr>
                        <a:t>I can use scissors and other one-handed tools correctly and confidently. </a:t>
                      </a:r>
                      <a:endParaRPr lang="en-GB" sz="10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latin typeface="Topmarks" pitchFamily="2" charset="0"/>
                        </a:rPr>
                        <a:t>I am showing more accuracy when drawing, adding smaller details.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latin typeface="Topmarks" pitchFamily="2" charset="0"/>
                        </a:rPr>
                        <a:t>I have refined my handwriting style.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latin typeface="Topmarks" pitchFamily="2" charset="0"/>
                        </a:rPr>
                        <a:t>I can hold a pencil comfortably, using enough pressure when writing and forming most letters correctly. </a:t>
                      </a:r>
                      <a:endParaRPr lang="en-GB" sz="8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6069695"/>
                  </a:ext>
                </a:extLst>
              </a:tr>
              <a:tr h="370840">
                <a:tc>
                  <a:txBody>
                    <a:bodyPr/>
                    <a:lstStyle/>
                    <a:p>
                      <a:r>
                        <a:rPr lang="en-GB" sz="1000" b="1" dirty="0">
                          <a:latin typeface="Topmarks" pitchFamily="2" charset="0"/>
                        </a:rPr>
                        <a:t>Gross Motor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GB" sz="800" kern="1200" dirty="0">
                          <a:solidFill>
                            <a:schemeClr val="dk1"/>
                          </a:solidFill>
                          <a:effectLst/>
                          <a:latin typeface="Topmarks" pitchFamily="2" charset="0"/>
                          <a:ea typeface="+mn-ea"/>
                          <a:cs typeface="+mn-cs"/>
                        </a:rPr>
                        <a:t>I am refining my movement skills (rolling, crawling, walking, climbing etc). </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am developing core muscle strength to achieve good posture when sitting at a table or on the floor.</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am developing overall body strength, co-ordination, balance and agility.</a:t>
                      </a:r>
                    </a:p>
                    <a:p>
                      <a:pPr lvl="0"/>
                      <a:r>
                        <a:rPr lang="en-GB" sz="800" kern="1200" dirty="0">
                          <a:solidFill>
                            <a:schemeClr val="dk1"/>
                          </a:solidFill>
                          <a:effectLst/>
                          <a:latin typeface="Topmarks" pitchFamily="2" charset="0"/>
                          <a:ea typeface="+mn-ea"/>
                          <a:cs typeface="+mn-cs"/>
                        </a:rPr>
                        <a:t> </a:t>
                      </a:r>
                    </a:p>
                    <a:p>
                      <a:pPr lvl="0"/>
                      <a:r>
                        <a:rPr lang="en-GB" sz="800" kern="1200" dirty="0">
                          <a:solidFill>
                            <a:schemeClr val="dk1"/>
                          </a:solidFill>
                          <a:effectLst/>
                          <a:latin typeface="Topmarks" pitchFamily="2" charset="0"/>
                          <a:ea typeface="+mn-ea"/>
                          <a:cs typeface="+mn-cs"/>
                        </a:rPr>
                        <a:t>I am beginning to show a fluent style of moving, with developing control and grace.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GB" sz="800" kern="1200" dirty="0">
                          <a:solidFill>
                            <a:schemeClr val="dk1"/>
                          </a:solidFill>
                          <a:effectLst/>
                          <a:latin typeface="Topmarks" pitchFamily="2" charset="0"/>
                          <a:ea typeface="+mn-ea"/>
                          <a:cs typeface="+mn-cs"/>
                        </a:rPr>
                        <a:t>I can combine different movements with ease and fluency.</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am developing a more fluent style of moving, with control and grace. </a:t>
                      </a:r>
                      <a:endParaRPr lang="en-GB" sz="8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GB" sz="800" kern="1200" dirty="0">
                          <a:solidFill>
                            <a:schemeClr val="dk1"/>
                          </a:solidFill>
                          <a:effectLst/>
                          <a:latin typeface="Topmarks" pitchFamily="2" charset="0"/>
                          <a:ea typeface="+mn-ea"/>
                          <a:cs typeface="+mn-cs"/>
                        </a:rPr>
                        <a:t>I can safely use a range of large and small apparatus indoors and outdoors, alone and in a group.</a:t>
                      </a:r>
                    </a:p>
                    <a:p>
                      <a:pPr lvl="0"/>
                      <a:endParaRPr lang="en-GB" sz="800" kern="1200" dirty="0">
                        <a:solidFill>
                          <a:schemeClr val="dk1"/>
                        </a:solidFill>
                        <a:effectLst/>
                        <a:latin typeface="Topmarks" pitchFamily="2" charset="0"/>
                        <a:ea typeface="+mn-ea"/>
                        <a:cs typeface="+mn-cs"/>
                      </a:endParaRP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am developing overall body-strength, balance, co-ordination and agility.</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am becoming more aware of special awareness without adult prompts.</a:t>
                      </a:r>
                    </a:p>
                    <a:p>
                      <a:endParaRPr lang="en-GB" sz="10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GB" sz="800" kern="1200" dirty="0">
                          <a:solidFill>
                            <a:schemeClr val="dk1"/>
                          </a:solidFill>
                          <a:effectLst/>
                          <a:latin typeface="Topmarks" pitchFamily="2" charset="0"/>
                          <a:ea typeface="+mn-ea"/>
                          <a:cs typeface="+mn-cs"/>
                        </a:rPr>
                        <a:t>I can negotiate space and obstacles safely, taking others and my own safety into account.</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am developing overall body-strength, balance, co-ordination and agility.</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am refining my ball skills – throwing, catching, kicking, passing etc.</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am becoming more confident, competent, precise and accurate when engaging in activities that involve a ball.</a:t>
                      </a:r>
                    </a:p>
                    <a:p>
                      <a:endParaRPr lang="en-GB" sz="1000" dirty="0">
                        <a:latin typeface="Topmarks"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GB" sz="800" kern="1200" dirty="0">
                          <a:solidFill>
                            <a:schemeClr val="dk1"/>
                          </a:solidFill>
                          <a:effectLst/>
                          <a:latin typeface="Topmarks" pitchFamily="2" charset="0"/>
                          <a:ea typeface="+mn-ea"/>
                          <a:cs typeface="+mn-cs"/>
                        </a:rPr>
                        <a:t>I can confidently negotiate space and obstacles safely. </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am proficient, can control and am confident with my movement. </a:t>
                      </a:r>
                    </a:p>
                    <a:p>
                      <a:endParaRPr lang="en-GB" sz="1000" dirty="0">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dirty="0">
                          <a:latin typeface="Topmarks" pitchFamily="2" charset="0"/>
                        </a:rPr>
                        <a:t>I can confidently negotiate space and obstacles safely, with consideration for myself and others. </a:t>
                      </a:r>
                    </a:p>
                    <a:p>
                      <a:endParaRPr lang="en-GB" sz="800" dirty="0">
                        <a:latin typeface="Topmarks" pitchFamily="2" charset="0"/>
                      </a:endParaRPr>
                    </a:p>
                    <a:p>
                      <a:r>
                        <a:rPr lang="en-GB" sz="800" dirty="0">
                          <a:latin typeface="Topmarks" pitchFamily="2" charset="0"/>
                        </a:rPr>
                        <a:t>I demonstrate strength, balance and coordination when playing. </a:t>
                      </a:r>
                    </a:p>
                    <a:p>
                      <a:endParaRPr lang="en-GB" sz="800" dirty="0">
                        <a:latin typeface="Topmarks" pitchFamily="2" charset="0"/>
                      </a:endParaRPr>
                    </a:p>
                    <a:p>
                      <a:r>
                        <a:rPr lang="en-GB" sz="800" dirty="0">
                          <a:latin typeface="Topmarks" pitchFamily="2" charset="0"/>
                        </a:rPr>
                        <a:t>I am able to run, jump, dance, hop, skip and climb. </a:t>
                      </a:r>
                    </a:p>
                    <a:p>
                      <a:endParaRPr lang="en-GB" sz="800" dirty="0">
                        <a:latin typeface="Topmarks" pitchFamily="2" charset="0"/>
                      </a:endParaRPr>
                    </a:p>
                    <a:p>
                      <a:r>
                        <a:rPr lang="en-GB" sz="800" dirty="0">
                          <a:latin typeface="Topmarks" pitchFamily="2" charset="0"/>
                        </a:rPr>
                        <a:t>I can ride bikes and scooters.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0432661"/>
                  </a:ext>
                </a:extLst>
              </a:tr>
            </a:tbl>
          </a:graphicData>
        </a:graphic>
      </p:graphicFrame>
    </p:spTree>
    <p:extLst>
      <p:ext uri="{BB962C8B-B14F-4D97-AF65-F5344CB8AC3E}">
        <p14:creationId xmlns:p14="http://schemas.microsoft.com/office/powerpoint/2010/main" val="583895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400AB-8B86-2742-B237-794CDD06E09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9614C47-FAAF-B353-5643-589AFA60763F}"/>
              </a:ext>
            </a:extLst>
          </p:cNvPr>
          <p:cNvSpPr/>
          <p:nvPr/>
        </p:nvSpPr>
        <p:spPr>
          <a:xfrm>
            <a:off x="157736" y="138588"/>
            <a:ext cx="11822210" cy="323166"/>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D35FD7A6-1F75-4D50-278A-B4F64D72ECBD}"/>
              </a:ext>
            </a:extLst>
          </p:cNvPr>
          <p:cNvSpPr txBox="1"/>
          <p:nvPr/>
        </p:nvSpPr>
        <p:spPr>
          <a:xfrm>
            <a:off x="157736" y="129066"/>
            <a:ext cx="99345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Topmarks" pitchFamily="2" charset="0"/>
              </a:rPr>
              <a:t>Progression for P</a:t>
            </a:r>
            <a:r>
              <a:rPr lang="en-GB" dirty="0" err="1">
                <a:solidFill>
                  <a:schemeClr val="bg1"/>
                </a:solidFill>
                <a:latin typeface="Topmarks" pitchFamily="2" charset="0"/>
              </a:rPr>
              <a:t>hysical</a:t>
            </a:r>
            <a:r>
              <a:rPr lang="en-GB" dirty="0">
                <a:solidFill>
                  <a:schemeClr val="bg1"/>
                </a:solidFill>
                <a:latin typeface="Topmarks" pitchFamily="2" charset="0"/>
              </a:rPr>
              <a:t> Development (PE Overview)</a:t>
            </a:r>
            <a:endParaRPr kumimoji="0" lang="en-GB" sz="1800" b="0" i="0" u="none" strike="noStrike" kern="1200" cap="none" spc="0" normalizeH="0" baseline="0" noProof="0" dirty="0">
              <a:ln>
                <a:noFill/>
              </a:ln>
              <a:solidFill>
                <a:schemeClr val="bg1"/>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Topmarks" pitchFamily="2" charset="0"/>
              </a:rPr>
              <a:t> </a:t>
            </a:r>
          </a:p>
        </p:txBody>
      </p:sp>
      <p:sp>
        <p:nvSpPr>
          <p:cNvPr id="13" name="TextBox 12">
            <a:extLst>
              <a:ext uri="{FF2B5EF4-FFF2-40B4-BE49-F238E27FC236}">
                <a16:creationId xmlns:a16="http://schemas.microsoft.com/office/drawing/2014/main" id="{904074B0-9866-94A5-CD80-12057F47FB8E}"/>
              </a:ext>
            </a:extLst>
          </p:cNvPr>
          <p:cNvSpPr txBox="1"/>
          <p:nvPr/>
        </p:nvSpPr>
        <p:spPr>
          <a:xfrm>
            <a:off x="124107" y="503549"/>
            <a:ext cx="11822210" cy="12157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Physical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Gross Motor Skills ELG </a:t>
            </a:r>
            <a:r>
              <a:rPr kumimoji="0" lang="en-GB" sz="1000" b="0" i="0" u="none" strike="noStrike" kern="1200" cap="none" spc="0" normalizeH="0" baseline="0" noProof="0" dirty="0">
                <a:ln>
                  <a:noFill/>
                </a:ln>
                <a:solidFill>
                  <a:prstClr val="black"/>
                </a:solidFill>
                <a:effectLst/>
                <a:uLnTx/>
                <a:uFillTx/>
                <a:latin typeface="Topmarks" pitchFamily="2" charset="0"/>
              </a:rPr>
              <a:t>• Negotiate space and obstacles safely, with consideration for themselves and others; • Demonstrate strength, balance and coordination when playing; • Move energetically, such as running, jumping, dancing, hopping, skipping and climbing.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Fine Motor Skills ELG </a:t>
            </a:r>
            <a:r>
              <a:rPr kumimoji="0" lang="en-GB" sz="1000" b="0" i="0" u="none" strike="noStrike" kern="1200" cap="none" spc="0" normalizeH="0" baseline="0" noProof="0" dirty="0">
                <a:ln>
                  <a:noFill/>
                </a:ln>
                <a:solidFill>
                  <a:prstClr val="black"/>
                </a:solidFill>
                <a:effectLst/>
                <a:uLnTx/>
                <a:uFillTx/>
                <a:latin typeface="Topmarks" pitchFamily="2" charset="0"/>
              </a:rPr>
              <a:t>• Hold a pencil effectively in preparation for fluent writing – using the tripod grip in almost all cases; • Use a range of small tools, including scissors, paint brushes and cutlery; • Begin to show accuracy and care when drawing.</a:t>
            </a:r>
            <a:endParaRPr kumimoji="0" lang="en-GB" sz="10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opmark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Topmarks" pitchFamily="2" charset="0"/>
            </a:endParaRPr>
          </a:p>
        </p:txBody>
      </p:sp>
      <p:sp>
        <p:nvSpPr>
          <p:cNvPr id="14" name="TextBox 13">
            <a:extLst>
              <a:ext uri="{FF2B5EF4-FFF2-40B4-BE49-F238E27FC236}">
                <a16:creationId xmlns:a16="http://schemas.microsoft.com/office/drawing/2014/main" id="{BB7F378F-1CDA-C131-5894-F376D8E7081F}"/>
              </a:ext>
            </a:extLst>
          </p:cNvPr>
          <p:cNvSpPr txBox="1"/>
          <p:nvPr/>
        </p:nvSpPr>
        <p:spPr>
          <a:xfrm>
            <a:off x="-847904" y="5295234"/>
            <a:ext cx="20162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0000"/>
              </a:solidFill>
              <a:effectLst/>
              <a:uLnTx/>
              <a:uFillTx/>
              <a:latin typeface="NTPreCursivefk" panose="03000400000000000000" pitchFamily="66" charset="0"/>
              <a:ea typeface="+mn-ea"/>
              <a:cs typeface="+mn-cs"/>
            </a:endParaRPr>
          </a:p>
        </p:txBody>
      </p:sp>
      <p:sp>
        <p:nvSpPr>
          <p:cNvPr id="44" name="TextBox 43">
            <a:extLst>
              <a:ext uri="{FF2B5EF4-FFF2-40B4-BE49-F238E27FC236}">
                <a16:creationId xmlns:a16="http://schemas.microsoft.com/office/drawing/2014/main" id="{DB74D878-6D49-824C-C7E0-56470E0FF8CD}"/>
              </a:ext>
            </a:extLst>
          </p:cNvPr>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BFC565D-843F-ED79-E753-A5B8A3BAFD35}"/>
              </a:ext>
            </a:extLst>
          </p:cNvPr>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graphicFrame>
        <p:nvGraphicFramePr>
          <p:cNvPr id="6" name="Table 5">
            <a:extLst>
              <a:ext uri="{FF2B5EF4-FFF2-40B4-BE49-F238E27FC236}">
                <a16:creationId xmlns:a16="http://schemas.microsoft.com/office/drawing/2014/main" id="{F0D5B2AA-98E6-5A31-40BF-9167B9B428E4}"/>
              </a:ext>
            </a:extLst>
          </p:cNvPr>
          <p:cNvGraphicFramePr>
            <a:graphicFrameLocks noGrp="1"/>
          </p:cNvGraphicFramePr>
          <p:nvPr>
            <p:extLst>
              <p:ext uri="{D42A27DB-BD31-4B8C-83A1-F6EECF244321}">
                <p14:modId xmlns:p14="http://schemas.microsoft.com/office/powerpoint/2010/main" val="3961208684"/>
              </p:ext>
            </p:extLst>
          </p:nvPr>
        </p:nvGraphicFramePr>
        <p:xfrm>
          <a:off x="157735" y="1438217"/>
          <a:ext cx="11788578" cy="2307603"/>
        </p:xfrm>
        <a:graphic>
          <a:graphicData uri="http://schemas.openxmlformats.org/drawingml/2006/table">
            <a:tbl>
              <a:tblPr firstRow="1" bandRow="1">
                <a:tableStyleId>{5C22544A-7EE6-4342-B048-85BDC9FD1C3A}</a:tableStyleId>
              </a:tblPr>
              <a:tblGrid>
                <a:gridCol w="1964763">
                  <a:extLst>
                    <a:ext uri="{9D8B030D-6E8A-4147-A177-3AD203B41FA5}">
                      <a16:colId xmlns:a16="http://schemas.microsoft.com/office/drawing/2014/main" val="3047562853"/>
                    </a:ext>
                  </a:extLst>
                </a:gridCol>
                <a:gridCol w="1964763">
                  <a:extLst>
                    <a:ext uri="{9D8B030D-6E8A-4147-A177-3AD203B41FA5}">
                      <a16:colId xmlns:a16="http://schemas.microsoft.com/office/drawing/2014/main" val="733551350"/>
                    </a:ext>
                  </a:extLst>
                </a:gridCol>
                <a:gridCol w="1964763">
                  <a:extLst>
                    <a:ext uri="{9D8B030D-6E8A-4147-A177-3AD203B41FA5}">
                      <a16:colId xmlns:a16="http://schemas.microsoft.com/office/drawing/2014/main" val="4054933164"/>
                    </a:ext>
                  </a:extLst>
                </a:gridCol>
                <a:gridCol w="1964763">
                  <a:extLst>
                    <a:ext uri="{9D8B030D-6E8A-4147-A177-3AD203B41FA5}">
                      <a16:colId xmlns:a16="http://schemas.microsoft.com/office/drawing/2014/main" val="843235256"/>
                    </a:ext>
                  </a:extLst>
                </a:gridCol>
                <a:gridCol w="1964763">
                  <a:extLst>
                    <a:ext uri="{9D8B030D-6E8A-4147-A177-3AD203B41FA5}">
                      <a16:colId xmlns:a16="http://schemas.microsoft.com/office/drawing/2014/main" val="2933145502"/>
                    </a:ext>
                  </a:extLst>
                </a:gridCol>
                <a:gridCol w="1964763">
                  <a:extLst>
                    <a:ext uri="{9D8B030D-6E8A-4147-A177-3AD203B41FA5}">
                      <a16:colId xmlns:a16="http://schemas.microsoft.com/office/drawing/2014/main" val="2484172599"/>
                    </a:ext>
                  </a:extLst>
                </a:gridCol>
              </a:tblGrid>
              <a:tr h="256030">
                <a:tc>
                  <a:txBody>
                    <a:bodyPr/>
                    <a:lstStyle/>
                    <a:p>
                      <a:pPr algn="ctr"/>
                      <a:r>
                        <a:rPr lang="en-GB" sz="1000" dirty="0">
                          <a:latin typeface="Topmarks" pitchFamily="2" charset="0"/>
                        </a:rPr>
                        <a:t>Autumn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latin typeface="Topmarks" pitchFamily="2" charset="0"/>
                        </a:rPr>
                        <a:t>Autumn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latin typeface="Topmarks" pitchFamily="2" charset="0"/>
                        </a:rPr>
                        <a:t>Spring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latin typeface="Topmarks" pitchFamily="2" charset="0"/>
                        </a:rPr>
                        <a:t>Spring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latin typeface="Topmarks" pitchFamily="2" charset="0"/>
                        </a:rPr>
                        <a:t>Summer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latin typeface="Topmarks" pitchFamily="2" charset="0"/>
                        </a:rPr>
                        <a:t>Summer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807773356"/>
                  </a:ext>
                </a:extLst>
              </a:tr>
              <a:tr h="2051573">
                <a:tc>
                  <a:txBody>
                    <a:bodyPr/>
                    <a:lstStyle/>
                    <a:p>
                      <a:pPr algn="ctr">
                        <a:lnSpc>
                          <a:spcPct val="107000"/>
                        </a:lnSpc>
                      </a:pPr>
                      <a:r>
                        <a:rPr lang="en-GB" sz="1000" b="1" u="sng" dirty="0">
                          <a:solidFill>
                            <a:srgbClr val="000000"/>
                          </a:solidFill>
                          <a:effectLst/>
                          <a:latin typeface="Topmarks" pitchFamily="2" charset="0"/>
                          <a:ea typeface="Times New Roman" panose="02020603050405020304" pitchFamily="18" charset="0"/>
                          <a:cs typeface="Times New Roman" panose="02020603050405020304" pitchFamily="18" charset="0"/>
                        </a:rPr>
                        <a:t>Agility, Balance, Coordination</a:t>
                      </a:r>
                      <a:endParaRPr lang="en-GB" sz="1000" dirty="0">
                        <a:effectLst/>
                        <a:latin typeface="Topmarks" pitchFamily="2" charset="0"/>
                        <a:ea typeface="Times New Roman" panose="02020603050405020304" pitchFamily="18" charset="0"/>
                        <a:cs typeface="Times New Roman" panose="02020603050405020304" pitchFamily="18" charset="0"/>
                      </a:endParaRPr>
                    </a:p>
                    <a:p>
                      <a:pPr algn="ctr">
                        <a:lnSpc>
                          <a:spcPct val="107000"/>
                        </a:lnSpc>
                      </a:pPr>
                      <a:r>
                        <a:rPr lang="en-GB" sz="1000" b="1" dirty="0">
                          <a:effectLst/>
                          <a:latin typeface="Topmarks" pitchFamily="2" charset="0"/>
                          <a:ea typeface="Times New Roman" panose="02020603050405020304" pitchFamily="18" charset="0"/>
                          <a:cs typeface="Times New Roman" panose="02020603050405020304" pitchFamily="18" charset="0"/>
                        </a:rPr>
                        <a:t> </a:t>
                      </a:r>
                      <a:endParaRPr lang="en-GB" sz="1000" dirty="0">
                        <a:effectLst/>
                        <a:latin typeface="Topmarks" pitchFamily="2" charset="0"/>
                        <a:ea typeface="Times New Roman" panose="02020603050405020304" pitchFamily="18" charset="0"/>
                        <a:cs typeface="Times New Roman" panose="02020603050405020304" pitchFamily="18" charset="0"/>
                      </a:endParaRPr>
                    </a:p>
                    <a:p>
                      <a:pPr algn="ctr">
                        <a:lnSpc>
                          <a:spcPct val="107000"/>
                        </a:lnSpc>
                      </a:pPr>
                      <a:r>
                        <a:rPr lang="en-GB" sz="1000" dirty="0">
                          <a:solidFill>
                            <a:srgbClr val="000000"/>
                          </a:solidFill>
                          <a:effectLst/>
                          <a:latin typeface="Topmarks" pitchFamily="2" charset="0"/>
                          <a:ea typeface="Times New Roman" panose="02020603050405020304" pitchFamily="18" charset="0"/>
                          <a:cs typeface="Times New Roman" panose="02020603050405020304" pitchFamily="18" charset="0"/>
                        </a:rPr>
                        <a:t>Fundamental Movement Skills/SAQ (Speed, Agility, Quickness) Running, jumping, hopping</a:t>
                      </a:r>
                      <a:endParaRPr lang="en-GB" sz="1000" dirty="0">
                        <a:effectLst/>
                        <a:latin typeface="Topmarks" pitchFamily="2" charset="0"/>
                        <a:ea typeface="Times New Roman" panose="02020603050405020304" pitchFamily="18" charset="0"/>
                        <a:cs typeface="Times New Roman" panose="02020603050405020304" pitchFamily="18" charset="0"/>
                      </a:endParaRPr>
                    </a:p>
                    <a:p>
                      <a:pPr algn="ctr">
                        <a:lnSpc>
                          <a:spcPct val="107000"/>
                        </a:lnSpc>
                      </a:pPr>
                      <a:r>
                        <a:rPr lang="en-GB" sz="1000" dirty="0">
                          <a:effectLst/>
                          <a:latin typeface="Topmarks" pitchFamily="2" charset="0"/>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GB" sz="1000" b="1" u="sng" dirty="0">
                          <a:solidFill>
                            <a:srgbClr val="000000"/>
                          </a:solidFill>
                          <a:effectLst/>
                          <a:latin typeface="Topmarks" pitchFamily="2" charset="0"/>
                          <a:ea typeface="Times New Roman" panose="02020603050405020304" pitchFamily="18" charset="0"/>
                          <a:cs typeface="Times New Roman" panose="02020603050405020304" pitchFamily="18" charset="0"/>
                        </a:rPr>
                        <a:t>Gymnastics</a:t>
                      </a:r>
                      <a:endParaRPr lang="en-GB" sz="1000" dirty="0">
                        <a:effectLst/>
                        <a:latin typeface="Topmarks" pitchFamily="2" charset="0"/>
                        <a:ea typeface="Times New Roman" panose="02020603050405020304" pitchFamily="18" charset="0"/>
                        <a:cs typeface="Times New Roman" panose="02020603050405020304" pitchFamily="18" charset="0"/>
                      </a:endParaRPr>
                    </a:p>
                    <a:p>
                      <a:pPr algn="ctr">
                        <a:lnSpc>
                          <a:spcPct val="107000"/>
                        </a:lnSpc>
                      </a:pPr>
                      <a:r>
                        <a:rPr lang="en-GB" sz="1000" dirty="0">
                          <a:effectLst/>
                          <a:latin typeface="Topmarks" pitchFamily="2" charset="0"/>
                          <a:ea typeface="Times New Roman" panose="02020603050405020304" pitchFamily="18" charset="0"/>
                          <a:cs typeface="Times New Roman" panose="02020603050405020304" pitchFamily="18" charset="0"/>
                        </a:rPr>
                        <a:t> </a:t>
                      </a:r>
                    </a:p>
                    <a:p>
                      <a:pPr algn="ctr">
                        <a:lnSpc>
                          <a:spcPct val="107000"/>
                        </a:lnSpc>
                      </a:pPr>
                      <a:r>
                        <a:rPr lang="en-GB" sz="1000" dirty="0">
                          <a:solidFill>
                            <a:srgbClr val="000000"/>
                          </a:solidFill>
                          <a:effectLst/>
                          <a:latin typeface="Topmarks" pitchFamily="2" charset="0"/>
                          <a:ea typeface="Times New Roman" panose="02020603050405020304" pitchFamily="18" charset="0"/>
                          <a:cs typeface="Times New Roman" panose="02020603050405020304" pitchFamily="18" charset="0"/>
                        </a:rPr>
                        <a:t>Developing FMS through Gymnastic Activities. Climbing, Rolling, Jumping, </a:t>
                      </a:r>
                      <a:endParaRPr lang="en-GB" sz="1000" dirty="0">
                        <a:effectLst/>
                        <a:latin typeface="Topmarks"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GB" sz="1000" b="1" u="sng">
                          <a:solidFill>
                            <a:srgbClr val="000000"/>
                          </a:solidFill>
                          <a:effectLst/>
                          <a:latin typeface="Topmarks" pitchFamily="2" charset="0"/>
                          <a:ea typeface="Times New Roman" panose="02020603050405020304" pitchFamily="18" charset="0"/>
                          <a:cs typeface="Times New Roman" panose="02020603050405020304" pitchFamily="18" charset="0"/>
                        </a:rPr>
                        <a:t>Skill development</a:t>
                      </a:r>
                      <a:endParaRPr lang="en-GB" sz="1000">
                        <a:effectLst/>
                        <a:latin typeface="Topmarks" pitchFamily="2" charset="0"/>
                        <a:ea typeface="Times New Roman" panose="02020603050405020304" pitchFamily="18" charset="0"/>
                        <a:cs typeface="Times New Roman" panose="02020603050405020304" pitchFamily="18" charset="0"/>
                      </a:endParaRPr>
                    </a:p>
                    <a:p>
                      <a:pPr algn="ctr">
                        <a:lnSpc>
                          <a:spcPct val="107000"/>
                        </a:lnSpc>
                      </a:pPr>
                      <a:r>
                        <a:rPr lang="en-GB" sz="1000">
                          <a:effectLst/>
                          <a:latin typeface="Topmarks" pitchFamily="2" charset="0"/>
                          <a:ea typeface="Times New Roman" panose="02020603050405020304" pitchFamily="18" charset="0"/>
                          <a:cs typeface="Times New Roman" panose="02020603050405020304" pitchFamily="18" charset="0"/>
                        </a:rPr>
                        <a:t> </a:t>
                      </a:r>
                    </a:p>
                    <a:p>
                      <a:pPr algn="ctr">
                        <a:lnSpc>
                          <a:spcPct val="107000"/>
                        </a:lnSpc>
                      </a:pPr>
                      <a:r>
                        <a:rPr lang="en-GB" sz="1000">
                          <a:solidFill>
                            <a:srgbClr val="000000"/>
                          </a:solidFill>
                          <a:effectLst/>
                          <a:latin typeface="Topmarks" pitchFamily="2" charset="0"/>
                          <a:ea typeface="Times New Roman" panose="02020603050405020304" pitchFamily="18" charset="0"/>
                          <a:cs typeface="Times New Roman" panose="02020603050405020304" pitchFamily="18" charset="0"/>
                        </a:rPr>
                        <a:t>Developing gross/fine motor skills using small/large equipment.</a:t>
                      </a:r>
                      <a:endParaRPr lang="en-GB" sz="1000">
                        <a:effectLst/>
                        <a:latin typeface="Topmarks" pitchFamily="2" charset="0"/>
                        <a:ea typeface="Times New Roman" panose="02020603050405020304" pitchFamily="18" charset="0"/>
                        <a:cs typeface="Times New Roman" panose="02020603050405020304" pitchFamily="18" charset="0"/>
                      </a:endParaRPr>
                    </a:p>
                    <a:p>
                      <a:pPr algn="ctr">
                        <a:lnSpc>
                          <a:spcPct val="107000"/>
                        </a:lnSpc>
                      </a:pPr>
                      <a:r>
                        <a:rPr lang="en-GB" sz="1000">
                          <a:effectLst/>
                          <a:latin typeface="Topmarks" pitchFamily="2" charset="0"/>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GB" sz="1000" b="1" u="sng" dirty="0">
                          <a:solidFill>
                            <a:srgbClr val="000000"/>
                          </a:solidFill>
                          <a:effectLst/>
                          <a:latin typeface="Topmarks" pitchFamily="2" charset="0"/>
                          <a:ea typeface="Times New Roman" panose="02020603050405020304" pitchFamily="18" charset="0"/>
                          <a:cs typeface="Times New Roman" panose="02020603050405020304" pitchFamily="18" charset="0"/>
                        </a:rPr>
                        <a:t>FMS </a:t>
                      </a:r>
                      <a:endParaRPr lang="en-GB" sz="1000" dirty="0">
                        <a:effectLst/>
                        <a:latin typeface="Topmarks" pitchFamily="2" charset="0"/>
                        <a:ea typeface="Times New Roman" panose="02020603050405020304" pitchFamily="18" charset="0"/>
                        <a:cs typeface="Times New Roman" panose="02020603050405020304" pitchFamily="18" charset="0"/>
                      </a:endParaRPr>
                    </a:p>
                    <a:p>
                      <a:pPr algn="ctr">
                        <a:lnSpc>
                          <a:spcPct val="107000"/>
                        </a:lnSpc>
                      </a:pPr>
                      <a:r>
                        <a:rPr lang="en-GB" sz="1000" dirty="0">
                          <a:effectLst/>
                          <a:latin typeface="Topmarks" pitchFamily="2" charset="0"/>
                          <a:ea typeface="Times New Roman" panose="02020603050405020304" pitchFamily="18" charset="0"/>
                          <a:cs typeface="Times New Roman" panose="02020603050405020304" pitchFamily="18" charset="0"/>
                        </a:rPr>
                        <a:t> </a:t>
                      </a:r>
                    </a:p>
                    <a:p>
                      <a:pPr algn="ctr">
                        <a:lnSpc>
                          <a:spcPct val="107000"/>
                        </a:lnSpc>
                      </a:pPr>
                      <a:r>
                        <a:rPr lang="en-GB" sz="1000" dirty="0">
                          <a:solidFill>
                            <a:srgbClr val="000000"/>
                          </a:solidFill>
                          <a:effectLst/>
                          <a:latin typeface="Topmarks" pitchFamily="2" charset="0"/>
                          <a:ea typeface="Times New Roman" panose="02020603050405020304" pitchFamily="18" charset="0"/>
                          <a:cs typeface="Times New Roman" panose="02020603050405020304" pitchFamily="18" charset="0"/>
                        </a:rPr>
                        <a:t>Multi-Sport Activities. Running, jumping, hopping, catching, throwing, balance, control, </a:t>
                      </a:r>
                      <a:endParaRPr lang="en-GB" sz="1000" dirty="0">
                        <a:effectLst/>
                        <a:latin typeface="Topmarks"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GB" sz="1000" b="1" u="sng" dirty="0">
                          <a:solidFill>
                            <a:srgbClr val="000000"/>
                          </a:solidFill>
                          <a:effectLst/>
                          <a:latin typeface="Topmarks" pitchFamily="2" charset="0"/>
                          <a:ea typeface="Times New Roman" panose="02020603050405020304" pitchFamily="18" charset="0"/>
                          <a:cs typeface="Times New Roman" panose="02020603050405020304" pitchFamily="18" charset="0"/>
                        </a:rPr>
                        <a:t>Ball Skills</a:t>
                      </a:r>
                      <a:endParaRPr lang="en-GB" sz="1000" dirty="0">
                        <a:effectLst/>
                        <a:latin typeface="Topmarks" pitchFamily="2" charset="0"/>
                        <a:ea typeface="Times New Roman" panose="02020603050405020304" pitchFamily="18" charset="0"/>
                        <a:cs typeface="Times New Roman" panose="02020603050405020304" pitchFamily="18" charset="0"/>
                      </a:endParaRPr>
                    </a:p>
                    <a:p>
                      <a:pPr algn="ctr">
                        <a:lnSpc>
                          <a:spcPct val="107000"/>
                        </a:lnSpc>
                      </a:pPr>
                      <a:r>
                        <a:rPr lang="en-GB" sz="1000" dirty="0">
                          <a:effectLst/>
                          <a:latin typeface="Topmarks" pitchFamily="2" charset="0"/>
                          <a:ea typeface="Times New Roman" panose="02020603050405020304" pitchFamily="18" charset="0"/>
                          <a:cs typeface="Times New Roman" panose="02020603050405020304" pitchFamily="18" charset="0"/>
                        </a:rPr>
                        <a:t> </a:t>
                      </a:r>
                    </a:p>
                    <a:p>
                      <a:pPr algn="ctr">
                        <a:lnSpc>
                          <a:spcPct val="107000"/>
                        </a:lnSpc>
                      </a:pPr>
                      <a:r>
                        <a:rPr lang="en-GB" sz="1000" dirty="0">
                          <a:solidFill>
                            <a:srgbClr val="000000"/>
                          </a:solidFill>
                          <a:effectLst/>
                          <a:latin typeface="Topmarks" pitchFamily="2" charset="0"/>
                          <a:ea typeface="Times New Roman" panose="02020603050405020304" pitchFamily="18" charset="0"/>
                          <a:cs typeface="Times New Roman" panose="02020603050405020304" pitchFamily="18" charset="0"/>
                        </a:rPr>
                        <a:t>Developing catching and throwing, introduction to sports.</a:t>
                      </a:r>
                      <a:endParaRPr lang="en-GB" sz="1000" dirty="0">
                        <a:effectLst/>
                        <a:latin typeface="Topmarks"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pPr>
                      <a:r>
                        <a:rPr lang="en-GB" sz="1000" b="1" u="sng" dirty="0">
                          <a:solidFill>
                            <a:srgbClr val="000000"/>
                          </a:solidFill>
                          <a:effectLst/>
                          <a:latin typeface="Topmarks" pitchFamily="2" charset="0"/>
                          <a:ea typeface="Times New Roman" panose="02020603050405020304" pitchFamily="18" charset="0"/>
                          <a:cs typeface="Times New Roman" panose="02020603050405020304" pitchFamily="18" charset="0"/>
                        </a:rPr>
                        <a:t>FMS </a:t>
                      </a:r>
                      <a:endParaRPr lang="en-GB" sz="1000" dirty="0">
                        <a:effectLst/>
                        <a:latin typeface="Topmarks" pitchFamily="2" charset="0"/>
                        <a:ea typeface="Times New Roman" panose="02020603050405020304" pitchFamily="18" charset="0"/>
                        <a:cs typeface="Times New Roman" panose="02020603050405020304" pitchFamily="18" charset="0"/>
                      </a:endParaRPr>
                    </a:p>
                    <a:p>
                      <a:pPr algn="ctr">
                        <a:lnSpc>
                          <a:spcPct val="107000"/>
                        </a:lnSpc>
                      </a:pPr>
                      <a:r>
                        <a:rPr lang="en-GB" sz="1000" dirty="0">
                          <a:effectLst/>
                          <a:latin typeface="Topmarks" pitchFamily="2" charset="0"/>
                          <a:ea typeface="Times New Roman" panose="02020603050405020304" pitchFamily="18" charset="0"/>
                          <a:cs typeface="Times New Roman" panose="02020603050405020304" pitchFamily="18" charset="0"/>
                        </a:rPr>
                        <a:t> </a:t>
                      </a:r>
                    </a:p>
                    <a:p>
                      <a:pPr algn="ctr">
                        <a:lnSpc>
                          <a:spcPct val="107000"/>
                        </a:lnSpc>
                      </a:pPr>
                      <a:r>
                        <a:rPr lang="en-GB" sz="1000" dirty="0">
                          <a:solidFill>
                            <a:srgbClr val="000000"/>
                          </a:solidFill>
                          <a:effectLst/>
                          <a:latin typeface="Topmarks" pitchFamily="2" charset="0"/>
                          <a:ea typeface="Times New Roman" panose="02020603050405020304" pitchFamily="18" charset="0"/>
                          <a:cs typeface="Times New Roman" panose="02020603050405020304" pitchFamily="18" charset="0"/>
                        </a:rPr>
                        <a:t>Multi-Sport Activities. Running, jumping, hopping, catching, throwing, balance, control, </a:t>
                      </a:r>
                      <a:endParaRPr lang="en-GB" sz="1000" dirty="0">
                        <a:effectLst/>
                        <a:latin typeface="Topmarks" pitchFamily="2"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6069695"/>
                  </a:ext>
                </a:extLst>
              </a:tr>
            </a:tbl>
          </a:graphicData>
        </a:graphic>
      </p:graphicFrame>
    </p:spTree>
    <p:extLst>
      <p:ext uri="{BB962C8B-B14F-4D97-AF65-F5344CB8AC3E}">
        <p14:creationId xmlns:p14="http://schemas.microsoft.com/office/powerpoint/2010/main" val="1018501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6731" y="167795"/>
            <a:ext cx="11822210" cy="32316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3">
            <a:duotone>
              <a:schemeClr val="bg2">
                <a:shade val="45000"/>
                <a:satMod val="135000"/>
              </a:schemeClr>
              <a:prstClr val="white"/>
            </a:duotone>
          </a:blip>
          <a:stretch>
            <a:fillRect/>
          </a:stretch>
        </p:blipFill>
        <p:spPr>
          <a:xfrm>
            <a:off x="9017209" y="6356"/>
            <a:ext cx="3174791" cy="6851643"/>
          </a:xfrm>
          <a:prstGeom prst="rect">
            <a:avLst/>
          </a:prstGeom>
        </p:spPr>
      </p:pic>
      <p:pic>
        <p:nvPicPr>
          <p:cNvPr id="37" name="Picture 3"/>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10058680" y="6525344"/>
            <a:ext cx="609321" cy="332656"/>
          </a:xfrm>
          <a:prstGeom prst="rect">
            <a:avLst/>
          </a:prstGeom>
          <a:noFill/>
          <a:ln w="9525">
            <a:noFill/>
            <a:miter lim="800000"/>
            <a:headEnd/>
            <a:tailEnd/>
          </a:ln>
        </p:spPr>
      </p:pic>
      <p:sp>
        <p:nvSpPr>
          <p:cNvPr id="5" name="TextBox 4"/>
          <p:cNvSpPr txBox="1"/>
          <p:nvPr/>
        </p:nvSpPr>
        <p:spPr>
          <a:xfrm>
            <a:off x="124417" y="154329"/>
            <a:ext cx="8492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Topmarks" pitchFamily="2" charset="0"/>
              </a:rPr>
              <a:t>Progression for Literacy (Specific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latin typeface="Topmarks" pitchFamily="2" charset="0"/>
            </a:endParaRPr>
          </a:p>
        </p:txBody>
      </p:sp>
      <p:sp>
        <p:nvSpPr>
          <p:cNvPr id="14" name="TextBox 13"/>
          <p:cNvSpPr txBox="1"/>
          <p:nvPr/>
        </p:nvSpPr>
        <p:spPr>
          <a:xfrm>
            <a:off x="-847904" y="5295234"/>
            <a:ext cx="20162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srgbClr val="FF0000"/>
              </a:solidFill>
              <a:effectLst/>
              <a:uLnTx/>
              <a:uFillTx/>
              <a:latin typeface="NTPreCursivefk" panose="03000400000000000000" pitchFamily="66" charset="0"/>
              <a:ea typeface="+mn-ea"/>
              <a:cs typeface="+mn-cs"/>
            </a:endParaRPr>
          </a:p>
        </p:txBody>
      </p:sp>
      <p:sp>
        <p:nvSpPr>
          <p:cNvPr id="44" name="TextBox 43"/>
          <p:cNvSpPr txBox="1"/>
          <p:nvPr/>
        </p:nvSpPr>
        <p:spPr>
          <a:xfrm>
            <a:off x="10363340" y="3432177"/>
            <a:ext cx="2006103"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4"/>
          <p:cNvSpPr txBox="1"/>
          <p:nvPr/>
        </p:nvSpPr>
        <p:spPr>
          <a:xfrm>
            <a:off x="8992431" y="4563647"/>
            <a:ext cx="1945075" cy="538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100" b="0" i="0" u="none" strike="noStrike" kern="1200" cap="none" spc="0" normalizeH="0" baseline="0" noProof="0">
                <a:ln>
                  <a:noFill/>
                </a:ln>
                <a:solidFill>
                  <a:prstClr val="black"/>
                </a:solidFill>
                <a:effectLst/>
                <a:uLnTx/>
                <a:uFillTx/>
                <a:latin typeface="NTPreCursivefk" panose="03000400000000000000" pitchFamily="66" charset="0"/>
                <a:ea typeface="+mn-ea"/>
                <a:cs typeface="+mn-cs"/>
              </a:rPr>
            </a:b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5">
            <a:clrChange>
              <a:clrFrom>
                <a:srgbClr val="FEFEFE"/>
              </a:clrFrom>
              <a:clrTo>
                <a:srgbClr val="FEFEFE">
                  <a:alpha val="0"/>
                </a:srgbClr>
              </a:clrTo>
            </a:clrChange>
          </a:blip>
          <a:stretch>
            <a:fillRect/>
          </a:stretch>
        </p:blipFill>
        <p:spPr>
          <a:xfrm>
            <a:off x="11040131" y="6175111"/>
            <a:ext cx="985641" cy="544301"/>
          </a:xfrm>
          <a:prstGeom prst="rect">
            <a:avLst/>
          </a:prstGeom>
        </p:spPr>
      </p:pic>
      <p:sp>
        <p:nvSpPr>
          <p:cNvPr id="11" name="Rectangle 10"/>
          <p:cNvSpPr/>
          <p:nvPr/>
        </p:nvSpPr>
        <p:spPr>
          <a:xfrm>
            <a:off x="160208" y="2981028"/>
            <a:ext cx="35891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ypewriter" panose="02020500000000000000" pitchFamily="18" charset="0"/>
              <a:ea typeface="+mn-ea"/>
              <a:cs typeface="+mn-cs"/>
            </a:endParaRPr>
          </a:p>
        </p:txBody>
      </p:sp>
      <p:sp>
        <p:nvSpPr>
          <p:cNvPr id="6" name="TextBox 5">
            <a:extLst>
              <a:ext uri="{FF2B5EF4-FFF2-40B4-BE49-F238E27FC236}">
                <a16:creationId xmlns:a16="http://schemas.microsoft.com/office/drawing/2014/main" id="{F3B120EF-66DF-B31C-6D4E-BF8F105379ED}"/>
              </a:ext>
            </a:extLst>
          </p:cNvPr>
          <p:cNvSpPr txBox="1"/>
          <p:nvPr/>
        </p:nvSpPr>
        <p:spPr>
          <a:xfrm>
            <a:off x="124417" y="530411"/>
            <a:ext cx="6432794" cy="1323439"/>
          </a:xfrm>
          <a:prstGeom prst="rect">
            <a:avLst/>
          </a:prstGeom>
          <a:noFill/>
        </p:spPr>
        <p:txBody>
          <a:bodyPr wrap="square">
            <a:spAutoFit/>
          </a:bodyPr>
          <a:lstStyle/>
          <a:p>
            <a:r>
              <a:rPr lang="en-GB" sz="1000" b="1" dirty="0">
                <a:latin typeface="Topmarks" pitchFamily="2" charset="0"/>
              </a:rPr>
              <a:t>Reading ELG</a:t>
            </a:r>
          </a:p>
          <a:p>
            <a:r>
              <a:rPr lang="en-GB" sz="1000" b="1" dirty="0">
                <a:latin typeface="Topmarks" pitchFamily="2" charset="0"/>
              </a:rPr>
              <a:t>Comprehension</a:t>
            </a:r>
          </a:p>
          <a:p>
            <a:r>
              <a:rPr lang="en-GB" sz="1000" dirty="0">
                <a:latin typeface="Topmarks" pitchFamily="2" charset="0"/>
              </a:rPr>
              <a:t>Be able to demonstrate an understanding of what has been read to them by retelling stories and narratives using their own words and recently introduced vocabulary.</a:t>
            </a:r>
          </a:p>
          <a:p>
            <a:r>
              <a:rPr lang="en-GB" sz="1000" dirty="0">
                <a:latin typeface="Topmarks" pitchFamily="2" charset="0"/>
              </a:rPr>
              <a:t>Be able to anticipate, where appropriate, such as key events in stories.</a:t>
            </a:r>
          </a:p>
          <a:p>
            <a:r>
              <a:rPr lang="en-GB" sz="1000" dirty="0">
                <a:latin typeface="Topmarks" pitchFamily="2" charset="0"/>
              </a:rPr>
              <a:t>Be able to use and understand recently introduced vocabulary during discussions about stories, non-fiction, rhymes and poems and during role-play</a:t>
            </a:r>
          </a:p>
          <a:p>
            <a:endParaRPr lang="en-GB" sz="1000" dirty="0">
              <a:latin typeface="Topmarks" pitchFamily="2" charset="0"/>
            </a:endParaRPr>
          </a:p>
        </p:txBody>
      </p:sp>
      <p:graphicFrame>
        <p:nvGraphicFramePr>
          <p:cNvPr id="7" name="Table 6">
            <a:extLst>
              <a:ext uri="{FF2B5EF4-FFF2-40B4-BE49-F238E27FC236}">
                <a16:creationId xmlns:a16="http://schemas.microsoft.com/office/drawing/2014/main" id="{7158F00B-1A90-6686-CBFA-E87F55347464}"/>
              </a:ext>
            </a:extLst>
          </p:cNvPr>
          <p:cNvGraphicFramePr>
            <a:graphicFrameLocks noGrp="1"/>
          </p:cNvGraphicFramePr>
          <p:nvPr>
            <p:extLst>
              <p:ext uri="{D42A27DB-BD31-4B8C-83A1-F6EECF244321}">
                <p14:modId xmlns:p14="http://schemas.microsoft.com/office/powerpoint/2010/main" val="3145876226"/>
              </p:ext>
            </p:extLst>
          </p:nvPr>
        </p:nvGraphicFramePr>
        <p:xfrm>
          <a:off x="186731" y="1738756"/>
          <a:ext cx="11814292" cy="4441191"/>
        </p:xfrm>
        <a:graphic>
          <a:graphicData uri="http://schemas.openxmlformats.org/drawingml/2006/table">
            <a:tbl>
              <a:tblPr firstRow="1" bandRow="1">
                <a:tableStyleId>{5C22544A-7EE6-4342-B048-85BDC9FD1C3A}</a:tableStyleId>
              </a:tblPr>
              <a:tblGrid>
                <a:gridCol w="1687756">
                  <a:extLst>
                    <a:ext uri="{9D8B030D-6E8A-4147-A177-3AD203B41FA5}">
                      <a16:colId xmlns:a16="http://schemas.microsoft.com/office/drawing/2014/main" val="4254559205"/>
                    </a:ext>
                  </a:extLst>
                </a:gridCol>
                <a:gridCol w="1687756">
                  <a:extLst>
                    <a:ext uri="{9D8B030D-6E8A-4147-A177-3AD203B41FA5}">
                      <a16:colId xmlns:a16="http://schemas.microsoft.com/office/drawing/2014/main" val="1138619236"/>
                    </a:ext>
                  </a:extLst>
                </a:gridCol>
                <a:gridCol w="1687756">
                  <a:extLst>
                    <a:ext uri="{9D8B030D-6E8A-4147-A177-3AD203B41FA5}">
                      <a16:colId xmlns:a16="http://schemas.microsoft.com/office/drawing/2014/main" val="8698186"/>
                    </a:ext>
                  </a:extLst>
                </a:gridCol>
                <a:gridCol w="1687756">
                  <a:extLst>
                    <a:ext uri="{9D8B030D-6E8A-4147-A177-3AD203B41FA5}">
                      <a16:colId xmlns:a16="http://schemas.microsoft.com/office/drawing/2014/main" val="4041360329"/>
                    </a:ext>
                  </a:extLst>
                </a:gridCol>
                <a:gridCol w="1687756">
                  <a:extLst>
                    <a:ext uri="{9D8B030D-6E8A-4147-A177-3AD203B41FA5}">
                      <a16:colId xmlns:a16="http://schemas.microsoft.com/office/drawing/2014/main" val="3917632501"/>
                    </a:ext>
                  </a:extLst>
                </a:gridCol>
                <a:gridCol w="1687756">
                  <a:extLst>
                    <a:ext uri="{9D8B030D-6E8A-4147-A177-3AD203B41FA5}">
                      <a16:colId xmlns:a16="http://schemas.microsoft.com/office/drawing/2014/main" val="3046871660"/>
                    </a:ext>
                  </a:extLst>
                </a:gridCol>
                <a:gridCol w="1687756">
                  <a:extLst>
                    <a:ext uri="{9D8B030D-6E8A-4147-A177-3AD203B41FA5}">
                      <a16:colId xmlns:a16="http://schemas.microsoft.com/office/drawing/2014/main" val="837970804"/>
                    </a:ext>
                  </a:extLst>
                </a:gridCol>
              </a:tblGrid>
              <a:tr h="370840">
                <a:tc>
                  <a:txBody>
                    <a:bodyPr/>
                    <a:lstStyle/>
                    <a:p>
                      <a:endParaRPr lang="en-GB" sz="1000" dirty="0">
                        <a:solidFill>
                          <a:schemeClr val="tx1"/>
                        </a:solidFill>
                        <a:latin typeface="Tw Cen MT" panose="020B06020201040206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solidFill>
                            <a:schemeClr val="bg1"/>
                          </a:solidFill>
                          <a:latin typeface="Topmarks" pitchFamily="2" charset="0"/>
                        </a:rPr>
                        <a:t>Autumn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solidFill>
                            <a:schemeClr val="bg1"/>
                          </a:solidFill>
                          <a:latin typeface="Topmarks" pitchFamily="2" charset="0"/>
                        </a:rPr>
                        <a:t>Autumn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solidFill>
                            <a:schemeClr val="bg1"/>
                          </a:solidFill>
                          <a:latin typeface="Topmarks" pitchFamily="2" charset="0"/>
                        </a:rPr>
                        <a:t>Spring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solidFill>
                            <a:schemeClr val="bg1"/>
                          </a:solidFill>
                          <a:latin typeface="Topmarks" pitchFamily="2" charset="0"/>
                        </a:rPr>
                        <a:t>Spring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a:solidFill>
                            <a:schemeClr val="bg1"/>
                          </a:solidFill>
                          <a:latin typeface="Topmarks" pitchFamily="2" charset="0"/>
                        </a:rPr>
                        <a:t>Summer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GB" sz="1000" dirty="0">
                          <a:solidFill>
                            <a:schemeClr val="bg1"/>
                          </a:solidFill>
                          <a:latin typeface="Topmarks" pitchFamily="2" charset="0"/>
                        </a:rPr>
                        <a:t>Summer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337530941"/>
                  </a:ext>
                </a:extLst>
              </a:tr>
              <a:tr h="370840">
                <a:tc>
                  <a:txBody>
                    <a:bodyPr/>
                    <a:lstStyle/>
                    <a:p>
                      <a:r>
                        <a:rPr lang="en-GB" sz="1000" b="1">
                          <a:solidFill>
                            <a:schemeClr val="tx1"/>
                          </a:solidFill>
                          <a:latin typeface="Topmarks" pitchFamily="2" charset="0"/>
                        </a:rPr>
                        <a:t>Word reading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Phase 2 sounds: s a t p I n m d g o c k ck e u r h b f l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200" dirty="0">
                          <a:solidFill>
                            <a:schemeClr val="dk1"/>
                          </a:solidFill>
                          <a:effectLst/>
                          <a:latin typeface="Topmarks" pitchFamily="2" charset="0"/>
                          <a:ea typeface="+mn-ea"/>
                          <a:cs typeface="+mn-cs"/>
                        </a:rPr>
                        <a:t>I know we read English from L to R and top to bottom.</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200" dirty="0">
                          <a:solidFill>
                            <a:schemeClr val="dk1"/>
                          </a:solidFill>
                          <a:effectLst/>
                          <a:latin typeface="Topmarks" pitchFamily="2" charset="0"/>
                          <a:ea typeface="+mn-ea"/>
                          <a:cs typeface="+mn-cs"/>
                        </a:rPr>
                        <a:t>I know how to hold a book correctly and turn the pages.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200" dirty="0">
                          <a:solidFill>
                            <a:schemeClr val="dk1"/>
                          </a:solidFill>
                          <a:effectLst/>
                          <a:latin typeface="Topmarks" pitchFamily="2" charset="0"/>
                          <a:ea typeface="+mn-ea"/>
                          <a:cs typeface="+mn-cs"/>
                        </a:rPr>
                        <a:t>I understand books have a beginning and an end </a:t>
                      </a:r>
                    </a:p>
                    <a:p>
                      <a:pPr>
                        <a:lnSpc>
                          <a:spcPct val="107000"/>
                        </a:lnSpc>
                        <a:spcAft>
                          <a:spcPts val="800"/>
                        </a:spcAft>
                      </a:pPr>
                      <a:endParaRPr lang="en-GB" sz="800" kern="100" dirty="0">
                        <a:effectLst/>
                        <a:latin typeface="Topmarks" pitchFamily="2"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Phase 2 sounds:  ff </a:t>
                      </a:r>
                      <a:r>
                        <a:rPr lang="en-GB" sz="800" kern="100" dirty="0" err="1">
                          <a:effectLst/>
                          <a:latin typeface="Topmarks" pitchFamily="2" charset="0"/>
                          <a:ea typeface="Aptos" panose="020B0004020202020204" pitchFamily="34" charset="0"/>
                          <a:cs typeface="Times New Roman" panose="02020603050405020304" pitchFamily="18" charset="0"/>
                        </a:rPr>
                        <a:t>ll</a:t>
                      </a:r>
                      <a:r>
                        <a:rPr lang="en-GB" sz="800" kern="100" dirty="0">
                          <a:effectLst/>
                          <a:latin typeface="Topmarks" pitchFamily="2" charset="0"/>
                          <a:ea typeface="Aptos" panose="020B0004020202020204" pitchFamily="34" charset="0"/>
                          <a:cs typeface="Times New Roman" panose="02020603050405020304" pitchFamily="18" charset="0"/>
                        </a:rPr>
                        <a:t> ss j v w x y z </a:t>
                      </a:r>
                      <a:r>
                        <a:rPr lang="en-GB" sz="800" kern="100" dirty="0" err="1">
                          <a:effectLst/>
                          <a:latin typeface="Topmarks" pitchFamily="2" charset="0"/>
                          <a:ea typeface="Aptos" panose="020B0004020202020204" pitchFamily="34" charset="0"/>
                          <a:cs typeface="Times New Roman" panose="02020603050405020304" pitchFamily="18" charset="0"/>
                        </a:rPr>
                        <a:t>zz</a:t>
                      </a:r>
                      <a:r>
                        <a:rPr lang="en-GB" sz="800" kern="100" dirty="0">
                          <a:effectLst/>
                          <a:latin typeface="Topmarks" pitchFamily="2" charset="0"/>
                          <a:ea typeface="Aptos" panose="020B0004020202020204" pitchFamily="34" charset="0"/>
                          <a:cs typeface="Times New Roman" panose="02020603050405020304" pitchFamily="18" charset="0"/>
                        </a:rPr>
                        <a:t> </a:t>
                      </a:r>
                      <a:r>
                        <a:rPr lang="en-GB" sz="800" kern="100" dirty="0" err="1">
                          <a:effectLst/>
                          <a:latin typeface="Topmarks" pitchFamily="2" charset="0"/>
                          <a:ea typeface="Aptos" panose="020B0004020202020204" pitchFamily="34" charset="0"/>
                          <a:cs typeface="Times New Roman" panose="02020603050405020304" pitchFamily="18" charset="0"/>
                        </a:rPr>
                        <a:t>qu</a:t>
                      </a:r>
                      <a:r>
                        <a:rPr lang="en-GB" sz="800" kern="100" dirty="0">
                          <a:effectLst/>
                          <a:latin typeface="Topmarks" pitchFamily="2" charset="0"/>
                          <a:ea typeface="Aptos" panose="020B0004020202020204" pitchFamily="34" charset="0"/>
                          <a:cs typeface="Times New Roman" panose="02020603050405020304" pitchFamily="18" charset="0"/>
                        </a:rPr>
                        <a:t> </a:t>
                      </a:r>
                      <a:r>
                        <a:rPr lang="en-GB" sz="800" kern="100" dirty="0" err="1">
                          <a:effectLst/>
                          <a:latin typeface="Topmarks" pitchFamily="2" charset="0"/>
                          <a:ea typeface="Aptos" panose="020B0004020202020204" pitchFamily="34" charset="0"/>
                          <a:cs typeface="Times New Roman" panose="02020603050405020304" pitchFamily="18" charset="0"/>
                        </a:rPr>
                        <a:t>ch</a:t>
                      </a:r>
                      <a:r>
                        <a:rPr lang="en-GB" sz="800" kern="100" dirty="0">
                          <a:effectLst/>
                          <a:latin typeface="Topmarks" pitchFamily="2" charset="0"/>
                          <a:ea typeface="Aptos" panose="020B0004020202020204" pitchFamily="34" charset="0"/>
                          <a:cs typeface="Times New Roman" panose="02020603050405020304" pitchFamily="18" charset="0"/>
                        </a:rPr>
                        <a:t> </a:t>
                      </a:r>
                      <a:r>
                        <a:rPr lang="en-GB" sz="800" kern="100" dirty="0" err="1">
                          <a:effectLst/>
                          <a:latin typeface="Topmarks" pitchFamily="2" charset="0"/>
                          <a:ea typeface="Aptos" panose="020B0004020202020204" pitchFamily="34" charset="0"/>
                          <a:cs typeface="Times New Roman" panose="02020603050405020304" pitchFamily="18" charset="0"/>
                        </a:rPr>
                        <a:t>sh</a:t>
                      </a:r>
                      <a:r>
                        <a:rPr lang="en-GB" sz="800" kern="100" dirty="0">
                          <a:effectLst/>
                          <a:latin typeface="Topmarks" pitchFamily="2" charset="0"/>
                          <a:ea typeface="Aptos" panose="020B0004020202020204" pitchFamily="34" charset="0"/>
                          <a:cs typeface="Times New Roman" panose="02020603050405020304" pitchFamily="18" charset="0"/>
                        </a:rPr>
                        <a:t> </a:t>
                      </a:r>
                      <a:r>
                        <a:rPr lang="en-GB" sz="800" kern="100" dirty="0" err="1">
                          <a:effectLst/>
                          <a:latin typeface="Topmarks" pitchFamily="2" charset="0"/>
                          <a:ea typeface="Aptos" panose="020B0004020202020204" pitchFamily="34" charset="0"/>
                          <a:cs typeface="Times New Roman" panose="02020603050405020304" pitchFamily="18" charset="0"/>
                        </a:rPr>
                        <a:t>th</a:t>
                      </a:r>
                      <a:r>
                        <a:rPr lang="en-GB" sz="800" kern="100" dirty="0">
                          <a:effectLst/>
                          <a:latin typeface="Topmarks" pitchFamily="2" charset="0"/>
                          <a:ea typeface="Aptos" panose="020B0004020202020204" pitchFamily="34" charset="0"/>
                          <a:cs typeface="Times New Roman" panose="02020603050405020304" pitchFamily="18" charset="0"/>
                        </a:rPr>
                        <a:t> ng </a:t>
                      </a:r>
                      <a:r>
                        <a:rPr lang="en-GB" sz="800" kern="100" dirty="0" err="1">
                          <a:effectLst/>
                          <a:latin typeface="Topmarks" pitchFamily="2" charset="0"/>
                          <a:ea typeface="Aptos" panose="020B0004020202020204" pitchFamily="34" charset="0"/>
                          <a:cs typeface="Times New Roman" panose="02020603050405020304" pitchFamily="18" charset="0"/>
                        </a:rPr>
                        <a:t>nk</a:t>
                      </a:r>
                      <a:endParaRPr lang="en-GB" sz="800" kern="100" dirty="0">
                        <a:effectLst/>
                        <a:latin typeface="Topmarks" pitchFamily="2" charset="0"/>
                        <a:ea typeface="Aptos" panose="020B0004020202020204" pitchFamily="34" charset="0"/>
                        <a:cs typeface="Times New Roman" panose="02020603050405020304" pitchFamily="18" charset="0"/>
                      </a:endParaRPr>
                    </a:p>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I am beginning to read some tricky words (I, the, is).</a:t>
                      </a:r>
                    </a:p>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I under</a:t>
                      </a:r>
                      <a:r>
                        <a:rPr lang="en-GB" sz="800" kern="1200" dirty="0">
                          <a:solidFill>
                            <a:schemeClr val="dk1"/>
                          </a:solidFill>
                          <a:effectLst/>
                          <a:latin typeface="Topmarks" pitchFamily="2" charset="0"/>
                          <a:ea typeface="+mn-ea"/>
                          <a:cs typeface="+mn-cs"/>
                        </a:rPr>
                        <a:t>stand that print has meaning and can be used for different purposes.</a:t>
                      </a:r>
                    </a:p>
                    <a:p>
                      <a:pPr>
                        <a:lnSpc>
                          <a:spcPct val="107000"/>
                        </a:lnSpc>
                        <a:spcAft>
                          <a:spcPts val="800"/>
                        </a:spcAft>
                      </a:pPr>
                      <a:endParaRPr lang="en-GB" sz="1000" kern="100" dirty="0">
                        <a:effectLst/>
                        <a:latin typeface="Topmarks" pitchFamily="2"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Phase 3 sounds: ai </a:t>
                      </a:r>
                      <a:r>
                        <a:rPr lang="en-GB" sz="800" kern="100" dirty="0" err="1">
                          <a:effectLst/>
                          <a:latin typeface="Topmarks" pitchFamily="2" charset="0"/>
                          <a:ea typeface="Aptos" panose="020B0004020202020204" pitchFamily="34" charset="0"/>
                          <a:cs typeface="Times New Roman" panose="02020603050405020304" pitchFamily="18" charset="0"/>
                        </a:rPr>
                        <a:t>ee</a:t>
                      </a:r>
                      <a:r>
                        <a:rPr lang="en-GB" sz="800" kern="100" dirty="0">
                          <a:effectLst/>
                          <a:latin typeface="Topmarks" pitchFamily="2" charset="0"/>
                          <a:ea typeface="Aptos" panose="020B0004020202020204" pitchFamily="34" charset="0"/>
                          <a:cs typeface="Times New Roman" panose="02020603050405020304" pitchFamily="18" charset="0"/>
                        </a:rPr>
                        <a:t> </a:t>
                      </a:r>
                      <a:r>
                        <a:rPr lang="en-GB" sz="800" kern="100" dirty="0" err="1">
                          <a:effectLst/>
                          <a:latin typeface="Topmarks" pitchFamily="2" charset="0"/>
                          <a:ea typeface="Aptos" panose="020B0004020202020204" pitchFamily="34" charset="0"/>
                          <a:cs typeface="Times New Roman" panose="02020603050405020304" pitchFamily="18" charset="0"/>
                        </a:rPr>
                        <a:t>igh</a:t>
                      </a:r>
                      <a:r>
                        <a:rPr lang="en-GB" sz="800" kern="100" dirty="0">
                          <a:effectLst/>
                          <a:latin typeface="Topmarks" pitchFamily="2" charset="0"/>
                          <a:ea typeface="Aptos" panose="020B0004020202020204" pitchFamily="34" charset="0"/>
                          <a:cs typeface="Times New Roman" panose="02020603050405020304" pitchFamily="18" charset="0"/>
                        </a:rPr>
                        <a:t> </a:t>
                      </a:r>
                      <a:r>
                        <a:rPr lang="en-GB" sz="800" kern="100" dirty="0" err="1">
                          <a:effectLst/>
                          <a:latin typeface="Topmarks" pitchFamily="2" charset="0"/>
                          <a:ea typeface="Aptos" panose="020B0004020202020204" pitchFamily="34" charset="0"/>
                          <a:cs typeface="Times New Roman" panose="02020603050405020304" pitchFamily="18" charset="0"/>
                        </a:rPr>
                        <a:t>oa</a:t>
                      </a:r>
                      <a:r>
                        <a:rPr lang="en-GB" sz="800" kern="100" dirty="0">
                          <a:effectLst/>
                          <a:latin typeface="Topmarks" pitchFamily="2" charset="0"/>
                          <a:ea typeface="Aptos" panose="020B0004020202020204" pitchFamily="34" charset="0"/>
                          <a:cs typeface="Times New Roman" panose="02020603050405020304" pitchFamily="18" charset="0"/>
                        </a:rPr>
                        <a:t> </a:t>
                      </a:r>
                      <a:r>
                        <a:rPr lang="en-GB" sz="800" kern="100" dirty="0" err="1">
                          <a:effectLst/>
                          <a:latin typeface="Topmarks" pitchFamily="2" charset="0"/>
                          <a:ea typeface="Aptos" panose="020B0004020202020204" pitchFamily="34" charset="0"/>
                          <a:cs typeface="Times New Roman" panose="02020603050405020304" pitchFamily="18" charset="0"/>
                        </a:rPr>
                        <a:t>oo</a:t>
                      </a:r>
                      <a:r>
                        <a:rPr lang="en-GB" sz="800" kern="100" dirty="0">
                          <a:effectLst/>
                          <a:latin typeface="Topmarks" pitchFamily="2" charset="0"/>
                          <a:ea typeface="Aptos" panose="020B0004020202020204" pitchFamily="34" charset="0"/>
                          <a:cs typeface="Times New Roman" panose="02020603050405020304" pitchFamily="18" charset="0"/>
                        </a:rPr>
                        <a:t> </a:t>
                      </a:r>
                      <a:r>
                        <a:rPr lang="en-GB" sz="800" kern="100" dirty="0" err="1">
                          <a:effectLst/>
                          <a:latin typeface="Topmarks" pitchFamily="2" charset="0"/>
                          <a:ea typeface="Aptos" panose="020B0004020202020204" pitchFamily="34" charset="0"/>
                          <a:cs typeface="Times New Roman" panose="02020603050405020304" pitchFamily="18" charset="0"/>
                        </a:rPr>
                        <a:t>oo</a:t>
                      </a:r>
                      <a:r>
                        <a:rPr lang="en-GB" sz="800" kern="100" dirty="0">
                          <a:effectLst/>
                          <a:latin typeface="Topmarks" pitchFamily="2" charset="0"/>
                          <a:ea typeface="Aptos" panose="020B0004020202020204" pitchFamily="34" charset="0"/>
                          <a:cs typeface="Times New Roman" panose="02020603050405020304" pitchFamily="18" charset="0"/>
                        </a:rPr>
                        <a:t> </a:t>
                      </a:r>
                      <a:r>
                        <a:rPr lang="en-GB" sz="800" kern="100" dirty="0" err="1">
                          <a:effectLst/>
                          <a:latin typeface="Topmarks" pitchFamily="2" charset="0"/>
                          <a:ea typeface="Aptos" panose="020B0004020202020204" pitchFamily="34" charset="0"/>
                          <a:cs typeface="Times New Roman" panose="02020603050405020304" pitchFamily="18" charset="0"/>
                        </a:rPr>
                        <a:t>ar</a:t>
                      </a:r>
                      <a:r>
                        <a:rPr lang="en-GB" sz="800" kern="100" dirty="0">
                          <a:effectLst/>
                          <a:latin typeface="Topmarks" pitchFamily="2" charset="0"/>
                          <a:ea typeface="Aptos" panose="020B0004020202020204" pitchFamily="34" charset="0"/>
                          <a:cs typeface="Times New Roman" panose="02020603050405020304" pitchFamily="18" charset="0"/>
                        </a:rPr>
                        <a:t> or </a:t>
                      </a:r>
                      <a:r>
                        <a:rPr lang="en-GB" sz="800" kern="100" dirty="0" err="1">
                          <a:effectLst/>
                          <a:latin typeface="Topmarks" pitchFamily="2" charset="0"/>
                          <a:ea typeface="Aptos" panose="020B0004020202020204" pitchFamily="34" charset="0"/>
                          <a:cs typeface="Times New Roman" panose="02020603050405020304" pitchFamily="18" charset="0"/>
                        </a:rPr>
                        <a:t>ur</a:t>
                      </a:r>
                      <a:r>
                        <a:rPr lang="en-GB" sz="800" kern="100" dirty="0">
                          <a:effectLst/>
                          <a:latin typeface="Topmarks" pitchFamily="2" charset="0"/>
                          <a:ea typeface="Aptos" panose="020B0004020202020204" pitchFamily="34" charset="0"/>
                          <a:cs typeface="Times New Roman" panose="02020603050405020304" pitchFamily="18" charset="0"/>
                        </a:rPr>
                        <a:t> ow oi ear air er</a:t>
                      </a:r>
                    </a:p>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I can read some tricky words (was, you, they, my, by, all, are, sure, pure).</a:t>
                      </a:r>
                    </a:p>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I can spot digraphs and trigraphs in words and segment and blend to read them.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Review Phase 3 sounds. </a:t>
                      </a:r>
                    </a:p>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Words with double letters, longer words, words with two or more digraphs, words ending in –</a:t>
                      </a:r>
                      <a:r>
                        <a:rPr lang="en-GB" sz="800" kern="100" dirty="0" err="1">
                          <a:effectLst/>
                          <a:latin typeface="Topmarks" pitchFamily="2" charset="0"/>
                          <a:ea typeface="Aptos" panose="020B0004020202020204" pitchFamily="34" charset="0"/>
                          <a:cs typeface="Times New Roman" panose="02020603050405020304" pitchFamily="18" charset="0"/>
                        </a:rPr>
                        <a:t>ing</a:t>
                      </a:r>
                      <a:r>
                        <a:rPr lang="en-GB" sz="800" kern="100" dirty="0">
                          <a:effectLst/>
                          <a:latin typeface="Topmarks" pitchFamily="2" charset="0"/>
                          <a:ea typeface="Aptos" panose="020B0004020202020204" pitchFamily="34" charset="0"/>
                          <a:cs typeface="Times New Roman" panose="02020603050405020304" pitchFamily="18" charset="0"/>
                        </a:rPr>
                        <a:t>, compound words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00" dirty="0">
                          <a:effectLst/>
                          <a:latin typeface="Topmarks" pitchFamily="2" charset="0"/>
                          <a:ea typeface="Aptos" panose="020B0004020202020204" pitchFamily="34" charset="0"/>
                          <a:cs typeface="Times New Roman" panose="02020603050405020304" pitchFamily="18" charset="0"/>
                        </a:rPr>
                        <a:t>I can read some tricky words (was, you, they, my, by, all, are, sure, pure).</a:t>
                      </a:r>
                    </a:p>
                    <a:p>
                      <a:pPr>
                        <a:lnSpc>
                          <a:spcPct val="107000"/>
                        </a:lnSpc>
                        <a:spcAft>
                          <a:spcPts val="800"/>
                        </a:spcAft>
                      </a:pPr>
                      <a:endParaRPr lang="en-GB" sz="800" kern="100" dirty="0">
                        <a:effectLst/>
                        <a:latin typeface="Topmarks" pitchFamily="2"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Phase 4 Short vowels with adjacent consonants</a:t>
                      </a:r>
                    </a:p>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CVCC CCVC CCVCC CCCVC CCCVCC longer words.</a:t>
                      </a:r>
                    </a:p>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Compound words </a:t>
                      </a:r>
                      <a:r>
                        <a:rPr lang="en-GB" sz="800" kern="100" dirty="0" err="1">
                          <a:effectLst/>
                          <a:latin typeface="Topmarks" pitchFamily="2" charset="0"/>
                          <a:ea typeface="Aptos" panose="020B0004020202020204" pitchFamily="34" charset="0"/>
                          <a:cs typeface="Times New Roman" panose="02020603050405020304" pitchFamily="18" charset="0"/>
                        </a:rPr>
                        <a:t>words</a:t>
                      </a:r>
                      <a:r>
                        <a:rPr lang="en-GB" sz="800" kern="100" dirty="0">
                          <a:effectLst/>
                          <a:latin typeface="Topmarks" pitchFamily="2" charset="0"/>
                          <a:ea typeface="Aptos" panose="020B0004020202020204" pitchFamily="34" charset="0"/>
                          <a:cs typeface="Times New Roman" panose="02020603050405020304" pitchFamily="18" charset="0"/>
                        </a:rPr>
                        <a:t> ending in suffixes: –</a:t>
                      </a:r>
                      <a:r>
                        <a:rPr lang="en-GB" sz="800" kern="100" dirty="0" err="1">
                          <a:effectLst/>
                          <a:latin typeface="Topmarks" pitchFamily="2" charset="0"/>
                          <a:ea typeface="Aptos" panose="020B0004020202020204" pitchFamily="34" charset="0"/>
                          <a:cs typeface="Times New Roman" panose="02020603050405020304" pitchFamily="18" charset="0"/>
                        </a:rPr>
                        <a:t>ing</a:t>
                      </a:r>
                      <a:r>
                        <a:rPr lang="en-GB" sz="800" kern="100" dirty="0">
                          <a:effectLst/>
                          <a:latin typeface="Topmarks" pitchFamily="2" charset="0"/>
                          <a:ea typeface="Aptos" panose="020B0004020202020204" pitchFamily="34" charset="0"/>
                          <a:cs typeface="Times New Roman" panose="02020603050405020304" pitchFamily="18" charset="0"/>
                        </a:rPr>
                        <a:t>, –ed /t/, –ed /id/ /ed/, –</a:t>
                      </a:r>
                      <a:r>
                        <a:rPr lang="en-GB" sz="800" kern="100" dirty="0" err="1">
                          <a:effectLst/>
                          <a:latin typeface="Topmarks" pitchFamily="2" charset="0"/>
                          <a:ea typeface="Aptos" panose="020B0004020202020204" pitchFamily="34" charset="0"/>
                          <a:cs typeface="Times New Roman" panose="02020603050405020304" pitchFamily="18" charset="0"/>
                        </a:rPr>
                        <a:t>est</a:t>
                      </a:r>
                      <a:endParaRPr lang="en-GB" sz="800" kern="100" dirty="0">
                        <a:effectLst/>
                        <a:latin typeface="Topmarks" pitchFamily="2"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00" dirty="0">
                          <a:effectLst/>
                          <a:latin typeface="Topmarks" pitchFamily="2" charset="0"/>
                          <a:ea typeface="Aptos" panose="020B0004020202020204" pitchFamily="34" charset="0"/>
                          <a:cs typeface="Times New Roman" panose="02020603050405020304" pitchFamily="18" charset="0"/>
                        </a:rPr>
                        <a:t>Phase 4 Phase 3 long vowel graphemes with adjacent consonants.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00" dirty="0">
                          <a:effectLst/>
                          <a:latin typeface="Topmarks" pitchFamily="2" charset="0"/>
                          <a:ea typeface="Aptos" panose="020B0004020202020204" pitchFamily="34" charset="0"/>
                          <a:cs typeface="Times New Roman" panose="02020603050405020304" pitchFamily="18" charset="0"/>
                        </a:rPr>
                        <a:t> CVCC CCVC CCCVC CCV CCVCC words Compound words </a:t>
                      </a:r>
                      <a:r>
                        <a:rPr lang="en-GB" sz="800" kern="100" dirty="0" err="1">
                          <a:effectLst/>
                          <a:latin typeface="Topmarks" pitchFamily="2" charset="0"/>
                          <a:ea typeface="Aptos" panose="020B0004020202020204" pitchFamily="34" charset="0"/>
                          <a:cs typeface="Times New Roman" panose="02020603050405020304" pitchFamily="18" charset="0"/>
                        </a:rPr>
                        <a:t>words</a:t>
                      </a:r>
                      <a:r>
                        <a:rPr lang="en-GB" sz="800" kern="100" dirty="0">
                          <a:effectLst/>
                          <a:latin typeface="Topmarks" pitchFamily="2" charset="0"/>
                          <a:ea typeface="Aptos" panose="020B0004020202020204" pitchFamily="34" charset="0"/>
                          <a:cs typeface="Times New Roman" panose="02020603050405020304" pitchFamily="18" charset="0"/>
                        </a:rPr>
                        <a:t> ending in suffixes: –</a:t>
                      </a:r>
                      <a:r>
                        <a:rPr lang="en-GB" sz="800" kern="100" dirty="0" err="1">
                          <a:effectLst/>
                          <a:latin typeface="Topmarks" pitchFamily="2" charset="0"/>
                          <a:ea typeface="Aptos" panose="020B0004020202020204" pitchFamily="34" charset="0"/>
                          <a:cs typeface="Times New Roman" panose="02020603050405020304" pitchFamily="18" charset="0"/>
                        </a:rPr>
                        <a:t>ing</a:t>
                      </a:r>
                      <a:r>
                        <a:rPr lang="en-GB" sz="800" kern="100" dirty="0">
                          <a:effectLst/>
                          <a:latin typeface="Topmarks" pitchFamily="2" charset="0"/>
                          <a:ea typeface="Aptos" panose="020B0004020202020204" pitchFamily="34" charset="0"/>
                          <a:cs typeface="Times New Roman" panose="02020603050405020304" pitchFamily="18" charset="0"/>
                        </a:rPr>
                        <a:t>, –ed /t/, –ed /id/ /ed/, –</a:t>
                      </a:r>
                      <a:r>
                        <a:rPr lang="en-GB" sz="800" kern="100" dirty="0" err="1">
                          <a:effectLst/>
                          <a:latin typeface="Topmarks" pitchFamily="2" charset="0"/>
                          <a:ea typeface="Aptos" panose="020B0004020202020204" pitchFamily="34" charset="0"/>
                          <a:cs typeface="Times New Roman" panose="02020603050405020304" pitchFamily="18" charset="0"/>
                        </a:rPr>
                        <a:t>est</a:t>
                      </a:r>
                      <a:endParaRPr lang="en-GB" sz="800" kern="100" dirty="0">
                        <a:effectLst/>
                        <a:latin typeface="Topmarks" pitchFamily="2"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00" dirty="0">
                          <a:effectLst/>
                          <a:latin typeface="Topmarks" pitchFamily="2" charset="0"/>
                          <a:ea typeface="Aptos" panose="020B0004020202020204" pitchFamily="34" charset="0"/>
                          <a:cs typeface="Times New Roman" panose="02020603050405020304" pitchFamily="18" charset="0"/>
                        </a:rPr>
                        <a:t>I can read aloud simple sentences and books consistent with my phonics knowledge.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8238843"/>
                  </a:ext>
                </a:extLst>
              </a:tr>
              <a:tr h="370840">
                <a:tc>
                  <a:txBody>
                    <a:bodyPr/>
                    <a:lstStyle/>
                    <a:p>
                      <a:r>
                        <a:rPr lang="en-GB" sz="1000" b="1" dirty="0">
                          <a:solidFill>
                            <a:schemeClr val="tx1"/>
                          </a:solidFill>
                          <a:latin typeface="Topmarks" pitchFamily="2" charset="0"/>
                        </a:rPr>
                        <a:t>Comprehension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kern="1200" dirty="0">
                          <a:solidFill>
                            <a:schemeClr val="dk1"/>
                          </a:solidFill>
                          <a:effectLst/>
                          <a:latin typeface="Topmarks" pitchFamily="2" charset="0"/>
                          <a:ea typeface="+mn-ea"/>
                          <a:cs typeface="+mn-cs"/>
                        </a:rPr>
                        <a:t>I can listen to and enjoy sharing a range of books.</a:t>
                      </a:r>
                    </a:p>
                    <a:p>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join in with repetitive phrases in stories that are familiar to me.</a:t>
                      </a:r>
                    </a:p>
                    <a:p>
                      <a:pPr lvl="0"/>
                      <a:r>
                        <a:rPr lang="en-GB" sz="800" kern="1200" dirty="0">
                          <a:solidFill>
                            <a:schemeClr val="dk1"/>
                          </a:solidFill>
                          <a:effectLst/>
                          <a:latin typeface="Topmarks" pitchFamily="2" charset="0"/>
                          <a:ea typeface="+mn-ea"/>
                          <a:cs typeface="+mn-cs"/>
                        </a:rPr>
                        <a:t> </a:t>
                      </a:r>
                    </a:p>
                    <a:p>
                      <a:pPr lvl="0"/>
                      <a:r>
                        <a:rPr lang="en-GB" sz="800" kern="1200" dirty="0">
                          <a:solidFill>
                            <a:schemeClr val="dk1"/>
                          </a:solidFill>
                          <a:effectLst/>
                          <a:latin typeface="Topmarks" pitchFamily="2" charset="0"/>
                          <a:ea typeface="+mn-ea"/>
                          <a:cs typeface="+mn-cs"/>
                        </a:rPr>
                        <a:t>I understand what has been read to me by retelling stories and narratives.</a:t>
                      </a:r>
                    </a:p>
                    <a:p>
                      <a:pPr lvl="0"/>
                      <a:endParaRPr lang="en-GB" sz="800" kern="1200" dirty="0">
                        <a:solidFill>
                          <a:schemeClr val="dk1"/>
                        </a:solidFill>
                        <a:effectLst/>
                        <a:latin typeface="Topmarks" pitchFamily="2" charset="0"/>
                        <a:ea typeface="+mn-ea"/>
                        <a:cs typeface="+mn-cs"/>
                      </a:endParaRPr>
                    </a:p>
                    <a:p>
                      <a:pPr lvl="0"/>
                      <a:r>
                        <a:rPr lang="en-GB" sz="800" kern="1200" dirty="0">
                          <a:solidFill>
                            <a:schemeClr val="dk1"/>
                          </a:solidFill>
                          <a:effectLst/>
                          <a:latin typeface="Topmarks" pitchFamily="2" charset="0"/>
                          <a:ea typeface="+mn-ea"/>
                          <a:cs typeface="+mn-cs"/>
                        </a:rPr>
                        <a:t>I can anticipate key events in stories.</a:t>
                      </a:r>
                    </a:p>
                    <a:p>
                      <a:endParaRPr lang="en-GB" sz="1000" kern="1200" dirty="0">
                        <a:solidFill>
                          <a:schemeClr val="dk1"/>
                        </a:solidFill>
                        <a:effectLst/>
                        <a:latin typeface="Tw Cen MT" panose="020B0602020104020603" pitchFamily="34" charset="0"/>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kern="1200" dirty="0">
                          <a:solidFill>
                            <a:schemeClr val="dk1"/>
                          </a:solidFill>
                          <a:effectLst/>
                          <a:latin typeface="Topmarks" pitchFamily="2" charset="0"/>
                          <a:ea typeface="+mn-ea"/>
                          <a:cs typeface="+mn-cs"/>
                        </a:rPr>
                        <a:t>I can use text and images to answer simple questions.</a:t>
                      </a:r>
                    </a:p>
                    <a:p>
                      <a:endParaRPr lang="en-GB" sz="800" kern="1200" dirty="0">
                        <a:solidFill>
                          <a:schemeClr val="dk1"/>
                        </a:solidFill>
                        <a:effectLst/>
                        <a:latin typeface="Topmarks" pitchFamily="2" charset="0"/>
                        <a:ea typeface="+mn-ea"/>
                        <a:cs typeface="+mn-cs"/>
                      </a:endParaRPr>
                    </a:p>
                    <a:p>
                      <a:pPr>
                        <a:lnSpc>
                          <a:spcPct val="107000"/>
                        </a:lnSpc>
                        <a:spcAft>
                          <a:spcPts val="800"/>
                        </a:spcAft>
                      </a:pPr>
                      <a:r>
                        <a:rPr lang="en-GB" sz="800" kern="100" dirty="0">
                          <a:effectLst/>
                          <a:latin typeface="Topmarks" pitchFamily="2" charset="0"/>
                          <a:ea typeface="Aptos" panose="020B0004020202020204" pitchFamily="34" charset="0"/>
                          <a:cs typeface="Times New Roman" panose="02020603050405020304" pitchFamily="18" charset="0"/>
                        </a:rPr>
                        <a:t>I can join in with creating a story map to retell a text.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200" dirty="0">
                          <a:solidFill>
                            <a:schemeClr val="dk1"/>
                          </a:solidFill>
                          <a:effectLst/>
                          <a:latin typeface="Topmarks" pitchFamily="2" charset="0"/>
                          <a:ea typeface="+mn-ea"/>
                          <a:cs typeface="+mn-cs"/>
                        </a:rPr>
                        <a:t>I use and understand recently introduced vocabulary during discussions about stories, non-fiction, rhymes and poems and during role-play.</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200" dirty="0">
                          <a:solidFill>
                            <a:schemeClr val="dk1"/>
                          </a:solidFill>
                          <a:effectLst/>
                          <a:latin typeface="Topmarks" pitchFamily="2" charset="0"/>
                          <a:ea typeface="+mn-ea"/>
                          <a:cs typeface="+mn-cs"/>
                        </a:rPr>
                        <a:t>I can use the front cover and blurb of the book to make a prediction.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200" dirty="0">
                          <a:solidFill>
                            <a:schemeClr val="dk1"/>
                          </a:solidFill>
                          <a:effectLst/>
                          <a:latin typeface="Topmarks" pitchFamily="2" charset="0"/>
                          <a:ea typeface="+mn-ea"/>
                          <a:cs typeface="+mn-cs"/>
                        </a:rPr>
                        <a:t>I can share what I like and dislike about a story. </a:t>
                      </a:r>
                    </a:p>
                    <a:p>
                      <a:pPr>
                        <a:lnSpc>
                          <a:spcPct val="107000"/>
                        </a:lnSpc>
                        <a:spcAft>
                          <a:spcPts val="800"/>
                        </a:spcAft>
                      </a:pPr>
                      <a:endParaRPr lang="en-GB" sz="1000" kern="100" dirty="0">
                        <a:effectLst/>
                        <a:latin typeface="Tw Cen MT" panose="020B0602020104020603"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kern="100" dirty="0">
                          <a:solidFill>
                            <a:schemeClr val="dk1"/>
                          </a:solidFill>
                          <a:effectLst/>
                          <a:latin typeface="Topmarks" pitchFamily="2" charset="0"/>
                          <a:ea typeface="+mn-ea"/>
                          <a:cs typeface="+mn-cs"/>
                        </a:rPr>
                        <a:t>I am beginning to use pictures to infer meaning. </a:t>
                      </a:r>
                    </a:p>
                    <a:p>
                      <a:endParaRPr lang="en-GB" sz="800" kern="100" dirty="0">
                        <a:solidFill>
                          <a:schemeClr val="dk1"/>
                        </a:solidFill>
                        <a:effectLst/>
                        <a:latin typeface="Topmarks" pitchFamily="2" charset="0"/>
                        <a:ea typeface="+mn-ea"/>
                        <a:cs typeface="+mn-cs"/>
                      </a:endParaRPr>
                    </a:p>
                    <a:p>
                      <a:r>
                        <a:rPr lang="en-GB" sz="800" kern="100" dirty="0">
                          <a:solidFill>
                            <a:schemeClr val="dk1"/>
                          </a:solidFill>
                          <a:effectLst/>
                          <a:latin typeface="Topmarks" pitchFamily="2" charset="0"/>
                          <a:ea typeface="+mn-ea"/>
                          <a:cs typeface="+mn-cs"/>
                        </a:rPr>
                        <a:t>I can respond, comment and question about what is read to me. </a:t>
                      </a:r>
                    </a:p>
                    <a:p>
                      <a:endParaRPr lang="en-GB" sz="800" kern="100" dirty="0">
                        <a:solidFill>
                          <a:schemeClr val="dk1"/>
                        </a:solidFill>
                        <a:effectLst/>
                        <a:latin typeface="Topmarks" pitchFamily="2" charset="0"/>
                        <a:ea typeface="+mn-ea"/>
                        <a:cs typeface="+mn-cs"/>
                      </a:endParaRPr>
                    </a:p>
                    <a:p>
                      <a:r>
                        <a:rPr lang="en-GB" sz="800" kern="100" dirty="0">
                          <a:solidFill>
                            <a:schemeClr val="dk1"/>
                          </a:solidFill>
                          <a:effectLst/>
                          <a:latin typeface="Topmarks" pitchFamily="2" charset="0"/>
                          <a:ea typeface="+mn-ea"/>
                          <a:cs typeface="+mn-cs"/>
                        </a:rPr>
                        <a:t>I know that information can be retrieved from non-fiction texts. </a:t>
                      </a:r>
                    </a:p>
                    <a:p>
                      <a:endParaRPr lang="en-GB" sz="800" kern="100" dirty="0">
                        <a:solidFill>
                          <a:schemeClr val="dk1"/>
                        </a:solidFill>
                        <a:effectLst/>
                        <a:latin typeface="Topmarks" pitchFamily="2" charset="0"/>
                        <a:ea typeface="+mn-ea"/>
                        <a:cs typeface="+mn-cs"/>
                      </a:endParaRPr>
                    </a:p>
                    <a:p>
                      <a:r>
                        <a:rPr lang="en-GB" sz="800" kern="100" dirty="0">
                          <a:solidFill>
                            <a:schemeClr val="dk1"/>
                          </a:solidFill>
                          <a:effectLst/>
                          <a:latin typeface="Topmarks" pitchFamily="2" charset="0"/>
                          <a:ea typeface="+mn-ea"/>
                          <a:cs typeface="+mn-cs"/>
                        </a:rPr>
                        <a:t>I can anticipate key events in a story.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800" kern="100" dirty="0">
                          <a:effectLst/>
                          <a:latin typeface="Topmarks" pitchFamily="2" charset="0"/>
                          <a:ea typeface="Times New Roman" panose="02020603050405020304" pitchFamily="18" charset="0"/>
                        </a:rPr>
                        <a:t>I can explain my reasons for liking and disliking parts of a story. </a:t>
                      </a:r>
                    </a:p>
                    <a:p>
                      <a:endParaRPr lang="en-GB" sz="800" kern="100" dirty="0">
                        <a:effectLst/>
                        <a:latin typeface="Topmarks" pitchFamily="2" charset="0"/>
                        <a:ea typeface="Times New Roman" panose="02020603050405020304" pitchFamily="18" charset="0"/>
                      </a:endParaRPr>
                    </a:p>
                    <a:p>
                      <a:r>
                        <a:rPr lang="en-GB" sz="800" kern="100" dirty="0">
                          <a:effectLst/>
                          <a:latin typeface="Topmarks" pitchFamily="2" charset="0"/>
                          <a:ea typeface="Times New Roman" panose="02020603050405020304" pitchFamily="18" charset="0"/>
                        </a:rPr>
                        <a:t>I can sequence the events of the story.</a:t>
                      </a:r>
                    </a:p>
                    <a:p>
                      <a:endParaRPr lang="en-GB" sz="800" kern="100" dirty="0">
                        <a:effectLst/>
                        <a:latin typeface="Topmarks" pitchFamily="2" charset="0"/>
                        <a:ea typeface="Times New Roman" panose="02020603050405020304" pitchFamily="18" charset="0"/>
                      </a:endParaRPr>
                    </a:p>
                    <a:p>
                      <a:r>
                        <a:rPr lang="en-GB" sz="800" kern="100" dirty="0">
                          <a:effectLst/>
                          <a:latin typeface="Topmarks" pitchFamily="2" charset="0"/>
                          <a:ea typeface="Times New Roman" panose="02020603050405020304" pitchFamily="18" charset="0"/>
                        </a:rPr>
                        <a:t>I am beginning to respond, comment and question in larger groups. </a:t>
                      </a:r>
                    </a:p>
                    <a:p>
                      <a:endParaRPr lang="en-GB" sz="800" kern="100" dirty="0">
                        <a:effectLst/>
                        <a:latin typeface="Topmarks" pitchFamily="2" charset="0"/>
                        <a:ea typeface="Times New Roman" panose="02020603050405020304" pitchFamily="18" charset="0"/>
                      </a:endParaRPr>
                    </a:p>
                    <a:p>
                      <a:r>
                        <a:rPr lang="en-GB" sz="800" kern="100" dirty="0">
                          <a:effectLst/>
                          <a:latin typeface="Topmarks" pitchFamily="2" charset="0"/>
                          <a:ea typeface="Times New Roman" panose="02020603050405020304" pitchFamily="18" charset="0"/>
                        </a:rPr>
                        <a:t>Ask deeper questions and recreate character roles with peers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200" dirty="0">
                          <a:solidFill>
                            <a:schemeClr val="dk1"/>
                          </a:solidFill>
                          <a:effectLst/>
                          <a:latin typeface="Topmarks" pitchFamily="2" charset="0"/>
                          <a:ea typeface="+mn-ea"/>
                          <a:cs typeface="+mn-cs"/>
                        </a:rPr>
                        <a:t>I can answer inference questions using ‘because’.</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200" dirty="0">
                          <a:solidFill>
                            <a:schemeClr val="dk1"/>
                          </a:solidFill>
                          <a:effectLst/>
                          <a:latin typeface="Topmarks" pitchFamily="2" charset="0"/>
                          <a:ea typeface="+mn-ea"/>
                          <a:cs typeface="+mn-cs"/>
                        </a:rPr>
                        <a:t>I can create an alternative ending to a story.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00" dirty="0">
                          <a:effectLst/>
                          <a:latin typeface="Topmarks" pitchFamily="2" charset="0"/>
                          <a:ea typeface="Aptos" panose="020B0004020202020204" pitchFamily="34" charset="0"/>
                          <a:cs typeface="Times New Roman" panose="02020603050405020304" pitchFamily="18" charset="0"/>
                        </a:rPr>
                        <a:t>I can create my own versions of stories, using a story map.</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000" kern="100" dirty="0">
                          <a:effectLst/>
                          <a:latin typeface="Tw Cen MT" panose="020B0602020104020603"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00" dirty="0">
                          <a:effectLst/>
                          <a:latin typeface="Topmarks" pitchFamily="2" charset="0"/>
                          <a:ea typeface="Times New Roman" panose="02020603050405020304" pitchFamily="18" charset="0"/>
                        </a:rPr>
                        <a:t>I can recall the key events of a story.</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00" dirty="0">
                          <a:effectLst/>
                          <a:latin typeface="Topmarks" pitchFamily="2" charset="0"/>
                          <a:ea typeface="Times New Roman" panose="02020603050405020304" pitchFamily="18" charset="0"/>
                        </a:rPr>
                        <a:t>I can create my own versions of stories, using a story map.</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800" kern="100" dirty="0">
                          <a:effectLst/>
                          <a:latin typeface="Topmarks" pitchFamily="2" charset="0"/>
                          <a:ea typeface="Aptos" panose="020B0004020202020204" pitchFamily="34" charset="0"/>
                          <a:cs typeface="Times New Roman" panose="02020603050405020304" pitchFamily="18" charset="0"/>
                        </a:rPr>
                        <a:t>I can share thoughts and opinions, with reasons to support.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7233180"/>
                  </a:ext>
                </a:extLst>
              </a:tr>
            </a:tbl>
          </a:graphicData>
        </a:graphic>
      </p:graphicFrame>
      <p:sp>
        <p:nvSpPr>
          <p:cNvPr id="12" name="TextBox 11">
            <a:extLst>
              <a:ext uri="{FF2B5EF4-FFF2-40B4-BE49-F238E27FC236}">
                <a16:creationId xmlns:a16="http://schemas.microsoft.com/office/drawing/2014/main" id="{36788298-6E3D-2418-A4E5-5B1C17E14E17}"/>
              </a:ext>
            </a:extLst>
          </p:cNvPr>
          <p:cNvSpPr txBox="1"/>
          <p:nvPr/>
        </p:nvSpPr>
        <p:spPr>
          <a:xfrm>
            <a:off x="6557211" y="668908"/>
            <a:ext cx="5793205"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Topmarks" pitchFamily="2" charset="0"/>
              </a:rPr>
              <a:t>Word reading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333333"/>
                </a:solidFill>
                <a:effectLst/>
                <a:uLnTx/>
                <a:uFillTx/>
                <a:latin typeface="Topmarks" pitchFamily="2" charset="0"/>
              </a:rPr>
              <a:t>Be able to say a sound for each letter in the alphabet and at least 10 digraphs.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333333"/>
                </a:solidFill>
                <a:effectLst/>
                <a:uLnTx/>
                <a:uFillTx/>
                <a:latin typeface="Topmarks" pitchFamily="2" charset="0"/>
              </a:rPr>
              <a:t>Be able to read words consistent with their phonic knowledge by sound-blending.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333333"/>
                </a:solidFill>
                <a:effectLst/>
                <a:uLnTx/>
                <a:uFillTx/>
                <a:latin typeface="Topmarks" pitchFamily="2" charset="0"/>
              </a:rPr>
              <a:t>Be able to read aloud simple sentences and books that are consistent with their phonic knowledge, including some common exception words.</a:t>
            </a:r>
          </a:p>
        </p:txBody>
      </p:sp>
    </p:spTree>
    <p:extLst>
      <p:ext uri="{BB962C8B-B14F-4D97-AF65-F5344CB8AC3E}">
        <p14:creationId xmlns:p14="http://schemas.microsoft.com/office/powerpoint/2010/main" val="1263128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dd7e3de-e97b-437d-bda0-6f1ce4855c86">
      <Terms xmlns="http://schemas.microsoft.com/office/infopath/2007/PartnerControls"/>
    </lcf76f155ced4ddcb4097134ff3c332f>
    <TaxCatchAll xmlns="b3918de8-28e0-4007-916e-6d8ef032717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BCF20CD945264FB6F05FACF8DC2AFA" ma:contentTypeVersion="16" ma:contentTypeDescription="Create a new document." ma:contentTypeScope="" ma:versionID="1fa7fa24b9375a76cecf550400ad416b">
  <xsd:schema xmlns:xsd="http://www.w3.org/2001/XMLSchema" xmlns:xs="http://www.w3.org/2001/XMLSchema" xmlns:p="http://schemas.microsoft.com/office/2006/metadata/properties" xmlns:ns2="ddd7e3de-e97b-437d-bda0-6f1ce4855c86" xmlns:ns3="b3918de8-28e0-4007-916e-6d8ef032717d" targetNamespace="http://schemas.microsoft.com/office/2006/metadata/properties" ma:root="true" ma:fieldsID="778530aa42fcebfdd7e0f6052248d025" ns2:_="" ns3:_="">
    <xsd:import namespace="ddd7e3de-e97b-437d-bda0-6f1ce4855c86"/>
    <xsd:import namespace="b3918de8-28e0-4007-916e-6d8ef032717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d7e3de-e97b-437d-bda0-6f1ce4855c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ee90a1c-6484-4b97-8607-00254b61cbd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918de8-28e0-4007-916e-6d8ef032717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ddccc5d-84d5-42d6-a27f-37e1652336a6}" ma:internalName="TaxCatchAll" ma:showField="CatchAllData" ma:web="b3918de8-28e0-4007-916e-6d8ef032717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D9C4BC-742E-44F5-BE1D-B5397535472F}">
  <ds:schemaRefs>
    <ds:schemaRef ds:uri="http://purl.org/dc/elements/1.1/"/>
    <ds:schemaRef ds:uri="ddd7e3de-e97b-437d-bda0-6f1ce4855c86"/>
    <ds:schemaRef ds:uri="http://schemas.openxmlformats.org/package/2006/metadata/core-properties"/>
    <ds:schemaRef ds:uri="http://schemas.microsoft.com/office/2006/documentManagement/types"/>
    <ds:schemaRef ds:uri="http://purl.org/dc/dcmitype/"/>
    <ds:schemaRef ds:uri="b3918de8-28e0-4007-916e-6d8ef032717d"/>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F591B099-BB39-4756-8480-300E210CE003}">
  <ds:schemaRefs>
    <ds:schemaRef ds:uri="http://schemas.microsoft.com/sharepoint/v3/contenttype/forms"/>
  </ds:schemaRefs>
</ds:datastoreItem>
</file>

<file path=customXml/itemProps3.xml><?xml version="1.0" encoding="utf-8"?>
<ds:datastoreItem xmlns:ds="http://schemas.openxmlformats.org/officeDocument/2006/customXml" ds:itemID="{7F26B2E7-3EEA-4A1A-87A0-6D0C689E8A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d7e3de-e97b-437d-bda0-6f1ce4855c86"/>
    <ds:schemaRef ds:uri="b3918de8-28e0-4007-916e-6d8ef03271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39574</TotalTime>
  <Words>8755</Words>
  <Application>Microsoft Office PowerPoint</Application>
  <PresentationFormat>Widescreen</PresentationFormat>
  <Paragraphs>1188</Paragraphs>
  <Slides>15</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Aptos</vt:lpstr>
      <vt:lpstr>Arial</vt:lpstr>
      <vt:lpstr>Calibri</vt:lpstr>
      <vt:lpstr>NTPreCursivefk</vt:lpstr>
      <vt:lpstr>robotoregular</vt:lpstr>
      <vt:lpstr>Symbol</vt:lpstr>
      <vt:lpstr>Topmarks</vt:lpstr>
      <vt:lpstr>Tw Cen MT</vt:lpstr>
      <vt:lpstr>Typewriter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Nathan Chamberlain</dc:creator>
  <cp:lastModifiedBy>Redfern, Taryn</cp:lastModifiedBy>
  <cp:revision>3</cp:revision>
  <cp:lastPrinted>2024-06-17T11:19:17Z</cp:lastPrinted>
  <dcterms:created xsi:type="dcterms:W3CDTF">2020-05-07T13:24:39Z</dcterms:created>
  <dcterms:modified xsi:type="dcterms:W3CDTF">2025-07-14T18:56:15Z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0x010100EBBCF20CD945264FB6F05FACF8DC2AFA</vt:lpwstr>
  </property>
  <property fmtid="{D5CDD505-2E9C-101B-9397-08002B2CF9AE}" pid="3" name="Order">
    <vt:r8>219800</vt:r8>
  </property>
  <property fmtid="{D5CDD505-2E9C-101B-9397-08002B2CF9AE}" pid="4" name="MediaServiceImageTags">
    <vt:lpwstr/>
  </property>
</Properties>
</file>