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0" r:id="rId5"/>
    <p:sldId id="261" r:id="rId6"/>
    <p:sldId id="262" r:id="rId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4C8D4-1953-4F74-8400-B8D158C1E9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EC003D5-A3C5-4B3F-86A5-188F196799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39B3497-D141-4092-8063-1C1084E46098}"/>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5" name="Footer Placeholder 4">
            <a:extLst>
              <a:ext uri="{FF2B5EF4-FFF2-40B4-BE49-F238E27FC236}">
                <a16:creationId xmlns:a16="http://schemas.microsoft.com/office/drawing/2014/main" id="{112B23A4-199B-42FB-B851-42A0BC6024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475F72-CCF2-460C-81CB-8323E11988A8}"/>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3140373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3FAA6-FBF3-4DB8-8781-6F3165474E9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DCBF127-9F9E-407F-A32A-B4495D58D58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571675-2ED8-4E9C-96F8-0C1813613031}"/>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5" name="Footer Placeholder 4">
            <a:extLst>
              <a:ext uri="{FF2B5EF4-FFF2-40B4-BE49-F238E27FC236}">
                <a16:creationId xmlns:a16="http://schemas.microsoft.com/office/drawing/2014/main" id="{D5EF57FF-6C6E-4819-A1E1-77939AF45F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7AFDD6-167F-4647-9500-73BE5437DBE1}"/>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3331887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7D8C92-525A-4950-BB2A-AE30D85B70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DA3BEF-FCD0-4D2E-92A0-B10FD52E11B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99BFEB-491A-4C1A-8F61-F68A5C1998E9}"/>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5" name="Footer Placeholder 4">
            <a:extLst>
              <a:ext uri="{FF2B5EF4-FFF2-40B4-BE49-F238E27FC236}">
                <a16:creationId xmlns:a16="http://schemas.microsoft.com/office/drawing/2014/main" id="{EA3C8700-C918-434C-A8B1-6EAC6D0116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1E5BD3-C2DF-4C48-B9EF-71275B629B66}"/>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143711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213A-7F49-4CEE-A2A8-67D4EC186A5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BDB2D1-B810-4F50-8B95-2CC7FFEF770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D4AB1C-4708-47C3-AF58-2E5B4BB28776}"/>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5" name="Footer Placeholder 4">
            <a:extLst>
              <a:ext uri="{FF2B5EF4-FFF2-40B4-BE49-F238E27FC236}">
                <a16:creationId xmlns:a16="http://schemas.microsoft.com/office/drawing/2014/main" id="{B4FE77C4-41CC-4134-81A3-04EAEBF4AF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814688-BDA4-4D61-9234-D276B49A7BDC}"/>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1796728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8A4D7-D6DA-4182-851D-703278C420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46A3C06-E776-4EC1-B073-C17E493E9A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BB7ECA9-9E6A-41D4-9F88-AA2836D99A29}"/>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5" name="Footer Placeholder 4">
            <a:extLst>
              <a:ext uri="{FF2B5EF4-FFF2-40B4-BE49-F238E27FC236}">
                <a16:creationId xmlns:a16="http://schemas.microsoft.com/office/drawing/2014/main" id="{305556EF-DCEF-416B-B768-DB0872F3F3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43D365-16DC-47EA-BD13-137D44414700}"/>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1584563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9D69D-9EC3-451E-A509-5A3BEA24C5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F10E46-E9EC-47CA-B42F-28B1C1024BE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FB3EA80-2168-427C-8504-179279F6483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E9E3377-5ED5-4319-91BE-C7A070DC56B3}"/>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6" name="Footer Placeholder 5">
            <a:extLst>
              <a:ext uri="{FF2B5EF4-FFF2-40B4-BE49-F238E27FC236}">
                <a16:creationId xmlns:a16="http://schemas.microsoft.com/office/drawing/2014/main" id="{FCC63E36-F1A7-421A-815B-1C539C67402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5CB6BC-9198-415B-B2E1-89EFDCC9306A}"/>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3612828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4B663-52A4-4B58-8576-3C473FC3567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71C06D-E67D-4A6F-BAD1-7013CBE5C2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1329E20-9108-4A95-8F56-6BA1720972F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D7AAC75-14E6-42D8-A72E-4ED801241E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571A880-7CA3-4572-8A0E-E6FD6DC8C39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912EC4B-0FC6-4577-B6DA-5E8EE97F1A85}"/>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8" name="Footer Placeholder 7">
            <a:extLst>
              <a:ext uri="{FF2B5EF4-FFF2-40B4-BE49-F238E27FC236}">
                <a16:creationId xmlns:a16="http://schemas.microsoft.com/office/drawing/2014/main" id="{A4DD29A0-D9D9-45E4-A9DC-DD6ACB7C74F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ADCBEDF-7927-43B4-98A1-60AD285A8CB9}"/>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986083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3279E-4E5D-458A-B2FB-45BB0035BA8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78E5EB-32B5-4F1B-8344-1EFB08734110}"/>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4" name="Footer Placeholder 3">
            <a:extLst>
              <a:ext uri="{FF2B5EF4-FFF2-40B4-BE49-F238E27FC236}">
                <a16:creationId xmlns:a16="http://schemas.microsoft.com/office/drawing/2014/main" id="{BC9E9781-D2A8-4E9A-B8BD-702244AC782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7A37B67-A06E-4E76-8A09-48CD3A854825}"/>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1686346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B6CF2C-43BB-4C7A-A35C-9D3771F18F35}"/>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3" name="Footer Placeholder 2">
            <a:extLst>
              <a:ext uri="{FF2B5EF4-FFF2-40B4-BE49-F238E27FC236}">
                <a16:creationId xmlns:a16="http://schemas.microsoft.com/office/drawing/2014/main" id="{16998CB5-42D1-4657-B5E9-B05638E78C4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96EA8D0-C622-4061-ACEE-66E4471E811B}"/>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3154626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AA798-0589-4378-8878-45C347F332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28BB61-8C10-42A5-B9B1-7EFE553D55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6B897D4-05C8-45A4-AC7C-377C550914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6D4DBF-73AE-433A-851E-94A4B24F3E25}"/>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6" name="Footer Placeholder 5">
            <a:extLst>
              <a:ext uri="{FF2B5EF4-FFF2-40B4-BE49-F238E27FC236}">
                <a16:creationId xmlns:a16="http://schemas.microsoft.com/office/drawing/2014/main" id="{113BAC60-440C-4D21-A35B-07CB689E17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0BB9F0-FF8E-4F35-9619-B42736BD9745}"/>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215840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5420E-1405-4882-8619-7802B24484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15DA2CA-39F6-45AE-BB3C-0D3595AFC0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57ECF8D-5DFC-4913-AAF3-37A24F57B7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EB8D06-6087-4475-9A86-CF2409616F20}"/>
              </a:ext>
            </a:extLst>
          </p:cNvPr>
          <p:cNvSpPr>
            <a:spLocks noGrp="1"/>
          </p:cNvSpPr>
          <p:nvPr>
            <p:ph type="dt" sz="half" idx="10"/>
          </p:nvPr>
        </p:nvSpPr>
        <p:spPr/>
        <p:txBody>
          <a:bodyPr/>
          <a:lstStyle/>
          <a:p>
            <a:fld id="{B6936169-0C7A-4A80-B126-6C164D75CEEF}" type="datetimeFigureOut">
              <a:rPr lang="en-GB" smtClean="0"/>
              <a:t>27/07/2023</a:t>
            </a:fld>
            <a:endParaRPr lang="en-GB"/>
          </a:p>
        </p:txBody>
      </p:sp>
      <p:sp>
        <p:nvSpPr>
          <p:cNvPr id="6" name="Footer Placeholder 5">
            <a:extLst>
              <a:ext uri="{FF2B5EF4-FFF2-40B4-BE49-F238E27FC236}">
                <a16:creationId xmlns:a16="http://schemas.microsoft.com/office/drawing/2014/main" id="{DB5755B2-F385-4024-93F1-616F12C225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3F8477-59DE-4643-9E24-D4052BF076E8}"/>
              </a:ext>
            </a:extLst>
          </p:cNvPr>
          <p:cNvSpPr>
            <a:spLocks noGrp="1"/>
          </p:cNvSpPr>
          <p:nvPr>
            <p:ph type="sldNum" sz="quarter" idx="12"/>
          </p:nvPr>
        </p:nvSpPr>
        <p:spPr/>
        <p:txBody>
          <a:bodyPr/>
          <a:lstStyle/>
          <a:p>
            <a:fld id="{13809677-922B-4A8E-A208-1120A71AFA95}" type="slidenum">
              <a:rPr lang="en-GB" smtClean="0"/>
              <a:t>‹#›</a:t>
            </a:fld>
            <a:endParaRPr lang="en-GB"/>
          </a:p>
        </p:txBody>
      </p:sp>
    </p:spTree>
    <p:extLst>
      <p:ext uri="{BB962C8B-B14F-4D97-AF65-F5344CB8AC3E}">
        <p14:creationId xmlns:p14="http://schemas.microsoft.com/office/powerpoint/2010/main" val="738277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BA84BF-32A4-4521-A0F2-C69B24323C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620767-F4EE-4AAE-A55D-CF60585D7A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5A03AB-7916-42AB-BA64-BE7A40F5F6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36169-0C7A-4A80-B126-6C164D75CEEF}" type="datetimeFigureOut">
              <a:rPr lang="en-GB" smtClean="0"/>
              <a:t>27/07/2023</a:t>
            </a:fld>
            <a:endParaRPr lang="en-GB"/>
          </a:p>
        </p:txBody>
      </p:sp>
      <p:sp>
        <p:nvSpPr>
          <p:cNvPr id="5" name="Footer Placeholder 4">
            <a:extLst>
              <a:ext uri="{FF2B5EF4-FFF2-40B4-BE49-F238E27FC236}">
                <a16:creationId xmlns:a16="http://schemas.microsoft.com/office/drawing/2014/main" id="{2CDB4D68-192A-4A2B-BE4E-3554E3E3A5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114A524-8299-4262-AFC7-C7CEED4E06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09677-922B-4A8E-A208-1120A71AFA95}" type="slidenum">
              <a:rPr lang="en-GB" smtClean="0"/>
              <a:t>‹#›</a:t>
            </a:fld>
            <a:endParaRPr lang="en-GB"/>
          </a:p>
        </p:txBody>
      </p:sp>
    </p:spTree>
    <p:extLst>
      <p:ext uri="{BB962C8B-B14F-4D97-AF65-F5344CB8AC3E}">
        <p14:creationId xmlns:p14="http://schemas.microsoft.com/office/powerpoint/2010/main" val="1472186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mumsnet.com/" TargetMode="External"/><Relationship Id="rId2" Type="http://schemas.openxmlformats.org/officeDocument/2006/relationships/hyperlink" Target="http://www.pottytraining.co.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A55B3D-C062-4796-9216-3E6DDCC2C5E0}"/>
              </a:ext>
            </a:extLst>
          </p:cNvPr>
          <p:cNvSpPr>
            <a:spLocks noGrp="1"/>
          </p:cNvSpPr>
          <p:nvPr>
            <p:ph type="title"/>
          </p:nvPr>
        </p:nvSpPr>
        <p:spPr>
          <a:solidFill>
            <a:srgbClr val="00B0F0"/>
          </a:solidFill>
        </p:spPr>
        <p:txBody>
          <a:bodyPr>
            <a:normAutofit fontScale="90000"/>
          </a:bodyPr>
          <a:lstStyle/>
          <a:p>
            <a:pPr algn="ctr"/>
            <a:br>
              <a:rPr lang="en-GB" b="1" dirty="0">
                <a:highlight>
                  <a:srgbClr val="FFFF00"/>
                </a:highlight>
              </a:rPr>
            </a:br>
            <a:r>
              <a:rPr lang="en-GB" sz="4900" b="1" dirty="0">
                <a:highlight>
                  <a:srgbClr val="FFFF00"/>
                </a:highlight>
              </a:rPr>
              <a:t>Helpful tips to prepare your child for school</a:t>
            </a:r>
            <a:endParaRPr lang="en-GB" b="1" dirty="0">
              <a:highlight>
                <a:srgbClr val="FFFF00"/>
              </a:highlight>
            </a:endParaRPr>
          </a:p>
        </p:txBody>
      </p:sp>
      <p:sp>
        <p:nvSpPr>
          <p:cNvPr id="5" name="Content Placeholder 4">
            <a:extLst>
              <a:ext uri="{FF2B5EF4-FFF2-40B4-BE49-F238E27FC236}">
                <a16:creationId xmlns:a16="http://schemas.microsoft.com/office/drawing/2014/main" id="{181395D8-96E2-426D-B09F-1E18E5220A70}"/>
              </a:ext>
            </a:extLst>
          </p:cNvPr>
          <p:cNvSpPr>
            <a:spLocks noGrp="1"/>
          </p:cNvSpPr>
          <p:nvPr>
            <p:ph idx="1"/>
          </p:nvPr>
        </p:nvSpPr>
        <p:spPr>
          <a:xfrm>
            <a:off x="838200" y="1690688"/>
            <a:ext cx="10515600" cy="4486275"/>
          </a:xfrm>
        </p:spPr>
        <p:txBody>
          <a:bodyPr>
            <a:normAutofit lnSpcReduction="10000"/>
          </a:bodyPr>
          <a:lstStyle/>
          <a:p>
            <a:pPr marL="0" indent="0">
              <a:buNone/>
            </a:pPr>
            <a:r>
              <a:rPr lang="en-GB" dirty="0"/>
              <a:t>We understand that it is a big milestone when your child starts school and there may be lots of changes for your family such as:</a:t>
            </a:r>
          </a:p>
          <a:p>
            <a:r>
              <a:rPr lang="en-GB" dirty="0"/>
              <a:t>New routines</a:t>
            </a:r>
          </a:p>
          <a:p>
            <a:r>
              <a:rPr lang="en-GB" dirty="0"/>
              <a:t>Concerns about ‘letting go’ of your child and trusting others to look after them while they are at school</a:t>
            </a:r>
          </a:p>
          <a:p>
            <a:r>
              <a:rPr lang="en-GB" dirty="0"/>
              <a:t>Getting to know other parents/new teachers</a:t>
            </a:r>
          </a:p>
          <a:p>
            <a:r>
              <a:rPr lang="en-GB" dirty="0"/>
              <a:t>Wondering if your child will separate calmly and get used to  a new setting and new adults</a:t>
            </a:r>
          </a:p>
          <a:p>
            <a:r>
              <a:rPr lang="en-GB" dirty="0"/>
              <a:t>Anxiety about your child making new friends</a:t>
            </a:r>
          </a:p>
          <a:p>
            <a:r>
              <a:rPr lang="en-GB" dirty="0"/>
              <a:t>Concerns about health or dietary issues</a:t>
            </a:r>
          </a:p>
          <a:p>
            <a:endParaRPr lang="en-GB" dirty="0"/>
          </a:p>
        </p:txBody>
      </p:sp>
    </p:spTree>
    <p:extLst>
      <p:ext uri="{BB962C8B-B14F-4D97-AF65-F5344CB8AC3E}">
        <p14:creationId xmlns:p14="http://schemas.microsoft.com/office/powerpoint/2010/main" val="1529980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91B7A-31BB-40FC-B139-BB48FA85DC04}"/>
              </a:ext>
            </a:extLst>
          </p:cNvPr>
          <p:cNvSpPr>
            <a:spLocks noGrp="1"/>
          </p:cNvSpPr>
          <p:nvPr>
            <p:ph type="title"/>
          </p:nvPr>
        </p:nvSpPr>
        <p:spPr>
          <a:solidFill>
            <a:srgbClr val="00B0F0"/>
          </a:solidFill>
        </p:spPr>
        <p:txBody>
          <a:bodyPr/>
          <a:lstStyle/>
          <a:p>
            <a:pPr algn="ctr"/>
            <a:r>
              <a:rPr lang="en-GB" b="1" dirty="0">
                <a:highlight>
                  <a:srgbClr val="FFFF00"/>
                </a:highlight>
              </a:rPr>
              <a:t>What can you do to help?</a:t>
            </a:r>
          </a:p>
        </p:txBody>
      </p:sp>
      <p:sp>
        <p:nvSpPr>
          <p:cNvPr id="3" name="Content Placeholder 2">
            <a:extLst>
              <a:ext uri="{FF2B5EF4-FFF2-40B4-BE49-F238E27FC236}">
                <a16:creationId xmlns:a16="http://schemas.microsoft.com/office/drawing/2014/main" id="{DADB22D6-AA34-46E6-AA20-942DE92B81A5}"/>
              </a:ext>
            </a:extLst>
          </p:cNvPr>
          <p:cNvSpPr>
            <a:spLocks noGrp="1"/>
          </p:cNvSpPr>
          <p:nvPr>
            <p:ph idx="1"/>
          </p:nvPr>
        </p:nvSpPr>
        <p:spPr/>
        <p:txBody>
          <a:bodyPr>
            <a:normAutofit fontScale="92500" lnSpcReduction="20000"/>
          </a:bodyPr>
          <a:lstStyle/>
          <a:p>
            <a:r>
              <a:rPr lang="en-GB" dirty="0"/>
              <a:t>Talk about what will happen when they start school and look at the photos in our information pack and on the website, walk by school and ask what they can see</a:t>
            </a:r>
          </a:p>
          <a:p>
            <a:r>
              <a:rPr lang="en-GB" dirty="0"/>
              <a:t>Draw pictures of school – or pictures for their teacher/teaching assistant</a:t>
            </a:r>
          </a:p>
          <a:p>
            <a:r>
              <a:rPr lang="en-GB" dirty="0"/>
              <a:t>Play ‘pretend school’ and include their favourite toys in this game to make it interesting for them - children like playing at being the grown up!</a:t>
            </a:r>
          </a:p>
          <a:p>
            <a:r>
              <a:rPr lang="en-GB" dirty="0"/>
              <a:t>Try to leave your child with trusted relatives/friends for short periods while you are not there</a:t>
            </a:r>
          </a:p>
          <a:p>
            <a:r>
              <a:rPr lang="en-GB" dirty="0"/>
              <a:t>Visit the library/park and other places where they will have the chance to mix with other children so they can practise taking turns and sharing</a:t>
            </a:r>
          </a:p>
          <a:p>
            <a:r>
              <a:rPr lang="en-GB" dirty="0"/>
              <a:t>Be prepared for your child having emotional outbursts, or crying – this is to be expected and is a way of them unloading their worries. Comfort them and try to stay calm yourself and reassure them.</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106371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85AAC-8C1D-4A78-BA98-F281F79FFD78}"/>
              </a:ext>
            </a:extLst>
          </p:cNvPr>
          <p:cNvSpPr>
            <a:spLocks noGrp="1"/>
          </p:cNvSpPr>
          <p:nvPr>
            <p:ph type="title"/>
          </p:nvPr>
        </p:nvSpPr>
        <p:spPr>
          <a:solidFill>
            <a:srgbClr val="00B0F0"/>
          </a:solidFill>
        </p:spPr>
        <p:txBody>
          <a:bodyPr/>
          <a:lstStyle/>
          <a:p>
            <a:pPr algn="ctr"/>
            <a:r>
              <a:rPr lang="en-GB" b="1" dirty="0">
                <a:highlight>
                  <a:srgbClr val="FFFF00"/>
                </a:highlight>
              </a:rPr>
              <a:t>Your child will need to get used to being more independent</a:t>
            </a:r>
          </a:p>
        </p:txBody>
      </p:sp>
      <p:sp>
        <p:nvSpPr>
          <p:cNvPr id="3" name="Content Placeholder 2">
            <a:extLst>
              <a:ext uri="{FF2B5EF4-FFF2-40B4-BE49-F238E27FC236}">
                <a16:creationId xmlns:a16="http://schemas.microsoft.com/office/drawing/2014/main" id="{81479DAE-04CC-427B-9BAE-17723DBF7A9C}"/>
              </a:ext>
            </a:extLst>
          </p:cNvPr>
          <p:cNvSpPr>
            <a:spLocks noGrp="1"/>
          </p:cNvSpPr>
          <p:nvPr>
            <p:ph idx="1"/>
          </p:nvPr>
        </p:nvSpPr>
        <p:spPr/>
        <p:txBody>
          <a:bodyPr>
            <a:normAutofit fontScale="92500" lnSpcReduction="20000"/>
          </a:bodyPr>
          <a:lstStyle/>
          <a:p>
            <a:r>
              <a:rPr lang="en-GB" dirty="0"/>
              <a:t>Practise getting up in plenty of time to prepare for school – try to establish a regular bedtime as they will be very tired at the end of the day!</a:t>
            </a:r>
          </a:p>
          <a:p>
            <a:r>
              <a:rPr lang="en-GB" dirty="0"/>
              <a:t>Support them to wash themselves and brush their teeth every day</a:t>
            </a:r>
          </a:p>
          <a:p>
            <a:r>
              <a:rPr lang="en-GB" dirty="0"/>
              <a:t>They will need a healthy breakfast to keep them going until snack or lunchtime </a:t>
            </a:r>
          </a:p>
          <a:p>
            <a:r>
              <a:rPr lang="en-GB" dirty="0"/>
              <a:t>Help them to sit at a table and feed themselves using a knife, fork and spoon at meal times </a:t>
            </a:r>
          </a:p>
          <a:p>
            <a:r>
              <a:rPr lang="en-GB" dirty="0"/>
              <a:t>Encourage them to use the toilet independently and wash their hands</a:t>
            </a:r>
          </a:p>
          <a:p>
            <a:r>
              <a:rPr lang="en-GB" dirty="0"/>
              <a:t>Give them opportunities to practise getting themselves dressed and doing up fastenings such as buttons and zips</a:t>
            </a:r>
          </a:p>
          <a:p>
            <a:r>
              <a:rPr lang="en-GB" dirty="0"/>
              <a:t>Encourage daily exercise outdoors with visits to the park or playing in the garden</a:t>
            </a:r>
          </a:p>
          <a:p>
            <a:endParaRPr lang="en-GB" dirty="0"/>
          </a:p>
          <a:p>
            <a:endParaRPr lang="en-GB" dirty="0"/>
          </a:p>
          <a:p>
            <a:endParaRPr lang="en-GB" dirty="0"/>
          </a:p>
        </p:txBody>
      </p:sp>
    </p:spTree>
    <p:extLst>
      <p:ext uri="{BB962C8B-B14F-4D97-AF65-F5344CB8AC3E}">
        <p14:creationId xmlns:p14="http://schemas.microsoft.com/office/powerpoint/2010/main" val="1209474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B1120-0664-44CF-B58F-D30854125B80}"/>
              </a:ext>
            </a:extLst>
          </p:cNvPr>
          <p:cNvSpPr>
            <a:spLocks noGrp="1"/>
          </p:cNvSpPr>
          <p:nvPr>
            <p:ph type="title"/>
          </p:nvPr>
        </p:nvSpPr>
        <p:spPr>
          <a:solidFill>
            <a:srgbClr val="00B0F0"/>
          </a:solidFill>
        </p:spPr>
        <p:txBody>
          <a:bodyPr/>
          <a:lstStyle/>
          <a:p>
            <a:pPr algn="ctr"/>
            <a:r>
              <a:rPr lang="en-GB" b="1" dirty="0">
                <a:highlight>
                  <a:srgbClr val="FFFF00"/>
                </a:highlight>
              </a:rPr>
              <a:t>Coping with the first day of school</a:t>
            </a:r>
            <a:endParaRPr lang="en-GB" b="1" dirty="0"/>
          </a:p>
        </p:txBody>
      </p:sp>
      <p:sp>
        <p:nvSpPr>
          <p:cNvPr id="3" name="Content Placeholder 2">
            <a:extLst>
              <a:ext uri="{FF2B5EF4-FFF2-40B4-BE49-F238E27FC236}">
                <a16:creationId xmlns:a16="http://schemas.microsoft.com/office/drawing/2014/main" id="{4C77C6E3-2926-44F0-A33C-E190077A009E}"/>
              </a:ext>
            </a:extLst>
          </p:cNvPr>
          <p:cNvSpPr>
            <a:spLocks noGrp="1"/>
          </p:cNvSpPr>
          <p:nvPr>
            <p:ph idx="1"/>
          </p:nvPr>
        </p:nvSpPr>
        <p:spPr/>
        <p:txBody>
          <a:bodyPr>
            <a:normAutofit fontScale="77500" lnSpcReduction="20000"/>
          </a:bodyPr>
          <a:lstStyle/>
          <a:p>
            <a:r>
              <a:rPr lang="en-GB" dirty="0"/>
              <a:t>Talk together about what is going to happen on their first day </a:t>
            </a:r>
          </a:p>
          <a:p>
            <a:r>
              <a:rPr lang="en-GB" dirty="0"/>
              <a:t>It’s natural for you and your child to be nervous!</a:t>
            </a:r>
          </a:p>
          <a:p>
            <a:r>
              <a:rPr lang="en-GB" dirty="0"/>
              <a:t>Arrive on time – tell your child you will see them at the end of the morning/afternoon and talk about nice things they will do during the day and something nice you can do together after school </a:t>
            </a:r>
          </a:p>
          <a:p>
            <a:r>
              <a:rPr lang="en-GB" dirty="0"/>
              <a:t>Build a ‘goodbye routine’ e.g. take them to </a:t>
            </a:r>
            <a:r>
              <a:rPr lang="en-GB"/>
              <a:t>the class door</a:t>
            </a:r>
            <a:r>
              <a:rPr lang="en-GB" dirty="0"/>
              <a:t>, give a kiss and hug goodbye, then wave. Your child will settle, but it is harder for them if grown ups linger at the door</a:t>
            </a:r>
          </a:p>
          <a:p>
            <a:r>
              <a:rPr lang="en-GB" dirty="0"/>
              <a:t>If your child is unsettled our experienced teachers and teaching assistants will calm them down and gently encourage them to join in when they are ready – if there is a problem, we will phone you</a:t>
            </a:r>
          </a:p>
          <a:p>
            <a:r>
              <a:rPr lang="en-GB" dirty="0"/>
              <a:t>Try to be calm and confident yourself, you can have a good cry after you’ve left them – we do understand as most of us have experienced this too!</a:t>
            </a:r>
          </a:p>
          <a:p>
            <a:r>
              <a:rPr lang="en-GB" dirty="0"/>
              <a:t>When you collect your child, give them a big smile and hug, talk to them and remind them that you came back, just as you said you would</a:t>
            </a:r>
          </a:p>
          <a:p>
            <a:endParaRPr lang="en-GB" dirty="0"/>
          </a:p>
        </p:txBody>
      </p:sp>
    </p:spTree>
    <p:extLst>
      <p:ext uri="{BB962C8B-B14F-4D97-AF65-F5344CB8AC3E}">
        <p14:creationId xmlns:p14="http://schemas.microsoft.com/office/powerpoint/2010/main" val="2425297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C5AD-EF74-43E1-A3A7-0C2CAD8169E4}"/>
              </a:ext>
            </a:extLst>
          </p:cNvPr>
          <p:cNvSpPr>
            <a:spLocks noGrp="1"/>
          </p:cNvSpPr>
          <p:nvPr>
            <p:ph type="title"/>
          </p:nvPr>
        </p:nvSpPr>
        <p:spPr>
          <a:solidFill>
            <a:srgbClr val="00B0F0"/>
          </a:solidFill>
        </p:spPr>
        <p:txBody>
          <a:bodyPr/>
          <a:lstStyle/>
          <a:p>
            <a:pPr algn="ctr"/>
            <a:r>
              <a:rPr lang="en-GB" b="1" dirty="0">
                <a:highlight>
                  <a:srgbClr val="FFFF00"/>
                </a:highlight>
              </a:rPr>
              <a:t>Toilet training</a:t>
            </a:r>
          </a:p>
        </p:txBody>
      </p:sp>
      <p:sp>
        <p:nvSpPr>
          <p:cNvPr id="3" name="Content Placeholder 2">
            <a:extLst>
              <a:ext uri="{FF2B5EF4-FFF2-40B4-BE49-F238E27FC236}">
                <a16:creationId xmlns:a16="http://schemas.microsoft.com/office/drawing/2014/main" id="{6ADA5316-AE5D-498F-9599-CD92403DF5E2}"/>
              </a:ext>
            </a:extLst>
          </p:cNvPr>
          <p:cNvSpPr>
            <a:spLocks noGrp="1"/>
          </p:cNvSpPr>
          <p:nvPr>
            <p:ph idx="1"/>
          </p:nvPr>
        </p:nvSpPr>
        <p:spPr>
          <a:xfrm>
            <a:off x="838200" y="1825624"/>
            <a:ext cx="10515600" cy="4429401"/>
          </a:xfrm>
        </p:spPr>
        <p:txBody>
          <a:bodyPr>
            <a:normAutofit fontScale="25000" lnSpcReduction="20000"/>
          </a:bodyPr>
          <a:lstStyle/>
          <a:p>
            <a:pPr marL="0" indent="0">
              <a:buNone/>
            </a:pPr>
            <a:r>
              <a:rPr lang="en-GB" sz="6400" dirty="0"/>
              <a:t>Many parents worry about toilet training and children develop at different rates (most children are able to use a toilet or potty at around 2-3 years old), so be patient and support your child by:</a:t>
            </a:r>
          </a:p>
          <a:p>
            <a:r>
              <a:rPr lang="en-GB" sz="6400" dirty="0"/>
              <a:t>Having regular routines, bedtimes and a balanced diet with plenty of water to drink</a:t>
            </a:r>
          </a:p>
          <a:p>
            <a:r>
              <a:rPr lang="en-GB" sz="6400" dirty="0"/>
              <a:t>Notice when they need to go to the toilet and offer the potty or toilet at these times – gradually this will develop into their own routine</a:t>
            </a:r>
          </a:p>
          <a:p>
            <a:r>
              <a:rPr lang="en-GB" sz="6400" dirty="0"/>
              <a:t>Give plenty of praise and encouragement </a:t>
            </a:r>
          </a:p>
          <a:p>
            <a:r>
              <a:rPr lang="en-GB" sz="6400" dirty="0"/>
              <a:t>Stay relaxed and be prepared for accidents - </a:t>
            </a:r>
            <a:r>
              <a:rPr lang="en-GB" sz="6400" b="1" dirty="0"/>
              <a:t>don’t give up on toilet training if they have accidents, </a:t>
            </a:r>
            <a:r>
              <a:rPr lang="en-GB" sz="6400" dirty="0"/>
              <a:t>this is natural and just keep on praising, being positive and keeping to routines</a:t>
            </a:r>
          </a:p>
          <a:p>
            <a:r>
              <a:rPr lang="en-GB" sz="6400" dirty="0"/>
              <a:t>Get them excited about wearing pants, talk to them about being grown up and help them to feel excited and in control</a:t>
            </a:r>
          </a:p>
          <a:p>
            <a:r>
              <a:rPr lang="en-GB" sz="6400" dirty="0"/>
              <a:t>Becoming dry at night will take longer – avoid drinks before bedtime and try to stick to regular bedtimes so they are not too tired</a:t>
            </a:r>
          </a:p>
          <a:p>
            <a:r>
              <a:rPr lang="en-GB" sz="6400" dirty="0"/>
              <a:t>Encourage your child to wash their hands after they have been to the toilet</a:t>
            </a:r>
          </a:p>
          <a:p>
            <a:endParaRPr lang="en-GB" sz="6400" dirty="0"/>
          </a:p>
          <a:p>
            <a:pPr marL="0" indent="0">
              <a:buNone/>
            </a:pPr>
            <a:r>
              <a:rPr lang="en-GB" sz="6400" dirty="0"/>
              <a:t>Useful books:  I Want My Potty by Tony Ross, On Your Potty by Virginia Miller, Pirate Pete’s Potty by Andrea </a:t>
            </a:r>
            <a:r>
              <a:rPr lang="en-GB" sz="6400" dirty="0" err="1"/>
              <a:t>Pinnington</a:t>
            </a:r>
            <a:r>
              <a:rPr lang="en-GB" sz="6400" dirty="0"/>
              <a:t>, Princess Polly’s Potty by Andrea </a:t>
            </a:r>
            <a:r>
              <a:rPr lang="en-GB" sz="6400" dirty="0" err="1"/>
              <a:t>Pinnington</a:t>
            </a:r>
            <a:r>
              <a:rPr lang="en-GB" sz="6400" dirty="0"/>
              <a:t>, Have You Seen My Potty? by </a:t>
            </a:r>
            <a:r>
              <a:rPr lang="en-GB" sz="6400" dirty="0" err="1"/>
              <a:t>Mij</a:t>
            </a:r>
            <a:r>
              <a:rPr lang="en-GB" sz="6400" dirty="0"/>
              <a:t> Kelly, Lulu’s Loo by Camilla Reid </a:t>
            </a:r>
          </a:p>
          <a:p>
            <a:pPr marL="0" indent="0">
              <a:buNone/>
            </a:pPr>
            <a:r>
              <a:rPr lang="en-GB" sz="6400" dirty="0"/>
              <a:t>Websites: </a:t>
            </a:r>
            <a:r>
              <a:rPr lang="en-GB" sz="6400" dirty="0">
                <a:hlinkClick r:id="rId2"/>
              </a:rPr>
              <a:t>www.pottytraining.co.uk</a:t>
            </a:r>
            <a:r>
              <a:rPr lang="en-GB" sz="6400" dirty="0"/>
              <a:t>      </a:t>
            </a:r>
            <a:r>
              <a:rPr lang="en-GB" sz="6400" dirty="0">
                <a:hlinkClick r:id="rId3"/>
              </a:rPr>
              <a:t>www.mumsnet.com</a:t>
            </a:r>
            <a:r>
              <a:rPr lang="en-GB" sz="6400" dirty="0"/>
              <a:t> </a:t>
            </a:r>
          </a:p>
          <a:p>
            <a:pPr marL="0" indent="0">
              <a:buNone/>
            </a:pPr>
            <a:endParaRPr lang="en-GB" sz="6400" dirty="0"/>
          </a:p>
          <a:p>
            <a:pPr marL="0" indent="0">
              <a:buNone/>
            </a:pPr>
            <a:r>
              <a:rPr lang="en-GB" sz="4000" dirty="0"/>
              <a:t> </a:t>
            </a:r>
          </a:p>
          <a:p>
            <a:pPr marL="0" indent="0">
              <a:buNone/>
            </a:pPr>
            <a:endParaRPr lang="en-GB" dirty="0"/>
          </a:p>
          <a:p>
            <a:endParaRPr lang="en-GB" dirty="0"/>
          </a:p>
        </p:txBody>
      </p:sp>
    </p:spTree>
    <p:extLst>
      <p:ext uri="{BB962C8B-B14F-4D97-AF65-F5344CB8AC3E}">
        <p14:creationId xmlns:p14="http://schemas.microsoft.com/office/powerpoint/2010/main" val="1251893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D9300-AF65-472A-8B97-4A87F10147E8}"/>
              </a:ext>
            </a:extLst>
          </p:cNvPr>
          <p:cNvSpPr>
            <a:spLocks noGrp="1"/>
          </p:cNvSpPr>
          <p:nvPr>
            <p:ph type="title"/>
          </p:nvPr>
        </p:nvSpPr>
        <p:spPr>
          <a:xfrm>
            <a:off x="838200" y="365125"/>
            <a:ext cx="10515600" cy="1132371"/>
          </a:xfrm>
          <a:solidFill>
            <a:srgbClr val="00B0F0"/>
          </a:solidFill>
        </p:spPr>
        <p:txBody>
          <a:bodyPr/>
          <a:lstStyle/>
          <a:p>
            <a:pPr algn="ctr"/>
            <a:r>
              <a:rPr lang="en-GB" b="1" dirty="0">
                <a:highlight>
                  <a:srgbClr val="FFFF00"/>
                </a:highlight>
              </a:rPr>
              <a:t>Top Tips…</a:t>
            </a:r>
          </a:p>
        </p:txBody>
      </p:sp>
      <p:sp>
        <p:nvSpPr>
          <p:cNvPr id="3" name="Content Placeholder 2">
            <a:extLst>
              <a:ext uri="{FF2B5EF4-FFF2-40B4-BE49-F238E27FC236}">
                <a16:creationId xmlns:a16="http://schemas.microsoft.com/office/drawing/2014/main" id="{BCDFDF99-85E1-43AE-BE53-DD227CAFC800}"/>
              </a:ext>
            </a:extLst>
          </p:cNvPr>
          <p:cNvSpPr>
            <a:spLocks noGrp="1"/>
          </p:cNvSpPr>
          <p:nvPr>
            <p:ph idx="1"/>
          </p:nvPr>
        </p:nvSpPr>
        <p:spPr>
          <a:xfrm>
            <a:off x="838200" y="1683026"/>
            <a:ext cx="10515600" cy="4493937"/>
          </a:xfrm>
        </p:spPr>
        <p:txBody>
          <a:bodyPr>
            <a:normAutofit fontScale="62500" lnSpcReduction="20000"/>
          </a:bodyPr>
          <a:lstStyle/>
          <a:p>
            <a:r>
              <a:rPr lang="en-GB" dirty="0"/>
              <a:t>Take time to talk to your child and listen to them when they are playing or during daily routines – this is important for their future development</a:t>
            </a:r>
          </a:p>
          <a:p>
            <a:r>
              <a:rPr lang="en-GB" dirty="0"/>
              <a:t>Remember to talk whilst at your child’s level so you are face to face and give them time to answer – they may need time to process the words</a:t>
            </a:r>
          </a:p>
          <a:p>
            <a:r>
              <a:rPr lang="en-GB" dirty="0"/>
              <a:t>Talk about what you are doing and ask them questions or give them instructions to follow</a:t>
            </a:r>
          </a:p>
          <a:p>
            <a:r>
              <a:rPr lang="en-GB" dirty="0"/>
              <a:t>Reduce screen time and do practical activities, such as playing outside; running, climbing, balancing, kicking and catching a ball</a:t>
            </a:r>
          </a:p>
          <a:p>
            <a:r>
              <a:rPr lang="en-GB" dirty="0"/>
              <a:t>Build muscle control by drawing, model making, cooking, painting, using playdough</a:t>
            </a:r>
          </a:p>
          <a:p>
            <a:r>
              <a:rPr lang="en-GB" dirty="0"/>
              <a:t>Gain confidence in number and </a:t>
            </a:r>
            <a:r>
              <a:rPr lang="en-GB" dirty="0" err="1"/>
              <a:t>spacial</a:t>
            </a:r>
            <a:r>
              <a:rPr lang="en-GB" dirty="0"/>
              <a:t> awareness by counting and sorting everyday objects, playing dominoes, cards, skittles and doing jigsaw puzzles </a:t>
            </a:r>
          </a:p>
          <a:p>
            <a:r>
              <a:rPr lang="en-GB" dirty="0"/>
              <a:t>Develop their language by reading lots of different books, sing nursery rhymes with actions and other songs</a:t>
            </a:r>
          </a:p>
          <a:p>
            <a:pPr marL="0" indent="0">
              <a:buNone/>
            </a:pPr>
            <a:r>
              <a:rPr lang="en-GB" dirty="0"/>
              <a:t>Suggestions for songs/rhymes:</a:t>
            </a:r>
          </a:p>
          <a:p>
            <a:pPr marL="0" indent="0">
              <a:buNone/>
            </a:pPr>
            <a:r>
              <a:rPr lang="en-GB" dirty="0"/>
              <a:t>Twinkle, Twinkle, Little Star,  The Wheels On The Bus, If You’re Happy And You Know It Clap Your Hands, </a:t>
            </a:r>
            <a:r>
              <a:rPr lang="en-GB" dirty="0" err="1"/>
              <a:t>Incy</a:t>
            </a:r>
            <a:r>
              <a:rPr lang="en-GB" dirty="0"/>
              <a:t> </a:t>
            </a:r>
            <a:r>
              <a:rPr lang="en-GB" dirty="0" err="1"/>
              <a:t>Wincy</a:t>
            </a:r>
            <a:r>
              <a:rPr lang="en-GB" dirty="0"/>
              <a:t> Spider, Baa </a:t>
            </a:r>
            <a:r>
              <a:rPr lang="en-GB" dirty="0" err="1"/>
              <a:t>Baa</a:t>
            </a:r>
            <a:r>
              <a:rPr lang="en-GB" dirty="0"/>
              <a:t> Black Sheep, Heads, Shoulders, Knees And Toes</a:t>
            </a:r>
          </a:p>
          <a:p>
            <a:pPr marL="0" indent="0">
              <a:buNone/>
            </a:pPr>
            <a:r>
              <a:rPr lang="en-GB" dirty="0"/>
              <a:t>(Children love making up their own funny versions of these songs and also try to clap the rhythm/beat using your hands)</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540392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1076</Words>
  <Application>Microsoft Office PowerPoint</Application>
  <PresentationFormat>Widescreen</PresentationFormat>
  <Paragraphs>58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 Helpful tips to prepare your child for school</vt:lpstr>
      <vt:lpstr>What can you do to help?</vt:lpstr>
      <vt:lpstr>Your child will need to get used to being more independent</vt:lpstr>
      <vt:lpstr>Coping with the first day of school</vt:lpstr>
      <vt:lpstr>Toilet training</vt:lpstr>
      <vt:lpstr>Top Tips…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Starting Nursery</dc:title>
  <dc:creator>Pearson, Karen</dc:creator>
  <cp:lastModifiedBy>Pearson, Karen</cp:lastModifiedBy>
  <cp:revision>30</cp:revision>
  <cp:lastPrinted>2022-07-21T10:29:27Z</cp:lastPrinted>
  <dcterms:created xsi:type="dcterms:W3CDTF">2022-07-21T09:01:41Z</dcterms:created>
  <dcterms:modified xsi:type="dcterms:W3CDTF">2023-07-27T10:39:09Z</dcterms:modified>
</cp:coreProperties>
</file>