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5" r:id="rId5"/>
    <p:sldId id="287" r:id="rId6"/>
    <p:sldId id="351" r:id="rId7"/>
    <p:sldId id="289" r:id="rId8"/>
    <p:sldId id="352" r:id="rId9"/>
    <p:sldId id="357" r:id="rId10"/>
    <p:sldId id="350" r:id="rId11"/>
    <p:sldId id="356" r:id="rId12"/>
    <p:sldId id="353" r:id="rId13"/>
    <p:sldId id="345" r:id="rId14"/>
    <p:sldId id="257" r:id="rId15"/>
    <p:sldId id="260" r:id="rId16"/>
    <p:sldId id="258" r:id="rId17"/>
    <p:sldId id="261" r:id="rId18"/>
    <p:sldId id="298" r:id="rId19"/>
    <p:sldId id="264" r:id="rId20"/>
    <p:sldId id="358"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642"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alker" userId="92480f29-6c3b-43da-9942-054c9f4aa8aa" providerId="ADAL" clId="{E5EECE6C-4EE3-4185-95C6-7688D85312B5}"/>
    <pc:docChg chg="custSel addSld delSld modSld sldOrd">
      <pc:chgData name="Michelle Walker" userId="92480f29-6c3b-43da-9942-054c9f4aa8aa" providerId="ADAL" clId="{E5EECE6C-4EE3-4185-95C6-7688D85312B5}" dt="2024-01-23T20:47:26.964" v="1162" actId="20577"/>
      <pc:docMkLst>
        <pc:docMk/>
      </pc:docMkLst>
      <pc:sldChg chg="addSp modSp mod">
        <pc:chgData name="Michelle Walker" userId="92480f29-6c3b-43da-9942-054c9f4aa8aa" providerId="ADAL" clId="{E5EECE6C-4EE3-4185-95C6-7688D85312B5}" dt="2024-01-23T20:03:32.925" v="1160" actId="1076"/>
        <pc:sldMkLst>
          <pc:docMk/>
          <pc:sldMk cId="0" sldId="257"/>
        </pc:sldMkLst>
        <pc:picChg chg="add mod">
          <ac:chgData name="Michelle Walker" userId="92480f29-6c3b-43da-9942-054c9f4aa8aa" providerId="ADAL" clId="{E5EECE6C-4EE3-4185-95C6-7688D85312B5}" dt="2024-01-23T20:03:32.925" v="1160" actId="1076"/>
          <ac:picMkLst>
            <pc:docMk/>
            <pc:sldMk cId="0" sldId="257"/>
            <ac:picMk id="3" creationId="{5B0F0FAD-D24C-411D-A166-F2ED1B29511D}"/>
          </ac:picMkLst>
        </pc:picChg>
      </pc:sldChg>
      <pc:sldChg chg="addSp modSp mod">
        <pc:chgData name="Michelle Walker" userId="92480f29-6c3b-43da-9942-054c9f4aa8aa" providerId="ADAL" clId="{E5EECE6C-4EE3-4185-95C6-7688D85312B5}" dt="2024-01-22T16:28:23.140" v="434" actId="1036"/>
        <pc:sldMkLst>
          <pc:docMk/>
          <pc:sldMk cId="3895589317" sldId="264"/>
        </pc:sldMkLst>
        <pc:spChg chg="mod">
          <ac:chgData name="Michelle Walker" userId="92480f29-6c3b-43da-9942-054c9f4aa8aa" providerId="ADAL" clId="{E5EECE6C-4EE3-4185-95C6-7688D85312B5}" dt="2024-01-22T16:27:31.937" v="431" actId="255"/>
          <ac:spMkLst>
            <pc:docMk/>
            <pc:sldMk cId="3895589317" sldId="264"/>
            <ac:spMk id="5" creationId="{00000000-0000-0000-0000-000000000000}"/>
          </ac:spMkLst>
        </pc:spChg>
        <pc:picChg chg="mod">
          <ac:chgData name="Michelle Walker" userId="92480f29-6c3b-43da-9942-054c9f4aa8aa" providerId="ADAL" clId="{E5EECE6C-4EE3-4185-95C6-7688D85312B5}" dt="2024-01-22T16:28:23.140" v="434" actId="1036"/>
          <ac:picMkLst>
            <pc:docMk/>
            <pc:sldMk cId="3895589317" sldId="264"/>
            <ac:picMk id="4" creationId="{00000000-0000-0000-0000-000000000000}"/>
          </ac:picMkLst>
        </pc:picChg>
        <pc:picChg chg="add mod">
          <ac:chgData name="Michelle Walker" userId="92480f29-6c3b-43da-9942-054c9f4aa8aa" providerId="ADAL" clId="{E5EECE6C-4EE3-4185-95C6-7688D85312B5}" dt="2024-01-22T16:27:35.843" v="433" actId="1076"/>
          <ac:picMkLst>
            <pc:docMk/>
            <pc:sldMk cId="3895589317" sldId="264"/>
            <ac:picMk id="8" creationId="{E1124EDF-FC63-4F03-B292-1DD25E16D8F1}"/>
          </ac:picMkLst>
        </pc:picChg>
      </pc:sldChg>
      <pc:sldChg chg="del">
        <pc:chgData name="Michelle Walker" userId="92480f29-6c3b-43da-9942-054c9f4aa8aa" providerId="ADAL" clId="{E5EECE6C-4EE3-4185-95C6-7688D85312B5}" dt="2024-01-23T20:14:12.657" v="1161"/>
        <pc:sldMkLst>
          <pc:docMk/>
          <pc:sldMk cId="0" sldId="273"/>
        </pc:sldMkLst>
      </pc:sldChg>
      <pc:sldChg chg="modSp modAnim">
        <pc:chgData name="Michelle Walker" userId="92480f29-6c3b-43da-9942-054c9f4aa8aa" providerId="ADAL" clId="{E5EECE6C-4EE3-4185-95C6-7688D85312B5}" dt="2024-01-22T16:29:09.407" v="437" actId="2711"/>
        <pc:sldMkLst>
          <pc:docMk/>
          <pc:sldMk cId="1519356648" sldId="289"/>
        </pc:sldMkLst>
        <pc:spChg chg="mod">
          <ac:chgData name="Michelle Walker" userId="92480f29-6c3b-43da-9942-054c9f4aa8aa" providerId="ADAL" clId="{E5EECE6C-4EE3-4185-95C6-7688D85312B5}" dt="2024-01-22T16:29:09.407" v="437" actId="2711"/>
          <ac:spMkLst>
            <pc:docMk/>
            <pc:sldMk cId="1519356648" sldId="289"/>
            <ac:spMk id="3" creationId="{00000000-0000-0000-0000-000000000000}"/>
          </ac:spMkLst>
        </pc:spChg>
      </pc:sldChg>
      <pc:sldChg chg="modNotesTx">
        <pc:chgData name="Michelle Walker" userId="92480f29-6c3b-43da-9942-054c9f4aa8aa" providerId="ADAL" clId="{E5EECE6C-4EE3-4185-95C6-7688D85312B5}" dt="2024-01-23T17:00:34.606" v="611" actId="20577"/>
        <pc:sldMkLst>
          <pc:docMk/>
          <pc:sldMk cId="181400893" sldId="345"/>
        </pc:sldMkLst>
      </pc:sldChg>
      <pc:sldChg chg="modNotesTx">
        <pc:chgData name="Michelle Walker" userId="92480f29-6c3b-43da-9942-054c9f4aa8aa" providerId="ADAL" clId="{E5EECE6C-4EE3-4185-95C6-7688D85312B5}" dt="2024-01-23T20:47:26.964" v="1162" actId="20577"/>
        <pc:sldMkLst>
          <pc:docMk/>
          <pc:sldMk cId="2179833932" sldId="350"/>
        </pc:sldMkLst>
      </pc:sldChg>
      <pc:sldChg chg="ord">
        <pc:chgData name="Michelle Walker" userId="92480f29-6c3b-43da-9942-054c9f4aa8aa" providerId="ADAL" clId="{E5EECE6C-4EE3-4185-95C6-7688D85312B5}" dt="2024-01-23T17:02:08.761" v="616"/>
        <pc:sldMkLst>
          <pc:docMk/>
          <pc:sldMk cId="4026478679" sldId="351"/>
        </pc:sldMkLst>
      </pc:sldChg>
      <pc:sldChg chg="ord modNotesTx">
        <pc:chgData name="Michelle Walker" userId="92480f29-6c3b-43da-9942-054c9f4aa8aa" providerId="ADAL" clId="{E5EECE6C-4EE3-4185-95C6-7688D85312B5}" dt="2024-01-23T19:54:55.675" v="1118" actId="20577"/>
        <pc:sldMkLst>
          <pc:docMk/>
          <pc:sldMk cId="1539312926" sldId="352"/>
        </pc:sldMkLst>
      </pc:sldChg>
      <pc:sldChg chg="modSp mod modNotesTx">
        <pc:chgData name="Michelle Walker" userId="92480f29-6c3b-43da-9942-054c9f4aa8aa" providerId="ADAL" clId="{E5EECE6C-4EE3-4185-95C6-7688D85312B5}" dt="2024-01-22T16:29:34.956" v="438" actId="2711"/>
        <pc:sldMkLst>
          <pc:docMk/>
          <pc:sldMk cId="2237719826" sldId="353"/>
        </pc:sldMkLst>
        <pc:spChg chg="mod">
          <ac:chgData name="Michelle Walker" userId="92480f29-6c3b-43da-9942-054c9f4aa8aa" providerId="ADAL" clId="{E5EECE6C-4EE3-4185-95C6-7688D85312B5}" dt="2024-01-22T16:29:34.956" v="438" actId="2711"/>
          <ac:spMkLst>
            <pc:docMk/>
            <pc:sldMk cId="2237719826" sldId="353"/>
            <ac:spMk id="7" creationId="{EF12A51D-CA79-4810-86BA-9BFA03DF0CB7}"/>
          </ac:spMkLst>
        </pc:spChg>
      </pc:sldChg>
      <pc:sldChg chg="ord">
        <pc:chgData name="Michelle Walker" userId="92480f29-6c3b-43da-9942-054c9f4aa8aa" providerId="ADAL" clId="{E5EECE6C-4EE3-4185-95C6-7688D85312B5}" dt="2024-01-23T17:02:23.669" v="622"/>
        <pc:sldMkLst>
          <pc:docMk/>
          <pc:sldMk cId="2535540563" sldId="356"/>
        </pc:sldMkLst>
      </pc:sldChg>
      <pc:sldChg chg="addSp delSp modSp mod ord modNotesTx">
        <pc:chgData name="Michelle Walker" userId="92480f29-6c3b-43da-9942-054c9f4aa8aa" providerId="ADAL" clId="{E5EECE6C-4EE3-4185-95C6-7688D85312B5}" dt="2024-01-23T20:00:46.803" v="1157" actId="20577"/>
        <pc:sldMkLst>
          <pc:docMk/>
          <pc:sldMk cId="2793351930" sldId="357"/>
        </pc:sldMkLst>
        <pc:spChg chg="mod">
          <ac:chgData name="Michelle Walker" userId="92480f29-6c3b-43da-9942-054c9f4aa8aa" providerId="ADAL" clId="{E5EECE6C-4EE3-4185-95C6-7688D85312B5}" dt="2024-01-22T16:12:47.370" v="169" actId="1076"/>
          <ac:spMkLst>
            <pc:docMk/>
            <pc:sldMk cId="2793351930" sldId="357"/>
            <ac:spMk id="4" creationId="{00000000-0000-0000-0000-000000000000}"/>
          </ac:spMkLst>
        </pc:spChg>
        <pc:spChg chg="mod">
          <ac:chgData name="Michelle Walker" userId="92480f29-6c3b-43da-9942-054c9f4aa8aa" providerId="ADAL" clId="{E5EECE6C-4EE3-4185-95C6-7688D85312B5}" dt="2024-01-22T16:13:10.104" v="189" actId="20577"/>
          <ac:spMkLst>
            <pc:docMk/>
            <pc:sldMk cId="2793351930" sldId="357"/>
            <ac:spMk id="26" creationId="{37DDFBC4-C247-4ACC-94A9-0D7CC5DA99A1}"/>
          </ac:spMkLst>
        </pc:spChg>
        <pc:picChg chg="del">
          <ac:chgData name="Michelle Walker" userId="92480f29-6c3b-43da-9942-054c9f4aa8aa" providerId="ADAL" clId="{E5EECE6C-4EE3-4185-95C6-7688D85312B5}" dt="2024-01-22T16:05:20.512" v="137" actId="478"/>
          <ac:picMkLst>
            <pc:docMk/>
            <pc:sldMk cId="2793351930" sldId="357"/>
            <ac:picMk id="5" creationId="{EA26CCAA-1D5C-454F-8F31-62B3C668E192}"/>
          </ac:picMkLst>
        </pc:picChg>
        <pc:picChg chg="add del mod">
          <ac:chgData name="Michelle Walker" userId="92480f29-6c3b-43da-9942-054c9f4aa8aa" providerId="ADAL" clId="{E5EECE6C-4EE3-4185-95C6-7688D85312B5}" dt="2024-01-22T16:07:16.042" v="146" actId="478"/>
          <ac:picMkLst>
            <pc:docMk/>
            <pc:sldMk cId="2793351930" sldId="357"/>
            <ac:picMk id="6" creationId="{832CC07A-BA62-416F-B369-404962618DA5}"/>
          </ac:picMkLst>
        </pc:picChg>
        <pc:picChg chg="del">
          <ac:chgData name="Michelle Walker" userId="92480f29-6c3b-43da-9942-054c9f4aa8aa" providerId="ADAL" clId="{E5EECE6C-4EE3-4185-95C6-7688D85312B5}" dt="2024-01-22T16:05:21.965" v="138" actId="478"/>
          <ac:picMkLst>
            <pc:docMk/>
            <pc:sldMk cId="2793351930" sldId="357"/>
            <ac:picMk id="7" creationId="{D96128C1-FBA2-445A-B2E0-8DDE6A225D0B}"/>
          </ac:picMkLst>
        </pc:picChg>
        <pc:picChg chg="add mod">
          <ac:chgData name="Michelle Walker" userId="92480f29-6c3b-43da-9942-054c9f4aa8aa" providerId="ADAL" clId="{E5EECE6C-4EE3-4185-95C6-7688D85312B5}" dt="2024-01-22T16:12:48.479" v="170" actId="1076"/>
          <ac:picMkLst>
            <pc:docMk/>
            <pc:sldMk cId="2793351930" sldId="357"/>
            <ac:picMk id="9" creationId="{6D4C6A0F-AA18-48BA-A2AD-1F7B82D415D5}"/>
          </ac:picMkLst>
        </pc:picChg>
        <pc:picChg chg="del">
          <ac:chgData name="Michelle Walker" userId="92480f29-6c3b-43da-9942-054c9f4aa8aa" providerId="ADAL" clId="{E5EECE6C-4EE3-4185-95C6-7688D85312B5}" dt="2024-01-22T16:05:23.371" v="139" actId="478"/>
          <ac:picMkLst>
            <pc:docMk/>
            <pc:sldMk cId="2793351930" sldId="357"/>
            <ac:picMk id="11" creationId="{357F80BA-B0DE-4827-9EFA-CDD53B442256}"/>
          </ac:picMkLst>
        </pc:picChg>
        <pc:picChg chg="add del mod">
          <ac:chgData name="Michelle Walker" userId="92480f29-6c3b-43da-9942-054c9f4aa8aa" providerId="ADAL" clId="{E5EECE6C-4EE3-4185-95C6-7688D85312B5}" dt="2024-01-22T16:13:11.781" v="190" actId="478"/>
          <ac:picMkLst>
            <pc:docMk/>
            <pc:sldMk cId="2793351930" sldId="357"/>
            <ac:picMk id="12" creationId="{B919CF3C-A9C7-4EE7-AD9F-A0791807EEC1}"/>
          </ac:picMkLst>
        </pc:picChg>
        <pc:picChg chg="del">
          <ac:chgData name="Michelle Walker" userId="92480f29-6c3b-43da-9942-054c9f4aa8aa" providerId="ADAL" clId="{E5EECE6C-4EE3-4185-95C6-7688D85312B5}" dt="2024-01-22T16:05:24.777" v="140" actId="478"/>
          <ac:picMkLst>
            <pc:docMk/>
            <pc:sldMk cId="2793351930" sldId="357"/>
            <ac:picMk id="14" creationId="{6F15074F-E69A-4AA7-9742-69C855414CEA}"/>
          </ac:picMkLst>
        </pc:picChg>
        <pc:picChg chg="add del mod">
          <ac:chgData name="Michelle Walker" userId="92480f29-6c3b-43da-9942-054c9f4aa8aa" providerId="ADAL" clId="{E5EECE6C-4EE3-4185-95C6-7688D85312B5}" dt="2024-01-22T16:13:13.203" v="191" actId="478"/>
          <ac:picMkLst>
            <pc:docMk/>
            <pc:sldMk cId="2793351930" sldId="357"/>
            <ac:picMk id="15" creationId="{1C50BD3C-1EE8-4879-848B-70823903D571}"/>
          </ac:picMkLst>
        </pc:picChg>
        <pc:picChg chg="add mod">
          <ac:chgData name="Michelle Walker" userId="92480f29-6c3b-43da-9942-054c9f4aa8aa" providerId="ADAL" clId="{E5EECE6C-4EE3-4185-95C6-7688D85312B5}" dt="2024-01-22T16:13:58.515" v="198" actId="1076"/>
          <ac:picMkLst>
            <pc:docMk/>
            <pc:sldMk cId="2793351930" sldId="357"/>
            <ac:picMk id="17" creationId="{175A1C48-DF89-496E-A0C2-884410A44724}"/>
          </ac:picMkLst>
        </pc:picChg>
        <pc:picChg chg="add mod">
          <ac:chgData name="Michelle Walker" userId="92480f29-6c3b-43da-9942-054c9f4aa8aa" providerId="ADAL" clId="{E5EECE6C-4EE3-4185-95C6-7688D85312B5}" dt="2024-01-22T16:12:27.339" v="165" actId="1076"/>
          <ac:picMkLst>
            <pc:docMk/>
            <pc:sldMk cId="2793351930" sldId="357"/>
            <ac:picMk id="19" creationId="{D07D9018-1734-4D54-8C24-F5DF8333FA5C}"/>
          </ac:picMkLst>
        </pc:picChg>
        <pc:picChg chg="add mod">
          <ac:chgData name="Michelle Walker" userId="92480f29-6c3b-43da-9942-054c9f4aa8aa" providerId="ADAL" clId="{E5EECE6C-4EE3-4185-95C6-7688D85312B5}" dt="2024-01-22T16:14:04.625" v="199" actId="1076"/>
          <ac:picMkLst>
            <pc:docMk/>
            <pc:sldMk cId="2793351930" sldId="357"/>
            <ac:picMk id="21" creationId="{00C8596E-0D97-442F-AD97-6D0732CFA183}"/>
          </ac:picMkLst>
        </pc:picChg>
        <pc:picChg chg="add mod">
          <ac:chgData name="Michelle Walker" userId="92480f29-6c3b-43da-9942-054c9f4aa8aa" providerId="ADAL" clId="{E5EECE6C-4EE3-4185-95C6-7688D85312B5}" dt="2024-01-22T16:13:55.328" v="196" actId="1076"/>
          <ac:picMkLst>
            <pc:docMk/>
            <pc:sldMk cId="2793351930" sldId="357"/>
            <ac:picMk id="25" creationId="{A673CFC3-DF73-4E83-BBB7-2E99DEEACD6A}"/>
          </ac:picMkLst>
        </pc:picChg>
      </pc:sldChg>
      <pc:sldChg chg="add">
        <pc:chgData name="Michelle Walker" userId="92480f29-6c3b-43da-9942-054c9f4aa8aa" providerId="ADAL" clId="{E5EECE6C-4EE3-4185-95C6-7688D85312B5}" dt="2024-01-22T16:26:34.445" v="402" actId="2890"/>
        <pc:sldMkLst>
          <pc:docMk/>
          <pc:sldMk cId="3615209505"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A5BC3-B3DB-4F94-8D7E-0869CA1EDFD2}"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8D91F-A2AE-450D-BF56-6DB9E927CC7D}" type="slidenum">
              <a:rPr lang="en-GB" smtClean="0"/>
              <a:t>‹#›</a:t>
            </a:fld>
            <a:endParaRPr lang="en-GB"/>
          </a:p>
        </p:txBody>
      </p:sp>
    </p:spTree>
    <p:extLst>
      <p:ext uri="{BB962C8B-B14F-4D97-AF65-F5344CB8AC3E}">
        <p14:creationId xmlns:p14="http://schemas.microsoft.com/office/powerpoint/2010/main" val="22485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DED491D0-8E1B-49C7-849B-A28568D94497}" type="slidenum">
              <a:rPr lang="en-GB" smtClean="0"/>
              <a:t>2</a:t>
            </a:fld>
            <a:endParaRPr lang="en-GB"/>
          </a:p>
        </p:txBody>
      </p:sp>
    </p:spTree>
    <p:extLst>
      <p:ext uri="{BB962C8B-B14F-4D97-AF65-F5344CB8AC3E}">
        <p14:creationId xmlns:p14="http://schemas.microsoft.com/office/powerpoint/2010/main" val="388113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3</a:t>
            </a:fld>
            <a:endParaRPr lang="en-GB"/>
          </a:p>
        </p:txBody>
      </p:sp>
    </p:spTree>
    <p:extLst>
      <p:ext uri="{BB962C8B-B14F-4D97-AF65-F5344CB8AC3E}">
        <p14:creationId xmlns:p14="http://schemas.microsoft.com/office/powerpoint/2010/main" val="39295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4</a:t>
            </a:fld>
            <a:endParaRPr lang="en-GB"/>
          </a:p>
        </p:txBody>
      </p:sp>
    </p:spTree>
    <p:extLst>
      <p:ext uri="{BB962C8B-B14F-4D97-AF65-F5344CB8AC3E}">
        <p14:creationId xmlns:p14="http://schemas.microsoft.com/office/powerpoint/2010/main" val="44097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Eyfs</a:t>
            </a:r>
            <a:r>
              <a:rPr lang="en-GB" sz="1800" dirty="0">
                <a:effectLst/>
                <a:latin typeface="Calibri" panose="020F0502020204030204" pitchFamily="34" charset="0"/>
                <a:ea typeface="Calibri" panose="020F0502020204030204" pitchFamily="34" charset="0"/>
                <a:cs typeface="Times New Roman" panose="02020603050405020304" pitchFamily="18" charset="0"/>
              </a:rPr>
              <a:t> – don’t follow the NC  - Use Birth to 5 and development matters as the basis of their curriculum. It’s the foundation to the national curriculum so all our themes start within foundation and prepares them for the NC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Y1-6 follow the NC –  History is divided into themes such as changes in toys in year 1 to through  the Iron age  , Romans and  WW2 in year 6 .   Each topic contains sequential steps to ensure Children build upon their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History has 6  strands are revisited repeatedly through the themes to ensure that the children know more and remember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 moment we will look at one of theses strands in a lesson. Evidence and interpretation.</a:t>
            </a:r>
          </a:p>
        </p:txBody>
      </p:sp>
      <p:sp>
        <p:nvSpPr>
          <p:cNvPr id="4" name="Slide Number Placeholder 3"/>
          <p:cNvSpPr>
            <a:spLocks noGrp="1"/>
          </p:cNvSpPr>
          <p:nvPr>
            <p:ph type="sldNum" sz="quarter" idx="10"/>
          </p:nvPr>
        </p:nvSpPr>
        <p:spPr/>
        <p:txBody>
          <a:bodyPr/>
          <a:lstStyle/>
          <a:p>
            <a:fld id="{DED491D0-8E1B-49C7-849B-A28568D94497}" type="slidenum">
              <a:rPr lang="en-GB" smtClean="0"/>
              <a:t>5</a:t>
            </a:fld>
            <a:endParaRPr lang="en-GB"/>
          </a:p>
        </p:txBody>
      </p:sp>
    </p:spTree>
    <p:extLst>
      <p:ext uri="{BB962C8B-B14F-4D97-AF65-F5344CB8AC3E}">
        <p14:creationId xmlns:p14="http://schemas.microsoft.com/office/powerpoint/2010/main" val="336020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These strands are revisited repeatedly and built upon.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6</a:t>
            </a:fld>
            <a:endParaRPr lang="en-GB"/>
          </a:p>
        </p:txBody>
      </p:sp>
    </p:spTree>
    <p:extLst>
      <p:ext uri="{BB962C8B-B14F-4D97-AF65-F5344CB8AC3E}">
        <p14:creationId xmlns:p14="http://schemas.microsoft.com/office/powerpoint/2010/main" val="269861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Eyfs</a:t>
            </a:r>
            <a:r>
              <a:rPr lang="en-GB" sz="1800" dirty="0">
                <a:effectLst/>
                <a:latin typeface="Calibri" panose="020F0502020204030204" pitchFamily="34" charset="0"/>
                <a:ea typeface="Calibri" panose="020F0502020204030204" pitchFamily="34" charset="0"/>
                <a:cs typeface="Times New Roman" panose="02020603050405020304" pitchFamily="18" charset="0"/>
              </a:rPr>
              <a:t> – don’t follow the NC  - Use Birth to 5 and development matters as the basis of their curriculum. It’s the foundation to the national curriculum </a:t>
            </a:r>
            <a:r>
              <a:rPr lang="en-GB" sz="1800">
                <a:effectLst/>
                <a:latin typeface="Calibri" panose="020F0502020204030204" pitchFamily="34" charset="0"/>
                <a:ea typeface="Calibri" panose="020F0502020204030204" pitchFamily="34" charset="0"/>
                <a:cs typeface="Times New Roman" panose="02020603050405020304" pitchFamily="18" charset="0"/>
              </a:rPr>
              <a:t>so all </a:t>
            </a:r>
            <a:r>
              <a:rPr lang="en-GB" sz="1800" dirty="0">
                <a:effectLst/>
                <a:latin typeface="Calibri" panose="020F0502020204030204" pitchFamily="34" charset="0"/>
                <a:ea typeface="Calibri" panose="020F0502020204030204" pitchFamily="34" charset="0"/>
                <a:cs typeface="Times New Roman" panose="02020603050405020304" pitchFamily="18" charset="0"/>
              </a:rPr>
              <a:t>our themes start within foundation and prepares them for the NC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Y1-6 follow the NC  at Forest we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Grammasuraus</a:t>
            </a:r>
            <a:r>
              <a:rPr lang="en-GB" sz="1800" dirty="0">
                <a:effectLst/>
                <a:latin typeface="Calibri" panose="020F0502020204030204" pitchFamily="34" charset="0"/>
                <a:ea typeface="Calibri" panose="020F0502020204030204" pitchFamily="34" charset="0"/>
                <a:cs typeface="Times New Roman" panose="02020603050405020304" pitchFamily="18" charset="0"/>
              </a:rPr>
              <a:t>  as a resource to teach the NC- our bespoke to our school  and area – E.G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These strands are revisited repeatedly through a range of themes during children’s time in school to ensure that do more, know more and remember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7</a:t>
            </a:fld>
            <a:endParaRPr lang="en-GB"/>
          </a:p>
        </p:txBody>
      </p:sp>
    </p:spTree>
    <p:extLst>
      <p:ext uri="{BB962C8B-B14F-4D97-AF65-F5344CB8AC3E}">
        <p14:creationId xmlns:p14="http://schemas.microsoft.com/office/powerpoint/2010/main" val="265534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These strands are revisited repeatedly through a range of themes during children’s time in school to ensure that do more, know more and remember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8</a:t>
            </a:fld>
            <a:endParaRPr lang="en-GB"/>
          </a:p>
        </p:txBody>
      </p:sp>
    </p:spTree>
    <p:extLst>
      <p:ext uri="{BB962C8B-B14F-4D97-AF65-F5344CB8AC3E}">
        <p14:creationId xmlns:p14="http://schemas.microsoft.com/office/powerpoint/2010/main" val="424033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flexibility – topic days and trips to enhance the learning. </a:t>
            </a:r>
            <a:r>
              <a:rPr lang="en-GB" dirty="0" err="1"/>
              <a:t>Wher</a:t>
            </a:r>
            <a:r>
              <a:rPr lang="en-GB" dirty="0"/>
              <a:t> possible we will make links </a:t>
            </a:r>
            <a:r>
              <a:rPr lang="en-GB" dirty="0" err="1"/>
              <a:t>e.g</a:t>
            </a:r>
            <a:r>
              <a:rPr lang="en-GB" dirty="0"/>
              <a:t> Vikings /English</a:t>
            </a:r>
          </a:p>
          <a:p>
            <a:r>
              <a:rPr lang="en-GB" dirty="0"/>
              <a:t>Stone age / English / science</a:t>
            </a:r>
          </a:p>
        </p:txBody>
      </p:sp>
      <p:sp>
        <p:nvSpPr>
          <p:cNvPr id="4" name="Slide Number Placeholder 3"/>
          <p:cNvSpPr>
            <a:spLocks noGrp="1"/>
          </p:cNvSpPr>
          <p:nvPr>
            <p:ph type="sldNum" sz="quarter" idx="5"/>
          </p:nvPr>
        </p:nvSpPr>
        <p:spPr/>
        <p:txBody>
          <a:bodyPr/>
          <a:lstStyle/>
          <a:p>
            <a:fld id="{B2F8D91F-A2AE-450D-BF56-6DB9E927CC7D}" type="slidenum">
              <a:rPr lang="en-GB" smtClean="0"/>
              <a:t>9</a:t>
            </a:fld>
            <a:endParaRPr lang="en-GB"/>
          </a:p>
        </p:txBody>
      </p:sp>
    </p:spTree>
    <p:extLst>
      <p:ext uri="{BB962C8B-B14F-4D97-AF65-F5344CB8AC3E}">
        <p14:creationId xmlns:p14="http://schemas.microsoft.com/office/powerpoint/2010/main" val="312995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for years 1-6 . EYFS will be doing discovery time where they will be exploring History and Geography the natural worlds and past and present.</a:t>
            </a:r>
          </a:p>
        </p:txBody>
      </p:sp>
      <p:sp>
        <p:nvSpPr>
          <p:cNvPr id="4" name="Slide Number Placeholder 3"/>
          <p:cNvSpPr>
            <a:spLocks noGrp="1"/>
          </p:cNvSpPr>
          <p:nvPr>
            <p:ph type="sldNum" sz="quarter" idx="5"/>
          </p:nvPr>
        </p:nvSpPr>
        <p:spPr/>
        <p:txBody>
          <a:bodyPr/>
          <a:lstStyle/>
          <a:p>
            <a:fld id="{DED491D0-8E1B-49C7-849B-A28568D94497}" type="slidenum">
              <a:rPr lang="en-GB" smtClean="0"/>
              <a:t>10</a:t>
            </a:fld>
            <a:endParaRPr lang="en-GB"/>
          </a:p>
        </p:txBody>
      </p:sp>
    </p:spTree>
    <p:extLst>
      <p:ext uri="{BB962C8B-B14F-4D97-AF65-F5344CB8AC3E}">
        <p14:creationId xmlns:p14="http://schemas.microsoft.com/office/powerpoint/2010/main" val="390928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6515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64397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59202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17544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01DA3-BF14-4CCD-AF10-FEAB775FFC70}"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77317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801DA3-BF14-4CCD-AF10-FEAB775FFC70}"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0691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801DA3-BF14-4CCD-AF10-FEAB775FFC70}"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71855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801DA3-BF14-4CCD-AF10-FEAB775FFC70}"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73257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01DA3-BF14-4CCD-AF10-FEAB775FFC70}"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46414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01DA3-BF14-4CCD-AF10-FEAB775FFC70}"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35277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01DA3-BF14-4CCD-AF10-FEAB775FFC70}"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46447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1DA3-BF14-4CCD-AF10-FEAB775FFC70}" type="datetimeFigureOut">
              <a:rPr lang="en-GB" smtClean="0"/>
              <a:t>23/01/2024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4F3E2-A9FA-4D4C-B2C7-8C1F23DCB831}" type="slidenum">
              <a:rPr lang="en-GB" smtClean="0"/>
              <a:t>‹#›</a:t>
            </a:fld>
            <a:endParaRPr lang="en-GB"/>
          </a:p>
        </p:txBody>
      </p:sp>
    </p:spTree>
    <p:extLst>
      <p:ext uri="{BB962C8B-B14F-4D97-AF65-F5344CB8AC3E}">
        <p14:creationId xmlns:p14="http://schemas.microsoft.com/office/powerpoint/2010/main" val="202439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www.bbc.co.uk/teach/class-clips-video/iron-age-homes/zk79wty"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791"/>
            <a:ext cx="12192000" cy="6927669"/>
          </a:xfrm>
          <a:prstGeom prst="rect">
            <a:avLst/>
          </a:prstGeom>
        </p:spPr>
      </p:pic>
      <p:sp>
        <p:nvSpPr>
          <p:cNvPr id="2" name="Title 1"/>
          <p:cNvSpPr>
            <a:spLocks noGrp="1"/>
          </p:cNvSpPr>
          <p:nvPr>
            <p:ph type="ctrTitle"/>
          </p:nvPr>
        </p:nvSpPr>
        <p:spPr>
          <a:xfrm>
            <a:off x="1524000" y="78754"/>
            <a:ext cx="9144000" cy="2387600"/>
          </a:xfrm>
        </p:spPr>
        <p:txBody>
          <a:bodyPr>
            <a:normAutofit/>
          </a:bodyPr>
          <a:lstStyle/>
          <a:p>
            <a:r>
              <a:rPr lang="en-US" sz="8000" b="1" dirty="0"/>
              <a:t>Welcome to our…</a:t>
            </a:r>
            <a:endParaRPr lang="en-GB" sz="8000" b="1" dirty="0"/>
          </a:p>
        </p:txBody>
      </p:sp>
      <p:sp>
        <p:nvSpPr>
          <p:cNvPr id="3" name="Subtitle 2"/>
          <p:cNvSpPr>
            <a:spLocks noGrp="1"/>
          </p:cNvSpPr>
          <p:nvPr>
            <p:ph type="subTitle" idx="1"/>
          </p:nvPr>
        </p:nvSpPr>
        <p:spPr/>
        <p:txBody>
          <a:bodyPr>
            <a:normAutofit lnSpcReduction="10000"/>
          </a:bodyPr>
          <a:lstStyle/>
          <a:p>
            <a:r>
              <a:rPr lang="en-GB" sz="6000" b="1" dirty="0"/>
              <a:t>Geography and History Family Learning Morning</a:t>
            </a:r>
          </a:p>
          <a:p>
            <a:endParaRPr lang="en-GB" dirty="0"/>
          </a:p>
        </p:txBody>
      </p:sp>
    </p:spTree>
    <p:extLst>
      <p:ext uri="{BB962C8B-B14F-4D97-AF65-F5344CB8AC3E}">
        <p14:creationId xmlns:p14="http://schemas.microsoft.com/office/powerpoint/2010/main" val="333597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EC2B69-43B7-4EB2-B412-770D81CB7A6D}"/>
              </a:ext>
            </a:extLst>
          </p:cNvPr>
          <p:cNvSpPr txBox="1"/>
          <p:nvPr/>
        </p:nvSpPr>
        <p:spPr>
          <a:xfrm>
            <a:off x="719328" y="643557"/>
            <a:ext cx="10753344" cy="1323439"/>
          </a:xfrm>
          <a:prstGeom prst="rect">
            <a:avLst/>
          </a:prstGeom>
          <a:noFill/>
        </p:spPr>
        <p:txBody>
          <a:bodyPr wrap="square">
            <a:spAutoFit/>
          </a:bodyPr>
          <a:lstStyle/>
          <a:p>
            <a:pPr algn="ctr"/>
            <a:r>
              <a:rPr lang="en-GB" sz="4000" b="1" dirty="0">
                <a:solidFill>
                  <a:schemeClr val="bg1">
                    <a:lumMod val="50000"/>
                  </a:schemeClr>
                </a:solidFill>
                <a:latin typeface="Letter-join Basic 40" panose="02000505000000020003" pitchFamily="50" charset="0"/>
              </a:rPr>
              <a:t>What does a Geography and History lesson at Forest &amp; Sandridge look like?</a:t>
            </a:r>
            <a:endParaRPr lang="en-GB" sz="4000" b="1" dirty="0">
              <a:solidFill>
                <a:schemeClr val="bg1">
                  <a:lumMod val="50000"/>
                </a:schemeClr>
              </a:solidFill>
              <a:latin typeface="XCCW Joined 10a" panose="03050602040000000000" pitchFamily="66" charset="0"/>
            </a:endParaRPr>
          </a:p>
        </p:txBody>
      </p:sp>
      <p:sp>
        <p:nvSpPr>
          <p:cNvPr id="7" name="TextBox 6">
            <a:extLst>
              <a:ext uri="{FF2B5EF4-FFF2-40B4-BE49-F238E27FC236}">
                <a16:creationId xmlns:a16="http://schemas.microsoft.com/office/drawing/2014/main" id="{1C1B7580-0FF2-4C09-94C9-052442D1781D}"/>
              </a:ext>
            </a:extLst>
          </p:cNvPr>
          <p:cNvSpPr txBox="1"/>
          <p:nvPr/>
        </p:nvSpPr>
        <p:spPr>
          <a:xfrm>
            <a:off x="719328" y="2314718"/>
            <a:ext cx="7205472" cy="3724096"/>
          </a:xfrm>
          <a:prstGeom prst="rect">
            <a:avLst/>
          </a:prstGeom>
          <a:noFill/>
          <a:ln>
            <a:solidFill>
              <a:schemeClr val="tx1"/>
            </a:solidFill>
          </a:ln>
        </p:spPr>
        <p:txBody>
          <a:bodyPr wrap="square">
            <a:spAutoFit/>
          </a:bodyPr>
          <a:lstStyle/>
          <a:p>
            <a:pPr marL="457200" indent="-457200">
              <a:lnSpc>
                <a:spcPct val="150000"/>
              </a:lnSpc>
              <a:buFontTx/>
              <a:buChar char="-"/>
            </a:pPr>
            <a:r>
              <a:rPr lang="en-GB" sz="3200" b="1" dirty="0">
                <a:latin typeface="Letter-join Basic 40" panose="02000505000000020003" pitchFamily="50" charset="0"/>
              </a:rPr>
              <a:t>Key Question for the lesson</a:t>
            </a:r>
          </a:p>
          <a:p>
            <a:pPr marL="457200" indent="-457200">
              <a:lnSpc>
                <a:spcPct val="150000"/>
              </a:lnSpc>
              <a:buFontTx/>
              <a:buChar char="-"/>
            </a:pPr>
            <a:r>
              <a:rPr lang="en-GB" sz="3200" b="1" dirty="0">
                <a:latin typeface="Letter-join Basic 40" panose="02000505000000020003" pitchFamily="50" charset="0"/>
              </a:rPr>
              <a:t>Recap of prior learning </a:t>
            </a:r>
          </a:p>
          <a:p>
            <a:pPr>
              <a:lnSpc>
                <a:spcPct val="150000"/>
              </a:lnSpc>
            </a:pPr>
            <a:r>
              <a:rPr lang="en-GB" sz="3200" b="1" dirty="0">
                <a:latin typeface="Letter-join Basic 40" panose="02000505000000020003" pitchFamily="50" charset="0"/>
              </a:rPr>
              <a:t> - Key vocabulary for new learning</a:t>
            </a:r>
          </a:p>
          <a:p>
            <a:pPr>
              <a:lnSpc>
                <a:spcPct val="150000"/>
              </a:lnSpc>
            </a:pPr>
            <a:r>
              <a:rPr lang="en-GB" sz="3200" b="1" dirty="0">
                <a:latin typeface="Letter-join Basic 40" panose="02000505000000020003" pitchFamily="50" charset="0"/>
              </a:rPr>
              <a:t> -  New learning </a:t>
            </a:r>
          </a:p>
          <a:p>
            <a:pPr>
              <a:lnSpc>
                <a:spcPct val="150000"/>
              </a:lnSpc>
            </a:pPr>
            <a:r>
              <a:rPr lang="en-GB" sz="3200" b="1" dirty="0">
                <a:latin typeface="Letter-join Basic 40" panose="02000505000000020003" pitchFamily="50" charset="0"/>
              </a:rPr>
              <a:t> - Apply new learning in an activity</a:t>
            </a:r>
          </a:p>
        </p:txBody>
      </p:sp>
    </p:spTree>
    <p:extLst>
      <p:ext uri="{BB962C8B-B14F-4D97-AF65-F5344CB8AC3E}">
        <p14:creationId xmlns:p14="http://schemas.microsoft.com/office/powerpoint/2010/main" val="1814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object 13"/>
          <p:cNvSpPr txBox="1">
            <a:spLocks noGrp="1"/>
          </p:cNvSpPr>
          <p:nvPr>
            <p:ph type="title"/>
          </p:nvPr>
        </p:nvSpPr>
        <p:spPr>
          <a:xfrm>
            <a:off x="779849" y="304800"/>
            <a:ext cx="9811951" cy="1243930"/>
          </a:xfrm>
          <a:prstGeom prst="rect">
            <a:avLst/>
          </a:prstGeom>
        </p:spPr>
        <p:txBody>
          <a:bodyPr vert="horz" wrap="square" lIns="0" tIns="12700" rIns="0" bIns="0" rtlCol="0">
            <a:spAutoFit/>
          </a:bodyPr>
          <a:lstStyle/>
          <a:p>
            <a:pPr marL="12700">
              <a:lnSpc>
                <a:spcPct val="100000"/>
              </a:lnSpc>
              <a:spcBef>
                <a:spcPts val="100"/>
              </a:spcBef>
            </a:pPr>
            <a:r>
              <a:rPr sz="4000" spc="-100" dirty="0">
                <a:latin typeface="Letter-join Basic 40" panose="02000505000000020003" pitchFamily="50" charset="0"/>
              </a:rPr>
              <a:t>How did daily life change from the Stone Age to the Iron Age?</a:t>
            </a:r>
          </a:p>
        </p:txBody>
      </p:sp>
      <p:grpSp>
        <p:nvGrpSpPr>
          <p:cNvPr id="14" name="object 14"/>
          <p:cNvGrpSpPr/>
          <p:nvPr/>
        </p:nvGrpSpPr>
        <p:grpSpPr>
          <a:xfrm>
            <a:off x="1256788" y="3297784"/>
            <a:ext cx="10237470" cy="1252220"/>
            <a:chOff x="1256788" y="3297784"/>
            <a:chExt cx="10237470" cy="1252220"/>
          </a:xfrm>
        </p:grpSpPr>
        <p:sp>
          <p:nvSpPr>
            <p:cNvPr id="15" name="object 15"/>
            <p:cNvSpPr/>
            <p:nvPr/>
          </p:nvSpPr>
          <p:spPr>
            <a:xfrm>
              <a:off x="1263133" y="3304129"/>
              <a:ext cx="10224770" cy="1239520"/>
            </a:xfrm>
            <a:custGeom>
              <a:avLst/>
              <a:gdLst/>
              <a:ahLst/>
              <a:cxnLst/>
              <a:rect l="l" t="t" r="r" b="b"/>
              <a:pathLst>
                <a:path w="10224770" h="1239520">
                  <a:moveTo>
                    <a:pt x="10180256" y="0"/>
                  </a:moveTo>
                  <a:lnTo>
                    <a:pt x="44450" y="0"/>
                  </a:lnTo>
                  <a:lnTo>
                    <a:pt x="27164" y="3500"/>
                  </a:lnTo>
                  <a:lnTo>
                    <a:pt x="13033" y="13038"/>
                  </a:lnTo>
                  <a:lnTo>
                    <a:pt x="3498" y="27169"/>
                  </a:lnTo>
                  <a:lnTo>
                    <a:pt x="0" y="44449"/>
                  </a:lnTo>
                  <a:lnTo>
                    <a:pt x="0" y="1194587"/>
                  </a:lnTo>
                  <a:lnTo>
                    <a:pt x="3498" y="1211873"/>
                  </a:lnTo>
                  <a:lnTo>
                    <a:pt x="13033" y="1226004"/>
                  </a:lnTo>
                  <a:lnTo>
                    <a:pt x="27164" y="1235538"/>
                  </a:lnTo>
                  <a:lnTo>
                    <a:pt x="44450" y="1239037"/>
                  </a:lnTo>
                  <a:lnTo>
                    <a:pt x="10180256" y="1239037"/>
                  </a:lnTo>
                  <a:lnTo>
                    <a:pt x="10197542" y="1235538"/>
                  </a:lnTo>
                  <a:lnTo>
                    <a:pt x="10211673" y="1226004"/>
                  </a:lnTo>
                  <a:lnTo>
                    <a:pt x="10221208" y="1211873"/>
                  </a:lnTo>
                  <a:lnTo>
                    <a:pt x="10224706" y="1194587"/>
                  </a:lnTo>
                  <a:lnTo>
                    <a:pt x="10224706" y="44449"/>
                  </a:lnTo>
                  <a:lnTo>
                    <a:pt x="10221208" y="27169"/>
                  </a:lnTo>
                  <a:lnTo>
                    <a:pt x="10211673" y="13038"/>
                  </a:lnTo>
                  <a:lnTo>
                    <a:pt x="10197542" y="3500"/>
                  </a:lnTo>
                  <a:lnTo>
                    <a:pt x="10180256" y="0"/>
                  </a:lnTo>
                  <a:close/>
                </a:path>
              </a:pathLst>
            </a:custGeom>
            <a:solidFill>
              <a:srgbClr val="FFFFFF"/>
            </a:solidFill>
          </p:spPr>
          <p:txBody>
            <a:bodyPr wrap="square" lIns="0" tIns="0" rIns="0" bIns="0" rtlCol="0"/>
            <a:lstStyle/>
            <a:p>
              <a:endParaRPr/>
            </a:p>
          </p:txBody>
        </p:sp>
        <p:sp>
          <p:nvSpPr>
            <p:cNvPr id="16" name="object 16"/>
            <p:cNvSpPr/>
            <p:nvPr/>
          </p:nvSpPr>
          <p:spPr>
            <a:xfrm>
              <a:off x="1256788" y="3297784"/>
              <a:ext cx="10237470" cy="1252220"/>
            </a:xfrm>
            <a:custGeom>
              <a:avLst/>
              <a:gdLst/>
              <a:ahLst/>
              <a:cxnLst/>
              <a:rect l="l" t="t" r="r" b="b"/>
              <a:pathLst>
                <a:path w="10237470" h="1252220">
                  <a:moveTo>
                    <a:pt x="10186606" y="0"/>
                  </a:moveTo>
                  <a:lnTo>
                    <a:pt x="50800" y="0"/>
                  </a:lnTo>
                  <a:lnTo>
                    <a:pt x="31043" y="3999"/>
                  </a:lnTo>
                  <a:lnTo>
                    <a:pt x="14893" y="14898"/>
                  </a:lnTo>
                  <a:lnTo>
                    <a:pt x="3997" y="31048"/>
                  </a:lnTo>
                  <a:lnTo>
                    <a:pt x="0" y="50800"/>
                  </a:lnTo>
                  <a:lnTo>
                    <a:pt x="0" y="1200937"/>
                  </a:lnTo>
                  <a:lnTo>
                    <a:pt x="3997" y="1220688"/>
                  </a:lnTo>
                  <a:lnTo>
                    <a:pt x="14893" y="1236838"/>
                  </a:lnTo>
                  <a:lnTo>
                    <a:pt x="31043" y="1247737"/>
                  </a:lnTo>
                  <a:lnTo>
                    <a:pt x="50800" y="1251737"/>
                  </a:lnTo>
                  <a:lnTo>
                    <a:pt x="10186606" y="1251737"/>
                  </a:lnTo>
                  <a:lnTo>
                    <a:pt x="10206363" y="1247737"/>
                  </a:lnTo>
                  <a:lnTo>
                    <a:pt x="10219254" y="1239037"/>
                  </a:lnTo>
                  <a:lnTo>
                    <a:pt x="50800" y="1239037"/>
                  </a:lnTo>
                  <a:lnTo>
                    <a:pt x="35968" y="1236041"/>
                  </a:lnTo>
                  <a:lnTo>
                    <a:pt x="23858" y="1227874"/>
                  </a:lnTo>
                  <a:lnTo>
                    <a:pt x="15693" y="1215763"/>
                  </a:lnTo>
                  <a:lnTo>
                    <a:pt x="12700" y="1200937"/>
                  </a:lnTo>
                  <a:lnTo>
                    <a:pt x="12700" y="50800"/>
                  </a:lnTo>
                  <a:lnTo>
                    <a:pt x="15693" y="35974"/>
                  </a:lnTo>
                  <a:lnTo>
                    <a:pt x="23858" y="23863"/>
                  </a:lnTo>
                  <a:lnTo>
                    <a:pt x="35968" y="15695"/>
                  </a:lnTo>
                  <a:lnTo>
                    <a:pt x="50800" y="12700"/>
                  </a:lnTo>
                  <a:lnTo>
                    <a:pt x="10219254" y="12700"/>
                  </a:lnTo>
                  <a:lnTo>
                    <a:pt x="10206363" y="3999"/>
                  </a:lnTo>
                  <a:lnTo>
                    <a:pt x="10186606" y="0"/>
                  </a:lnTo>
                  <a:close/>
                </a:path>
                <a:path w="10237470" h="1252220">
                  <a:moveTo>
                    <a:pt x="10219254" y="12700"/>
                  </a:moveTo>
                  <a:lnTo>
                    <a:pt x="10186606" y="12700"/>
                  </a:lnTo>
                  <a:lnTo>
                    <a:pt x="10201437" y="15695"/>
                  </a:lnTo>
                  <a:lnTo>
                    <a:pt x="10213547" y="23863"/>
                  </a:lnTo>
                  <a:lnTo>
                    <a:pt x="10221712" y="35974"/>
                  </a:lnTo>
                  <a:lnTo>
                    <a:pt x="10224706" y="50800"/>
                  </a:lnTo>
                  <a:lnTo>
                    <a:pt x="10224706" y="1200937"/>
                  </a:lnTo>
                  <a:lnTo>
                    <a:pt x="10221712" y="1215763"/>
                  </a:lnTo>
                  <a:lnTo>
                    <a:pt x="10213547" y="1227874"/>
                  </a:lnTo>
                  <a:lnTo>
                    <a:pt x="10201437" y="1236041"/>
                  </a:lnTo>
                  <a:lnTo>
                    <a:pt x="10186606" y="1239037"/>
                  </a:lnTo>
                  <a:lnTo>
                    <a:pt x="10219254" y="1239037"/>
                  </a:lnTo>
                  <a:lnTo>
                    <a:pt x="10222512" y="1236838"/>
                  </a:lnTo>
                  <a:lnTo>
                    <a:pt x="10233408" y="1220688"/>
                  </a:lnTo>
                  <a:lnTo>
                    <a:pt x="10237406" y="1200937"/>
                  </a:lnTo>
                  <a:lnTo>
                    <a:pt x="10237406" y="50800"/>
                  </a:lnTo>
                  <a:lnTo>
                    <a:pt x="10233408" y="31048"/>
                  </a:lnTo>
                  <a:lnTo>
                    <a:pt x="10222512" y="14898"/>
                  </a:lnTo>
                  <a:lnTo>
                    <a:pt x="10219254" y="12700"/>
                  </a:lnTo>
                  <a:close/>
                </a:path>
              </a:pathLst>
            </a:custGeom>
            <a:solidFill>
              <a:srgbClr val="131313"/>
            </a:solidFill>
          </p:spPr>
          <p:txBody>
            <a:bodyPr wrap="square" lIns="0" tIns="0" rIns="0" bIns="0" rtlCol="0"/>
            <a:lstStyle/>
            <a:p>
              <a:endParaRPr/>
            </a:p>
          </p:txBody>
        </p:sp>
      </p:grpSp>
      <p:sp>
        <p:nvSpPr>
          <p:cNvPr id="17" name="object 17"/>
          <p:cNvSpPr txBox="1"/>
          <p:nvPr/>
        </p:nvSpPr>
        <p:spPr>
          <a:xfrm>
            <a:off x="7010400" y="4058920"/>
            <a:ext cx="3505200" cy="274434"/>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B283D"/>
                </a:solidFill>
                <a:latin typeface="Letter-join Basic 40" panose="02000505000000020003" pitchFamily="50" charset="0"/>
                <a:cs typeface="Arial"/>
              </a:rPr>
              <a:t>Evidence </a:t>
            </a:r>
            <a:r>
              <a:rPr sz="1700" dirty="0">
                <a:solidFill>
                  <a:srgbClr val="1B283D"/>
                </a:solidFill>
                <a:latin typeface="Letter-join Basic 40" panose="02000505000000020003" pitchFamily="50" charset="0"/>
                <a:cs typeface="Arial MT"/>
              </a:rPr>
              <a:t>and </a:t>
            </a:r>
            <a:r>
              <a:rPr sz="1700" b="1" dirty="0">
                <a:solidFill>
                  <a:srgbClr val="1B283D"/>
                </a:solidFill>
                <a:latin typeface="Letter-join Basic 40" panose="02000505000000020003" pitchFamily="50" charset="0"/>
                <a:cs typeface="Arial"/>
              </a:rPr>
              <a:t>interpretation.</a:t>
            </a:r>
            <a:endParaRPr sz="1700" dirty="0">
              <a:latin typeface="Letter-join Basic 40" panose="02000505000000020003" pitchFamily="50" charset="0"/>
              <a:cs typeface="Arial"/>
            </a:endParaRPr>
          </a:p>
        </p:txBody>
      </p:sp>
      <p:grpSp>
        <p:nvGrpSpPr>
          <p:cNvPr id="18" name="object 18"/>
          <p:cNvGrpSpPr/>
          <p:nvPr/>
        </p:nvGrpSpPr>
        <p:grpSpPr>
          <a:xfrm>
            <a:off x="3314142" y="3121976"/>
            <a:ext cx="3624579" cy="1263650"/>
            <a:chOff x="3314142" y="3121976"/>
            <a:chExt cx="3624579" cy="1263650"/>
          </a:xfrm>
        </p:grpSpPr>
        <p:sp>
          <p:nvSpPr>
            <p:cNvPr id="19" name="object 19"/>
            <p:cNvSpPr/>
            <p:nvPr/>
          </p:nvSpPr>
          <p:spPr>
            <a:xfrm>
              <a:off x="3320492" y="3128326"/>
              <a:ext cx="3416935" cy="364490"/>
            </a:xfrm>
            <a:custGeom>
              <a:avLst/>
              <a:gdLst/>
              <a:ahLst/>
              <a:cxnLst/>
              <a:rect l="l" t="t" r="r" b="b"/>
              <a:pathLst>
                <a:path w="3416934" h="364489">
                  <a:moveTo>
                    <a:pt x="3378238" y="0"/>
                  </a:moveTo>
                  <a:lnTo>
                    <a:pt x="38100" y="0"/>
                  </a:lnTo>
                  <a:lnTo>
                    <a:pt x="23268" y="2993"/>
                  </a:lnTo>
                  <a:lnTo>
                    <a:pt x="11158" y="11158"/>
                  </a:lnTo>
                  <a:lnTo>
                    <a:pt x="2993" y="23268"/>
                  </a:lnTo>
                  <a:lnTo>
                    <a:pt x="0" y="38099"/>
                  </a:lnTo>
                  <a:lnTo>
                    <a:pt x="0" y="326212"/>
                  </a:lnTo>
                  <a:lnTo>
                    <a:pt x="2993" y="341043"/>
                  </a:lnTo>
                  <a:lnTo>
                    <a:pt x="11158" y="353153"/>
                  </a:lnTo>
                  <a:lnTo>
                    <a:pt x="23268" y="361318"/>
                  </a:lnTo>
                  <a:lnTo>
                    <a:pt x="38100" y="364312"/>
                  </a:lnTo>
                  <a:lnTo>
                    <a:pt x="3378238" y="364312"/>
                  </a:lnTo>
                  <a:lnTo>
                    <a:pt x="3393069" y="361318"/>
                  </a:lnTo>
                  <a:lnTo>
                    <a:pt x="3405179" y="353153"/>
                  </a:lnTo>
                  <a:lnTo>
                    <a:pt x="3413344" y="341043"/>
                  </a:lnTo>
                  <a:lnTo>
                    <a:pt x="3416338" y="326212"/>
                  </a:lnTo>
                  <a:lnTo>
                    <a:pt x="3416338" y="38099"/>
                  </a:lnTo>
                  <a:lnTo>
                    <a:pt x="3413344" y="23268"/>
                  </a:lnTo>
                  <a:lnTo>
                    <a:pt x="3405179" y="11158"/>
                  </a:lnTo>
                  <a:lnTo>
                    <a:pt x="3393069" y="2993"/>
                  </a:lnTo>
                  <a:lnTo>
                    <a:pt x="3378238" y="0"/>
                  </a:lnTo>
                  <a:close/>
                </a:path>
              </a:pathLst>
            </a:custGeom>
            <a:solidFill>
              <a:srgbClr val="1B283D"/>
            </a:solidFill>
          </p:spPr>
          <p:txBody>
            <a:bodyPr wrap="square" lIns="0" tIns="0" rIns="0" bIns="0" rtlCol="0"/>
            <a:lstStyle/>
            <a:p>
              <a:endParaRPr/>
            </a:p>
          </p:txBody>
        </p:sp>
        <p:sp>
          <p:nvSpPr>
            <p:cNvPr id="20" name="object 20"/>
            <p:cNvSpPr/>
            <p:nvPr/>
          </p:nvSpPr>
          <p:spPr>
            <a:xfrm>
              <a:off x="3320492" y="3128326"/>
              <a:ext cx="3416935" cy="364490"/>
            </a:xfrm>
            <a:custGeom>
              <a:avLst/>
              <a:gdLst/>
              <a:ahLst/>
              <a:cxnLst/>
              <a:rect l="l" t="t" r="r" b="b"/>
              <a:pathLst>
                <a:path w="3416934" h="364489">
                  <a:moveTo>
                    <a:pt x="3378238" y="364312"/>
                  </a:moveTo>
                  <a:lnTo>
                    <a:pt x="38100" y="364312"/>
                  </a:lnTo>
                  <a:lnTo>
                    <a:pt x="23268" y="361318"/>
                  </a:lnTo>
                  <a:lnTo>
                    <a:pt x="11158" y="353153"/>
                  </a:lnTo>
                  <a:lnTo>
                    <a:pt x="2993" y="341043"/>
                  </a:lnTo>
                  <a:lnTo>
                    <a:pt x="0" y="326212"/>
                  </a:lnTo>
                  <a:lnTo>
                    <a:pt x="0" y="38099"/>
                  </a:lnTo>
                  <a:lnTo>
                    <a:pt x="2993" y="23268"/>
                  </a:lnTo>
                  <a:lnTo>
                    <a:pt x="11158" y="11158"/>
                  </a:lnTo>
                  <a:lnTo>
                    <a:pt x="23268" y="2993"/>
                  </a:lnTo>
                  <a:lnTo>
                    <a:pt x="38100" y="0"/>
                  </a:lnTo>
                  <a:lnTo>
                    <a:pt x="3378238" y="0"/>
                  </a:lnTo>
                  <a:lnTo>
                    <a:pt x="3393069" y="2993"/>
                  </a:lnTo>
                  <a:lnTo>
                    <a:pt x="3405179" y="11158"/>
                  </a:lnTo>
                  <a:lnTo>
                    <a:pt x="3413344" y="23268"/>
                  </a:lnTo>
                  <a:lnTo>
                    <a:pt x="3416338" y="38099"/>
                  </a:lnTo>
                  <a:lnTo>
                    <a:pt x="3416338" y="326212"/>
                  </a:lnTo>
                  <a:lnTo>
                    <a:pt x="3413344" y="341043"/>
                  </a:lnTo>
                  <a:lnTo>
                    <a:pt x="3405179" y="353153"/>
                  </a:lnTo>
                  <a:lnTo>
                    <a:pt x="3393069" y="361318"/>
                  </a:lnTo>
                  <a:lnTo>
                    <a:pt x="3378238" y="364312"/>
                  </a:lnTo>
                  <a:close/>
                </a:path>
              </a:pathLst>
            </a:custGeom>
            <a:ln w="12700">
              <a:solidFill>
                <a:srgbClr val="221F1F"/>
              </a:solidFill>
            </a:ln>
          </p:spPr>
          <p:txBody>
            <a:bodyPr wrap="square" lIns="0" tIns="0" rIns="0" bIns="0" rtlCol="0"/>
            <a:lstStyle/>
            <a:p>
              <a:endParaRPr/>
            </a:p>
          </p:txBody>
        </p:sp>
        <p:sp>
          <p:nvSpPr>
            <p:cNvPr id="21" name="object 21"/>
            <p:cNvSpPr/>
            <p:nvPr/>
          </p:nvSpPr>
          <p:spPr>
            <a:xfrm>
              <a:off x="3320497" y="4014846"/>
              <a:ext cx="3611879" cy="364490"/>
            </a:xfrm>
            <a:custGeom>
              <a:avLst/>
              <a:gdLst/>
              <a:ahLst/>
              <a:cxnLst/>
              <a:rect l="l" t="t" r="r" b="b"/>
              <a:pathLst>
                <a:path w="3611879" h="364489">
                  <a:moveTo>
                    <a:pt x="3573348" y="0"/>
                  </a:moveTo>
                  <a:lnTo>
                    <a:pt x="38100" y="0"/>
                  </a:lnTo>
                  <a:lnTo>
                    <a:pt x="23268" y="2993"/>
                  </a:lnTo>
                  <a:lnTo>
                    <a:pt x="11158" y="11158"/>
                  </a:lnTo>
                  <a:lnTo>
                    <a:pt x="2993" y="23268"/>
                  </a:lnTo>
                  <a:lnTo>
                    <a:pt x="0" y="38100"/>
                  </a:lnTo>
                  <a:lnTo>
                    <a:pt x="0" y="326212"/>
                  </a:lnTo>
                  <a:lnTo>
                    <a:pt x="2993" y="341043"/>
                  </a:lnTo>
                  <a:lnTo>
                    <a:pt x="11158" y="353153"/>
                  </a:lnTo>
                  <a:lnTo>
                    <a:pt x="23268" y="361318"/>
                  </a:lnTo>
                  <a:lnTo>
                    <a:pt x="38100" y="364312"/>
                  </a:lnTo>
                  <a:lnTo>
                    <a:pt x="3573348" y="364312"/>
                  </a:lnTo>
                  <a:lnTo>
                    <a:pt x="3588179" y="361318"/>
                  </a:lnTo>
                  <a:lnTo>
                    <a:pt x="3600289" y="353153"/>
                  </a:lnTo>
                  <a:lnTo>
                    <a:pt x="3608454" y="341043"/>
                  </a:lnTo>
                  <a:lnTo>
                    <a:pt x="3611448" y="326212"/>
                  </a:lnTo>
                  <a:lnTo>
                    <a:pt x="3611448" y="38100"/>
                  </a:lnTo>
                  <a:lnTo>
                    <a:pt x="3608454" y="23268"/>
                  </a:lnTo>
                  <a:lnTo>
                    <a:pt x="3600289" y="11158"/>
                  </a:lnTo>
                  <a:lnTo>
                    <a:pt x="3588179" y="2993"/>
                  </a:lnTo>
                  <a:lnTo>
                    <a:pt x="3573348" y="0"/>
                  </a:lnTo>
                  <a:close/>
                </a:path>
              </a:pathLst>
            </a:custGeom>
            <a:solidFill>
              <a:srgbClr val="1B283D"/>
            </a:solidFill>
          </p:spPr>
          <p:txBody>
            <a:bodyPr wrap="square" lIns="0" tIns="0" rIns="0" bIns="0" rtlCol="0"/>
            <a:lstStyle/>
            <a:p>
              <a:endParaRPr/>
            </a:p>
          </p:txBody>
        </p:sp>
        <p:sp>
          <p:nvSpPr>
            <p:cNvPr id="22" name="object 22"/>
            <p:cNvSpPr/>
            <p:nvPr/>
          </p:nvSpPr>
          <p:spPr>
            <a:xfrm>
              <a:off x="3320497" y="4014846"/>
              <a:ext cx="3611879" cy="364490"/>
            </a:xfrm>
            <a:custGeom>
              <a:avLst/>
              <a:gdLst/>
              <a:ahLst/>
              <a:cxnLst/>
              <a:rect l="l" t="t" r="r" b="b"/>
              <a:pathLst>
                <a:path w="3611879" h="364489">
                  <a:moveTo>
                    <a:pt x="3573348" y="364312"/>
                  </a:moveTo>
                  <a:lnTo>
                    <a:pt x="38100" y="364312"/>
                  </a:lnTo>
                  <a:lnTo>
                    <a:pt x="23268" y="361318"/>
                  </a:lnTo>
                  <a:lnTo>
                    <a:pt x="11158" y="353153"/>
                  </a:lnTo>
                  <a:lnTo>
                    <a:pt x="2993" y="341043"/>
                  </a:lnTo>
                  <a:lnTo>
                    <a:pt x="0" y="326212"/>
                  </a:lnTo>
                  <a:lnTo>
                    <a:pt x="0" y="38100"/>
                  </a:lnTo>
                  <a:lnTo>
                    <a:pt x="2993" y="23268"/>
                  </a:lnTo>
                  <a:lnTo>
                    <a:pt x="11158" y="11158"/>
                  </a:lnTo>
                  <a:lnTo>
                    <a:pt x="23268" y="2993"/>
                  </a:lnTo>
                  <a:lnTo>
                    <a:pt x="38100" y="0"/>
                  </a:lnTo>
                  <a:lnTo>
                    <a:pt x="3573348" y="0"/>
                  </a:lnTo>
                  <a:lnTo>
                    <a:pt x="3588179" y="2993"/>
                  </a:lnTo>
                  <a:lnTo>
                    <a:pt x="3600289" y="11158"/>
                  </a:lnTo>
                  <a:lnTo>
                    <a:pt x="3608454" y="23268"/>
                  </a:lnTo>
                  <a:lnTo>
                    <a:pt x="3611448" y="38100"/>
                  </a:lnTo>
                  <a:lnTo>
                    <a:pt x="3611448" y="326212"/>
                  </a:lnTo>
                  <a:lnTo>
                    <a:pt x="3608454" y="341043"/>
                  </a:lnTo>
                  <a:lnTo>
                    <a:pt x="3600289" y="353153"/>
                  </a:lnTo>
                  <a:lnTo>
                    <a:pt x="3588179" y="361318"/>
                  </a:lnTo>
                  <a:lnTo>
                    <a:pt x="3573348" y="364312"/>
                  </a:lnTo>
                  <a:close/>
                </a:path>
              </a:pathLst>
            </a:custGeom>
            <a:ln w="12700">
              <a:solidFill>
                <a:srgbClr val="221F1F"/>
              </a:solidFill>
            </a:ln>
          </p:spPr>
          <p:txBody>
            <a:bodyPr wrap="square" lIns="0" tIns="0" rIns="0" bIns="0" rtlCol="0"/>
            <a:lstStyle/>
            <a:p>
              <a:endParaRPr/>
            </a:p>
          </p:txBody>
        </p:sp>
      </p:grpSp>
      <p:sp>
        <p:nvSpPr>
          <p:cNvPr id="23" name="object 23"/>
          <p:cNvSpPr txBox="1"/>
          <p:nvPr/>
        </p:nvSpPr>
        <p:spPr>
          <a:xfrm>
            <a:off x="3505200" y="4038513"/>
            <a:ext cx="316547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FFFFF"/>
                </a:solidFill>
                <a:latin typeface="Sassoon Sans Rg" pitchFamily="50" charset="0"/>
                <a:cs typeface="Arial"/>
              </a:rPr>
              <a:t>Key historical skills we will use:</a:t>
            </a:r>
            <a:endParaRPr sz="1700" dirty="0">
              <a:latin typeface="Sassoon Sans Rg" pitchFamily="50" charset="0"/>
              <a:cs typeface="Arial"/>
            </a:endParaRPr>
          </a:p>
        </p:txBody>
      </p:sp>
      <p:sp>
        <p:nvSpPr>
          <p:cNvPr id="31" name="object 31"/>
          <p:cNvSpPr txBox="1"/>
          <p:nvPr/>
        </p:nvSpPr>
        <p:spPr>
          <a:xfrm>
            <a:off x="3536552" y="2349764"/>
            <a:ext cx="5948914" cy="1561966"/>
          </a:xfrm>
          <a:prstGeom prst="rect">
            <a:avLst/>
          </a:prstGeom>
        </p:spPr>
        <p:txBody>
          <a:bodyPr vert="horz" wrap="square" lIns="0" tIns="12700" rIns="0" bIns="0" rtlCol="0">
            <a:spAutoFit/>
          </a:bodyPr>
          <a:lstStyle/>
          <a:p>
            <a:pPr marL="12700">
              <a:lnSpc>
                <a:spcPct val="100000"/>
              </a:lnSpc>
              <a:spcBef>
                <a:spcPts val="100"/>
              </a:spcBef>
            </a:pPr>
            <a:r>
              <a:rPr lang="en-US" sz="1700" b="1" dirty="0">
                <a:solidFill>
                  <a:srgbClr val="1B283D"/>
                </a:solidFill>
                <a:latin typeface="Sassoon Sans Rg" pitchFamily="50" charset="0"/>
                <a:cs typeface="Arial"/>
              </a:rPr>
              <a:t>.</a:t>
            </a:r>
            <a:endParaRPr lang="en-US" sz="1700" dirty="0">
              <a:latin typeface="Sassoon Sans Rg" pitchFamily="50" charset="0"/>
              <a:cs typeface="Arial"/>
            </a:endParaRPr>
          </a:p>
          <a:p>
            <a:pPr>
              <a:lnSpc>
                <a:spcPct val="100000"/>
              </a:lnSpc>
            </a:pPr>
            <a:endParaRPr lang="en-US" sz="2000" dirty="0">
              <a:latin typeface="Sassoon Sans Rg" pitchFamily="50" charset="0"/>
              <a:cs typeface="Arial"/>
            </a:endParaRPr>
          </a:p>
          <a:p>
            <a:pPr>
              <a:lnSpc>
                <a:spcPct val="100000"/>
              </a:lnSpc>
              <a:spcBef>
                <a:spcPts val="10"/>
              </a:spcBef>
            </a:pPr>
            <a:endParaRPr lang="en-US" sz="1800" dirty="0">
              <a:latin typeface="Sassoon Sans Rg" pitchFamily="50" charset="0"/>
              <a:cs typeface="Arial"/>
            </a:endParaRPr>
          </a:p>
          <a:p>
            <a:pPr marL="12700">
              <a:lnSpc>
                <a:spcPct val="100000"/>
              </a:lnSpc>
            </a:pPr>
            <a:r>
              <a:rPr sz="1700" b="1" dirty="0">
                <a:solidFill>
                  <a:srgbClr val="FFFFFF"/>
                </a:solidFill>
                <a:latin typeface="Sassoon Sans Rg" pitchFamily="50" charset="0"/>
                <a:cs typeface="Arial"/>
              </a:rPr>
              <a:t>Key questions we will answer:</a:t>
            </a:r>
            <a:endParaRPr sz="1700" dirty="0">
              <a:latin typeface="Sassoon Sans Rg" pitchFamily="50" charset="0"/>
              <a:cs typeface="Arial"/>
            </a:endParaRPr>
          </a:p>
          <a:p>
            <a:pPr marL="24130">
              <a:lnSpc>
                <a:spcPct val="100000"/>
              </a:lnSpc>
              <a:spcBef>
                <a:spcPts val="1370"/>
              </a:spcBef>
            </a:pPr>
            <a:r>
              <a:rPr sz="1700" dirty="0">
                <a:solidFill>
                  <a:srgbClr val="1B283D"/>
                </a:solidFill>
                <a:latin typeface="Letter-join Basic 40" panose="02000505000000020003" pitchFamily="50" charset="0"/>
                <a:cs typeface="Arial MT"/>
              </a:rPr>
              <a:t>What are </a:t>
            </a:r>
            <a:r>
              <a:rPr sz="1700" b="1" dirty="0">
                <a:solidFill>
                  <a:srgbClr val="1B283D"/>
                </a:solidFill>
                <a:latin typeface="Letter-join Basic 40" panose="02000505000000020003" pitchFamily="50" charset="0"/>
                <a:cs typeface="Arial"/>
              </a:rPr>
              <a:t>roundhouses</a:t>
            </a:r>
            <a:r>
              <a:rPr sz="1700" dirty="0">
                <a:solidFill>
                  <a:srgbClr val="1B283D"/>
                </a:solidFill>
                <a:latin typeface="Letter-join Basic 40" panose="02000505000000020003" pitchFamily="50" charset="0"/>
                <a:cs typeface="Arial MT"/>
              </a:rPr>
              <a:t>?</a:t>
            </a:r>
            <a:endParaRPr sz="1700" dirty="0">
              <a:latin typeface="Letter-join Basic 40" panose="02000505000000020003" pitchFamily="50" charset="0"/>
              <a:cs typeface="Arial MT"/>
            </a:endParaRPr>
          </a:p>
        </p:txBody>
      </p:sp>
      <p:sp>
        <p:nvSpPr>
          <p:cNvPr id="48" name="object 33"/>
          <p:cNvSpPr txBox="1"/>
          <p:nvPr/>
        </p:nvSpPr>
        <p:spPr>
          <a:xfrm>
            <a:off x="5558410" y="6453082"/>
            <a:ext cx="1285240" cy="141064"/>
          </a:xfrm>
          <a:prstGeom prst="rect">
            <a:avLst/>
          </a:prstGeom>
        </p:spPr>
        <p:txBody>
          <a:bodyPr vert="horz" wrap="square" lIns="0" tIns="2540" rIns="0" bIns="0" rtlCol="0">
            <a:spAutoFit/>
          </a:bodyPr>
          <a:lstStyle/>
          <a:p>
            <a:pPr marL="12700">
              <a:lnSpc>
                <a:spcPct val="100000"/>
              </a:lnSpc>
              <a:spcBef>
                <a:spcPts val="20"/>
              </a:spcBef>
            </a:pPr>
            <a:r>
              <a:rPr sz="900" dirty="0">
                <a:solidFill>
                  <a:srgbClr val="1B283D"/>
                </a:solidFill>
                <a:latin typeface="Sassoon Sans Rg" pitchFamily="50" charset="0"/>
                <a:cs typeface="Arial MT"/>
              </a:rPr>
              <a:t>w</a:t>
            </a:r>
            <a:endParaRPr sz="900" dirty="0">
              <a:latin typeface="Sassoon Sans Rg" pitchFamily="50" charset="0"/>
              <a:cs typeface="Arial MT"/>
            </a:endParaRPr>
          </a:p>
        </p:txBody>
      </p:sp>
      <p:pic>
        <p:nvPicPr>
          <p:cNvPr id="3" name="Picture 2">
            <a:extLst>
              <a:ext uri="{FF2B5EF4-FFF2-40B4-BE49-F238E27FC236}">
                <a16:creationId xmlns:a16="http://schemas.microsoft.com/office/drawing/2014/main" id="{5B0F0FAD-D24C-411D-A166-F2ED1B29511D}"/>
              </a:ext>
            </a:extLst>
          </p:cNvPr>
          <p:cNvPicPr>
            <a:picLocks noChangeAspect="1"/>
          </p:cNvPicPr>
          <p:nvPr/>
        </p:nvPicPr>
        <p:blipFill>
          <a:blip r:embed="rId2"/>
          <a:stretch>
            <a:fillRect/>
          </a:stretch>
        </p:blipFill>
        <p:spPr>
          <a:xfrm>
            <a:off x="203763" y="5124450"/>
            <a:ext cx="1714500" cy="1428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11634091" y="0"/>
            <a:ext cx="558165" cy="666750"/>
            <a:chOff x="11634091" y="0"/>
            <a:chExt cx="558165" cy="666750"/>
          </a:xfrm>
        </p:grpSpPr>
        <p:sp>
          <p:nvSpPr>
            <p:cNvPr id="3" name="object 3"/>
            <p:cNvSpPr/>
            <p:nvPr/>
          </p:nvSpPr>
          <p:spPr>
            <a:xfrm>
              <a:off x="11640438" y="0"/>
              <a:ext cx="551815" cy="660400"/>
            </a:xfrm>
            <a:custGeom>
              <a:avLst/>
              <a:gdLst/>
              <a:ahLst/>
              <a:cxnLst/>
              <a:rect l="l" t="t" r="r" b="b"/>
              <a:pathLst>
                <a:path w="551815" h="660400">
                  <a:moveTo>
                    <a:pt x="551561" y="0"/>
                  </a:moveTo>
                  <a:lnTo>
                    <a:pt x="2706" y="0"/>
                  </a:lnTo>
                  <a:lnTo>
                    <a:pt x="1543" y="14009"/>
                  </a:lnTo>
                  <a:lnTo>
                    <a:pt x="682" y="28259"/>
                  </a:lnTo>
                  <a:lnTo>
                    <a:pt x="169" y="42256"/>
                  </a:lnTo>
                  <a:lnTo>
                    <a:pt x="0" y="56100"/>
                  </a:lnTo>
                  <a:lnTo>
                    <a:pt x="1944" y="104957"/>
                  </a:lnTo>
                  <a:lnTo>
                    <a:pt x="7686" y="152787"/>
                  </a:lnTo>
                  <a:lnTo>
                    <a:pt x="17085" y="199435"/>
                  </a:lnTo>
                  <a:lnTo>
                    <a:pt x="30002" y="244750"/>
                  </a:lnTo>
                  <a:lnTo>
                    <a:pt x="46296" y="288578"/>
                  </a:lnTo>
                  <a:lnTo>
                    <a:pt x="65829" y="330767"/>
                  </a:lnTo>
                  <a:lnTo>
                    <a:pt x="88460" y="371162"/>
                  </a:lnTo>
                  <a:lnTo>
                    <a:pt x="114051" y="409610"/>
                  </a:lnTo>
                  <a:lnTo>
                    <a:pt x="142461" y="445959"/>
                  </a:lnTo>
                  <a:lnTo>
                    <a:pt x="173551" y="480056"/>
                  </a:lnTo>
                  <a:lnTo>
                    <a:pt x="207181" y="511747"/>
                  </a:lnTo>
                  <a:lnTo>
                    <a:pt x="243211" y="540879"/>
                  </a:lnTo>
                  <a:lnTo>
                    <a:pt x="281503" y="567299"/>
                  </a:lnTo>
                  <a:lnTo>
                    <a:pt x="321916" y="590854"/>
                  </a:lnTo>
                  <a:lnTo>
                    <a:pt x="364310" y="611390"/>
                  </a:lnTo>
                  <a:lnTo>
                    <a:pt x="408547" y="628755"/>
                  </a:lnTo>
                  <a:lnTo>
                    <a:pt x="454486" y="642796"/>
                  </a:lnTo>
                  <a:lnTo>
                    <a:pt x="501988" y="653358"/>
                  </a:lnTo>
                  <a:lnTo>
                    <a:pt x="550913" y="660290"/>
                  </a:lnTo>
                  <a:lnTo>
                    <a:pt x="551561" y="660328"/>
                  </a:lnTo>
                  <a:lnTo>
                    <a:pt x="551561" y="0"/>
                  </a:lnTo>
                  <a:close/>
                </a:path>
              </a:pathLst>
            </a:custGeom>
            <a:solidFill>
              <a:srgbClr val="B9D3D3"/>
            </a:solidFill>
          </p:spPr>
          <p:txBody>
            <a:bodyPr wrap="square" lIns="0" tIns="0" rIns="0" bIns="0" rtlCol="0"/>
            <a:lstStyle/>
            <a:p>
              <a:endParaRPr/>
            </a:p>
          </p:txBody>
        </p:sp>
        <p:sp>
          <p:nvSpPr>
            <p:cNvPr id="4" name="object 4"/>
            <p:cNvSpPr/>
            <p:nvPr/>
          </p:nvSpPr>
          <p:spPr>
            <a:xfrm>
              <a:off x="11634091" y="0"/>
              <a:ext cx="558165" cy="666750"/>
            </a:xfrm>
            <a:custGeom>
              <a:avLst/>
              <a:gdLst/>
              <a:ahLst/>
              <a:cxnLst/>
              <a:rect l="l" t="t" r="r" b="b"/>
              <a:pathLst>
                <a:path w="558165" h="666750">
                  <a:moveTo>
                    <a:pt x="557908" y="0"/>
                  </a:moveTo>
                  <a:lnTo>
                    <a:pt x="2682" y="2"/>
                  </a:lnTo>
                  <a:lnTo>
                    <a:pt x="172" y="42081"/>
                  </a:lnTo>
                  <a:lnTo>
                    <a:pt x="0" y="56098"/>
                  </a:lnTo>
                  <a:lnTo>
                    <a:pt x="2104" y="106768"/>
                  </a:lnTo>
                  <a:lnTo>
                    <a:pt x="8358" y="156743"/>
                  </a:lnTo>
                  <a:lnTo>
                    <a:pt x="18676" y="205802"/>
                  </a:lnTo>
                  <a:lnTo>
                    <a:pt x="32972" y="253721"/>
                  </a:lnTo>
                  <a:lnTo>
                    <a:pt x="51158" y="300279"/>
                  </a:lnTo>
                  <a:lnTo>
                    <a:pt x="73148" y="345255"/>
                  </a:lnTo>
                  <a:lnTo>
                    <a:pt x="98855" y="388426"/>
                  </a:lnTo>
                  <a:lnTo>
                    <a:pt x="128192" y="429571"/>
                  </a:lnTo>
                  <a:lnTo>
                    <a:pt x="161074" y="468467"/>
                  </a:lnTo>
                  <a:lnTo>
                    <a:pt x="196796" y="504316"/>
                  </a:lnTo>
                  <a:lnTo>
                    <a:pt x="235071" y="536956"/>
                  </a:lnTo>
                  <a:lnTo>
                    <a:pt x="275686" y="566280"/>
                  </a:lnTo>
                  <a:lnTo>
                    <a:pt x="318430" y="592180"/>
                  </a:lnTo>
                  <a:lnTo>
                    <a:pt x="363088" y="614551"/>
                  </a:lnTo>
                  <a:lnTo>
                    <a:pt x="409448" y="633285"/>
                  </a:lnTo>
                  <a:lnTo>
                    <a:pt x="457298" y="648276"/>
                  </a:lnTo>
                  <a:lnTo>
                    <a:pt x="506424" y="659416"/>
                  </a:lnTo>
                  <a:lnTo>
                    <a:pt x="557047" y="666650"/>
                  </a:lnTo>
                  <a:lnTo>
                    <a:pt x="557479" y="666676"/>
                  </a:lnTo>
                  <a:lnTo>
                    <a:pt x="557908" y="666676"/>
                  </a:lnTo>
                  <a:lnTo>
                    <a:pt x="557908" y="653975"/>
                  </a:lnTo>
                  <a:lnTo>
                    <a:pt x="510129" y="647194"/>
                  </a:lnTo>
                  <a:lnTo>
                    <a:pt x="463618" y="636831"/>
                  </a:lnTo>
                  <a:lnTo>
                    <a:pt x="418528" y="623033"/>
                  </a:lnTo>
                  <a:lnTo>
                    <a:pt x="375009" y="605950"/>
                  </a:lnTo>
                  <a:lnTo>
                    <a:pt x="333211" y="585729"/>
                  </a:lnTo>
                  <a:lnTo>
                    <a:pt x="293283" y="562518"/>
                  </a:lnTo>
                  <a:lnTo>
                    <a:pt x="255376" y="536465"/>
                  </a:lnTo>
                  <a:lnTo>
                    <a:pt x="219640" y="507719"/>
                  </a:lnTo>
                  <a:lnTo>
                    <a:pt x="186224" y="476428"/>
                  </a:lnTo>
                  <a:lnTo>
                    <a:pt x="155279" y="442739"/>
                  </a:lnTo>
                  <a:lnTo>
                    <a:pt x="126955" y="406801"/>
                  </a:lnTo>
                  <a:lnTo>
                    <a:pt x="101401" y="368762"/>
                  </a:lnTo>
                  <a:lnTo>
                    <a:pt x="78768" y="328770"/>
                  </a:lnTo>
                  <a:lnTo>
                    <a:pt x="59205" y="286973"/>
                  </a:lnTo>
                  <a:lnTo>
                    <a:pt x="42863" y="243519"/>
                  </a:lnTo>
                  <a:lnTo>
                    <a:pt x="29891" y="198556"/>
                  </a:lnTo>
                  <a:lnTo>
                    <a:pt x="20440" y="152233"/>
                  </a:lnTo>
                  <a:lnTo>
                    <a:pt x="14660" y="104698"/>
                  </a:lnTo>
                  <a:lnTo>
                    <a:pt x="12699" y="56098"/>
                  </a:lnTo>
                  <a:lnTo>
                    <a:pt x="12881" y="41943"/>
                  </a:lnTo>
                  <a:lnTo>
                    <a:pt x="13412" y="27878"/>
                  </a:lnTo>
                  <a:lnTo>
                    <a:pt x="14299" y="13539"/>
                  </a:lnTo>
                  <a:lnTo>
                    <a:pt x="15430" y="2"/>
                  </a:lnTo>
                  <a:lnTo>
                    <a:pt x="557908" y="2"/>
                  </a:lnTo>
                  <a:close/>
                </a:path>
              </a:pathLst>
            </a:custGeom>
            <a:solidFill>
              <a:srgbClr val="131313"/>
            </a:solidFill>
          </p:spPr>
          <p:txBody>
            <a:bodyPr wrap="square" lIns="0" tIns="0" rIns="0" bIns="0" rtlCol="0"/>
            <a:lstStyle/>
            <a:p>
              <a:endParaRPr/>
            </a:p>
          </p:txBody>
        </p:sp>
      </p:grpSp>
      <p:grpSp>
        <p:nvGrpSpPr>
          <p:cNvPr id="6" name="object 6"/>
          <p:cNvGrpSpPr/>
          <p:nvPr/>
        </p:nvGrpSpPr>
        <p:grpSpPr>
          <a:xfrm>
            <a:off x="1831086" y="196878"/>
            <a:ext cx="5012564" cy="768350"/>
            <a:chOff x="3338704" y="194892"/>
            <a:chExt cx="3959860" cy="768350"/>
          </a:xfrm>
        </p:grpSpPr>
        <p:sp>
          <p:nvSpPr>
            <p:cNvPr id="7" name="object 7"/>
            <p:cNvSpPr/>
            <p:nvPr/>
          </p:nvSpPr>
          <p:spPr>
            <a:xfrm>
              <a:off x="3345051" y="201241"/>
              <a:ext cx="3947160" cy="755650"/>
            </a:xfrm>
            <a:custGeom>
              <a:avLst/>
              <a:gdLst/>
              <a:ahLst/>
              <a:cxnLst/>
              <a:rect l="l" t="t" r="r" b="b"/>
              <a:pathLst>
                <a:path w="3947159" h="755650">
                  <a:moveTo>
                    <a:pt x="3902494" y="0"/>
                  </a:moveTo>
                  <a:lnTo>
                    <a:pt x="44450" y="0"/>
                  </a:lnTo>
                  <a:lnTo>
                    <a:pt x="27164" y="3498"/>
                  </a:lnTo>
                  <a:lnTo>
                    <a:pt x="13033" y="13033"/>
                  </a:lnTo>
                  <a:lnTo>
                    <a:pt x="3498" y="27164"/>
                  </a:lnTo>
                  <a:lnTo>
                    <a:pt x="0" y="44449"/>
                  </a:lnTo>
                  <a:lnTo>
                    <a:pt x="0" y="710679"/>
                  </a:lnTo>
                  <a:lnTo>
                    <a:pt x="3498" y="727965"/>
                  </a:lnTo>
                  <a:lnTo>
                    <a:pt x="13033" y="742095"/>
                  </a:lnTo>
                  <a:lnTo>
                    <a:pt x="27164" y="751630"/>
                  </a:lnTo>
                  <a:lnTo>
                    <a:pt x="44450" y="755129"/>
                  </a:lnTo>
                  <a:lnTo>
                    <a:pt x="3902494" y="755129"/>
                  </a:lnTo>
                  <a:lnTo>
                    <a:pt x="3919779" y="751630"/>
                  </a:lnTo>
                  <a:lnTo>
                    <a:pt x="3933910" y="742095"/>
                  </a:lnTo>
                  <a:lnTo>
                    <a:pt x="3943445" y="727965"/>
                  </a:lnTo>
                  <a:lnTo>
                    <a:pt x="3946944" y="710679"/>
                  </a:lnTo>
                  <a:lnTo>
                    <a:pt x="3946944" y="44449"/>
                  </a:lnTo>
                  <a:lnTo>
                    <a:pt x="3943445" y="27164"/>
                  </a:lnTo>
                  <a:lnTo>
                    <a:pt x="3933910" y="13033"/>
                  </a:lnTo>
                  <a:lnTo>
                    <a:pt x="3919779" y="3498"/>
                  </a:lnTo>
                  <a:lnTo>
                    <a:pt x="3902494" y="0"/>
                  </a:lnTo>
                  <a:close/>
                </a:path>
              </a:pathLst>
            </a:custGeom>
            <a:solidFill>
              <a:srgbClr val="B9D3D3"/>
            </a:solidFill>
          </p:spPr>
          <p:txBody>
            <a:bodyPr wrap="square" lIns="0" tIns="0" rIns="0" bIns="0" rtlCol="0"/>
            <a:lstStyle/>
            <a:p>
              <a:endParaRPr/>
            </a:p>
          </p:txBody>
        </p:sp>
        <p:sp>
          <p:nvSpPr>
            <p:cNvPr id="8" name="object 8"/>
            <p:cNvSpPr/>
            <p:nvPr/>
          </p:nvSpPr>
          <p:spPr>
            <a:xfrm>
              <a:off x="3338704" y="194892"/>
              <a:ext cx="3959860" cy="768350"/>
            </a:xfrm>
            <a:custGeom>
              <a:avLst/>
              <a:gdLst/>
              <a:ahLst/>
              <a:cxnLst/>
              <a:rect l="l" t="t" r="r" b="b"/>
              <a:pathLst>
                <a:path w="3959859" h="768350">
                  <a:moveTo>
                    <a:pt x="3908844" y="0"/>
                  </a:moveTo>
                  <a:lnTo>
                    <a:pt x="50800" y="0"/>
                  </a:lnTo>
                  <a:lnTo>
                    <a:pt x="31043" y="3997"/>
                  </a:lnTo>
                  <a:lnTo>
                    <a:pt x="14893" y="14893"/>
                  </a:lnTo>
                  <a:lnTo>
                    <a:pt x="3997" y="31043"/>
                  </a:lnTo>
                  <a:lnTo>
                    <a:pt x="0" y="50800"/>
                  </a:lnTo>
                  <a:lnTo>
                    <a:pt x="0" y="717029"/>
                  </a:lnTo>
                  <a:lnTo>
                    <a:pt x="3997" y="736786"/>
                  </a:lnTo>
                  <a:lnTo>
                    <a:pt x="14893" y="752935"/>
                  </a:lnTo>
                  <a:lnTo>
                    <a:pt x="31043" y="763831"/>
                  </a:lnTo>
                  <a:lnTo>
                    <a:pt x="50800" y="767829"/>
                  </a:lnTo>
                  <a:lnTo>
                    <a:pt x="3908844" y="767829"/>
                  </a:lnTo>
                  <a:lnTo>
                    <a:pt x="3928600" y="763831"/>
                  </a:lnTo>
                  <a:lnTo>
                    <a:pt x="3941498" y="755129"/>
                  </a:lnTo>
                  <a:lnTo>
                    <a:pt x="50800" y="755129"/>
                  </a:lnTo>
                  <a:lnTo>
                    <a:pt x="36006" y="752122"/>
                  </a:lnTo>
                  <a:lnTo>
                    <a:pt x="23891" y="743937"/>
                  </a:lnTo>
                  <a:lnTo>
                    <a:pt x="15706" y="731822"/>
                  </a:lnTo>
                  <a:lnTo>
                    <a:pt x="12700" y="717029"/>
                  </a:lnTo>
                  <a:lnTo>
                    <a:pt x="12700" y="50800"/>
                  </a:lnTo>
                  <a:lnTo>
                    <a:pt x="15706" y="36006"/>
                  </a:lnTo>
                  <a:lnTo>
                    <a:pt x="23891" y="23891"/>
                  </a:lnTo>
                  <a:lnTo>
                    <a:pt x="36006" y="15706"/>
                  </a:lnTo>
                  <a:lnTo>
                    <a:pt x="50800" y="12700"/>
                  </a:lnTo>
                  <a:lnTo>
                    <a:pt x="3941498" y="12700"/>
                  </a:lnTo>
                  <a:lnTo>
                    <a:pt x="3928600" y="3997"/>
                  </a:lnTo>
                  <a:lnTo>
                    <a:pt x="3908844" y="0"/>
                  </a:lnTo>
                  <a:close/>
                </a:path>
                <a:path w="3959859" h="768350">
                  <a:moveTo>
                    <a:pt x="3941498" y="12700"/>
                  </a:moveTo>
                  <a:lnTo>
                    <a:pt x="3908844" y="12700"/>
                  </a:lnTo>
                  <a:lnTo>
                    <a:pt x="3923637" y="15706"/>
                  </a:lnTo>
                  <a:lnTo>
                    <a:pt x="3935752" y="23891"/>
                  </a:lnTo>
                  <a:lnTo>
                    <a:pt x="3943937" y="36006"/>
                  </a:lnTo>
                  <a:lnTo>
                    <a:pt x="3946944" y="50800"/>
                  </a:lnTo>
                  <a:lnTo>
                    <a:pt x="3946944" y="717029"/>
                  </a:lnTo>
                  <a:lnTo>
                    <a:pt x="3943937" y="731822"/>
                  </a:lnTo>
                  <a:lnTo>
                    <a:pt x="3935752" y="743937"/>
                  </a:lnTo>
                  <a:lnTo>
                    <a:pt x="3923637" y="752122"/>
                  </a:lnTo>
                  <a:lnTo>
                    <a:pt x="3908844" y="755129"/>
                  </a:lnTo>
                  <a:lnTo>
                    <a:pt x="3941498" y="755129"/>
                  </a:lnTo>
                  <a:lnTo>
                    <a:pt x="3944750" y="752935"/>
                  </a:lnTo>
                  <a:lnTo>
                    <a:pt x="3955646" y="736786"/>
                  </a:lnTo>
                  <a:lnTo>
                    <a:pt x="3959644" y="717029"/>
                  </a:lnTo>
                  <a:lnTo>
                    <a:pt x="3959644" y="50800"/>
                  </a:lnTo>
                  <a:lnTo>
                    <a:pt x="3955646" y="31043"/>
                  </a:lnTo>
                  <a:lnTo>
                    <a:pt x="3944750" y="14893"/>
                  </a:lnTo>
                  <a:lnTo>
                    <a:pt x="3941498" y="12700"/>
                  </a:lnTo>
                  <a:close/>
                </a:path>
              </a:pathLst>
            </a:custGeom>
            <a:solidFill>
              <a:srgbClr val="131313"/>
            </a:solidFill>
          </p:spPr>
          <p:txBody>
            <a:bodyPr wrap="square" lIns="0" tIns="0" rIns="0" bIns="0" rtlCol="0"/>
            <a:lstStyle/>
            <a:p>
              <a:endParaRPr/>
            </a:p>
          </p:txBody>
        </p:sp>
      </p:grpSp>
      <p:sp>
        <p:nvSpPr>
          <p:cNvPr id="9" name="object 9"/>
          <p:cNvSpPr txBox="1">
            <a:spLocks noGrp="1"/>
          </p:cNvSpPr>
          <p:nvPr>
            <p:ph type="title"/>
          </p:nvPr>
        </p:nvSpPr>
        <p:spPr>
          <a:xfrm>
            <a:off x="2176811" y="334019"/>
            <a:ext cx="5012564" cy="505267"/>
          </a:xfrm>
          <a:prstGeom prst="rect">
            <a:avLst/>
          </a:prstGeom>
        </p:spPr>
        <p:txBody>
          <a:bodyPr vert="horz" wrap="square" lIns="0" tIns="12700" rIns="0" bIns="0" rtlCol="0">
            <a:spAutoFit/>
          </a:bodyPr>
          <a:lstStyle/>
          <a:p>
            <a:pPr marL="12700">
              <a:lnSpc>
                <a:spcPct val="100000"/>
              </a:lnSpc>
              <a:spcBef>
                <a:spcPts val="100"/>
              </a:spcBef>
            </a:pPr>
            <a:r>
              <a:rPr lang="en-GB" sz="3200" dirty="0">
                <a:latin typeface="Letter-join Basic 40" panose="02000505000000020003" pitchFamily="50" charset="0"/>
              </a:rPr>
              <a:t>Recap prior learning</a:t>
            </a:r>
            <a:endParaRPr sz="3200" dirty="0">
              <a:latin typeface="Letter-join Basic 40" panose="02000505000000020003" pitchFamily="50" charset="0"/>
            </a:endParaRPr>
          </a:p>
        </p:txBody>
      </p:sp>
      <p:grpSp>
        <p:nvGrpSpPr>
          <p:cNvPr id="24" name="object 24"/>
          <p:cNvGrpSpPr/>
          <p:nvPr/>
        </p:nvGrpSpPr>
        <p:grpSpPr>
          <a:xfrm>
            <a:off x="5186726" y="6409173"/>
            <a:ext cx="1818639" cy="265430"/>
            <a:chOff x="5186726" y="6409173"/>
            <a:chExt cx="1818639" cy="265430"/>
          </a:xfrm>
        </p:grpSpPr>
        <p:sp>
          <p:nvSpPr>
            <p:cNvPr id="25" name="object 25"/>
            <p:cNvSpPr/>
            <p:nvPr/>
          </p:nvSpPr>
          <p:spPr>
            <a:xfrm>
              <a:off x="5193079" y="6415518"/>
              <a:ext cx="1805939" cy="252729"/>
            </a:xfrm>
            <a:custGeom>
              <a:avLst/>
              <a:gdLst/>
              <a:ahLst/>
              <a:cxnLst/>
              <a:rect l="l" t="t" r="r" b="b"/>
              <a:pathLst>
                <a:path w="1805940" h="252729">
                  <a:moveTo>
                    <a:pt x="1679511" y="0"/>
                  </a:moveTo>
                  <a:lnTo>
                    <a:pt x="126326" y="0"/>
                  </a:lnTo>
                  <a:lnTo>
                    <a:pt x="77200" y="9942"/>
                  </a:lnTo>
                  <a:lnTo>
                    <a:pt x="37041" y="37042"/>
                  </a:lnTo>
                  <a:lnTo>
                    <a:pt x="9942" y="77206"/>
                  </a:lnTo>
                  <a:lnTo>
                    <a:pt x="0" y="126339"/>
                  </a:lnTo>
                  <a:lnTo>
                    <a:pt x="9942" y="175458"/>
                  </a:lnTo>
                  <a:lnTo>
                    <a:pt x="37041" y="215614"/>
                  </a:lnTo>
                  <a:lnTo>
                    <a:pt x="77200" y="242711"/>
                  </a:lnTo>
                  <a:lnTo>
                    <a:pt x="126326" y="252653"/>
                  </a:lnTo>
                  <a:lnTo>
                    <a:pt x="1679511" y="252653"/>
                  </a:lnTo>
                  <a:lnTo>
                    <a:pt x="1728637" y="242711"/>
                  </a:lnTo>
                  <a:lnTo>
                    <a:pt x="1768797" y="215614"/>
                  </a:lnTo>
                  <a:lnTo>
                    <a:pt x="1795895" y="175458"/>
                  </a:lnTo>
                  <a:lnTo>
                    <a:pt x="1805838" y="126339"/>
                  </a:lnTo>
                  <a:lnTo>
                    <a:pt x="1795895" y="77206"/>
                  </a:lnTo>
                  <a:lnTo>
                    <a:pt x="1768797" y="37042"/>
                  </a:lnTo>
                  <a:lnTo>
                    <a:pt x="1728637" y="9942"/>
                  </a:lnTo>
                  <a:lnTo>
                    <a:pt x="1679511" y="0"/>
                  </a:lnTo>
                  <a:close/>
                </a:path>
              </a:pathLst>
            </a:custGeom>
            <a:solidFill>
              <a:srgbClr val="B9D3D3"/>
            </a:solidFill>
          </p:spPr>
          <p:txBody>
            <a:bodyPr wrap="square" lIns="0" tIns="0" rIns="0" bIns="0" rtlCol="0"/>
            <a:lstStyle/>
            <a:p>
              <a:endParaRPr/>
            </a:p>
          </p:txBody>
        </p:sp>
        <p:sp>
          <p:nvSpPr>
            <p:cNvPr id="26" name="object 26"/>
            <p:cNvSpPr/>
            <p:nvPr/>
          </p:nvSpPr>
          <p:spPr>
            <a:xfrm>
              <a:off x="5186726" y="6409173"/>
              <a:ext cx="1818639" cy="265430"/>
            </a:xfrm>
            <a:custGeom>
              <a:avLst/>
              <a:gdLst/>
              <a:ahLst/>
              <a:cxnLst/>
              <a:rect l="l" t="t" r="r" b="b"/>
              <a:pathLst>
                <a:path w="1818640" h="265429">
                  <a:moveTo>
                    <a:pt x="1685861" y="0"/>
                  </a:moveTo>
                  <a:lnTo>
                    <a:pt x="132676" y="0"/>
                  </a:lnTo>
                  <a:lnTo>
                    <a:pt x="90788" y="6775"/>
                  </a:lnTo>
                  <a:lnTo>
                    <a:pt x="54372" y="25634"/>
                  </a:lnTo>
                  <a:lnTo>
                    <a:pt x="25634" y="54372"/>
                  </a:lnTo>
                  <a:lnTo>
                    <a:pt x="6775" y="90788"/>
                  </a:lnTo>
                  <a:lnTo>
                    <a:pt x="0" y="132676"/>
                  </a:lnTo>
                  <a:lnTo>
                    <a:pt x="6775" y="174565"/>
                  </a:lnTo>
                  <a:lnTo>
                    <a:pt x="25634" y="210980"/>
                  </a:lnTo>
                  <a:lnTo>
                    <a:pt x="54372" y="239719"/>
                  </a:lnTo>
                  <a:lnTo>
                    <a:pt x="90788" y="258577"/>
                  </a:lnTo>
                  <a:lnTo>
                    <a:pt x="132676" y="265353"/>
                  </a:lnTo>
                  <a:lnTo>
                    <a:pt x="1685861" y="265353"/>
                  </a:lnTo>
                  <a:lnTo>
                    <a:pt x="1727755" y="258577"/>
                  </a:lnTo>
                  <a:lnTo>
                    <a:pt x="1739194" y="252653"/>
                  </a:lnTo>
                  <a:lnTo>
                    <a:pt x="132676" y="252653"/>
                  </a:lnTo>
                  <a:lnTo>
                    <a:pt x="86096" y="243187"/>
                  </a:lnTo>
                  <a:lnTo>
                    <a:pt x="47947" y="217411"/>
                  </a:lnTo>
                  <a:lnTo>
                    <a:pt x="22168" y="179262"/>
                  </a:lnTo>
                  <a:lnTo>
                    <a:pt x="12700" y="132676"/>
                  </a:lnTo>
                  <a:lnTo>
                    <a:pt x="22168" y="86091"/>
                  </a:lnTo>
                  <a:lnTo>
                    <a:pt x="47947" y="47942"/>
                  </a:lnTo>
                  <a:lnTo>
                    <a:pt x="86096" y="22166"/>
                  </a:lnTo>
                  <a:lnTo>
                    <a:pt x="132676" y="12699"/>
                  </a:lnTo>
                  <a:lnTo>
                    <a:pt x="1739194" y="12699"/>
                  </a:lnTo>
                  <a:lnTo>
                    <a:pt x="1727755" y="6775"/>
                  </a:lnTo>
                  <a:lnTo>
                    <a:pt x="1685861" y="0"/>
                  </a:lnTo>
                  <a:close/>
                </a:path>
                <a:path w="1818640" h="265429">
                  <a:moveTo>
                    <a:pt x="1739194" y="12699"/>
                  </a:moveTo>
                  <a:lnTo>
                    <a:pt x="1685861" y="12699"/>
                  </a:lnTo>
                  <a:lnTo>
                    <a:pt x="1732447" y="22166"/>
                  </a:lnTo>
                  <a:lnTo>
                    <a:pt x="1770595" y="47942"/>
                  </a:lnTo>
                  <a:lnTo>
                    <a:pt x="1796371" y="86091"/>
                  </a:lnTo>
                  <a:lnTo>
                    <a:pt x="1805838" y="132676"/>
                  </a:lnTo>
                  <a:lnTo>
                    <a:pt x="1796371" y="179262"/>
                  </a:lnTo>
                  <a:lnTo>
                    <a:pt x="1770595" y="217411"/>
                  </a:lnTo>
                  <a:lnTo>
                    <a:pt x="1732447" y="243187"/>
                  </a:lnTo>
                  <a:lnTo>
                    <a:pt x="1685861" y="252653"/>
                  </a:lnTo>
                  <a:lnTo>
                    <a:pt x="1739194" y="252653"/>
                  </a:lnTo>
                  <a:lnTo>
                    <a:pt x="1764170" y="239719"/>
                  </a:lnTo>
                  <a:lnTo>
                    <a:pt x="1792907" y="210980"/>
                  </a:lnTo>
                  <a:lnTo>
                    <a:pt x="1811763" y="174565"/>
                  </a:lnTo>
                  <a:lnTo>
                    <a:pt x="1818538" y="132676"/>
                  </a:lnTo>
                  <a:lnTo>
                    <a:pt x="1811763" y="90788"/>
                  </a:lnTo>
                  <a:lnTo>
                    <a:pt x="1792907" y="54372"/>
                  </a:lnTo>
                  <a:lnTo>
                    <a:pt x="1764170" y="25634"/>
                  </a:lnTo>
                  <a:lnTo>
                    <a:pt x="1739194" y="12699"/>
                  </a:lnTo>
                  <a:close/>
                </a:path>
              </a:pathLst>
            </a:custGeom>
            <a:solidFill>
              <a:srgbClr val="131313"/>
            </a:solidFill>
          </p:spPr>
          <p:txBody>
            <a:bodyPr wrap="square" lIns="0" tIns="0" rIns="0" bIns="0" rtlCol="0"/>
            <a:lstStyle/>
            <a:p>
              <a:endParaRPr/>
            </a:p>
          </p:txBody>
        </p:sp>
        <p:pic>
          <p:nvPicPr>
            <p:cNvPr id="27" name="object 27"/>
            <p:cNvPicPr/>
            <p:nvPr/>
          </p:nvPicPr>
          <p:blipFill>
            <a:blip r:embed="rId2" cstate="print"/>
            <a:stretch>
              <a:fillRect/>
            </a:stretch>
          </p:blipFill>
          <p:spPr>
            <a:xfrm>
              <a:off x="5267493" y="6433937"/>
              <a:ext cx="216506" cy="216511"/>
            </a:xfrm>
            <a:prstGeom prst="rect">
              <a:avLst/>
            </a:prstGeom>
          </p:spPr>
        </p:pic>
      </p:grpSp>
      <p:sp>
        <p:nvSpPr>
          <p:cNvPr id="32" name="object 6"/>
          <p:cNvSpPr txBox="1"/>
          <p:nvPr/>
        </p:nvSpPr>
        <p:spPr>
          <a:xfrm>
            <a:off x="11881990" y="46106"/>
            <a:ext cx="193040" cy="391160"/>
          </a:xfrm>
          <a:prstGeom prst="rect">
            <a:avLst/>
          </a:prstGeom>
        </p:spPr>
        <p:txBody>
          <a:bodyPr vert="horz" wrap="square" lIns="0" tIns="12700" rIns="0" bIns="0" rtlCol="0">
            <a:spAutoFit/>
          </a:bodyPr>
          <a:lstStyle/>
          <a:p>
            <a:pPr marL="12700">
              <a:lnSpc>
                <a:spcPct val="100000"/>
              </a:lnSpc>
              <a:spcBef>
                <a:spcPts val="100"/>
              </a:spcBef>
            </a:pPr>
            <a:r>
              <a:rPr lang="uk-UA" sz="2400" b="1" dirty="0">
                <a:solidFill>
                  <a:srgbClr val="1B283D"/>
                </a:solidFill>
                <a:latin typeface="Sassoon Sans Rg" pitchFamily="50" charset="0"/>
                <a:cs typeface="Arial"/>
              </a:rPr>
              <a:t>4</a:t>
            </a:r>
            <a:endParaRPr sz="2400" b="1" dirty="0">
              <a:solidFill>
                <a:srgbClr val="1B283D"/>
              </a:solidFill>
              <a:latin typeface="Sassoon Sans Rg" pitchFamily="50" charset="0"/>
              <a:cs typeface="Arial"/>
            </a:endParaRPr>
          </a:p>
        </p:txBody>
      </p:sp>
      <p:sp>
        <p:nvSpPr>
          <p:cNvPr id="33" name="object 33"/>
          <p:cNvSpPr txBox="1"/>
          <p:nvPr/>
        </p:nvSpPr>
        <p:spPr>
          <a:xfrm>
            <a:off x="5558410" y="6453082"/>
            <a:ext cx="1285240" cy="141064"/>
          </a:xfrm>
          <a:prstGeom prst="rect">
            <a:avLst/>
          </a:prstGeom>
        </p:spPr>
        <p:txBody>
          <a:bodyPr vert="horz" wrap="square" lIns="0" tIns="2540" rIns="0" bIns="0" rtlCol="0">
            <a:spAutoFit/>
          </a:bodyPr>
          <a:lstStyle/>
          <a:p>
            <a:pPr marL="12700">
              <a:lnSpc>
                <a:spcPct val="100000"/>
              </a:lnSpc>
              <a:spcBef>
                <a:spcPts val="20"/>
              </a:spcBef>
            </a:pPr>
            <a:r>
              <a:rPr sz="900" dirty="0">
                <a:solidFill>
                  <a:srgbClr val="1B283D"/>
                </a:solidFill>
                <a:latin typeface="Sassoon Sans Rg" pitchFamily="50" charset="0"/>
                <a:cs typeface="Arial MT"/>
              </a:rPr>
              <a:t>www.grammarsaurus.co.uk</a:t>
            </a:r>
            <a:endParaRPr sz="900" dirty="0">
              <a:latin typeface="Sassoon Sans Rg" pitchFamily="50" charset="0"/>
              <a:cs typeface="Arial MT"/>
            </a:endParaRPr>
          </a:p>
        </p:txBody>
      </p:sp>
      <p:sp>
        <p:nvSpPr>
          <p:cNvPr id="34" name="TextBox 33">
            <a:extLst>
              <a:ext uri="{FF2B5EF4-FFF2-40B4-BE49-F238E27FC236}">
                <a16:creationId xmlns:a16="http://schemas.microsoft.com/office/drawing/2014/main" id="{DBF5EF3A-0A91-4515-BE5E-C301F409E896}"/>
              </a:ext>
            </a:extLst>
          </p:cNvPr>
          <p:cNvSpPr txBox="1"/>
          <p:nvPr/>
        </p:nvSpPr>
        <p:spPr>
          <a:xfrm>
            <a:off x="1971930" y="1039329"/>
            <a:ext cx="8458200" cy="5293757"/>
          </a:xfrm>
          <a:prstGeom prst="rect">
            <a:avLst/>
          </a:prstGeom>
          <a:noFill/>
        </p:spPr>
        <p:txBody>
          <a:bodyPr wrap="square">
            <a:spAutoFit/>
          </a:bodyPr>
          <a:lstStyle/>
          <a:p>
            <a:r>
              <a:rPr lang="en-US" sz="3600" dirty="0">
                <a:latin typeface="Letter-join Basic 40" panose="02000505000000020003" pitchFamily="50" charset="0"/>
              </a:rPr>
              <a:t>Why did iron become the most popular metal to use?</a:t>
            </a:r>
          </a:p>
          <a:p>
            <a:pPr algn="l"/>
            <a:r>
              <a:rPr lang="en-US" sz="1600" b="1" i="0" u="none" strike="noStrike" baseline="0" dirty="0">
                <a:solidFill>
                  <a:srgbClr val="FF0000"/>
                </a:solidFill>
                <a:latin typeface="Letter-join Basic 40" panose="02000505000000020003" pitchFamily="50" charset="0"/>
              </a:rPr>
              <a:t>Over time, copper and tin deposits started to run out, with so much of it being</a:t>
            </a:r>
          </a:p>
          <a:p>
            <a:pPr algn="l"/>
            <a:r>
              <a:rPr lang="en-US" sz="1600" b="1" i="0" u="none" strike="noStrike" baseline="0" dirty="0">
                <a:solidFill>
                  <a:srgbClr val="FF0000"/>
                </a:solidFill>
                <a:latin typeface="Letter-join Basic 40" panose="02000505000000020003" pitchFamily="50" charset="0"/>
              </a:rPr>
              <a:t>taken from mines. Soon iron became the most common metal used in weapons</a:t>
            </a:r>
          </a:p>
          <a:p>
            <a:pPr algn="l"/>
            <a:r>
              <a:rPr lang="en-US" sz="1600" b="1" i="0" u="none" strike="noStrike" baseline="0" dirty="0">
                <a:solidFill>
                  <a:srgbClr val="FF0000"/>
                </a:solidFill>
                <a:latin typeface="Letter-join Basic 40" panose="02000505000000020003" pitchFamily="50" charset="0"/>
              </a:rPr>
              <a:t>and tools. The introduction of iron meant that weapons were cheaper to make.</a:t>
            </a:r>
            <a:endParaRPr lang="en-US" sz="1600" dirty="0">
              <a:solidFill>
                <a:srgbClr val="FF0000"/>
              </a:solidFill>
              <a:latin typeface="Letter-join Basic 40" panose="02000505000000020003" pitchFamily="50" charset="0"/>
            </a:endParaRPr>
          </a:p>
          <a:p>
            <a:endParaRPr lang="en-US" sz="3600" dirty="0">
              <a:latin typeface="Letter-join Basic 40" panose="02000505000000020003" pitchFamily="50" charset="0"/>
            </a:endParaRPr>
          </a:p>
          <a:p>
            <a:pPr algn="l"/>
            <a:r>
              <a:rPr lang="en-US" sz="3200" b="0" i="0" u="none" strike="noStrike" baseline="0" dirty="0">
                <a:latin typeface="Letter-join Basic 40" panose="02000505000000020003" pitchFamily="50" charset="0"/>
              </a:rPr>
              <a:t>Oscar says bronze is no longer used as a metal during the iron age. Is he correct?</a:t>
            </a:r>
          </a:p>
          <a:p>
            <a:pPr algn="l"/>
            <a:r>
              <a:rPr lang="en-GB" sz="3200" b="0" i="0" u="none" strike="noStrike" baseline="0" dirty="0">
                <a:latin typeface="Letter-join Basic 40" panose="02000505000000020003" pitchFamily="50" charset="0"/>
              </a:rPr>
              <a:t>Explain your answer.</a:t>
            </a:r>
          </a:p>
          <a:p>
            <a:r>
              <a:rPr lang="en-US" b="1" dirty="0">
                <a:solidFill>
                  <a:srgbClr val="FF0000"/>
                </a:solidFill>
                <a:latin typeface="Letter-join Basic 40" panose="02000505000000020003" pitchFamily="50" charset="0"/>
              </a:rPr>
              <a:t>Bronze was still used in the iron age but wasn't as common as iron. Bronze</a:t>
            </a:r>
          </a:p>
          <a:p>
            <a:r>
              <a:rPr lang="en-US" b="1" dirty="0">
                <a:solidFill>
                  <a:srgbClr val="FF0000"/>
                </a:solidFill>
                <a:latin typeface="Letter-join Basic 40" panose="02000505000000020003" pitchFamily="50" charset="0"/>
              </a:rPr>
              <a:t>was harder to mine and more difficult to repair.</a:t>
            </a:r>
            <a:endParaRPr lang="en-GB" sz="3200" b="0" i="0" u="none" strike="noStrike" baseline="0" dirty="0">
              <a:solidFill>
                <a:srgbClr val="FF0000"/>
              </a:solidFill>
              <a:latin typeface="Letter-join Basic 40" panose="02000505000000020003" pitchFamily="50" charset="0"/>
            </a:endParaRPr>
          </a:p>
          <a:p>
            <a:pPr algn="l"/>
            <a:endParaRPr lang="en-US" sz="3200" dirty="0">
              <a:latin typeface="Letter-join Basic 40" panose="02000505000000020003" pitchFamily="50"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789390">
              <a:alpha val="91998"/>
            </a:srgbClr>
          </a:solidFill>
        </p:spPr>
        <p:txBody>
          <a:bodyPr wrap="square" lIns="0" tIns="0" rIns="0" bIns="0" rtlCol="0"/>
          <a:lstStyle/>
          <a:p>
            <a:endParaRPr/>
          </a:p>
        </p:txBody>
      </p:sp>
      <p:grpSp>
        <p:nvGrpSpPr>
          <p:cNvPr id="3" name="object 3"/>
          <p:cNvGrpSpPr/>
          <p:nvPr/>
        </p:nvGrpSpPr>
        <p:grpSpPr>
          <a:xfrm>
            <a:off x="2275192" y="886342"/>
            <a:ext cx="9917430" cy="5972175"/>
            <a:chOff x="2275192" y="886342"/>
            <a:chExt cx="9917430" cy="5972175"/>
          </a:xfrm>
        </p:grpSpPr>
        <p:pic>
          <p:nvPicPr>
            <p:cNvPr id="4" name="object 4"/>
            <p:cNvPicPr/>
            <p:nvPr/>
          </p:nvPicPr>
          <p:blipFill>
            <a:blip r:embed="rId2" cstate="print"/>
            <a:stretch>
              <a:fillRect/>
            </a:stretch>
          </p:blipFill>
          <p:spPr>
            <a:xfrm>
              <a:off x="2275192" y="4019588"/>
              <a:ext cx="4081424" cy="2838411"/>
            </a:xfrm>
            <a:prstGeom prst="rect">
              <a:avLst/>
            </a:prstGeom>
          </p:spPr>
        </p:pic>
        <p:pic>
          <p:nvPicPr>
            <p:cNvPr id="5" name="object 5"/>
            <p:cNvPicPr/>
            <p:nvPr/>
          </p:nvPicPr>
          <p:blipFill>
            <a:blip r:embed="rId3" cstate="print"/>
            <a:stretch>
              <a:fillRect/>
            </a:stretch>
          </p:blipFill>
          <p:spPr>
            <a:xfrm>
              <a:off x="6241275" y="4515535"/>
              <a:ext cx="3578982" cy="2342464"/>
            </a:xfrm>
            <a:prstGeom prst="rect">
              <a:avLst/>
            </a:prstGeom>
          </p:spPr>
        </p:pic>
        <p:pic>
          <p:nvPicPr>
            <p:cNvPr id="6" name="object 6"/>
            <p:cNvPicPr/>
            <p:nvPr/>
          </p:nvPicPr>
          <p:blipFill>
            <a:blip r:embed="rId4" cstate="print"/>
            <a:stretch>
              <a:fillRect/>
            </a:stretch>
          </p:blipFill>
          <p:spPr>
            <a:xfrm>
              <a:off x="8709901" y="886342"/>
              <a:ext cx="3482098" cy="5971657"/>
            </a:xfrm>
            <a:prstGeom prst="rect">
              <a:avLst/>
            </a:prstGeom>
          </p:spPr>
        </p:pic>
      </p:grpSp>
      <p:grpSp>
        <p:nvGrpSpPr>
          <p:cNvPr id="7" name="object 7"/>
          <p:cNvGrpSpPr/>
          <p:nvPr/>
        </p:nvGrpSpPr>
        <p:grpSpPr>
          <a:xfrm>
            <a:off x="0" y="1491322"/>
            <a:ext cx="2142490" cy="5367020"/>
            <a:chOff x="0" y="1491322"/>
            <a:chExt cx="2142490" cy="5367020"/>
          </a:xfrm>
        </p:grpSpPr>
        <p:pic>
          <p:nvPicPr>
            <p:cNvPr id="8" name="object 8"/>
            <p:cNvPicPr/>
            <p:nvPr/>
          </p:nvPicPr>
          <p:blipFill>
            <a:blip r:embed="rId5" cstate="print"/>
            <a:stretch>
              <a:fillRect/>
            </a:stretch>
          </p:blipFill>
          <p:spPr>
            <a:xfrm>
              <a:off x="0" y="3966349"/>
              <a:ext cx="2142312" cy="2891650"/>
            </a:xfrm>
            <a:prstGeom prst="rect">
              <a:avLst/>
            </a:prstGeom>
          </p:spPr>
        </p:pic>
        <p:pic>
          <p:nvPicPr>
            <p:cNvPr id="9" name="object 9"/>
            <p:cNvPicPr/>
            <p:nvPr/>
          </p:nvPicPr>
          <p:blipFill>
            <a:blip r:embed="rId6" cstate="print"/>
            <a:stretch>
              <a:fillRect/>
            </a:stretch>
          </p:blipFill>
          <p:spPr>
            <a:xfrm>
              <a:off x="0" y="1491322"/>
              <a:ext cx="1774837" cy="3150671"/>
            </a:xfrm>
            <a:prstGeom prst="rect">
              <a:avLst/>
            </a:prstGeom>
          </p:spPr>
        </p:pic>
        <p:pic>
          <p:nvPicPr>
            <p:cNvPr id="10" name="object 10"/>
            <p:cNvPicPr/>
            <p:nvPr/>
          </p:nvPicPr>
          <p:blipFill>
            <a:blip r:embed="rId7" cstate="print"/>
            <a:stretch>
              <a:fillRect/>
            </a:stretch>
          </p:blipFill>
          <p:spPr>
            <a:xfrm>
              <a:off x="0" y="2977197"/>
              <a:ext cx="206514" cy="1743398"/>
            </a:xfrm>
            <a:prstGeom prst="rect">
              <a:avLst/>
            </a:prstGeom>
          </p:spPr>
        </p:pic>
      </p:grpSp>
      <p:grpSp>
        <p:nvGrpSpPr>
          <p:cNvPr id="11" name="object 11"/>
          <p:cNvGrpSpPr/>
          <p:nvPr/>
        </p:nvGrpSpPr>
        <p:grpSpPr>
          <a:xfrm>
            <a:off x="11635316" y="0"/>
            <a:ext cx="556895" cy="663575"/>
            <a:chOff x="11635316" y="0"/>
            <a:chExt cx="556895" cy="663575"/>
          </a:xfrm>
        </p:grpSpPr>
        <p:sp>
          <p:nvSpPr>
            <p:cNvPr id="12" name="object 12"/>
            <p:cNvSpPr/>
            <p:nvPr/>
          </p:nvSpPr>
          <p:spPr>
            <a:xfrm>
              <a:off x="11641669" y="0"/>
              <a:ext cx="550545" cy="657225"/>
            </a:xfrm>
            <a:custGeom>
              <a:avLst/>
              <a:gdLst/>
              <a:ahLst/>
              <a:cxnLst/>
              <a:rect l="l" t="t" r="r" b="b"/>
              <a:pathLst>
                <a:path w="550545" h="657225">
                  <a:moveTo>
                    <a:pt x="550330" y="0"/>
                  </a:moveTo>
                  <a:lnTo>
                    <a:pt x="2416" y="0"/>
                  </a:lnTo>
                  <a:lnTo>
                    <a:pt x="1553" y="10401"/>
                  </a:lnTo>
                  <a:lnTo>
                    <a:pt x="692" y="24714"/>
                  </a:lnTo>
                  <a:lnTo>
                    <a:pt x="173" y="38798"/>
                  </a:lnTo>
                  <a:lnTo>
                    <a:pt x="0" y="52603"/>
                  </a:lnTo>
                  <a:lnTo>
                    <a:pt x="1944" y="101460"/>
                  </a:lnTo>
                  <a:lnTo>
                    <a:pt x="7686" y="149289"/>
                  </a:lnTo>
                  <a:lnTo>
                    <a:pt x="17085" y="195939"/>
                  </a:lnTo>
                  <a:lnTo>
                    <a:pt x="30002" y="241254"/>
                  </a:lnTo>
                  <a:lnTo>
                    <a:pt x="46296" y="285083"/>
                  </a:lnTo>
                  <a:lnTo>
                    <a:pt x="65829" y="327272"/>
                  </a:lnTo>
                  <a:lnTo>
                    <a:pt x="88460" y="367667"/>
                  </a:lnTo>
                  <a:lnTo>
                    <a:pt x="114051" y="406117"/>
                  </a:lnTo>
                  <a:lnTo>
                    <a:pt x="142461" y="442466"/>
                  </a:lnTo>
                  <a:lnTo>
                    <a:pt x="173551" y="476564"/>
                  </a:lnTo>
                  <a:lnTo>
                    <a:pt x="207181" y="508255"/>
                  </a:lnTo>
                  <a:lnTo>
                    <a:pt x="243211" y="537387"/>
                  </a:lnTo>
                  <a:lnTo>
                    <a:pt x="281503" y="563807"/>
                  </a:lnTo>
                  <a:lnTo>
                    <a:pt x="321916" y="587362"/>
                  </a:lnTo>
                  <a:lnTo>
                    <a:pt x="364310" y="607898"/>
                  </a:lnTo>
                  <a:lnTo>
                    <a:pt x="408547" y="625262"/>
                  </a:lnTo>
                  <a:lnTo>
                    <a:pt x="454486" y="639301"/>
                  </a:lnTo>
                  <a:lnTo>
                    <a:pt x="501988" y="649863"/>
                  </a:lnTo>
                  <a:lnTo>
                    <a:pt x="550330" y="656710"/>
                  </a:lnTo>
                  <a:lnTo>
                    <a:pt x="550330" y="0"/>
                  </a:lnTo>
                  <a:close/>
                </a:path>
              </a:pathLst>
            </a:custGeom>
            <a:solidFill>
              <a:srgbClr val="B9D3D3"/>
            </a:solidFill>
          </p:spPr>
          <p:txBody>
            <a:bodyPr wrap="square" lIns="0" tIns="0" rIns="0" bIns="0" rtlCol="0"/>
            <a:lstStyle/>
            <a:p>
              <a:endParaRPr/>
            </a:p>
          </p:txBody>
        </p:sp>
        <p:sp>
          <p:nvSpPr>
            <p:cNvPr id="13" name="object 13"/>
            <p:cNvSpPr/>
            <p:nvPr/>
          </p:nvSpPr>
          <p:spPr>
            <a:xfrm>
              <a:off x="11635316" y="0"/>
              <a:ext cx="556895" cy="663575"/>
            </a:xfrm>
            <a:custGeom>
              <a:avLst/>
              <a:gdLst/>
              <a:ahLst/>
              <a:cxnLst/>
              <a:rect l="l" t="t" r="r" b="b"/>
              <a:pathLst>
                <a:path w="556895" h="663575">
                  <a:moveTo>
                    <a:pt x="15138" y="0"/>
                  </a:moveTo>
                  <a:lnTo>
                    <a:pt x="2392" y="0"/>
                  </a:lnTo>
                  <a:lnTo>
                    <a:pt x="1537" y="10404"/>
                  </a:lnTo>
                  <a:lnTo>
                    <a:pt x="690" y="24441"/>
                  </a:lnTo>
                  <a:lnTo>
                    <a:pt x="172" y="38591"/>
                  </a:lnTo>
                  <a:lnTo>
                    <a:pt x="0" y="52600"/>
                  </a:lnTo>
                  <a:lnTo>
                    <a:pt x="2104" y="103274"/>
                  </a:lnTo>
                  <a:lnTo>
                    <a:pt x="8358" y="153252"/>
                  </a:lnTo>
                  <a:lnTo>
                    <a:pt x="18677" y="202313"/>
                  </a:lnTo>
                  <a:lnTo>
                    <a:pt x="32973" y="250233"/>
                  </a:lnTo>
                  <a:lnTo>
                    <a:pt x="51160" y="296791"/>
                  </a:lnTo>
                  <a:lnTo>
                    <a:pt x="73151" y="341766"/>
                  </a:lnTo>
                  <a:lnTo>
                    <a:pt x="98861" y="384935"/>
                  </a:lnTo>
                  <a:lnTo>
                    <a:pt x="128201" y="426077"/>
                  </a:lnTo>
                  <a:lnTo>
                    <a:pt x="161086" y="464969"/>
                  </a:lnTo>
                  <a:lnTo>
                    <a:pt x="196805" y="500819"/>
                  </a:lnTo>
                  <a:lnTo>
                    <a:pt x="235077" y="533459"/>
                  </a:lnTo>
                  <a:lnTo>
                    <a:pt x="275690" y="562783"/>
                  </a:lnTo>
                  <a:lnTo>
                    <a:pt x="318432" y="588684"/>
                  </a:lnTo>
                  <a:lnTo>
                    <a:pt x="363089" y="611056"/>
                  </a:lnTo>
                  <a:lnTo>
                    <a:pt x="409448" y="629792"/>
                  </a:lnTo>
                  <a:lnTo>
                    <a:pt x="457298" y="644785"/>
                  </a:lnTo>
                  <a:lnTo>
                    <a:pt x="506424" y="655928"/>
                  </a:lnTo>
                  <a:lnTo>
                    <a:pt x="556683" y="663121"/>
                  </a:lnTo>
                  <a:lnTo>
                    <a:pt x="556683" y="650304"/>
                  </a:lnTo>
                  <a:lnTo>
                    <a:pt x="510129" y="643697"/>
                  </a:lnTo>
                  <a:lnTo>
                    <a:pt x="463618" y="633334"/>
                  </a:lnTo>
                  <a:lnTo>
                    <a:pt x="418528" y="619537"/>
                  </a:lnTo>
                  <a:lnTo>
                    <a:pt x="375009" y="602454"/>
                  </a:lnTo>
                  <a:lnTo>
                    <a:pt x="333211" y="582233"/>
                  </a:lnTo>
                  <a:lnTo>
                    <a:pt x="293283" y="559023"/>
                  </a:lnTo>
                  <a:lnTo>
                    <a:pt x="255376" y="532971"/>
                  </a:lnTo>
                  <a:lnTo>
                    <a:pt x="219640" y="504225"/>
                  </a:lnTo>
                  <a:lnTo>
                    <a:pt x="186224" y="472935"/>
                  </a:lnTo>
                  <a:lnTo>
                    <a:pt x="155279" y="439246"/>
                  </a:lnTo>
                  <a:lnTo>
                    <a:pt x="126955" y="403309"/>
                  </a:lnTo>
                  <a:lnTo>
                    <a:pt x="101401" y="365270"/>
                  </a:lnTo>
                  <a:lnTo>
                    <a:pt x="78768" y="325278"/>
                  </a:lnTo>
                  <a:lnTo>
                    <a:pt x="59205" y="283481"/>
                  </a:lnTo>
                  <a:lnTo>
                    <a:pt x="42863" y="240026"/>
                  </a:lnTo>
                  <a:lnTo>
                    <a:pt x="29891" y="195063"/>
                  </a:lnTo>
                  <a:lnTo>
                    <a:pt x="20440" y="148739"/>
                  </a:lnTo>
                  <a:lnTo>
                    <a:pt x="14660" y="101202"/>
                  </a:lnTo>
                  <a:lnTo>
                    <a:pt x="12699" y="52600"/>
                  </a:lnTo>
                  <a:lnTo>
                    <a:pt x="12881" y="38451"/>
                  </a:lnTo>
                  <a:lnTo>
                    <a:pt x="13412" y="24386"/>
                  </a:lnTo>
                  <a:lnTo>
                    <a:pt x="14299" y="10049"/>
                  </a:lnTo>
                  <a:lnTo>
                    <a:pt x="15138" y="0"/>
                  </a:lnTo>
                  <a:close/>
                </a:path>
              </a:pathLst>
            </a:custGeom>
            <a:solidFill>
              <a:srgbClr val="131313"/>
            </a:solidFill>
          </p:spPr>
          <p:txBody>
            <a:bodyPr wrap="square" lIns="0" tIns="0" rIns="0" bIns="0" rtlCol="0"/>
            <a:lstStyle/>
            <a:p>
              <a:endParaRPr/>
            </a:p>
          </p:txBody>
        </p:sp>
      </p:grpSp>
      <p:grpSp>
        <p:nvGrpSpPr>
          <p:cNvPr id="14" name="object 14"/>
          <p:cNvGrpSpPr/>
          <p:nvPr/>
        </p:nvGrpSpPr>
        <p:grpSpPr>
          <a:xfrm>
            <a:off x="246570" y="0"/>
            <a:ext cx="11945620" cy="6548755"/>
            <a:chOff x="246570" y="0"/>
            <a:chExt cx="11945620" cy="6548755"/>
          </a:xfrm>
          <a:solidFill>
            <a:schemeClr val="accent4">
              <a:lumMod val="20000"/>
              <a:lumOff val="80000"/>
            </a:schemeClr>
          </a:solidFill>
        </p:grpSpPr>
        <p:sp>
          <p:nvSpPr>
            <p:cNvPr id="15" name="object 15"/>
            <p:cNvSpPr/>
            <p:nvPr/>
          </p:nvSpPr>
          <p:spPr>
            <a:xfrm>
              <a:off x="11641669" y="0"/>
              <a:ext cx="550545" cy="657225"/>
            </a:xfrm>
            <a:custGeom>
              <a:avLst/>
              <a:gdLst/>
              <a:ahLst/>
              <a:cxnLst/>
              <a:rect l="l" t="t" r="r" b="b"/>
              <a:pathLst>
                <a:path w="550545" h="657225">
                  <a:moveTo>
                    <a:pt x="550330" y="0"/>
                  </a:moveTo>
                  <a:lnTo>
                    <a:pt x="2416" y="0"/>
                  </a:lnTo>
                  <a:lnTo>
                    <a:pt x="1553" y="10401"/>
                  </a:lnTo>
                  <a:lnTo>
                    <a:pt x="692" y="24714"/>
                  </a:lnTo>
                  <a:lnTo>
                    <a:pt x="173" y="38798"/>
                  </a:lnTo>
                  <a:lnTo>
                    <a:pt x="0" y="52603"/>
                  </a:lnTo>
                  <a:lnTo>
                    <a:pt x="1944" y="101460"/>
                  </a:lnTo>
                  <a:lnTo>
                    <a:pt x="7686" y="149289"/>
                  </a:lnTo>
                  <a:lnTo>
                    <a:pt x="17085" y="195939"/>
                  </a:lnTo>
                  <a:lnTo>
                    <a:pt x="30002" y="241254"/>
                  </a:lnTo>
                  <a:lnTo>
                    <a:pt x="46296" y="285083"/>
                  </a:lnTo>
                  <a:lnTo>
                    <a:pt x="65829" y="327272"/>
                  </a:lnTo>
                  <a:lnTo>
                    <a:pt x="88460" y="367667"/>
                  </a:lnTo>
                  <a:lnTo>
                    <a:pt x="114051" y="406117"/>
                  </a:lnTo>
                  <a:lnTo>
                    <a:pt x="142461" y="442466"/>
                  </a:lnTo>
                  <a:lnTo>
                    <a:pt x="173551" y="476564"/>
                  </a:lnTo>
                  <a:lnTo>
                    <a:pt x="207181" y="508255"/>
                  </a:lnTo>
                  <a:lnTo>
                    <a:pt x="243211" y="537387"/>
                  </a:lnTo>
                  <a:lnTo>
                    <a:pt x="281503" y="563807"/>
                  </a:lnTo>
                  <a:lnTo>
                    <a:pt x="321916" y="587362"/>
                  </a:lnTo>
                  <a:lnTo>
                    <a:pt x="364310" y="607898"/>
                  </a:lnTo>
                  <a:lnTo>
                    <a:pt x="408547" y="625262"/>
                  </a:lnTo>
                  <a:lnTo>
                    <a:pt x="454486" y="639301"/>
                  </a:lnTo>
                  <a:lnTo>
                    <a:pt x="501988" y="649863"/>
                  </a:lnTo>
                  <a:lnTo>
                    <a:pt x="550330" y="656710"/>
                  </a:lnTo>
                  <a:lnTo>
                    <a:pt x="550330" y="0"/>
                  </a:lnTo>
                  <a:close/>
                </a:path>
              </a:pathLst>
            </a:custGeom>
            <a:grpFill/>
          </p:spPr>
          <p:txBody>
            <a:bodyPr wrap="square" lIns="0" tIns="0" rIns="0" bIns="0" rtlCol="0"/>
            <a:lstStyle/>
            <a:p>
              <a:endParaRPr/>
            </a:p>
          </p:txBody>
        </p:sp>
        <p:sp>
          <p:nvSpPr>
            <p:cNvPr id="16" name="object 16"/>
            <p:cNvSpPr/>
            <p:nvPr/>
          </p:nvSpPr>
          <p:spPr>
            <a:xfrm>
              <a:off x="11635317" y="0"/>
              <a:ext cx="556895" cy="663575"/>
            </a:xfrm>
            <a:custGeom>
              <a:avLst/>
              <a:gdLst/>
              <a:ahLst/>
              <a:cxnLst/>
              <a:rect l="l" t="t" r="r" b="b"/>
              <a:pathLst>
                <a:path w="556895" h="663575">
                  <a:moveTo>
                    <a:pt x="15138" y="0"/>
                  </a:moveTo>
                  <a:lnTo>
                    <a:pt x="2392" y="0"/>
                  </a:lnTo>
                  <a:lnTo>
                    <a:pt x="1537" y="10404"/>
                  </a:lnTo>
                  <a:lnTo>
                    <a:pt x="690" y="24441"/>
                  </a:lnTo>
                  <a:lnTo>
                    <a:pt x="172" y="38591"/>
                  </a:lnTo>
                  <a:lnTo>
                    <a:pt x="0" y="52600"/>
                  </a:lnTo>
                  <a:lnTo>
                    <a:pt x="2104" y="103274"/>
                  </a:lnTo>
                  <a:lnTo>
                    <a:pt x="8358" y="153252"/>
                  </a:lnTo>
                  <a:lnTo>
                    <a:pt x="18677" y="202313"/>
                  </a:lnTo>
                  <a:lnTo>
                    <a:pt x="32973" y="250233"/>
                  </a:lnTo>
                  <a:lnTo>
                    <a:pt x="51160" y="296791"/>
                  </a:lnTo>
                  <a:lnTo>
                    <a:pt x="73151" y="341766"/>
                  </a:lnTo>
                  <a:lnTo>
                    <a:pt x="98861" y="384935"/>
                  </a:lnTo>
                  <a:lnTo>
                    <a:pt x="128201" y="426077"/>
                  </a:lnTo>
                  <a:lnTo>
                    <a:pt x="161086" y="464969"/>
                  </a:lnTo>
                  <a:lnTo>
                    <a:pt x="196805" y="500819"/>
                  </a:lnTo>
                  <a:lnTo>
                    <a:pt x="235077" y="533459"/>
                  </a:lnTo>
                  <a:lnTo>
                    <a:pt x="275690" y="562783"/>
                  </a:lnTo>
                  <a:lnTo>
                    <a:pt x="318432" y="588684"/>
                  </a:lnTo>
                  <a:lnTo>
                    <a:pt x="363089" y="611056"/>
                  </a:lnTo>
                  <a:lnTo>
                    <a:pt x="409448" y="629792"/>
                  </a:lnTo>
                  <a:lnTo>
                    <a:pt x="457298" y="644785"/>
                  </a:lnTo>
                  <a:lnTo>
                    <a:pt x="506424" y="655928"/>
                  </a:lnTo>
                  <a:lnTo>
                    <a:pt x="556683" y="663121"/>
                  </a:lnTo>
                  <a:lnTo>
                    <a:pt x="556683" y="650304"/>
                  </a:lnTo>
                  <a:lnTo>
                    <a:pt x="510129" y="643697"/>
                  </a:lnTo>
                  <a:lnTo>
                    <a:pt x="463618" y="633334"/>
                  </a:lnTo>
                  <a:lnTo>
                    <a:pt x="418528" y="619537"/>
                  </a:lnTo>
                  <a:lnTo>
                    <a:pt x="375009" y="602454"/>
                  </a:lnTo>
                  <a:lnTo>
                    <a:pt x="333211" y="582233"/>
                  </a:lnTo>
                  <a:lnTo>
                    <a:pt x="293283" y="559023"/>
                  </a:lnTo>
                  <a:lnTo>
                    <a:pt x="255376" y="532971"/>
                  </a:lnTo>
                  <a:lnTo>
                    <a:pt x="219640" y="504225"/>
                  </a:lnTo>
                  <a:lnTo>
                    <a:pt x="186224" y="472935"/>
                  </a:lnTo>
                  <a:lnTo>
                    <a:pt x="155279" y="439246"/>
                  </a:lnTo>
                  <a:lnTo>
                    <a:pt x="126955" y="403309"/>
                  </a:lnTo>
                  <a:lnTo>
                    <a:pt x="101401" y="365270"/>
                  </a:lnTo>
                  <a:lnTo>
                    <a:pt x="78768" y="325278"/>
                  </a:lnTo>
                  <a:lnTo>
                    <a:pt x="59205" y="283481"/>
                  </a:lnTo>
                  <a:lnTo>
                    <a:pt x="42863" y="240026"/>
                  </a:lnTo>
                  <a:lnTo>
                    <a:pt x="29891" y="195063"/>
                  </a:lnTo>
                  <a:lnTo>
                    <a:pt x="20440" y="148739"/>
                  </a:lnTo>
                  <a:lnTo>
                    <a:pt x="14660" y="101202"/>
                  </a:lnTo>
                  <a:lnTo>
                    <a:pt x="12699" y="52600"/>
                  </a:lnTo>
                  <a:lnTo>
                    <a:pt x="12881" y="38451"/>
                  </a:lnTo>
                  <a:lnTo>
                    <a:pt x="13412" y="24386"/>
                  </a:lnTo>
                  <a:lnTo>
                    <a:pt x="14299" y="10049"/>
                  </a:lnTo>
                  <a:lnTo>
                    <a:pt x="15138" y="0"/>
                  </a:lnTo>
                  <a:close/>
                </a:path>
              </a:pathLst>
            </a:custGeom>
            <a:grpFill/>
          </p:spPr>
          <p:txBody>
            <a:bodyPr wrap="square" lIns="0" tIns="0" rIns="0" bIns="0" rtlCol="0"/>
            <a:lstStyle/>
            <a:p>
              <a:endParaRPr/>
            </a:p>
          </p:txBody>
        </p:sp>
        <p:sp>
          <p:nvSpPr>
            <p:cNvPr id="17" name="object 17"/>
            <p:cNvSpPr/>
            <p:nvPr/>
          </p:nvSpPr>
          <p:spPr>
            <a:xfrm>
              <a:off x="252920" y="316148"/>
              <a:ext cx="11686540" cy="6226175"/>
            </a:xfrm>
            <a:custGeom>
              <a:avLst/>
              <a:gdLst/>
              <a:ahLst/>
              <a:cxnLst/>
              <a:rect l="l" t="t" r="r" b="b"/>
              <a:pathLst>
                <a:path w="11686540" h="6226175">
                  <a:moveTo>
                    <a:pt x="11584559" y="0"/>
                  </a:moveTo>
                  <a:lnTo>
                    <a:pt x="101600" y="0"/>
                  </a:lnTo>
                  <a:lnTo>
                    <a:pt x="62150" y="8016"/>
                  </a:lnTo>
                  <a:lnTo>
                    <a:pt x="29845" y="29845"/>
                  </a:lnTo>
                  <a:lnTo>
                    <a:pt x="8016" y="62150"/>
                  </a:lnTo>
                  <a:lnTo>
                    <a:pt x="0" y="101600"/>
                  </a:lnTo>
                  <a:lnTo>
                    <a:pt x="0" y="6124105"/>
                  </a:lnTo>
                  <a:lnTo>
                    <a:pt x="8016" y="6163549"/>
                  </a:lnTo>
                  <a:lnTo>
                    <a:pt x="29844" y="6195855"/>
                  </a:lnTo>
                  <a:lnTo>
                    <a:pt x="62150" y="6217686"/>
                  </a:lnTo>
                  <a:lnTo>
                    <a:pt x="101600" y="6225705"/>
                  </a:lnTo>
                  <a:lnTo>
                    <a:pt x="11584559" y="6225705"/>
                  </a:lnTo>
                  <a:lnTo>
                    <a:pt x="11624008" y="6217686"/>
                  </a:lnTo>
                  <a:lnTo>
                    <a:pt x="11656314" y="6195855"/>
                  </a:lnTo>
                  <a:lnTo>
                    <a:pt x="11678142" y="6163549"/>
                  </a:lnTo>
                  <a:lnTo>
                    <a:pt x="11686159" y="6124105"/>
                  </a:lnTo>
                  <a:lnTo>
                    <a:pt x="11686159" y="101600"/>
                  </a:lnTo>
                  <a:lnTo>
                    <a:pt x="11678142" y="62150"/>
                  </a:lnTo>
                  <a:lnTo>
                    <a:pt x="11656314" y="29845"/>
                  </a:lnTo>
                  <a:lnTo>
                    <a:pt x="11624008" y="8016"/>
                  </a:lnTo>
                  <a:lnTo>
                    <a:pt x="11584559" y="0"/>
                  </a:lnTo>
                  <a:close/>
                </a:path>
              </a:pathLst>
            </a:custGeom>
            <a:grpFill/>
          </p:spPr>
          <p:txBody>
            <a:bodyPr wrap="square" lIns="0" tIns="0" rIns="0" bIns="0" rtlCol="0"/>
            <a:lstStyle/>
            <a:p>
              <a:endParaRPr/>
            </a:p>
          </p:txBody>
        </p:sp>
        <p:sp>
          <p:nvSpPr>
            <p:cNvPr id="18" name="object 18"/>
            <p:cNvSpPr/>
            <p:nvPr/>
          </p:nvSpPr>
          <p:spPr>
            <a:xfrm>
              <a:off x="252920" y="316148"/>
              <a:ext cx="11686540" cy="6226175"/>
            </a:xfrm>
            <a:custGeom>
              <a:avLst/>
              <a:gdLst/>
              <a:ahLst/>
              <a:cxnLst/>
              <a:rect l="l" t="t" r="r" b="b"/>
              <a:pathLst>
                <a:path w="11686540" h="6226175">
                  <a:moveTo>
                    <a:pt x="11584559" y="6225705"/>
                  </a:moveTo>
                  <a:lnTo>
                    <a:pt x="101600" y="6225705"/>
                  </a:lnTo>
                  <a:lnTo>
                    <a:pt x="62150" y="6217686"/>
                  </a:lnTo>
                  <a:lnTo>
                    <a:pt x="29844" y="6195855"/>
                  </a:lnTo>
                  <a:lnTo>
                    <a:pt x="8016" y="6163549"/>
                  </a:lnTo>
                  <a:lnTo>
                    <a:pt x="0" y="6124105"/>
                  </a:lnTo>
                  <a:lnTo>
                    <a:pt x="0" y="101600"/>
                  </a:lnTo>
                  <a:lnTo>
                    <a:pt x="8016" y="62150"/>
                  </a:lnTo>
                  <a:lnTo>
                    <a:pt x="29845" y="29845"/>
                  </a:lnTo>
                  <a:lnTo>
                    <a:pt x="62150" y="8016"/>
                  </a:lnTo>
                  <a:lnTo>
                    <a:pt x="101600" y="0"/>
                  </a:lnTo>
                  <a:lnTo>
                    <a:pt x="11584559" y="0"/>
                  </a:lnTo>
                  <a:lnTo>
                    <a:pt x="11624008" y="8016"/>
                  </a:lnTo>
                  <a:lnTo>
                    <a:pt x="11656314" y="29845"/>
                  </a:lnTo>
                  <a:lnTo>
                    <a:pt x="11678142" y="62150"/>
                  </a:lnTo>
                  <a:lnTo>
                    <a:pt x="11686159" y="101600"/>
                  </a:lnTo>
                  <a:lnTo>
                    <a:pt x="11686159" y="6124105"/>
                  </a:lnTo>
                  <a:lnTo>
                    <a:pt x="11678142" y="6163549"/>
                  </a:lnTo>
                  <a:lnTo>
                    <a:pt x="11656314" y="6195855"/>
                  </a:lnTo>
                  <a:lnTo>
                    <a:pt x="11624008" y="6217686"/>
                  </a:lnTo>
                  <a:lnTo>
                    <a:pt x="11584559" y="6225705"/>
                  </a:lnTo>
                  <a:close/>
                </a:path>
              </a:pathLst>
            </a:custGeom>
            <a:grpFill/>
            <a:ln w="12700">
              <a:solidFill>
                <a:srgbClr val="150428"/>
              </a:solidFill>
            </a:ln>
          </p:spPr>
          <p:txBody>
            <a:bodyPr wrap="square" lIns="0" tIns="0" rIns="0" bIns="0" rtlCol="0"/>
            <a:lstStyle/>
            <a:p>
              <a:endParaRPr/>
            </a:p>
          </p:txBody>
        </p:sp>
        <p:sp>
          <p:nvSpPr>
            <p:cNvPr id="19" name="object 19"/>
            <p:cNvSpPr/>
            <p:nvPr/>
          </p:nvSpPr>
          <p:spPr>
            <a:xfrm>
              <a:off x="11641669" y="0"/>
              <a:ext cx="550545" cy="657225"/>
            </a:xfrm>
            <a:custGeom>
              <a:avLst/>
              <a:gdLst/>
              <a:ahLst/>
              <a:cxnLst/>
              <a:rect l="l" t="t" r="r" b="b"/>
              <a:pathLst>
                <a:path w="550545" h="657225">
                  <a:moveTo>
                    <a:pt x="550330" y="0"/>
                  </a:moveTo>
                  <a:lnTo>
                    <a:pt x="2416" y="0"/>
                  </a:lnTo>
                  <a:lnTo>
                    <a:pt x="1553" y="10401"/>
                  </a:lnTo>
                  <a:lnTo>
                    <a:pt x="692" y="24714"/>
                  </a:lnTo>
                  <a:lnTo>
                    <a:pt x="173" y="38798"/>
                  </a:lnTo>
                  <a:lnTo>
                    <a:pt x="0" y="52603"/>
                  </a:lnTo>
                  <a:lnTo>
                    <a:pt x="1944" y="101460"/>
                  </a:lnTo>
                  <a:lnTo>
                    <a:pt x="7686" y="149289"/>
                  </a:lnTo>
                  <a:lnTo>
                    <a:pt x="17085" y="195939"/>
                  </a:lnTo>
                  <a:lnTo>
                    <a:pt x="30002" y="241254"/>
                  </a:lnTo>
                  <a:lnTo>
                    <a:pt x="46296" y="285083"/>
                  </a:lnTo>
                  <a:lnTo>
                    <a:pt x="65829" y="327272"/>
                  </a:lnTo>
                  <a:lnTo>
                    <a:pt x="88460" y="367667"/>
                  </a:lnTo>
                  <a:lnTo>
                    <a:pt x="114051" y="406117"/>
                  </a:lnTo>
                  <a:lnTo>
                    <a:pt x="142461" y="442466"/>
                  </a:lnTo>
                  <a:lnTo>
                    <a:pt x="173551" y="476564"/>
                  </a:lnTo>
                  <a:lnTo>
                    <a:pt x="207181" y="508255"/>
                  </a:lnTo>
                  <a:lnTo>
                    <a:pt x="243211" y="537387"/>
                  </a:lnTo>
                  <a:lnTo>
                    <a:pt x="281503" y="563807"/>
                  </a:lnTo>
                  <a:lnTo>
                    <a:pt x="321916" y="587362"/>
                  </a:lnTo>
                  <a:lnTo>
                    <a:pt x="364310" y="607898"/>
                  </a:lnTo>
                  <a:lnTo>
                    <a:pt x="408547" y="625262"/>
                  </a:lnTo>
                  <a:lnTo>
                    <a:pt x="454486" y="639301"/>
                  </a:lnTo>
                  <a:lnTo>
                    <a:pt x="501988" y="649863"/>
                  </a:lnTo>
                  <a:lnTo>
                    <a:pt x="550330" y="656710"/>
                  </a:lnTo>
                  <a:lnTo>
                    <a:pt x="550330" y="0"/>
                  </a:lnTo>
                  <a:close/>
                </a:path>
              </a:pathLst>
            </a:custGeom>
            <a:grpFill/>
          </p:spPr>
          <p:txBody>
            <a:bodyPr wrap="square" lIns="0" tIns="0" rIns="0" bIns="0" rtlCol="0"/>
            <a:lstStyle/>
            <a:p>
              <a:endParaRPr/>
            </a:p>
          </p:txBody>
        </p:sp>
        <p:sp>
          <p:nvSpPr>
            <p:cNvPr id="20" name="object 20"/>
            <p:cNvSpPr/>
            <p:nvPr/>
          </p:nvSpPr>
          <p:spPr>
            <a:xfrm>
              <a:off x="11635317" y="0"/>
              <a:ext cx="556895" cy="663575"/>
            </a:xfrm>
            <a:custGeom>
              <a:avLst/>
              <a:gdLst/>
              <a:ahLst/>
              <a:cxnLst/>
              <a:rect l="l" t="t" r="r" b="b"/>
              <a:pathLst>
                <a:path w="556895" h="663575">
                  <a:moveTo>
                    <a:pt x="15138" y="0"/>
                  </a:moveTo>
                  <a:lnTo>
                    <a:pt x="2392" y="0"/>
                  </a:lnTo>
                  <a:lnTo>
                    <a:pt x="1537" y="10404"/>
                  </a:lnTo>
                  <a:lnTo>
                    <a:pt x="690" y="24441"/>
                  </a:lnTo>
                  <a:lnTo>
                    <a:pt x="172" y="38591"/>
                  </a:lnTo>
                  <a:lnTo>
                    <a:pt x="0" y="52600"/>
                  </a:lnTo>
                  <a:lnTo>
                    <a:pt x="2104" y="103274"/>
                  </a:lnTo>
                  <a:lnTo>
                    <a:pt x="8358" y="153252"/>
                  </a:lnTo>
                  <a:lnTo>
                    <a:pt x="18677" y="202313"/>
                  </a:lnTo>
                  <a:lnTo>
                    <a:pt x="32973" y="250233"/>
                  </a:lnTo>
                  <a:lnTo>
                    <a:pt x="51160" y="296791"/>
                  </a:lnTo>
                  <a:lnTo>
                    <a:pt x="73151" y="341766"/>
                  </a:lnTo>
                  <a:lnTo>
                    <a:pt x="98861" y="384935"/>
                  </a:lnTo>
                  <a:lnTo>
                    <a:pt x="128201" y="426077"/>
                  </a:lnTo>
                  <a:lnTo>
                    <a:pt x="161086" y="464969"/>
                  </a:lnTo>
                  <a:lnTo>
                    <a:pt x="196805" y="500819"/>
                  </a:lnTo>
                  <a:lnTo>
                    <a:pt x="235077" y="533459"/>
                  </a:lnTo>
                  <a:lnTo>
                    <a:pt x="275690" y="562783"/>
                  </a:lnTo>
                  <a:lnTo>
                    <a:pt x="318432" y="588684"/>
                  </a:lnTo>
                  <a:lnTo>
                    <a:pt x="363089" y="611056"/>
                  </a:lnTo>
                  <a:lnTo>
                    <a:pt x="409448" y="629792"/>
                  </a:lnTo>
                  <a:lnTo>
                    <a:pt x="457298" y="644785"/>
                  </a:lnTo>
                  <a:lnTo>
                    <a:pt x="506424" y="655928"/>
                  </a:lnTo>
                  <a:lnTo>
                    <a:pt x="556683" y="663121"/>
                  </a:lnTo>
                  <a:lnTo>
                    <a:pt x="556683" y="650304"/>
                  </a:lnTo>
                  <a:lnTo>
                    <a:pt x="510129" y="643697"/>
                  </a:lnTo>
                  <a:lnTo>
                    <a:pt x="463618" y="633334"/>
                  </a:lnTo>
                  <a:lnTo>
                    <a:pt x="418528" y="619537"/>
                  </a:lnTo>
                  <a:lnTo>
                    <a:pt x="375009" y="602454"/>
                  </a:lnTo>
                  <a:lnTo>
                    <a:pt x="333211" y="582233"/>
                  </a:lnTo>
                  <a:lnTo>
                    <a:pt x="293283" y="559023"/>
                  </a:lnTo>
                  <a:lnTo>
                    <a:pt x="255376" y="532971"/>
                  </a:lnTo>
                  <a:lnTo>
                    <a:pt x="219640" y="504225"/>
                  </a:lnTo>
                  <a:lnTo>
                    <a:pt x="186224" y="472935"/>
                  </a:lnTo>
                  <a:lnTo>
                    <a:pt x="155279" y="439246"/>
                  </a:lnTo>
                  <a:lnTo>
                    <a:pt x="126955" y="403309"/>
                  </a:lnTo>
                  <a:lnTo>
                    <a:pt x="101401" y="365270"/>
                  </a:lnTo>
                  <a:lnTo>
                    <a:pt x="78768" y="325278"/>
                  </a:lnTo>
                  <a:lnTo>
                    <a:pt x="59205" y="283481"/>
                  </a:lnTo>
                  <a:lnTo>
                    <a:pt x="42863" y="240026"/>
                  </a:lnTo>
                  <a:lnTo>
                    <a:pt x="29891" y="195063"/>
                  </a:lnTo>
                  <a:lnTo>
                    <a:pt x="20440" y="148739"/>
                  </a:lnTo>
                  <a:lnTo>
                    <a:pt x="14660" y="101202"/>
                  </a:lnTo>
                  <a:lnTo>
                    <a:pt x="12699" y="52600"/>
                  </a:lnTo>
                  <a:lnTo>
                    <a:pt x="12881" y="38451"/>
                  </a:lnTo>
                  <a:lnTo>
                    <a:pt x="13412" y="24386"/>
                  </a:lnTo>
                  <a:lnTo>
                    <a:pt x="14299" y="10049"/>
                  </a:lnTo>
                  <a:lnTo>
                    <a:pt x="15138" y="0"/>
                  </a:lnTo>
                  <a:close/>
                </a:path>
              </a:pathLst>
            </a:custGeom>
            <a:grpFill/>
          </p:spPr>
          <p:txBody>
            <a:bodyPr wrap="square" lIns="0" tIns="0" rIns="0" bIns="0" rtlCol="0"/>
            <a:lstStyle/>
            <a:p>
              <a:endParaRPr/>
            </a:p>
          </p:txBody>
        </p:sp>
      </p:grpSp>
      <p:sp>
        <p:nvSpPr>
          <p:cNvPr id="21" name="object 21"/>
          <p:cNvSpPr txBox="1"/>
          <p:nvPr/>
        </p:nvSpPr>
        <p:spPr>
          <a:xfrm>
            <a:off x="11881990" y="46106"/>
            <a:ext cx="218440" cy="391160"/>
          </a:xfrm>
          <a:prstGeom prst="rect">
            <a:avLst/>
          </a:prstGeom>
        </p:spPr>
        <p:txBody>
          <a:bodyPr vert="horz" wrap="square" lIns="0" tIns="12700" rIns="0" bIns="0" rtlCol="0">
            <a:spAutoFit/>
          </a:bodyPr>
          <a:lstStyle/>
          <a:p>
            <a:pPr marL="12700">
              <a:lnSpc>
                <a:spcPct val="100000"/>
              </a:lnSpc>
              <a:spcBef>
                <a:spcPts val="100"/>
              </a:spcBef>
            </a:pPr>
            <a:r>
              <a:rPr lang="uk-UA" sz="2400" b="1" spc="-1340" dirty="0">
                <a:solidFill>
                  <a:srgbClr val="1B283D"/>
                </a:solidFill>
                <a:latin typeface="Sassoon Sans Rg" pitchFamily="50" charset="0"/>
                <a:cs typeface="Arial"/>
              </a:rPr>
              <a:t>2</a:t>
            </a:r>
            <a:endParaRPr sz="2400" dirty="0">
              <a:solidFill>
                <a:srgbClr val="1B283D"/>
              </a:solidFill>
              <a:latin typeface="Sassoon Sans Rg" pitchFamily="50" charset="0"/>
              <a:cs typeface="Arial"/>
            </a:endParaRPr>
          </a:p>
        </p:txBody>
      </p:sp>
      <p:grpSp>
        <p:nvGrpSpPr>
          <p:cNvPr id="22" name="object 22"/>
          <p:cNvGrpSpPr/>
          <p:nvPr/>
        </p:nvGrpSpPr>
        <p:grpSpPr>
          <a:xfrm>
            <a:off x="0" y="0"/>
            <a:ext cx="7125970" cy="6858000"/>
            <a:chOff x="0" y="0"/>
            <a:chExt cx="7125970" cy="6858000"/>
          </a:xfrm>
        </p:grpSpPr>
        <p:pic>
          <p:nvPicPr>
            <p:cNvPr id="23" name="object 23"/>
            <p:cNvPicPr/>
            <p:nvPr/>
          </p:nvPicPr>
          <p:blipFill>
            <a:blip r:embed="rId8" cstate="print"/>
            <a:stretch>
              <a:fillRect/>
            </a:stretch>
          </p:blipFill>
          <p:spPr>
            <a:xfrm>
              <a:off x="0" y="0"/>
              <a:ext cx="1120455" cy="6858000"/>
            </a:xfrm>
            <a:prstGeom prst="rect">
              <a:avLst/>
            </a:prstGeom>
          </p:spPr>
        </p:pic>
        <p:sp>
          <p:nvSpPr>
            <p:cNvPr id="24" name="object 24"/>
            <p:cNvSpPr/>
            <p:nvPr/>
          </p:nvSpPr>
          <p:spPr>
            <a:xfrm>
              <a:off x="5225778" y="6408771"/>
              <a:ext cx="1805939" cy="252729"/>
            </a:xfrm>
            <a:custGeom>
              <a:avLst/>
              <a:gdLst/>
              <a:ahLst/>
              <a:cxnLst/>
              <a:rect l="l" t="t" r="r" b="b"/>
              <a:pathLst>
                <a:path w="1805940" h="252729">
                  <a:moveTo>
                    <a:pt x="1679511" y="0"/>
                  </a:moveTo>
                  <a:lnTo>
                    <a:pt x="126326" y="0"/>
                  </a:lnTo>
                  <a:lnTo>
                    <a:pt x="77200" y="9942"/>
                  </a:lnTo>
                  <a:lnTo>
                    <a:pt x="37041" y="37041"/>
                  </a:lnTo>
                  <a:lnTo>
                    <a:pt x="9942" y="77200"/>
                  </a:lnTo>
                  <a:lnTo>
                    <a:pt x="0" y="126326"/>
                  </a:lnTo>
                  <a:lnTo>
                    <a:pt x="9942" y="175453"/>
                  </a:lnTo>
                  <a:lnTo>
                    <a:pt x="37041" y="215612"/>
                  </a:lnTo>
                  <a:lnTo>
                    <a:pt x="77200" y="242711"/>
                  </a:lnTo>
                  <a:lnTo>
                    <a:pt x="126326" y="252653"/>
                  </a:lnTo>
                  <a:lnTo>
                    <a:pt x="1679511" y="252653"/>
                  </a:lnTo>
                  <a:lnTo>
                    <a:pt x="1728632" y="242711"/>
                  </a:lnTo>
                  <a:lnTo>
                    <a:pt x="1768792" y="215612"/>
                  </a:lnTo>
                  <a:lnTo>
                    <a:pt x="1795893" y="175453"/>
                  </a:lnTo>
                  <a:lnTo>
                    <a:pt x="1805838" y="126326"/>
                  </a:lnTo>
                  <a:lnTo>
                    <a:pt x="1795893" y="77200"/>
                  </a:lnTo>
                  <a:lnTo>
                    <a:pt x="1768792" y="37041"/>
                  </a:lnTo>
                  <a:lnTo>
                    <a:pt x="1728632" y="9942"/>
                  </a:lnTo>
                  <a:lnTo>
                    <a:pt x="1679511" y="0"/>
                  </a:lnTo>
                  <a:close/>
                </a:path>
              </a:pathLst>
            </a:custGeom>
            <a:solidFill>
              <a:srgbClr val="B9D3D3"/>
            </a:solidFill>
          </p:spPr>
          <p:txBody>
            <a:bodyPr wrap="square" lIns="0" tIns="0" rIns="0" bIns="0" rtlCol="0"/>
            <a:lstStyle/>
            <a:p>
              <a:endParaRPr/>
            </a:p>
          </p:txBody>
        </p:sp>
        <p:sp>
          <p:nvSpPr>
            <p:cNvPr id="25" name="object 25"/>
            <p:cNvSpPr/>
            <p:nvPr/>
          </p:nvSpPr>
          <p:spPr>
            <a:xfrm>
              <a:off x="5219425" y="6402427"/>
              <a:ext cx="1818639" cy="265430"/>
            </a:xfrm>
            <a:custGeom>
              <a:avLst/>
              <a:gdLst/>
              <a:ahLst/>
              <a:cxnLst/>
              <a:rect l="l" t="t" r="r" b="b"/>
              <a:pathLst>
                <a:path w="1818640" h="265429">
                  <a:moveTo>
                    <a:pt x="1685861" y="0"/>
                  </a:moveTo>
                  <a:lnTo>
                    <a:pt x="132676" y="0"/>
                  </a:lnTo>
                  <a:lnTo>
                    <a:pt x="90785" y="6775"/>
                  </a:lnTo>
                  <a:lnTo>
                    <a:pt x="54369" y="25633"/>
                  </a:lnTo>
                  <a:lnTo>
                    <a:pt x="25631" y="54370"/>
                  </a:lnTo>
                  <a:lnTo>
                    <a:pt x="6775" y="90781"/>
                  </a:lnTo>
                  <a:lnTo>
                    <a:pt x="0" y="132664"/>
                  </a:lnTo>
                  <a:lnTo>
                    <a:pt x="6775" y="174559"/>
                  </a:lnTo>
                  <a:lnTo>
                    <a:pt x="25634" y="210978"/>
                  </a:lnTo>
                  <a:lnTo>
                    <a:pt x="54372" y="239718"/>
                  </a:lnTo>
                  <a:lnTo>
                    <a:pt x="90788" y="258577"/>
                  </a:lnTo>
                  <a:lnTo>
                    <a:pt x="132676" y="265353"/>
                  </a:lnTo>
                  <a:lnTo>
                    <a:pt x="1685861" y="265353"/>
                  </a:lnTo>
                  <a:lnTo>
                    <a:pt x="1727750" y="258577"/>
                  </a:lnTo>
                  <a:lnTo>
                    <a:pt x="1739188" y="252653"/>
                  </a:lnTo>
                  <a:lnTo>
                    <a:pt x="132676" y="252653"/>
                  </a:lnTo>
                  <a:lnTo>
                    <a:pt x="86091" y="243186"/>
                  </a:lnTo>
                  <a:lnTo>
                    <a:pt x="47942" y="217409"/>
                  </a:lnTo>
                  <a:lnTo>
                    <a:pt x="22166" y="179257"/>
                  </a:lnTo>
                  <a:lnTo>
                    <a:pt x="12700" y="132664"/>
                  </a:lnTo>
                  <a:lnTo>
                    <a:pt x="22166" y="86085"/>
                  </a:lnTo>
                  <a:lnTo>
                    <a:pt x="47942" y="47940"/>
                  </a:lnTo>
                  <a:lnTo>
                    <a:pt x="86091" y="22166"/>
                  </a:lnTo>
                  <a:lnTo>
                    <a:pt x="132676" y="12699"/>
                  </a:lnTo>
                  <a:lnTo>
                    <a:pt x="1739190" y="12699"/>
                  </a:lnTo>
                  <a:lnTo>
                    <a:pt x="1727742" y="6774"/>
                  </a:lnTo>
                  <a:lnTo>
                    <a:pt x="1685861" y="0"/>
                  </a:lnTo>
                  <a:close/>
                </a:path>
                <a:path w="1818640" h="265429">
                  <a:moveTo>
                    <a:pt x="1739190" y="12699"/>
                  </a:moveTo>
                  <a:lnTo>
                    <a:pt x="1685861" y="12699"/>
                  </a:lnTo>
                  <a:lnTo>
                    <a:pt x="1732447" y="22166"/>
                  </a:lnTo>
                  <a:lnTo>
                    <a:pt x="1770595" y="47940"/>
                  </a:lnTo>
                  <a:lnTo>
                    <a:pt x="1796371" y="86085"/>
                  </a:lnTo>
                  <a:lnTo>
                    <a:pt x="1805838" y="132664"/>
                  </a:lnTo>
                  <a:lnTo>
                    <a:pt x="1796371" y="179257"/>
                  </a:lnTo>
                  <a:lnTo>
                    <a:pt x="1770595" y="217409"/>
                  </a:lnTo>
                  <a:lnTo>
                    <a:pt x="1732447" y="243186"/>
                  </a:lnTo>
                  <a:lnTo>
                    <a:pt x="1685861" y="252653"/>
                  </a:lnTo>
                  <a:lnTo>
                    <a:pt x="1739188" y="252653"/>
                  </a:lnTo>
                  <a:lnTo>
                    <a:pt x="1764165" y="239718"/>
                  </a:lnTo>
                  <a:lnTo>
                    <a:pt x="1792903" y="210978"/>
                  </a:lnTo>
                  <a:lnTo>
                    <a:pt x="1811762" y="174559"/>
                  </a:lnTo>
                  <a:lnTo>
                    <a:pt x="1818538" y="132664"/>
                  </a:lnTo>
                  <a:lnTo>
                    <a:pt x="1811760" y="90776"/>
                  </a:lnTo>
                  <a:lnTo>
                    <a:pt x="1792898" y="54364"/>
                  </a:lnTo>
                  <a:lnTo>
                    <a:pt x="1764158" y="25630"/>
                  </a:lnTo>
                  <a:lnTo>
                    <a:pt x="1739190" y="12699"/>
                  </a:lnTo>
                  <a:close/>
                </a:path>
              </a:pathLst>
            </a:custGeom>
            <a:solidFill>
              <a:srgbClr val="131313"/>
            </a:solidFill>
          </p:spPr>
          <p:txBody>
            <a:bodyPr wrap="square" lIns="0" tIns="0" rIns="0" bIns="0" rtlCol="0"/>
            <a:lstStyle/>
            <a:p>
              <a:endParaRPr/>
            </a:p>
          </p:txBody>
        </p:sp>
        <p:pic>
          <p:nvPicPr>
            <p:cNvPr id="26" name="object 26"/>
            <p:cNvPicPr/>
            <p:nvPr/>
          </p:nvPicPr>
          <p:blipFill>
            <a:blip r:embed="rId9" cstate="print"/>
            <a:stretch>
              <a:fillRect/>
            </a:stretch>
          </p:blipFill>
          <p:spPr>
            <a:xfrm>
              <a:off x="5300192" y="6427182"/>
              <a:ext cx="216507" cy="216511"/>
            </a:xfrm>
            <a:prstGeom prst="rect">
              <a:avLst/>
            </a:prstGeom>
          </p:spPr>
        </p:pic>
        <p:sp>
          <p:nvSpPr>
            <p:cNvPr id="27" name="object 27"/>
            <p:cNvSpPr/>
            <p:nvPr/>
          </p:nvSpPr>
          <p:spPr>
            <a:xfrm>
              <a:off x="527062" y="169616"/>
              <a:ext cx="6592570" cy="755650"/>
            </a:xfrm>
            <a:custGeom>
              <a:avLst/>
              <a:gdLst/>
              <a:ahLst/>
              <a:cxnLst/>
              <a:rect l="l" t="t" r="r" b="b"/>
              <a:pathLst>
                <a:path w="6592570" h="755650">
                  <a:moveTo>
                    <a:pt x="6547942" y="0"/>
                  </a:moveTo>
                  <a:lnTo>
                    <a:pt x="44450" y="0"/>
                  </a:lnTo>
                  <a:lnTo>
                    <a:pt x="27164" y="3498"/>
                  </a:lnTo>
                  <a:lnTo>
                    <a:pt x="13033" y="13033"/>
                  </a:lnTo>
                  <a:lnTo>
                    <a:pt x="3498" y="27164"/>
                  </a:lnTo>
                  <a:lnTo>
                    <a:pt x="0" y="44450"/>
                  </a:lnTo>
                  <a:lnTo>
                    <a:pt x="0" y="710692"/>
                  </a:lnTo>
                  <a:lnTo>
                    <a:pt x="3498" y="727977"/>
                  </a:lnTo>
                  <a:lnTo>
                    <a:pt x="13033" y="742108"/>
                  </a:lnTo>
                  <a:lnTo>
                    <a:pt x="27164" y="751643"/>
                  </a:lnTo>
                  <a:lnTo>
                    <a:pt x="44450" y="755142"/>
                  </a:lnTo>
                  <a:lnTo>
                    <a:pt x="6547942" y="755142"/>
                  </a:lnTo>
                  <a:lnTo>
                    <a:pt x="6565228" y="751643"/>
                  </a:lnTo>
                  <a:lnTo>
                    <a:pt x="6579358" y="742108"/>
                  </a:lnTo>
                  <a:lnTo>
                    <a:pt x="6588893" y="727977"/>
                  </a:lnTo>
                  <a:lnTo>
                    <a:pt x="6592392" y="710692"/>
                  </a:lnTo>
                  <a:lnTo>
                    <a:pt x="6592392" y="44450"/>
                  </a:lnTo>
                  <a:lnTo>
                    <a:pt x="6588893" y="27164"/>
                  </a:lnTo>
                  <a:lnTo>
                    <a:pt x="6579358" y="13033"/>
                  </a:lnTo>
                  <a:lnTo>
                    <a:pt x="6565228" y="3498"/>
                  </a:lnTo>
                  <a:lnTo>
                    <a:pt x="6547942" y="0"/>
                  </a:lnTo>
                  <a:close/>
                </a:path>
              </a:pathLst>
            </a:custGeom>
            <a:solidFill>
              <a:srgbClr val="B9D3D3"/>
            </a:solidFill>
          </p:spPr>
          <p:txBody>
            <a:bodyPr wrap="square" lIns="0" tIns="0" rIns="0" bIns="0" rtlCol="0"/>
            <a:lstStyle/>
            <a:p>
              <a:endParaRPr/>
            </a:p>
          </p:txBody>
        </p:sp>
        <p:sp>
          <p:nvSpPr>
            <p:cNvPr id="28" name="object 28"/>
            <p:cNvSpPr/>
            <p:nvPr/>
          </p:nvSpPr>
          <p:spPr>
            <a:xfrm>
              <a:off x="520711" y="163267"/>
              <a:ext cx="6605270" cy="768350"/>
            </a:xfrm>
            <a:custGeom>
              <a:avLst/>
              <a:gdLst/>
              <a:ahLst/>
              <a:cxnLst/>
              <a:rect l="l" t="t" r="r" b="b"/>
              <a:pathLst>
                <a:path w="6605270" h="768350">
                  <a:moveTo>
                    <a:pt x="6554292" y="0"/>
                  </a:moveTo>
                  <a:lnTo>
                    <a:pt x="50800" y="0"/>
                  </a:lnTo>
                  <a:lnTo>
                    <a:pt x="31043" y="3999"/>
                  </a:lnTo>
                  <a:lnTo>
                    <a:pt x="14893" y="14898"/>
                  </a:lnTo>
                  <a:lnTo>
                    <a:pt x="3997" y="31048"/>
                  </a:lnTo>
                  <a:lnTo>
                    <a:pt x="0" y="50800"/>
                  </a:lnTo>
                  <a:lnTo>
                    <a:pt x="0" y="717042"/>
                  </a:lnTo>
                  <a:lnTo>
                    <a:pt x="3997" y="736798"/>
                  </a:lnTo>
                  <a:lnTo>
                    <a:pt x="14893" y="752948"/>
                  </a:lnTo>
                  <a:lnTo>
                    <a:pt x="31043" y="763844"/>
                  </a:lnTo>
                  <a:lnTo>
                    <a:pt x="50800" y="767842"/>
                  </a:lnTo>
                  <a:lnTo>
                    <a:pt x="6554292" y="767842"/>
                  </a:lnTo>
                  <a:lnTo>
                    <a:pt x="6574049" y="763844"/>
                  </a:lnTo>
                  <a:lnTo>
                    <a:pt x="6586946" y="755142"/>
                  </a:lnTo>
                  <a:lnTo>
                    <a:pt x="50800" y="755142"/>
                  </a:lnTo>
                  <a:lnTo>
                    <a:pt x="36006" y="752135"/>
                  </a:lnTo>
                  <a:lnTo>
                    <a:pt x="23891" y="743950"/>
                  </a:lnTo>
                  <a:lnTo>
                    <a:pt x="15706" y="731835"/>
                  </a:lnTo>
                  <a:lnTo>
                    <a:pt x="12700" y="717042"/>
                  </a:lnTo>
                  <a:lnTo>
                    <a:pt x="12700" y="50800"/>
                  </a:lnTo>
                  <a:lnTo>
                    <a:pt x="15706" y="36011"/>
                  </a:lnTo>
                  <a:lnTo>
                    <a:pt x="23891" y="23896"/>
                  </a:lnTo>
                  <a:lnTo>
                    <a:pt x="36006" y="15708"/>
                  </a:lnTo>
                  <a:lnTo>
                    <a:pt x="50800" y="12700"/>
                  </a:lnTo>
                  <a:lnTo>
                    <a:pt x="6586940" y="12700"/>
                  </a:lnTo>
                  <a:lnTo>
                    <a:pt x="6574049" y="3999"/>
                  </a:lnTo>
                  <a:lnTo>
                    <a:pt x="6554292" y="0"/>
                  </a:lnTo>
                  <a:close/>
                </a:path>
                <a:path w="6605270" h="768350">
                  <a:moveTo>
                    <a:pt x="6586940" y="12700"/>
                  </a:moveTo>
                  <a:lnTo>
                    <a:pt x="6554292" y="12700"/>
                  </a:lnTo>
                  <a:lnTo>
                    <a:pt x="6569085" y="15708"/>
                  </a:lnTo>
                  <a:lnTo>
                    <a:pt x="6581200" y="23896"/>
                  </a:lnTo>
                  <a:lnTo>
                    <a:pt x="6589385" y="36011"/>
                  </a:lnTo>
                  <a:lnTo>
                    <a:pt x="6592392" y="50800"/>
                  </a:lnTo>
                  <a:lnTo>
                    <a:pt x="6592392" y="717042"/>
                  </a:lnTo>
                  <a:lnTo>
                    <a:pt x="6589385" y="731835"/>
                  </a:lnTo>
                  <a:lnTo>
                    <a:pt x="6581200" y="743950"/>
                  </a:lnTo>
                  <a:lnTo>
                    <a:pt x="6569085" y="752135"/>
                  </a:lnTo>
                  <a:lnTo>
                    <a:pt x="6554292" y="755142"/>
                  </a:lnTo>
                  <a:lnTo>
                    <a:pt x="6586946" y="755142"/>
                  </a:lnTo>
                  <a:lnTo>
                    <a:pt x="6590198" y="752948"/>
                  </a:lnTo>
                  <a:lnTo>
                    <a:pt x="6601094" y="736798"/>
                  </a:lnTo>
                  <a:lnTo>
                    <a:pt x="6605092" y="717042"/>
                  </a:lnTo>
                  <a:lnTo>
                    <a:pt x="6605092" y="50800"/>
                  </a:lnTo>
                  <a:lnTo>
                    <a:pt x="6601094" y="31048"/>
                  </a:lnTo>
                  <a:lnTo>
                    <a:pt x="6590198" y="14898"/>
                  </a:lnTo>
                  <a:lnTo>
                    <a:pt x="6586940" y="12700"/>
                  </a:lnTo>
                  <a:close/>
                </a:path>
              </a:pathLst>
            </a:custGeom>
            <a:solidFill>
              <a:srgbClr val="131313"/>
            </a:solidFill>
          </p:spPr>
          <p:txBody>
            <a:bodyPr wrap="square" lIns="0" tIns="0" rIns="0" bIns="0" rtlCol="0"/>
            <a:lstStyle/>
            <a:p>
              <a:endParaRPr/>
            </a:p>
          </p:txBody>
        </p:sp>
      </p:grpSp>
      <p:sp>
        <p:nvSpPr>
          <p:cNvPr id="29" name="object 29"/>
          <p:cNvSpPr txBox="1">
            <a:spLocks noGrp="1"/>
          </p:cNvSpPr>
          <p:nvPr>
            <p:ph type="title"/>
          </p:nvPr>
        </p:nvSpPr>
        <p:spPr>
          <a:xfrm>
            <a:off x="761999" y="294461"/>
            <a:ext cx="7324643" cy="505267"/>
          </a:xfrm>
          <a:prstGeom prst="rect">
            <a:avLst/>
          </a:prstGeom>
        </p:spPr>
        <p:txBody>
          <a:bodyPr vert="horz" wrap="square" lIns="0" tIns="12700" rIns="0" bIns="0" rtlCol="0">
            <a:spAutoFit/>
          </a:bodyPr>
          <a:lstStyle/>
          <a:p>
            <a:pPr marL="12700">
              <a:lnSpc>
                <a:spcPct val="100000"/>
              </a:lnSpc>
              <a:spcBef>
                <a:spcPts val="100"/>
              </a:spcBef>
            </a:pPr>
            <a:r>
              <a:rPr sz="3200" spc="-100" dirty="0">
                <a:latin typeface="Letter-join Basic 40" panose="02000505000000020003" pitchFamily="50" charset="0"/>
              </a:rPr>
              <a:t>Key vocabulary for this lesson:</a:t>
            </a:r>
          </a:p>
        </p:txBody>
      </p:sp>
      <p:grpSp>
        <p:nvGrpSpPr>
          <p:cNvPr id="30" name="object 30"/>
          <p:cNvGrpSpPr/>
          <p:nvPr/>
        </p:nvGrpSpPr>
        <p:grpSpPr>
          <a:xfrm>
            <a:off x="892917" y="1827338"/>
            <a:ext cx="2242820" cy="619125"/>
            <a:chOff x="892917" y="1827338"/>
            <a:chExt cx="2242820" cy="619125"/>
          </a:xfrm>
        </p:grpSpPr>
        <p:sp>
          <p:nvSpPr>
            <p:cNvPr id="31" name="object 31"/>
            <p:cNvSpPr/>
            <p:nvPr/>
          </p:nvSpPr>
          <p:spPr>
            <a:xfrm>
              <a:off x="899262" y="1833685"/>
              <a:ext cx="2230120" cy="606425"/>
            </a:xfrm>
            <a:custGeom>
              <a:avLst/>
              <a:gdLst/>
              <a:ahLst/>
              <a:cxnLst/>
              <a:rect l="l" t="t" r="r" b="b"/>
              <a:pathLst>
                <a:path w="2230120" h="606425">
                  <a:moveTo>
                    <a:pt x="2185530" y="0"/>
                  </a:moveTo>
                  <a:lnTo>
                    <a:pt x="44450" y="0"/>
                  </a:lnTo>
                  <a:lnTo>
                    <a:pt x="27164" y="3500"/>
                  </a:lnTo>
                  <a:lnTo>
                    <a:pt x="13033" y="13038"/>
                  </a:lnTo>
                  <a:lnTo>
                    <a:pt x="3498" y="27169"/>
                  </a:lnTo>
                  <a:lnTo>
                    <a:pt x="0" y="44450"/>
                  </a:lnTo>
                  <a:lnTo>
                    <a:pt x="0" y="561568"/>
                  </a:lnTo>
                  <a:lnTo>
                    <a:pt x="3498" y="578854"/>
                  </a:lnTo>
                  <a:lnTo>
                    <a:pt x="13033" y="592985"/>
                  </a:lnTo>
                  <a:lnTo>
                    <a:pt x="27164" y="602520"/>
                  </a:lnTo>
                  <a:lnTo>
                    <a:pt x="44450" y="606018"/>
                  </a:lnTo>
                  <a:lnTo>
                    <a:pt x="2185530" y="606018"/>
                  </a:lnTo>
                  <a:lnTo>
                    <a:pt x="2202816" y="602520"/>
                  </a:lnTo>
                  <a:lnTo>
                    <a:pt x="2216946" y="592985"/>
                  </a:lnTo>
                  <a:lnTo>
                    <a:pt x="2226481" y="578854"/>
                  </a:lnTo>
                  <a:lnTo>
                    <a:pt x="2229980" y="561568"/>
                  </a:lnTo>
                  <a:lnTo>
                    <a:pt x="2229980" y="44437"/>
                  </a:lnTo>
                  <a:lnTo>
                    <a:pt x="2226481" y="27158"/>
                  </a:lnTo>
                  <a:lnTo>
                    <a:pt x="2216946" y="13031"/>
                  </a:lnTo>
                  <a:lnTo>
                    <a:pt x="2202816" y="3498"/>
                  </a:lnTo>
                  <a:lnTo>
                    <a:pt x="2185530" y="0"/>
                  </a:lnTo>
                  <a:close/>
                </a:path>
              </a:pathLst>
            </a:custGeom>
            <a:solidFill>
              <a:srgbClr val="B9D3D3"/>
            </a:solidFill>
          </p:spPr>
          <p:txBody>
            <a:bodyPr wrap="square" lIns="0" tIns="0" rIns="0" bIns="0" rtlCol="0"/>
            <a:lstStyle/>
            <a:p>
              <a:endParaRPr/>
            </a:p>
          </p:txBody>
        </p:sp>
        <p:sp>
          <p:nvSpPr>
            <p:cNvPr id="32" name="object 32"/>
            <p:cNvSpPr/>
            <p:nvPr/>
          </p:nvSpPr>
          <p:spPr>
            <a:xfrm>
              <a:off x="892917" y="1827338"/>
              <a:ext cx="2242820" cy="619125"/>
            </a:xfrm>
            <a:custGeom>
              <a:avLst/>
              <a:gdLst/>
              <a:ahLst/>
              <a:cxnLst/>
              <a:rect l="l" t="t" r="r" b="b"/>
              <a:pathLst>
                <a:path w="2242820" h="619125">
                  <a:moveTo>
                    <a:pt x="2191880" y="0"/>
                  </a:moveTo>
                  <a:lnTo>
                    <a:pt x="50800" y="0"/>
                  </a:lnTo>
                  <a:lnTo>
                    <a:pt x="31043" y="3997"/>
                  </a:lnTo>
                  <a:lnTo>
                    <a:pt x="14893" y="14893"/>
                  </a:lnTo>
                  <a:lnTo>
                    <a:pt x="3997" y="31043"/>
                  </a:lnTo>
                  <a:lnTo>
                    <a:pt x="0" y="50800"/>
                  </a:lnTo>
                  <a:lnTo>
                    <a:pt x="0" y="567918"/>
                  </a:lnTo>
                  <a:lnTo>
                    <a:pt x="3997" y="587675"/>
                  </a:lnTo>
                  <a:lnTo>
                    <a:pt x="14893" y="603824"/>
                  </a:lnTo>
                  <a:lnTo>
                    <a:pt x="31043" y="614720"/>
                  </a:lnTo>
                  <a:lnTo>
                    <a:pt x="50800" y="618718"/>
                  </a:lnTo>
                  <a:lnTo>
                    <a:pt x="2191880" y="618718"/>
                  </a:lnTo>
                  <a:lnTo>
                    <a:pt x="2211637" y="614720"/>
                  </a:lnTo>
                  <a:lnTo>
                    <a:pt x="2224534" y="606018"/>
                  </a:lnTo>
                  <a:lnTo>
                    <a:pt x="50800" y="606018"/>
                  </a:lnTo>
                  <a:lnTo>
                    <a:pt x="36006" y="603012"/>
                  </a:lnTo>
                  <a:lnTo>
                    <a:pt x="23891" y="594826"/>
                  </a:lnTo>
                  <a:lnTo>
                    <a:pt x="15706" y="582712"/>
                  </a:lnTo>
                  <a:lnTo>
                    <a:pt x="12700" y="567918"/>
                  </a:lnTo>
                  <a:lnTo>
                    <a:pt x="12700" y="50800"/>
                  </a:lnTo>
                  <a:lnTo>
                    <a:pt x="15706" y="36006"/>
                  </a:lnTo>
                  <a:lnTo>
                    <a:pt x="23891" y="23891"/>
                  </a:lnTo>
                  <a:lnTo>
                    <a:pt x="36006" y="15706"/>
                  </a:lnTo>
                  <a:lnTo>
                    <a:pt x="50800" y="12700"/>
                  </a:lnTo>
                  <a:lnTo>
                    <a:pt x="2224534" y="12700"/>
                  </a:lnTo>
                  <a:lnTo>
                    <a:pt x="2211637" y="3997"/>
                  </a:lnTo>
                  <a:lnTo>
                    <a:pt x="2191880" y="0"/>
                  </a:lnTo>
                  <a:close/>
                </a:path>
                <a:path w="2242820" h="619125">
                  <a:moveTo>
                    <a:pt x="2224534" y="12700"/>
                  </a:moveTo>
                  <a:lnTo>
                    <a:pt x="2191880" y="12700"/>
                  </a:lnTo>
                  <a:lnTo>
                    <a:pt x="2206673" y="15706"/>
                  </a:lnTo>
                  <a:lnTo>
                    <a:pt x="2218788" y="23891"/>
                  </a:lnTo>
                  <a:lnTo>
                    <a:pt x="2226973" y="36006"/>
                  </a:lnTo>
                  <a:lnTo>
                    <a:pt x="2229980" y="50800"/>
                  </a:lnTo>
                  <a:lnTo>
                    <a:pt x="2229980" y="567918"/>
                  </a:lnTo>
                  <a:lnTo>
                    <a:pt x="2226973" y="582712"/>
                  </a:lnTo>
                  <a:lnTo>
                    <a:pt x="2218788" y="594826"/>
                  </a:lnTo>
                  <a:lnTo>
                    <a:pt x="2206673" y="603012"/>
                  </a:lnTo>
                  <a:lnTo>
                    <a:pt x="2191880" y="606018"/>
                  </a:lnTo>
                  <a:lnTo>
                    <a:pt x="2224534" y="606018"/>
                  </a:lnTo>
                  <a:lnTo>
                    <a:pt x="2227786" y="603824"/>
                  </a:lnTo>
                  <a:lnTo>
                    <a:pt x="2238682" y="587675"/>
                  </a:lnTo>
                  <a:lnTo>
                    <a:pt x="2242680" y="567918"/>
                  </a:lnTo>
                  <a:lnTo>
                    <a:pt x="2242680" y="50800"/>
                  </a:lnTo>
                  <a:lnTo>
                    <a:pt x="2238682" y="31043"/>
                  </a:lnTo>
                  <a:lnTo>
                    <a:pt x="2227786" y="14893"/>
                  </a:lnTo>
                  <a:lnTo>
                    <a:pt x="2224534" y="12700"/>
                  </a:lnTo>
                  <a:close/>
                </a:path>
              </a:pathLst>
            </a:custGeom>
            <a:solidFill>
              <a:srgbClr val="131313"/>
            </a:solidFill>
          </p:spPr>
          <p:txBody>
            <a:bodyPr wrap="square" lIns="0" tIns="0" rIns="0" bIns="0" rtlCol="0"/>
            <a:lstStyle/>
            <a:p>
              <a:endParaRPr/>
            </a:p>
          </p:txBody>
        </p:sp>
      </p:grpSp>
      <p:sp>
        <p:nvSpPr>
          <p:cNvPr id="33" name="object 33"/>
          <p:cNvSpPr txBox="1"/>
          <p:nvPr/>
        </p:nvSpPr>
        <p:spPr>
          <a:xfrm>
            <a:off x="1079661" y="1885950"/>
            <a:ext cx="1869439" cy="476250"/>
          </a:xfrm>
          <a:prstGeom prst="rect">
            <a:avLst/>
          </a:prstGeom>
        </p:spPr>
        <p:txBody>
          <a:bodyPr vert="horz" wrap="square" lIns="0" tIns="13335" rIns="0" bIns="0" rtlCol="0">
            <a:spAutoFit/>
          </a:bodyPr>
          <a:lstStyle/>
          <a:p>
            <a:pPr marL="12700">
              <a:lnSpc>
                <a:spcPct val="100000"/>
              </a:lnSpc>
              <a:spcBef>
                <a:spcPts val="105"/>
              </a:spcBef>
            </a:pPr>
            <a:r>
              <a:rPr sz="2950" b="1" dirty="0">
                <a:solidFill>
                  <a:srgbClr val="1B283D"/>
                </a:solidFill>
                <a:latin typeface="Sassoon Sans Rg" pitchFamily="50" charset="0"/>
                <a:cs typeface="Arial"/>
              </a:rPr>
              <a:t>excavation</a:t>
            </a:r>
            <a:endParaRPr sz="2950" dirty="0">
              <a:latin typeface="Sassoon Sans Rg" pitchFamily="50" charset="0"/>
              <a:cs typeface="Arial"/>
            </a:endParaRPr>
          </a:p>
        </p:txBody>
      </p:sp>
      <p:sp>
        <p:nvSpPr>
          <p:cNvPr id="34" name="object 34"/>
          <p:cNvSpPr txBox="1"/>
          <p:nvPr/>
        </p:nvSpPr>
        <p:spPr>
          <a:xfrm>
            <a:off x="3307636" y="1851188"/>
            <a:ext cx="4750435" cy="476250"/>
          </a:xfrm>
          <a:prstGeom prst="rect">
            <a:avLst/>
          </a:prstGeom>
        </p:spPr>
        <p:txBody>
          <a:bodyPr vert="horz" wrap="square" lIns="0" tIns="13335" rIns="0" bIns="0" rtlCol="0">
            <a:spAutoFit/>
          </a:bodyPr>
          <a:lstStyle/>
          <a:p>
            <a:pPr marL="12700">
              <a:lnSpc>
                <a:spcPct val="100000"/>
              </a:lnSpc>
              <a:spcBef>
                <a:spcPts val="105"/>
              </a:spcBef>
            </a:pPr>
            <a:r>
              <a:rPr sz="2950" dirty="0">
                <a:solidFill>
                  <a:srgbClr val="1B283D"/>
                </a:solidFill>
                <a:latin typeface="Sassoon Sans Rg" pitchFamily="50" charset="0"/>
                <a:cs typeface="Arial MT"/>
              </a:rPr>
              <a:t>– finding artefacts and remains</a:t>
            </a:r>
            <a:endParaRPr sz="2950" dirty="0">
              <a:latin typeface="Sassoon Sans Rg" pitchFamily="50" charset="0"/>
              <a:cs typeface="Arial MT"/>
            </a:endParaRPr>
          </a:p>
        </p:txBody>
      </p:sp>
      <p:grpSp>
        <p:nvGrpSpPr>
          <p:cNvPr id="35" name="object 35"/>
          <p:cNvGrpSpPr/>
          <p:nvPr/>
        </p:nvGrpSpPr>
        <p:grpSpPr>
          <a:xfrm>
            <a:off x="892917" y="3371938"/>
            <a:ext cx="2242820" cy="619125"/>
            <a:chOff x="892917" y="3371938"/>
            <a:chExt cx="2242820" cy="619125"/>
          </a:xfrm>
        </p:grpSpPr>
        <p:sp>
          <p:nvSpPr>
            <p:cNvPr id="36" name="object 36"/>
            <p:cNvSpPr/>
            <p:nvPr/>
          </p:nvSpPr>
          <p:spPr>
            <a:xfrm>
              <a:off x="899262" y="3378286"/>
              <a:ext cx="2230120" cy="606425"/>
            </a:xfrm>
            <a:custGeom>
              <a:avLst/>
              <a:gdLst/>
              <a:ahLst/>
              <a:cxnLst/>
              <a:rect l="l" t="t" r="r" b="b"/>
              <a:pathLst>
                <a:path w="2230120" h="606425">
                  <a:moveTo>
                    <a:pt x="2185530" y="0"/>
                  </a:moveTo>
                  <a:lnTo>
                    <a:pt x="44450" y="0"/>
                  </a:lnTo>
                  <a:lnTo>
                    <a:pt x="27164" y="3500"/>
                  </a:lnTo>
                  <a:lnTo>
                    <a:pt x="13033" y="13038"/>
                  </a:lnTo>
                  <a:lnTo>
                    <a:pt x="3498" y="27169"/>
                  </a:lnTo>
                  <a:lnTo>
                    <a:pt x="0" y="44449"/>
                  </a:lnTo>
                  <a:lnTo>
                    <a:pt x="0" y="561581"/>
                  </a:lnTo>
                  <a:lnTo>
                    <a:pt x="3498" y="578867"/>
                  </a:lnTo>
                  <a:lnTo>
                    <a:pt x="13033" y="592997"/>
                  </a:lnTo>
                  <a:lnTo>
                    <a:pt x="27164" y="602532"/>
                  </a:lnTo>
                  <a:lnTo>
                    <a:pt x="44450" y="606031"/>
                  </a:lnTo>
                  <a:lnTo>
                    <a:pt x="2185530" y="606031"/>
                  </a:lnTo>
                  <a:lnTo>
                    <a:pt x="2202816" y="602532"/>
                  </a:lnTo>
                  <a:lnTo>
                    <a:pt x="2216946" y="592997"/>
                  </a:lnTo>
                  <a:lnTo>
                    <a:pt x="2226481" y="578867"/>
                  </a:lnTo>
                  <a:lnTo>
                    <a:pt x="2229980" y="561581"/>
                  </a:lnTo>
                  <a:lnTo>
                    <a:pt x="2229980" y="44449"/>
                  </a:lnTo>
                  <a:lnTo>
                    <a:pt x="2226481" y="27169"/>
                  </a:lnTo>
                  <a:lnTo>
                    <a:pt x="2216946" y="13038"/>
                  </a:lnTo>
                  <a:lnTo>
                    <a:pt x="2202816" y="3500"/>
                  </a:lnTo>
                  <a:lnTo>
                    <a:pt x="2185530" y="0"/>
                  </a:lnTo>
                  <a:close/>
                </a:path>
              </a:pathLst>
            </a:custGeom>
            <a:solidFill>
              <a:srgbClr val="B9D3D3"/>
            </a:solidFill>
          </p:spPr>
          <p:txBody>
            <a:bodyPr wrap="square" lIns="0" tIns="0" rIns="0" bIns="0" rtlCol="0"/>
            <a:lstStyle/>
            <a:p>
              <a:endParaRPr/>
            </a:p>
          </p:txBody>
        </p:sp>
        <p:sp>
          <p:nvSpPr>
            <p:cNvPr id="37" name="object 37"/>
            <p:cNvSpPr/>
            <p:nvPr/>
          </p:nvSpPr>
          <p:spPr>
            <a:xfrm>
              <a:off x="892917" y="3371938"/>
              <a:ext cx="2242820" cy="619125"/>
            </a:xfrm>
            <a:custGeom>
              <a:avLst/>
              <a:gdLst/>
              <a:ahLst/>
              <a:cxnLst/>
              <a:rect l="l" t="t" r="r" b="b"/>
              <a:pathLst>
                <a:path w="2242820" h="619125">
                  <a:moveTo>
                    <a:pt x="2191880" y="0"/>
                  </a:moveTo>
                  <a:lnTo>
                    <a:pt x="50800" y="0"/>
                  </a:lnTo>
                  <a:lnTo>
                    <a:pt x="31043" y="3997"/>
                  </a:lnTo>
                  <a:lnTo>
                    <a:pt x="14893" y="14893"/>
                  </a:lnTo>
                  <a:lnTo>
                    <a:pt x="3997" y="31043"/>
                  </a:lnTo>
                  <a:lnTo>
                    <a:pt x="0" y="50800"/>
                  </a:lnTo>
                  <a:lnTo>
                    <a:pt x="0" y="567931"/>
                  </a:lnTo>
                  <a:lnTo>
                    <a:pt x="3997" y="587682"/>
                  </a:lnTo>
                  <a:lnTo>
                    <a:pt x="14893" y="603832"/>
                  </a:lnTo>
                  <a:lnTo>
                    <a:pt x="31043" y="614731"/>
                  </a:lnTo>
                  <a:lnTo>
                    <a:pt x="50800" y="618731"/>
                  </a:lnTo>
                  <a:lnTo>
                    <a:pt x="2191880" y="618731"/>
                  </a:lnTo>
                  <a:lnTo>
                    <a:pt x="2211637" y="614731"/>
                  </a:lnTo>
                  <a:lnTo>
                    <a:pt x="2224528" y="606031"/>
                  </a:lnTo>
                  <a:lnTo>
                    <a:pt x="50800" y="606031"/>
                  </a:lnTo>
                  <a:lnTo>
                    <a:pt x="36006" y="603023"/>
                  </a:lnTo>
                  <a:lnTo>
                    <a:pt x="23891" y="594834"/>
                  </a:lnTo>
                  <a:lnTo>
                    <a:pt x="15706" y="582719"/>
                  </a:lnTo>
                  <a:lnTo>
                    <a:pt x="12700" y="567931"/>
                  </a:lnTo>
                  <a:lnTo>
                    <a:pt x="12700" y="50800"/>
                  </a:lnTo>
                  <a:lnTo>
                    <a:pt x="15706" y="36006"/>
                  </a:lnTo>
                  <a:lnTo>
                    <a:pt x="23891" y="23891"/>
                  </a:lnTo>
                  <a:lnTo>
                    <a:pt x="36006" y="15706"/>
                  </a:lnTo>
                  <a:lnTo>
                    <a:pt x="50800" y="12700"/>
                  </a:lnTo>
                  <a:lnTo>
                    <a:pt x="2224534" y="12700"/>
                  </a:lnTo>
                  <a:lnTo>
                    <a:pt x="2211637" y="3997"/>
                  </a:lnTo>
                  <a:lnTo>
                    <a:pt x="2191880" y="0"/>
                  </a:lnTo>
                  <a:close/>
                </a:path>
                <a:path w="2242820" h="619125">
                  <a:moveTo>
                    <a:pt x="2224534" y="12700"/>
                  </a:moveTo>
                  <a:lnTo>
                    <a:pt x="2191880" y="12700"/>
                  </a:lnTo>
                  <a:lnTo>
                    <a:pt x="2206673" y="15706"/>
                  </a:lnTo>
                  <a:lnTo>
                    <a:pt x="2218788" y="23891"/>
                  </a:lnTo>
                  <a:lnTo>
                    <a:pt x="2226973" y="36006"/>
                  </a:lnTo>
                  <a:lnTo>
                    <a:pt x="2229980" y="50800"/>
                  </a:lnTo>
                  <a:lnTo>
                    <a:pt x="2229980" y="567931"/>
                  </a:lnTo>
                  <a:lnTo>
                    <a:pt x="2226973" y="582719"/>
                  </a:lnTo>
                  <a:lnTo>
                    <a:pt x="2218788" y="594834"/>
                  </a:lnTo>
                  <a:lnTo>
                    <a:pt x="2206673" y="603023"/>
                  </a:lnTo>
                  <a:lnTo>
                    <a:pt x="2191880" y="606031"/>
                  </a:lnTo>
                  <a:lnTo>
                    <a:pt x="2224528" y="606031"/>
                  </a:lnTo>
                  <a:lnTo>
                    <a:pt x="2227786" y="603832"/>
                  </a:lnTo>
                  <a:lnTo>
                    <a:pt x="2238682" y="587682"/>
                  </a:lnTo>
                  <a:lnTo>
                    <a:pt x="2242680" y="567931"/>
                  </a:lnTo>
                  <a:lnTo>
                    <a:pt x="2242680" y="50800"/>
                  </a:lnTo>
                  <a:lnTo>
                    <a:pt x="2238682" y="31043"/>
                  </a:lnTo>
                  <a:lnTo>
                    <a:pt x="2227786" y="14893"/>
                  </a:lnTo>
                  <a:lnTo>
                    <a:pt x="2224534" y="12700"/>
                  </a:lnTo>
                  <a:close/>
                </a:path>
              </a:pathLst>
            </a:custGeom>
            <a:solidFill>
              <a:srgbClr val="131313"/>
            </a:solidFill>
          </p:spPr>
          <p:txBody>
            <a:bodyPr wrap="square" lIns="0" tIns="0" rIns="0" bIns="0" rtlCol="0"/>
            <a:lstStyle/>
            <a:p>
              <a:endParaRPr/>
            </a:p>
          </p:txBody>
        </p:sp>
      </p:grpSp>
      <p:sp>
        <p:nvSpPr>
          <p:cNvPr id="38" name="object 38"/>
          <p:cNvSpPr txBox="1"/>
          <p:nvPr/>
        </p:nvSpPr>
        <p:spPr>
          <a:xfrm>
            <a:off x="1211466" y="3429000"/>
            <a:ext cx="1605915" cy="476250"/>
          </a:xfrm>
          <a:prstGeom prst="rect">
            <a:avLst/>
          </a:prstGeom>
        </p:spPr>
        <p:txBody>
          <a:bodyPr vert="horz" wrap="square" lIns="0" tIns="13335" rIns="0" bIns="0" rtlCol="0">
            <a:spAutoFit/>
          </a:bodyPr>
          <a:lstStyle/>
          <a:p>
            <a:pPr marL="12700">
              <a:lnSpc>
                <a:spcPct val="100000"/>
              </a:lnSpc>
              <a:spcBef>
                <a:spcPts val="105"/>
              </a:spcBef>
            </a:pPr>
            <a:r>
              <a:rPr sz="2950" b="1" spc="-114" dirty="0">
                <a:solidFill>
                  <a:srgbClr val="1B283D"/>
                </a:solidFill>
                <a:latin typeface="Sassoon Sans Rg" pitchFamily="50" charset="0"/>
                <a:cs typeface="Arial"/>
              </a:rPr>
              <a:t>construct</a:t>
            </a:r>
            <a:endParaRPr sz="2950" dirty="0">
              <a:latin typeface="Sassoon Sans Rg" pitchFamily="50" charset="0"/>
              <a:cs typeface="Arial"/>
            </a:endParaRPr>
          </a:p>
        </p:txBody>
      </p:sp>
      <p:sp>
        <p:nvSpPr>
          <p:cNvPr id="39" name="object 39"/>
          <p:cNvSpPr txBox="1"/>
          <p:nvPr/>
        </p:nvSpPr>
        <p:spPr>
          <a:xfrm>
            <a:off x="3307633" y="3395801"/>
            <a:ext cx="4779010" cy="476250"/>
          </a:xfrm>
          <a:prstGeom prst="rect">
            <a:avLst/>
          </a:prstGeom>
        </p:spPr>
        <p:txBody>
          <a:bodyPr vert="horz" wrap="square" lIns="0" tIns="13335" rIns="0" bIns="0" rtlCol="0">
            <a:spAutoFit/>
          </a:bodyPr>
          <a:lstStyle/>
          <a:p>
            <a:pPr marL="12700">
              <a:lnSpc>
                <a:spcPct val="100000"/>
              </a:lnSpc>
              <a:spcBef>
                <a:spcPts val="105"/>
              </a:spcBef>
            </a:pPr>
            <a:r>
              <a:rPr sz="2950" dirty="0">
                <a:solidFill>
                  <a:srgbClr val="1B283D"/>
                </a:solidFill>
                <a:latin typeface="Sassoon Sans Rg" pitchFamily="50" charset="0"/>
                <a:cs typeface="Arial MT"/>
              </a:rPr>
              <a:t>– building and putting together</a:t>
            </a:r>
            <a:endParaRPr sz="2950" dirty="0">
              <a:latin typeface="Sassoon Sans Rg" pitchFamily="50" charset="0"/>
              <a:cs typeface="Arial MT"/>
            </a:endParaRPr>
          </a:p>
        </p:txBody>
      </p:sp>
      <p:grpSp>
        <p:nvGrpSpPr>
          <p:cNvPr id="40" name="object 40"/>
          <p:cNvGrpSpPr/>
          <p:nvPr/>
        </p:nvGrpSpPr>
        <p:grpSpPr>
          <a:xfrm>
            <a:off x="892917" y="4916539"/>
            <a:ext cx="2242820" cy="619125"/>
            <a:chOff x="892917" y="4916539"/>
            <a:chExt cx="2242820" cy="619125"/>
          </a:xfrm>
        </p:grpSpPr>
        <p:sp>
          <p:nvSpPr>
            <p:cNvPr id="41" name="object 41"/>
            <p:cNvSpPr/>
            <p:nvPr/>
          </p:nvSpPr>
          <p:spPr>
            <a:xfrm>
              <a:off x="899262" y="4922898"/>
              <a:ext cx="2230120" cy="606425"/>
            </a:xfrm>
            <a:custGeom>
              <a:avLst/>
              <a:gdLst/>
              <a:ahLst/>
              <a:cxnLst/>
              <a:rect l="l" t="t" r="r" b="b"/>
              <a:pathLst>
                <a:path w="2230120" h="606425">
                  <a:moveTo>
                    <a:pt x="2185530" y="0"/>
                  </a:moveTo>
                  <a:lnTo>
                    <a:pt x="44450" y="0"/>
                  </a:lnTo>
                  <a:lnTo>
                    <a:pt x="27164" y="3500"/>
                  </a:lnTo>
                  <a:lnTo>
                    <a:pt x="13033" y="13038"/>
                  </a:lnTo>
                  <a:lnTo>
                    <a:pt x="3498" y="27169"/>
                  </a:lnTo>
                  <a:lnTo>
                    <a:pt x="0" y="44450"/>
                  </a:lnTo>
                  <a:lnTo>
                    <a:pt x="0" y="561568"/>
                  </a:lnTo>
                  <a:lnTo>
                    <a:pt x="3498" y="578854"/>
                  </a:lnTo>
                  <a:lnTo>
                    <a:pt x="13033" y="592985"/>
                  </a:lnTo>
                  <a:lnTo>
                    <a:pt x="27164" y="602520"/>
                  </a:lnTo>
                  <a:lnTo>
                    <a:pt x="44450" y="606018"/>
                  </a:lnTo>
                  <a:lnTo>
                    <a:pt x="2185530" y="606018"/>
                  </a:lnTo>
                  <a:lnTo>
                    <a:pt x="2202816" y="602520"/>
                  </a:lnTo>
                  <a:lnTo>
                    <a:pt x="2216946" y="592985"/>
                  </a:lnTo>
                  <a:lnTo>
                    <a:pt x="2226481" y="578854"/>
                  </a:lnTo>
                  <a:lnTo>
                    <a:pt x="2229980" y="561568"/>
                  </a:lnTo>
                  <a:lnTo>
                    <a:pt x="2229980" y="44437"/>
                  </a:lnTo>
                  <a:lnTo>
                    <a:pt x="2226481" y="27158"/>
                  </a:lnTo>
                  <a:lnTo>
                    <a:pt x="2216946" y="13031"/>
                  </a:lnTo>
                  <a:lnTo>
                    <a:pt x="2202816" y="3498"/>
                  </a:lnTo>
                  <a:lnTo>
                    <a:pt x="2185530" y="0"/>
                  </a:lnTo>
                  <a:close/>
                </a:path>
              </a:pathLst>
            </a:custGeom>
            <a:solidFill>
              <a:srgbClr val="B9D3D3"/>
            </a:solidFill>
          </p:spPr>
          <p:txBody>
            <a:bodyPr wrap="square" lIns="0" tIns="0" rIns="0" bIns="0" rtlCol="0"/>
            <a:lstStyle/>
            <a:p>
              <a:endParaRPr/>
            </a:p>
          </p:txBody>
        </p:sp>
        <p:sp>
          <p:nvSpPr>
            <p:cNvPr id="42" name="object 42"/>
            <p:cNvSpPr/>
            <p:nvPr/>
          </p:nvSpPr>
          <p:spPr>
            <a:xfrm>
              <a:off x="892917" y="4916539"/>
              <a:ext cx="2242820" cy="619125"/>
            </a:xfrm>
            <a:custGeom>
              <a:avLst/>
              <a:gdLst/>
              <a:ahLst/>
              <a:cxnLst/>
              <a:rect l="l" t="t" r="r" b="b"/>
              <a:pathLst>
                <a:path w="2242820" h="619125">
                  <a:moveTo>
                    <a:pt x="2191880" y="0"/>
                  </a:moveTo>
                  <a:lnTo>
                    <a:pt x="50800" y="0"/>
                  </a:lnTo>
                  <a:lnTo>
                    <a:pt x="31043" y="3999"/>
                  </a:lnTo>
                  <a:lnTo>
                    <a:pt x="14893" y="14898"/>
                  </a:lnTo>
                  <a:lnTo>
                    <a:pt x="3997" y="31048"/>
                  </a:lnTo>
                  <a:lnTo>
                    <a:pt x="0" y="50800"/>
                  </a:lnTo>
                  <a:lnTo>
                    <a:pt x="0" y="567931"/>
                  </a:lnTo>
                  <a:lnTo>
                    <a:pt x="3997" y="587682"/>
                  </a:lnTo>
                  <a:lnTo>
                    <a:pt x="14893" y="603832"/>
                  </a:lnTo>
                  <a:lnTo>
                    <a:pt x="31043" y="614731"/>
                  </a:lnTo>
                  <a:lnTo>
                    <a:pt x="50800" y="618731"/>
                  </a:lnTo>
                  <a:lnTo>
                    <a:pt x="2191880" y="618731"/>
                  </a:lnTo>
                  <a:lnTo>
                    <a:pt x="2211637" y="614731"/>
                  </a:lnTo>
                  <a:lnTo>
                    <a:pt x="2224528" y="606031"/>
                  </a:lnTo>
                  <a:lnTo>
                    <a:pt x="50800" y="606031"/>
                  </a:lnTo>
                  <a:lnTo>
                    <a:pt x="36006" y="603024"/>
                  </a:lnTo>
                  <a:lnTo>
                    <a:pt x="23891" y="594839"/>
                  </a:lnTo>
                  <a:lnTo>
                    <a:pt x="15706" y="582724"/>
                  </a:lnTo>
                  <a:lnTo>
                    <a:pt x="12700" y="567931"/>
                  </a:lnTo>
                  <a:lnTo>
                    <a:pt x="12700" y="50800"/>
                  </a:lnTo>
                  <a:lnTo>
                    <a:pt x="15706" y="36011"/>
                  </a:lnTo>
                  <a:lnTo>
                    <a:pt x="23891" y="23896"/>
                  </a:lnTo>
                  <a:lnTo>
                    <a:pt x="36006" y="15708"/>
                  </a:lnTo>
                  <a:lnTo>
                    <a:pt x="50800" y="12700"/>
                  </a:lnTo>
                  <a:lnTo>
                    <a:pt x="2224528" y="12700"/>
                  </a:lnTo>
                  <a:lnTo>
                    <a:pt x="2211637" y="3999"/>
                  </a:lnTo>
                  <a:lnTo>
                    <a:pt x="2191880" y="0"/>
                  </a:lnTo>
                  <a:close/>
                </a:path>
                <a:path w="2242820" h="619125">
                  <a:moveTo>
                    <a:pt x="2224528" y="12700"/>
                  </a:moveTo>
                  <a:lnTo>
                    <a:pt x="2191880" y="12700"/>
                  </a:lnTo>
                  <a:lnTo>
                    <a:pt x="2206673" y="15708"/>
                  </a:lnTo>
                  <a:lnTo>
                    <a:pt x="2218788" y="23896"/>
                  </a:lnTo>
                  <a:lnTo>
                    <a:pt x="2226973" y="36011"/>
                  </a:lnTo>
                  <a:lnTo>
                    <a:pt x="2229980" y="50800"/>
                  </a:lnTo>
                  <a:lnTo>
                    <a:pt x="2229980" y="567931"/>
                  </a:lnTo>
                  <a:lnTo>
                    <a:pt x="2226973" y="582724"/>
                  </a:lnTo>
                  <a:lnTo>
                    <a:pt x="2218788" y="594839"/>
                  </a:lnTo>
                  <a:lnTo>
                    <a:pt x="2206673" y="603024"/>
                  </a:lnTo>
                  <a:lnTo>
                    <a:pt x="2191880" y="606031"/>
                  </a:lnTo>
                  <a:lnTo>
                    <a:pt x="2224528" y="606031"/>
                  </a:lnTo>
                  <a:lnTo>
                    <a:pt x="2227786" y="603832"/>
                  </a:lnTo>
                  <a:lnTo>
                    <a:pt x="2238682" y="587682"/>
                  </a:lnTo>
                  <a:lnTo>
                    <a:pt x="2242680" y="567931"/>
                  </a:lnTo>
                  <a:lnTo>
                    <a:pt x="2242680" y="50800"/>
                  </a:lnTo>
                  <a:lnTo>
                    <a:pt x="2238682" y="31048"/>
                  </a:lnTo>
                  <a:lnTo>
                    <a:pt x="2227786" y="14898"/>
                  </a:lnTo>
                  <a:lnTo>
                    <a:pt x="2224528" y="12700"/>
                  </a:lnTo>
                  <a:close/>
                </a:path>
              </a:pathLst>
            </a:custGeom>
            <a:solidFill>
              <a:srgbClr val="131313"/>
            </a:solidFill>
          </p:spPr>
          <p:txBody>
            <a:bodyPr wrap="square" lIns="0" tIns="0" rIns="0" bIns="0" rtlCol="0"/>
            <a:lstStyle/>
            <a:p>
              <a:endParaRPr/>
            </a:p>
          </p:txBody>
        </p:sp>
      </p:grpSp>
      <p:sp>
        <p:nvSpPr>
          <p:cNvPr id="43" name="object 43"/>
          <p:cNvSpPr txBox="1"/>
          <p:nvPr/>
        </p:nvSpPr>
        <p:spPr>
          <a:xfrm>
            <a:off x="1102370" y="5010150"/>
            <a:ext cx="1824355" cy="476250"/>
          </a:xfrm>
          <a:prstGeom prst="rect">
            <a:avLst/>
          </a:prstGeom>
        </p:spPr>
        <p:txBody>
          <a:bodyPr vert="horz" wrap="square" lIns="0" tIns="13335" rIns="0" bIns="0" rtlCol="0">
            <a:spAutoFit/>
          </a:bodyPr>
          <a:lstStyle/>
          <a:p>
            <a:pPr marL="12700">
              <a:lnSpc>
                <a:spcPct val="100000"/>
              </a:lnSpc>
              <a:spcBef>
                <a:spcPts val="105"/>
              </a:spcBef>
            </a:pPr>
            <a:r>
              <a:rPr sz="2950" b="1" spc="-60" dirty="0">
                <a:solidFill>
                  <a:srgbClr val="1B283D"/>
                </a:solidFill>
                <a:latin typeface="Sassoon Sans Rg" pitchFamily="50" charset="0"/>
                <a:cs typeface="Arial"/>
              </a:rPr>
              <a:t>settlement</a:t>
            </a:r>
            <a:endParaRPr sz="2950" dirty="0">
              <a:latin typeface="Sassoon Sans Rg" pitchFamily="50" charset="0"/>
              <a:cs typeface="Arial"/>
            </a:endParaRPr>
          </a:p>
        </p:txBody>
      </p:sp>
      <p:sp>
        <p:nvSpPr>
          <p:cNvPr id="44" name="object 44"/>
          <p:cNvSpPr txBox="1"/>
          <p:nvPr/>
        </p:nvSpPr>
        <p:spPr>
          <a:xfrm>
            <a:off x="3307813" y="4940401"/>
            <a:ext cx="4138295" cy="476250"/>
          </a:xfrm>
          <a:prstGeom prst="rect">
            <a:avLst/>
          </a:prstGeom>
        </p:spPr>
        <p:txBody>
          <a:bodyPr vert="horz" wrap="square" lIns="0" tIns="13335" rIns="0" bIns="0" rtlCol="0">
            <a:spAutoFit/>
          </a:bodyPr>
          <a:lstStyle/>
          <a:p>
            <a:pPr marL="12700">
              <a:lnSpc>
                <a:spcPct val="100000"/>
              </a:lnSpc>
              <a:spcBef>
                <a:spcPts val="105"/>
              </a:spcBef>
            </a:pPr>
            <a:r>
              <a:rPr sz="2950" dirty="0">
                <a:solidFill>
                  <a:srgbClr val="1B283D"/>
                </a:solidFill>
                <a:latin typeface="Sassoon Sans Rg" pitchFamily="50" charset="0"/>
                <a:cs typeface="Arial MT"/>
              </a:rPr>
              <a:t>– a place where people live</a:t>
            </a:r>
            <a:endParaRPr sz="2950" dirty="0">
              <a:latin typeface="Sassoon Sans Rg" pitchFamily="50" charset="0"/>
              <a:cs typeface="Arial MT"/>
            </a:endParaRPr>
          </a:p>
        </p:txBody>
      </p:sp>
      <p:pic>
        <p:nvPicPr>
          <p:cNvPr id="45" name="object 45"/>
          <p:cNvPicPr/>
          <p:nvPr/>
        </p:nvPicPr>
        <p:blipFill>
          <a:blip r:embed="rId10" cstate="print"/>
          <a:stretch>
            <a:fillRect/>
          </a:stretch>
        </p:blipFill>
        <p:spPr>
          <a:xfrm>
            <a:off x="8504084" y="1708378"/>
            <a:ext cx="3572235" cy="3883545"/>
          </a:xfrm>
          <a:prstGeom prst="rect">
            <a:avLst/>
          </a:prstGeom>
        </p:spPr>
      </p:pic>
      <p:sp>
        <p:nvSpPr>
          <p:cNvPr id="47" name="object 33"/>
          <p:cNvSpPr txBox="1"/>
          <p:nvPr/>
        </p:nvSpPr>
        <p:spPr>
          <a:xfrm>
            <a:off x="5558410" y="6453082"/>
            <a:ext cx="1285240" cy="141064"/>
          </a:xfrm>
          <a:prstGeom prst="rect">
            <a:avLst/>
          </a:prstGeom>
        </p:spPr>
        <p:txBody>
          <a:bodyPr vert="horz" wrap="square" lIns="0" tIns="2540" rIns="0" bIns="0" rtlCol="0">
            <a:spAutoFit/>
          </a:bodyPr>
          <a:lstStyle/>
          <a:p>
            <a:pPr marL="12700">
              <a:lnSpc>
                <a:spcPct val="100000"/>
              </a:lnSpc>
              <a:spcBef>
                <a:spcPts val="20"/>
              </a:spcBef>
            </a:pPr>
            <a:r>
              <a:rPr sz="900" dirty="0">
                <a:solidFill>
                  <a:srgbClr val="1B283D"/>
                </a:solidFill>
                <a:latin typeface="Sassoon Sans Rg" pitchFamily="50" charset="0"/>
                <a:cs typeface="Arial MT"/>
              </a:rPr>
              <a:t>www.grammarsaurus.co.uk</a:t>
            </a:r>
            <a:endParaRPr sz="900" dirty="0">
              <a:latin typeface="Sassoon Sans Rg" pitchFamily="50" charset="0"/>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11634091" y="0"/>
            <a:ext cx="558165" cy="666750"/>
            <a:chOff x="11634091" y="0"/>
            <a:chExt cx="558165" cy="666750"/>
          </a:xfrm>
        </p:grpSpPr>
        <p:sp>
          <p:nvSpPr>
            <p:cNvPr id="3" name="object 3"/>
            <p:cNvSpPr/>
            <p:nvPr/>
          </p:nvSpPr>
          <p:spPr>
            <a:xfrm>
              <a:off x="11640438" y="0"/>
              <a:ext cx="551815" cy="660400"/>
            </a:xfrm>
            <a:custGeom>
              <a:avLst/>
              <a:gdLst/>
              <a:ahLst/>
              <a:cxnLst/>
              <a:rect l="l" t="t" r="r" b="b"/>
              <a:pathLst>
                <a:path w="551815" h="660400">
                  <a:moveTo>
                    <a:pt x="551561" y="0"/>
                  </a:moveTo>
                  <a:lnTo>
                    <a:pt x="2706" y="0"/>
                  </a:lnTo>
                  <a:lnTo>
                    <a:pt x="1543" y="14009"/>
                  </a:lnTo>
                  <a:lnTo>
                    <a:pt x="682" y="28259"/>
                  </a:lnTo>
                  <a:lnTo>
                    <a:pt x="169" y="42256"/>
                  </a:lnTo>
                  <a:lnTo>
                    <a:pt x="0" y="56100"/>
                  </a:lnTo>
                  <a:lnTo>
                    <a:pt x="1944" y="104957"/>
                  </a:lnTo>
                  <a:lnTo>
                    <a:pt x="7686" y="152787"/>
                  </a:lnTo>
                  <a:lnTo>
                    <a:pt x="17085" y="199435"/>
                  </a:lnTo>
                  <a:lnTo>
                    <a:pt x="30002" y="244750"/>
                  </a:lnTo>
                  <a:lnTo>
                    <a:pt x="46296" y="288578"/>
                  </a:lnTo>
                  <a:lnTo>
                    <a:pt x="65829" y="330767"/>
                  </a:lnTo>
                  <a:lnTo>
                    <a:pt x="88460" y="371162"/>
                  </a:lnTo>
                  <a:lnTo>
                    <a:pt x="114051" y="409610"/>
                  </a:lnTo>
                  <a:lnTo>
                    <a:pt x="142461" y="445959"/>
                  </a:lnTo>
                  <a:lnTo>
                    <a:pt x="173551" y="480056"/>
                  </a:lnTo>
                  <a:lnTo>
                    <a:pt x="207181" y="511747"/>
                  </a:lnTo>
                  <a:lnTo>
                    <a:pt x="243211" y="540879"/>
                  </a:lnTo>
                  <a:lnTo>
                    <a:pt x="281503" y="567299"/>
                  </a:lnTo>
                  <a:lnTo>
                    <a:pt x="321916" y="590854"/>
                  </a:lnTo>
                  <a:lnTo>
                    <a:pt x="364310" y="611390"/>
                  </a:lnTo>
                  <a:lnTo>
                    <a:pt x="408547" y="628755"/>
                  </a:lnTo>
                  <a:lnTo>
                    <a:pt x="454486" y="642796"/>
                  </a:lnTo>
                  <a:lnTo>
                    <a:pt x="501988" y="653358"/>
                  </a:lnTo>
                  <a:lnTo>
                    <a:pt x="550913" y="660290"/>
                  </a:lnTo>
                  <a:lnTo>
                    <a:pt x="551561" y="660328"/>
                  </a:lnTo>
                  <a:lnTo>
                    <a:pt x="551561" y="0"/>
                  </a:lnTo>
                  <a:close/>
                </a:path>
              </a:pathLst>
            </a:custGeom>
            <a:solidFill>
              <a:srgbClr val="B9D3D3"/>
            </a:solidFill>
          </p:spPr>
          <p:txBody>
            <a:bodyPr wrap="square" lIns="0" tIns="0" rIns="0" bIns="0" rtlCol="0"/>
            <a:lstStyle/>
            <a:p>
              <a:endParaRPr/>
            </a:p>
          </p:txBody>
        </p:sp>
        <p:sp>
          <p:nvSpPr>
            <p:cNvPr id="4" name="object 4"/>
            <p:cNvSpPr/>
            <p:nvPr/>
          </p:nvSpPr>
          <p:spPr>
            <a:xfrm>
              <a:off x="11634091" y="0"/>
              <a:ext cx="558165" cy="666750"/>
            </a:xfrm>
            <a:custGeom>
              <a:avLst/>
              <a:gdLst/>
              <a:ahLst/>
              <a:cxnLst/>
              <a:rect l="l" t="t" r="r" b="b"/>
              <a:pathLst>
                <a:path w="558165" h="666750">
                  <a:moveTo>
                    <a:pt x="557908" y="0"/>
                  </a:moveTo>
                  <a:lnTo>
                    <a:pt x="2682" y="2"/>
                  </a:lnTo>
                  <a:lnTo>
                    <a:pt x="172" y="42081"/>
                  </a:lnTo>
                  <a:lnTo>
                    <a:pt x="0" y="56098"/>
                  </a:lnTo>
                  <a:lnTo>
                    <a:pt x="2104" y="106768"/>
                  </a:lnTo>
                  <a:lnTo>
                    <a:pt x="8358" y="156743"/>
                  </a:lnTo>
                  <a:lnTo>
                    <a:pt x="18676" y="205802"/>
                  </a:lnTo>
                  <a:lnTo>
                    <a:pt x="32972" y="253721"/>
                  </a:lnTo>
                  <a:lnTo>
                    <a:pt x="51158" y="300279"/>
                  </a:lnTo>
                  <a:lnTo>
                    <a:pt x="73148" y="345255"/>
                  </a:lnTo>
                  <a:lnTo>
                    <a:pt x="98855" y="388426"/>
                  </a:lnTo>
                  <a:lnTo>
                    <a:pt x="128192" y="429571"/>
                  </a:lnTo>
                  <a:lnTo>
                    <a:pt x="161074" y="468467"/>
                  </a:lnTo>
                  <a:lnTo>
                    <a:pt x="196796" y="504316"/>
                  </a:lnTo>
                  <a:lnTo>
                    <a:pt x="235071" y="536956"/>
                  </a:lnTo>
                  <a:lnTo>
                    <a:pt x="275686" y="566280"/>
                  </a:lnTo>
                  <a:lnTo>
                    <a:pt x="318430" y="592180"/>
                  </a:lnTo>
                  <a:lnTo>
                    <a:pt x="363088" y="614551"/>
                  </a:lnTo>
                  <a:lnTo>
                    <a:pt x="409448" y="633285"/>
                  </a:lnTo>
                  <a:lnTo>
                    <a:pt x="457298" y="648276"/>
                  </a:lnTo>
                  <a:lnTo>
                    <a:pt x="506424" y="659416"/>
                  </a:lnTo>
                  <a:lnTo>
                    <a:pt x="557047" y="666650"/>
                  </a:lnTo>
                  <a:lnTo>
                    <a:pt x="557479" y="666676"/>
                  </a:lnTo>
                  <a:lnTo>
                    <a:pt x="557908" y="666676"/>
                  </a:lnTo>
                  <a:lnTo>
                    <a:pt x="557908" y="653975"/>
                  </a:lnTo>
                  <a:lnTo>
                    <a:pt x="510129" y="647194"/>
                  </a:lnTo>
                  <a:lnTo>
                    <a:pt x="463618" y="636831"/>
                  </a:lnTo>
                  <a:lnTo>
                    <a:pt x="418528" y="623033"/>
                  </a:lnTo>
                  <a:lnTo>
                    <a:pt x="375009" y="605950"/>
                  </a:lnTo>
                  <a:lnTo>
                    <a:pt x="333211" y="585729"/>
                  </a:lnTo>
                  <a:lnTo>
                    <a:pt x="293283" y="562518"/>
                  </a:lnTo>
                  <a:lnTo>
                    <a:pt x="255376" y="536465"/>
                  </a:lnTo>
                  <a:lnTo>
                    <a:pt x="219640" y="507719"/>
                  </a:lnTo>
                  <a:lnTo>
                    <a:pt x="186224" y="476428"/>
                  </a:lnTo>
                  <a:lnTo>
                    <a:pt x="155279" y="442739"/>
                  </a:lnTo>
                  <a:lnTo>
                    <a:pt x="126955" y="406801"/>
                  </a:lnTo>
                  <a:lnTo>
                    <a:pt x="101401" y="368762"/>
                  </a:lnTo>
                  <a:lnTo>
                    <a:pt x="78768" y="328770"/>
                  </a:lnTo>
                  <a:lnTo>
                    <a:pt x="59205" y="286973"/>
                  </a:lnTo>
                  <a:lnTo>
                    <a:pt x="42863" y="243519"/>
                  </a:lnTo>
                  <a:lnTo>
                    <a:pt x="29891" y="198556"/>
                  </a:lnTo>
                  <a:lnTo>
                    <a:pt x="20440" y="152233"/>
                  </a:lnTo>
                  <a:lnTo>
                    <a:pt x="14660" y="104698"/>
                  </a:lnTo>
                  <a:lnTo>
                    <a:pt x="12699" y="56098"/>
                  </a:lnTo>
                  <a:lnTo>
                    <a:pt x="12881" y="41943"/>
                  </a:lnTo>
                  <a:lnTo>
                    <a:pt x="13412" y="27878"/>
                  </a:lnTo>
                  <a:lnTo>
                    <a:pt x="14299" y="13539"/>
                  </a:lnTo>
                  <a:lnTo>
                    <a:pt x="15430" y="2"/>
                  </a:lnTo>
                  <a:lnTo>
                    <a:pt x="557908" y="2"/>
                  </a:lnTo>
                  <a:close/>
                </a:path>
              </a:pathLst>
            </a:custGeom>
            <a:solidFill>
              <a:srgbClr val="131313"/>
            </a:solidFill>
          </p:spPr>
          <p:txBody>
            <a:bodyPr wrap="square" lIns="0" tIns="0" rIns="0" bIns="0" rtlCol="0"/>
            <a:lstStyle/>
            <a:p>
              <a:endParaRPr/>
            </a:p>
          </p:txBody>
        </p:sp>
      </p:grpSp>
      <p:pic>
        <p:nvPicPr>
          <p:cNvPr id="6" name="object 6"/>
          <p:cNvPicPr/>
          <p:nvPr/>
        </p:nvPicPr>
        <p:blipFill>
          <a:blip r:embed="rId2" cstate="print"/>
          <a:stretch>
            <a:fillRect/>
          </a:stretch>
        </p:blipFill>
        <p:spPr>
          <a:xfrm>
            <a:off x="4757226" y="1281804"/>
            <a:ext cx="7095743" cy="3469818"/>
          </a:xfrm>
          <a:prstGeom prst="rect">
            <a:avLst/>
          </a:prstGeom>
        </p:spPr>
      </p:pic>
      <p:grpSp>
        <p:nvGrpSpPr>
          <p:cNvPr id="7" name="object 7"/>
          <p:cNvGrpSpPr/>
          <p:nvPr/>
        </p:nvGrpSpPr>
        <p:grpSpPr>
          <a:xfrm>
            <a:off x="5375746" y="88891"/>
            <a:ext cx="4036060" cy="768350"/>
            <a:chOff x="4078173" y="194892"/>
            <a:chExt cx="4036060" cy="768350"/>
          </a:xfrm>
        </p:grpSpPr>
        <p:sp>
          <p:nvSpPr>
            <p:cNvPr id="8" name="object 8"/>
            <p:cNvSpPr/>
            <p:nvPr/>
          </p:nvSpPr>
          <p:spPr>
            <a:xfrm>
              <a:off x="4084523" y="201241"/>
              <a:ext cx="4023360" cy="755650"/>
            </a:xfrm>
            <a:custGeom>
              <a:avLst/>
              <a:gdLst/>
              <a:ahLst/>
              <a:cxnLst/>
              <a:rect l="l" t="t" r="r" b="b"/>
              <a:pathLst>
                <a:path w="4023359" h="755650">
                  <a:moveTo>
                    <a:pt x="3978503" y="0"/>
                  </a:moveTo>
                  <a:lnTo>
                    <a:pt x="44450" y="0"/>
                  </a:lnTo>
                  <a:lnTo>
                    <a:pt x="27164" y="3498"/>
                  </a:lnTo>
                  <a:lnTo>
                    <a:pt x="13033" y="13033"/>
                  </a:lnTo>
                  <a:lnTo>
                    <a:pt x="3498" y="27164"/>
                  </a:lnTo>
                  <a:lnTo>
                    <a:pt x="0" y="44449"/>
                  </a:lnTo>
                  <a:lnTo>
                    <a:pt x="0" y="710679"/>
                  </a:lnTo>
                  <a:lnTo>
                    <a:pt x="3498" y="727965"/>
                  </a:lnTo>
                  <a:lnTo>
                    <a:pt x="13033" y="742095"/>
                  </a:lnTo>
                  <a:lnTo>
                    <a:pt x="27164" y="751630"/>
                  </a:lnTo>
                  <a:lnTo>
                    <a:pt x="44450" y="755129"/>
                  </a:lnTo>
                  <a:lnTo>
                    <a:pt x="3978503" y="755129"/>
                  </a:lnTo>
                  <a:lnTo>
                    <a:pt x="3995789" y="751630"/>
                  </a:lnTo>
                  <a:lnTo>
                    <a:pt x="4009920" y="742095"/>
                  </a:lnTo>
                  <a:lnTo>
                    <a:pt x="4019455" y="727965"/>
                  </a:lnTo>
                  <a:lnTo>
                    <a:pt x="4022953" y="710679"/>
                  </a:lnTo>
                  <a:lnTo>
                    <a:pt x="4022953" y="44449"/>
                  </a:lnTo>
                  <a:lnTo>
                    <a:pt x="4019455" y="27164"/>
                  </a:lnTo>
                  <a:lnTo>
                    <a:pt x="4009920" y="13033"/>
                  </a:lnTo>
                  <a:lnTo>
                    <a:pt x="3995789" y="3498"/>
                  </a:lnTo>
                  <a:lnTo>
                    <a:pt x="3978503" y="0"/>
                  </a:lnTo>
                  <a:close/>
                </a:path>
              </a:pathLst>
            </a:custGeom>
            <a:solidFill>
              <a:srgbClr val="B9D3D3"/>
            </a:solidFill>
          </p:spPr>
          <p:txBody>
            <a:bodyPr wrap="square" lIns="0" tIns="0" rIns="0" bIns="0" rtlCol="0"/>
            <a:lstStyle/>
            <a:p>
              <a:endParaRPr/>
            </a:p>
          </p:txBody>
        </p:sp>
        <p:sp>
          <p:nvSpPr>
            <p:cNvPr id="9" name="object 9"/>
            <p:cNvSpPr/>
            <p:nvPr/>
          </p:nvSpPr>
          <p:spPr>
            <a:xfrm>
              <a:off x="4078173" y="194892"/>
              <a:ext cx="4036060" cy="768350"/>
            </a:xfrm>
            <a:custGeom>
              <a:avLst/>
              <a:gdLst/>
              <a:ahLst/>
              <a:cxnLst/>
              <a:rect l="l" t="t" r="r" b="b"/>
              <a:pathLst>
                <a:path w="4036059" h="768350">
                  <a:moveTo>
                    <a:pt x="3984853" y="0"/>
                  </a:moveTo>
                  <a:lnTo>
                    <a:pt x="50800" y="0"/>
                  </a:lnTo>
                  <a:lnTo>
                    <a:pt x="31043" y="3997"/>
                  </a:lnTo>
                  <a:lnTo>
                    <a:pt x="14893" y="14893"/>
                  </a:lnTo>
                  <a:lnTo>
                    <a:pt x="3997" y="31043"/>
                  </a:lnTo>
                  <a:lnTo>
                    <a:pt x="0" y="50800"/>
                  </a:lnTo>
                  <a:lnTo>
                    <a:pt x="0" y="717029"/>
                  </a:lnTo>
                  <a:lnTo>
                    <a:pt x="3997" y="736786"/>
                  </a:lnTo>
                  <a:lnTo>
                    <a:pt x="14893" y="752935"/>
                  </a:lnTo>
                  <a:lnTo>
                    <a:pt x="31043" y="763831"/>
                  </a:lnTo>
                  <a:lnTo>
                    <a:pt x="50800" y="767829"/>
                  </a:lnTo>
                  <a:lnTo>
                    <a:pt x="3984853" y="767829"/>
                  </a:lnTo>
                  <a:lnTo>
                    <a:pt x="4004610" y="763831"/>
                  </a:lnTo>
                  <a:lnTo>
                    <a:pt x="4017508" y="755129"/>
                  </a:lnTo>
                  <a:lnTo>
                    <a:pt x="50800" y="755129"/>
                  </a:lnTo>
                  <a:lnTo>
                    <a:pt x="36006" y="752122"/>
                  </a:lnTo>
                  <a:lnTo>
                    <a:pt x="23891" y="743937"/>
                  </a:lnTo>
                  <a:lnTo>
                    <a:pt x="15706" y="731822"/>
                  </a:lnTo>
                  <a:lnTo>
                    <a:pt x="12700" y="717029"/>
                  </a:lnTo>
                  <a:lnTo>
                    <a:pt x="12700" y="50800"/>
                  </a:lnTo>
                  <a:lnTo>
                    <a:pt x="15706" y="36006"/>
                  </a:lnTo>
                  <a:lnTo>
                    <a:pt x="23891" y="23891"/>
                  </a:lnTo>
                  <a:lnTo>
                    <a:pt x="36006" y="15706"/>
                  </a:lnTo>
                  <a:lnTo>
                    <a:pt x="50800" y="12700"/>
                  </a:lnTo>
                  <a:lnTo>
                    <a:pt x="4017508" y="12700"/>
                  </a:lnTo>
                  <a:lnTo>
                    <a:pt x="4004610" y="3997"/>
                  </a:lnTo>
                  <a:lnTo>
                    <a:pt x="3984853" y="0"/>
                  </a:lnTo>
                  <a:close/>
                </a:path>
                <a:path w="4036059" h="768350">
                  <a:moveTo>
                    <a:pt x="4017508" y="12700"/>
                  </a:moveTo>
                  <a:lnTo>
                    <a:pt x="3984853" y="12700"/>
                  </a:lnTo>
                  <a:lnTo>
                    <a:pt x="3999647" y="15706"/>
                  </a:lnTo>
                  <a:lnTo>
                    <a:pt x="4011761" y="23891"/>
                  </a:lnTo>
                  <a:lnTo>
                    <a:pt x="4019947" y="36006"/>
                  </a:lnTo>
                  <a:lnTo>
                    <a:pt x="4022953" y="50800"/>
                  </a:lnTo>
                  <a:lnTo>
                    <a:pt x="4022953" y="717029"/>
                  </a:lnTo>
                  <a:lnTo>
                    <a:pt x="4019947" y="731822"/>
                  </a:lnTo>
                  <a:lnTo>
                    <a:pt x="4011761" y="743937"/>
                  </a:lnTo>
                  <a:lnTo>
                    <a:pt x="3999647" y="752122"/>
                  </a:lnTo>
                  <a:lnTo>
                    <a:pt x="3984853" y="755129"/>
                  </a:lnTo>
                  <a:lnTo>
                    <a:pt x="4017508" y="755129"/>
                  </a:lnTo>
                  <a:lnTo>
                    <a:pt x="4020759" y="752935"/>
                  </a:lnTo>
                  <a:lnTo>
                    <a:pt x="4031655" y="736786"/>
                  </a:lnTo>
                  <a:lnTo>
                    <a:pt x="4035653" y="717029"/>
                  </a:lnTo>
                  <a:lnTo>
                    <a:pt x="4035653" y="50800"/>
                  </a:lnTo>
                  <a:lnTo>
                    <a:pt x="4031655" y="31043"/>
                  </a:lnTo>
                  <a:lnTo>
                    <a:pt x="4020759" y="14893"/>
                  </a:lnTo>
                  <a:lnTo>
                    <a:pt x="4017508" y="12700"/>
                  </a:lnTo>
                  <a:close/>
                </a:path>
              </a:pathLst>
            </a:custGeom>
            <a:solidFill>
              <a:srgbClr val="131313"/>
            </a:solidFill>
          </p:spPr>
          <p:txBody>
            <a:bodyPr wrap="square" lIns="0" tIns="0" rIns="0" bIns="0" rtlCol="0"/>
            <a:lstStyle/>
            <a:p>
              <a:endParaRPr/>
            </a:p>
          </p:txBody>
        </p:sp>
      </p:grpSp>
      <p:sp>
        <p:nvSpPr>
          <p:cNvPr id="10" name="object 10"/>
          <p:cNvSpPr txBox="1">
            <a:spLocks noGrp="1"/>
          </p:cNvSpPr>
          <p:nvPr>
            <p:ph type="title"/>
          </p:nvPr>
        </p:nvSpPr>
        <p:spPr>
          <a:xfrm>
            <a:off x="5923096" y="136604"/>
            <a:ext cx="3256998" cy="628377"/>
          </a:xfrm>
          <a:prstGeom prst="rect">
            <a:avLst/>
          </a:prstGeom>
        </p:spPr>
        <p:txBody>
          <a:bodyPr vert="horz" wrap="square" lIns="0" tIns="12700" rIns="0" bIns="0" rtlCol="0">
            <a:spAutoFit/>
          </a:bodyPr>
          <a:lstStyle/>
          <a:p>
            <a:pPr marL="12700">
              <a:lnSpc>
                <a:spcPct val="100000"/>
              </a:lnSpc>
              <a:spcBef>
                <a:spcPts val="100"/>
              </a:spcBef>
            </a:pPr>
            <a:r>
              <a:rPr sz="4000" dirty="0">
                <a:latin typeface="Sassoon Sans Rg" pitchFamily="50" charset="0"/>
              </a:rPr>
              <a:t>Excavation site</a:t>
            </a:r>
          </a:p>
        </p:txBody>
      </p:sp>
      <p:grpSp>
        <p:nvGrpSpPr>
          <p:cNvPr id="11" name="object 11"/>
          <p:cNvGrpSpPr/>
          <p:nvPr/>
        </p:nvGrpSpPr>
        <p:grpSpPr>
          <a:xfrm>
            <a:off x="5186733" y="6409173"/>
            <a:ext cx="1818639" cy="265430"/>
            <a:chOff x="5186733" y="6409173"/>
            <a:chExt cx="1818639" cy="265430"/>
          </a:xfrm>
        </p:grpSpPr>
        <p:sp>
          <p:nvSpPr>
            <p:cNvPr id="12" name="object 12"/>
            <p:cNvSpPr/>
            <p:nvPr/>
          </p:nvSpPr>
          <p:spPr>
            <a:xfrm>
              <a:off x="5193079" y="6415518"/>
              <a:ext cx="1805939" cy="252729"/>
            </a:xfrm>
            <a:custGeom>
              <a:avLst/>
              <a:gdLst/>
              <a:ahLst/>
              <a:cxnLst/>
              <a:rect l="l" t="t" r="r" b="b"/>
              <a:pathLst>
                <a:path w="1805940" h="252729">
                  <a:moveTo>
                    <a:pt x="1679511" y="0"/>
                  </a:moveTo>
                  <a:lnTo>
                    <a:pt x="126326" y="0"/>
                  </a:lnTo>
                  <a:lnTo>
                    <a:pt x="77200" y="9942"/>
                  </a:lnTo>
                  <a:lnTo>
                    <a:pt x="37041" y="37042"/>
                  </a:lnTo>
                  <a:lnTo>
                    <a:pt x="9942" y="77206"/>
                  </a:lnTo>
                  <a:lnTo>
                    <a:pt x="0" y="126339"/>
                  </a:lnTo>
                  <a:lnTo>
                    <a:pt x="9942" y="175458"/>
                  </a:lnTo>
                  <a:lnTo>
                    <a:pt x="37041" y="215614"/>
                  </a:lnTo>
                  <a:lnTo>
                    <a:pt x="77200" y="242711"/>
                  </a:lnTo>
                  <a:lnTo>
                    <a:pt x="126326" y="252653"/>
                  </a:lnTo>
                  <a:lnTo>
                    <a:pt x="1679511" y="252653"/>
                  </a:lnTo>
                  <a:lnTo>
                    <a:pt x="1728637" y="242711"/>
                  </a:lnTo>
                  <a:lnTo>
                    <a:pt x="1768797" y="215614"/>
                  </a:lnTo>
                  <a:lnTo>
                    <a:pt x="1795895" y="175458"/>
                  </a:lnTo>
                  <a:lnTo>
                    <a:pt x="1805838" y="126339"/>
                  </a:lnTo>
                  <a:lnTo>
                    <a:pt x="1795895" y="77206"/>
                  </a:lnTo>
                  <a:lnTo>
                    <a:pt x="1768797" y="37042"/>
                  </a:lnTo>
                  <a:lnTo>
                    <a:pt x="1728637" y="9942"/>
                  </a:lnTo>
                  <a:lnTo>
                    <a:pt x="1679511" y="0"/>
                  </a:lnTo>
                  <a:close/>
                </a:path>
              </a:pathLst>
            </a:custGeom>
            <a:solidFill>
              <a:srgbClr val="B9D3D3"/>
            </a:solidFill>
          </p:spPr>
          <p:txBody>
            <a:bodyPr wrap="square" lIns="0" tIns="0" rIns="0" bIns="0" rtlCol="0"/>
            <a:lstStyle/>
            <a:p>
              <a:endParaRPr/>
            </a:p>
          </p:txBody>
        </p:sp>
        <p:sp>
          <p:nvSpPr>
            <p:cNvPr id="13" name="object 13"/>
            <p:cNvSpPr/>
            <p:nvPr/>
          </p:nvSpPr>
          <p:spPr>
            <a:xfrm>
              <a:off x="5186733" y="6409173"/>
              <a:ext cx="1818639" cy="265430"/>
            </a:xfrm>
            <a:custGeom>
              <a:avLst/>
              <a:gdLst/>
              <a:ahLst/>
              <a:cxnLst/>
              <a:rect l="l" t="t" r="r" b="b"/>
              <a:pathLst>
                <a:path w="1818640" h="265429">
                  <a:moveTo>
                    <a:pt x="1685861" y="0"/>
                  </a:moveTo>
                  <a:lnTo>
                    <a:pt x="132676" y="0"/>
                  </a:lnTo>
                  <a:lnTo>
                    <a:pt x="90783" y="6775"/>
                  </a:lnTo>
                  <a:lnTo>
                    <a:pt x="54367" y="25634"/>
                  </a:lnTo>
                  <a:lnTo>
                    <a:pt x="25630" y="54372"/>
                  </a:lnTo>
                  <a:lnTo>
                    <a:pt x="6774" y="90788"/>
                  </a:lnTo>
                  <a:lnTo>
                    <a:pt x="0" y="132676"/>
                  </a:lnTo>
                  <a:lnTo>
                    <a:pt x="6774" y="174565"/>
                  </a:lnTo>
                  <a:lnTo>
                    <a:pt x="25630" y="210980"/>
                  </a:lnTo>
                  <a:lnTo>
                    <a:pt x="54367" y="239719"/>
                  </a:lnTo>
                  <a:lnTo>
                    <a:pt x="90783" y="258577"/>
                  </a:lnTo>
                  <a:lnTo>
                    <a:pt x="132676" y="265353"/>
                  </a:lnTo>
                  <a:lnTo>
                    <a:pt x="1685861" y="265353"/>
                  </a:lnTo>
                  <a:lnTo>
                    <a:pt x="1727750" y="258577"/>
                  </a:lnTo>
                  <a:lnTo>
                    <a:pt x="1739189" y="252653"/>
                  </a:lnTo>
                  <a:lnTo>
                    <a:pt x="132676" y="252653"/>
                  </a:lnTo>
                  <a:lnTo>
                    <a:pt x="86091" y="243187"/>
                  </a:lnTo>
                  <a:lnTo>
                    <a:pt x="47942" y="217411"/>
                  </a:lnTo>
                  <a:lnTo>
                    <a:pt x="22166" y="179262"/>
                  </a:lnTo>
                  <a:lnTo>
                    <a:pt x="12700" y="132676"/>
                  </a:lnTo>
                  <a:lnTo>
                    <a:pt x="22166" y="86091"/>
                  </a:lnTo>
                  <a:lnTo>
                    <a:pt x="47942" y="47942"/>
                  </a:lnTo>
                  <a:lnTo>
                    <a:pt x="86091" y="22166"/>
                  </a:lnTo>
                  <a:lnTo>
                    <a:pt x="132676" y="12699"/>
                  </a:lnTo>
                  <a:lnTo>
                    <a:pt x="1739189" y="12699"/>
                  </a:lnTo>
                  <a:lnTo>
                    <a:pt x="1727750" y="6775"/>
                  </a:lnTo>
                  <a:lnTo>
                    <a:pt x="1685861" y="0"/>
                  </a:lnTo>
                  <a:close/>
                </a:path>
                <a:path w="1818640" h="265429">
                  <a:moveTo>
                    <a:pt x="1739189" y="12699"/>
                  </a:moveTo>
                  <a:lnTo>
                    <a:pt x="1685861" y="12699"/>
                  </a:lnTo>
                  <a:lnTo>
                    <a:pt x="1732441" y="22166"/>
                  </a:lnTo>
                  <a:lnTo>
                    <a:pt x="1770591" y="47942"/>
                  </a:lnTo>
                  <a:lnTo>
                    <a:pt x="1796369" y="86091"/>
                  </a:lnTo>
                  <a:lnTo>
                    <a:pt x="1805838" y="132676"/>
                  </a:lnTo>
                  <a:lnTo>
                    <a:pt x="1796369" y="179262"/>
                  </a:lnTo>
                  <a:lnTo>
                    <a:pt x="1770591" y="217411"/>
                  </a:lnTo>
                  <a:lnTo>
                    <a:pt x="1732441" y="243187"/>
                  </a:lnTo>
                  <a:lnTo>
                    <a:pt x="1685861" y="252653"/>
                  </a:lnTo>
                  <a:lnTo>
                    <a:pt x="1739189" y="252653"/>
                  </a:lnTo>
                  <a:lnTo>
                    <a:pt x="1764165" y="239719"/>
                  </a:lnTo>
                  <a:lnTo>
                    <a:pt x="1792903" y="210980"/>
                  </a:lnTo>
                  <a:lnTo>
                    <a:pt x="1811762" y="174565"/>
                  </a:lnTo>
                  <a:lnTo>
                    <a:pt x="1818538" y="132676"/>
                  </a:lnTo>
                  <a:lnTo>
                    <a:pt x="1811762" y="90788"/>
                  </a:lnTo>
                  <a:lnTo>
                    <a:pt x="1792903" y="54372"/>
                  </a:lnTo>
                  <a:lnTo>
                    <a:pt x="1764165" y="25634"/>
                  </a:lnTo>
                  <a:lnTo>
                    <a:pt x="1739189" y="12699"/>
                  </a:lnTo>
                  <a:close/>
                </a:path>
              </a:pathLst>
            </a:custGeom>
            <a:solidFill>
              <a:srgbClr val="131313"/>
            </a:solidFill>
          </p:spPr>
          <p:txBody>
            <a:bodyPr wrap="square" lIns="0" tIns="0" rIns="0" bIns="0" rtlCol="0"/>
            <a:lstStyle/>
            <a:p>
              <a:endParaRPr/>
            </a:p>
          </p:txBody>
        </p:sp>
        <p:pic>
          <p:nvPicPr>
            <p:cNvPr id="14" name="object 14"/>
            <p:cNvPicPr/>
            <p:nvPr/>
          </p:nvPicPr>
          <p:blipFill>
            <a:blip r:embed="rId3" cstate="print"/>
            <a:stretch>
              <a:fillRect/>
            </a:stretch>
          </p:blipFill>
          <p:spPr>
            <a:xfrm>
              <a:off x="5267493" y="6433937"/>
              <a:ext cx="216506" cy="216511"/>
            </a:xfrm>
            <a:prstGeom prst="rect">
              <a:avLst/>
            </a:prstGeom>
          </p:spPr>
        </p:pic>
      </p:grpSp>
      <p:grpSp>
        <p:nvGrpSpPr>
          <p:cNvPr id="15" name="object 15"/>
          <p:cNvGrpSpPr/>
          <p:nvPr/>
        </p:nvGrpSpPr>
        <p:grpSpPr>
          <a:xfrm>
            <a:off x="514532" y="1269917"/>
            <a:ext cx="3875404" cy="4824095"/>
            <a:chOff x="514532" y="1269917"/>
            <a:chExt cx="3875404" cy="4824095"/>
          </a:xfrm>
        </p:grpSpPr>
        <p:sp>
          <p:nvSpPr>
            <p:cNvPr id="16" name="object 16"/>
            <p:cNvSpPr/>
            <p:nvPr/>
          </p:nvSpPr>
          <p:spPr>
            <a:xfrm>
              <a:off x="520882" y="1276267"/>
              <a:ext cx="3862704" cy="4811395"/>
            </a:xfrm>
            <a:custGeom>
              <a:avLst/>
              <a:gdLst/>
              <a:ahLst/>
              <a:cxnLst/>
              <a:rect l="l" t="t" r="r" b="b"/>
              <a:pathLst>
                <a:path w="3862704" h="4811395">
                  <a:moveTo>
                    <a:pt x="3582987" y="0"/>
                  </a:moveTo>
                  <a:lnTo>
                    <a:pt x="279400" y="0"/>
                  </a:lnTo>
                  <a:lnTo>
                    <a:pt x="234077" y="3656"/>
                  </a:lnTo>
                  <a:lnTo>
                    <a:pt x="191084" y="14243"/>
                  </a:lnTo>
                  <a:lnTo>
                    <a:pt x="150995" y="31184"/>
                  </a:lnTo>
                  <a:lnTo>
                    <a:pt x="114385" y="53905"/>
                  </a:lnTo>
                  <a:lnTo>
                    <a:pt x="81830" y="81830"/>
                  </a:lnTo>
                  <a:lnTo>
                    <a:pt x="53905" y="114385"/>
                  </a:lnTo>
                  <a:lnTo>
                    <a:pt x="31184" y="150995"/>
                  </a:lnTo>
                  <a:lnTo>
                    <a:pt x="14243" y="191084"/>
                  </a:lnTo>
                  <a:lnTo>
                    <a:pt x="3656" y="234077"/>
                  </a:lnTo>
                  <a:lnTo>
                    <a:pt x="0" y="279399"/>
                  </a:lnTo>
                  <a:lnTo>
                    <a:pt x="0" y="4531677"/>
                  </a:lnTo>
                  <a:lnTo>
                    <a:pt x="3656" y="4576993"/>
                  </a:lnTo>
                  <a:lnTo>
                    <a:pt x="14243" y="4619983"/>
                  </a:lnTo>
                  <a:lnTo>
                    <a:pt x="31184" y="4660070"/>
                  </a:lnTo>
                  <a:lnTo>
                    <a:pt x="53905" y="4696680"/>
                  </a:lnTo>
                  <a:lnTo>
                    <a:pt x="81830" y="4729237"/>
                  </a:lnTo>
                  <a:lnTo>
                    <a:pt x="114385" y="4757164"/>
                  </a:lnTo>
                  <a:lnTo>
                    <a:pt x="150995" y="4779888"/>
                  </a:lnTo>
                  <a:lnTo>
                    <a:pt x="191084" y="4796831"/>
                  </a:lnTo>
                  <a:lnTo>
                    <a:pt x="234077" y="4807420"/>
                  </a:lnTo>
                  <a:lnTo>
                    <a:pt x="279400" y="4811077"/>
                  </a:lnTo>
                  <a:lnTo>
                    <a:pt x="3582987" y="4811077"/>
                  </a:lnTo>
                  <a:lnTo>
                    <a:pt x="3628306" y="4807420"/>
                  </a:lnTo>
                  <a:lnTo>
                    <a:pt x="3671298" y="4796831"/>
                  </a:lnTo>
                  <a:lnTo>
                    <a:pt x="3711386" y="4779888"/>
                  </a:lnTo>
                  <a:lnTo>
                    <a:pt x="3747996" y="4757164"/>
                  </a:lnTo>
                  <a:lnTo>
                    <a:pt x="3780551" y="4729237"/>
                  </a:lnTo>
                  <a:lnTo>
                    <a:pt x="3808478" y="4696680"/>
                  </a:lnTo>
                  <a:lnTo>
                    <a:pt x="3831200" y="4660070"/>
                  </a:lnTo>
                  <a:lnTo>
                    <a:pt x="3848143" y="4619983"/>
                  </a:lnTo>
                  <a:lnTo>
                    <a:pt x="3858730" y="4576993"/>
                  </a:lnTo>
                  <a:lnTo>
                    <a:pt x="3862387" y="4531677"/>
                  </a:lnTo>
                  <a:lnTo>
                    <a:pt x="3862387" y="279399"/>
                  </a:lnTo>
                  <a:lnTo>
                    <a:pt x="3858730" y="234077"/>
                  </a:lnTo>
                  <a:lnTo>
                    <a:pt x="3848143" y="191084"/>
                  </a:lnTo>
                  <a:lnTo>
                    <a:pt x="3831200" y="150995"/>
                  </a:lnTo>
                  <a:lnTo>
                    <a:pt x="3808478" y="114385"/>
                  </a:lnTo>
                  <a:lnTo>
                    <a:pt x="3780551" y="81830"/>
                  </a:lnTo>
                  <a:lnTo>
                    <a:pt x="3747996" y="53905"/>
                  </a:lnTo>
                  <a:lnTo>
                    <a:pt x="3711386" y="31184"/>
                  </a:lnTo>
                  <a:lnTo>
                    <a:pt x="3671298" y="14243"/>
                  </a:lnTo>
                  <a:lnTo>
                    <a:pt x="3628306" y="3656"/>
                  </a:lnTo>
                  <a:lnTo>
                    <a:pt x="3582987" y="0"/>
                  </a:lnTo>
                  <a:close/>
                </a:path>
              </a:pathLst>
            </a:custGeom>
            <a:solidFill>
              <a:srgbClr val="F7F7F7"/>
            </a:solidFill>
          </p:spPr>
          <p:txBody>
            <a:bodyPr wrap="square" lIns="0" tIns="0" rIns="0" bIns="0" rtlCol="0"/>
            <a:lstStyle/>
            <a:p>
              <a:endParaRPr/>
            </a:p>
          </p:txBody>
        </p:sp>
        <p:sp>
          <p:nvSpPr>
            <p:cNvPr id="17" name="object 17"/>
            <p:cNvSpPr/>
            <p:nvPr/>
          </p:nvSpPr>
          <p:spPr>
            <a:xfrm>
              <a:off x="520882" y="1276267"/>
              <a:ext cx="3862704" cy="4811395"/>
            </a:xfrm>
            <a:custGeom>
              <a:avLst/>
              <a:gdLst/>
              <a:ahLst/>
              <a:cxnLst/>
              <a:rect l="l" t="t" r="r" b="b"/>
              <a:pathLst>
                <a:path w="3862704" h="4811395">
                  <a:moveTo>
                    <a:pt x="3582987" y="4811077"/>
                  </a:moveTo>
                  <a:lnTo>
                    <a:pt x="279400" y="4811077"/>
                  </a:lnTo>
                  <a:lnTo>
                    <a:pt x="234077" y="4807420"/>
                  </a:lnTo>
                  <a:lnTo>
                    <a:pt x="191084" y="4796831"/>
                  </a:lnTo>
                  <a:lnTo>
                    <a:pt x="150995" y="4779888"/>
                  </a:lnTo>
                  <a:lnTo>
                    <a:pt x="114385" y="4757164"/>
                  </a:lnTo>
                  <a:lnTo>
                    <a:pt x="81830" y="4729237"/>
                  </a:lnTo>
                  <a:lnTo>
                    <a:pt x="53905" y="4696680"/>
                  </a:lnTo>
                  <a:lnTo>
                    <a:pt x="31184" y="4660070"/>
                  </a:lnTo>
                  <a:lnTo>
                    <a:pt x="14243" y="4619983"/>
                  </a:lnTo>
                  <a:lnTo>
                    <a:pt x="3656" y="4576993"/>
                  </a:lnTo>
                  <a:lnTo>
                    <a:pt x="0" y="4531677"/>
                  </a:lnTo>
                  <a:lnTo>
                    <a:pt x="0" y="279399"/>
                  </a:lnTo>
                  <a:lnTo>
                    <a:pt x="3656" y="234077"/>
                  </a:lnTo>
                  <a:lnTo>
                    <a:pt x="14243" y="191084"/>
                  </a:lnTo>
                  <a:lnTo>
                    <a:pt x="31184" y="150995"/>
                  </a:lnTo>
                  <a:lnTo>
                    <a:pt x="53905" y="114385"/>
                  </a:lnTo>
                  <a:lnTo>
                    <a:pt x="81830" y="81830"/>
                  </a:lnTo>
                  <a:lnTo>
                    <a:pt x="114385" y="53905"/>
                  </a:lnTo>
                  <a:lnTo>
                    <a:pt x="150995" y="31184"/>
                  </a:lnTo>
                  <a:lnTo>
                    <a:pt x="191084" y="14243"/>
                  </a:lnTo>
                  <a:lnTo>
                    <a:pt x="234077" y="3656"/>
                  </a:lnTo>
                  <a:lnTo>
                    <a:pt x="279400" y="0"/>
                  </a:lnTo>
                  <a:lnTo>
                    <a:pt x="3582987" y="0"/>
                  </a:lnTo>
                  <a:lnTo>
                    <a:pt x="3628306" y="3656"/>
                  </a:lnTo>
                  <a:lnTo>
                    <a:pt x="3671298" y="14243"/>
                  </a:lnTo>
                  <a:lnTo>
                    <a:pt x="3711386" y="31184"/>
                  </a:lnTo>
                  <a:lnTo>
                    <a:pt x="3747996" y="53905"/>
                  </a:lnTo>
                  <a:lnTo>
                    <a:pt x="3780551" y="81830"/>
                  </a:lnTo>
                  <a:lnTo>
                    <a:pt x="3808478" y="114385"/>
                  </a:lnTo>
                  <a:lnTo>
                    <a:pt x="3831200" y="150995"/>
                  </a:lnTo>
                  <a:lnTo>
                    <a:pt x="3848143" y="191084"/>
                  </a:lnTo>
                  <a:lnTo>
                    <a:pt x="3858730" y="234077"/>
                  </a:lnTo>
                  <a:lnTo>
                    <a:pt x="3862387" y="279399"/>
                  </a:lnTo>
                  <a:lnTo>
                    <a:pt x="3862387" y="4531677"/>
                  </a:lnTo>
                  <a:lnTo>
                    <a:pt x="3858730" y="4576993"/>
                  </a:lnTo>
                  <a:lnTo>
                    <a:pt x="3848143" y="4619983"/>
                  </a:lnTo>
                  <a:lnTo>
                    <a:pt x="3831200" y="4660070"/>
                  </a:lnTo>
                  <a:lnTo>
                    <a:pt x="3808478" y="4696680"/>
                  </a:lnTo>
                  <a:lnTo>
                    <a:pt x="3780551" y="4729237"/>
                  </a:lnTo>
                  <a:lnTo>
                    <a:pt x="3747996" y="4757164"/>
                  </a:lnTo>
                  <a:lnTo>
                    <a:pt x="3711386" y="4779888"/>
                  </a:lnTo>
                  <a:lnTo>
                    <a:pt x="3671298" y="4796831"/>
                  </a:lnTo>
                  <a:lnTo>
                    <a:pt x="3628306" y="4807420"/>
                  </a:lnTo>
                  <a:lnTo>
                    <a:pt x="3582987" y="4811077"/>
                  </a:lnTo>
                  <a:close/>
                </a:path>
              </a:pathLst>
            </a:custGeom>
            <a:ln w="12700">
              <a:solidFill>
                <a:srgbClr val="150428"/>
              </a:solidFill>
            </a:ln>
          </p:spPr>
          <p:txBody>
            <a:bodyPr wrap="square" lIns="0" tIns="0" rIns="0" bIns="0" rtlCol="0"/>
            <a:lstStyle/>
            <a:p>
              <a:endParaRPr/>
            </a:p>
          </p:txBody>
        </p:sp>
      </p:grpSp>
      <p:sp>
        <p:nvSpPr>
          <p:cNvPr id="18" name="object 18"/>
          <p:cNvSpPr txBox="1"/>
          <p:nvPr/>
        </p:nvSpPr>
        <p:spPr>
          <a:xfrm>
            <a:off x="838200" y="1619410"/>
            <a:ext cx="2952590" cy="2800190"/>
          </a:xfrm>
          <a:prstGeom prst="rect">
            <a:avLst/>
          </a:prstGeom>
        </p:spPr>
        <p:txBody>
          <a:bodyPr vert="horz" wrap="square" lIns="0" tIns="12700" rIns="0" bIns="0" rtlCol="0">
            <a:spAutoFit/>
          </a:bodyPr>
          <a:lstStyle/>
          <a:p>
            <a:pPr marL="12700" marR="5080">
              <a:lnSpc>
                <a:spcPct val="107200"/>
              </a:lnSpc>
              <a:spcBef>
                <a:spcPts val="100"/>
              </a:spcBef>
            </a:pPr>
            <a:r>
              <a:rPr sz="2100" dirty="0">
                <a:solidFill>
                  <a:srgbClr val="1B283D"/>
                </a:solidFill>
                <a:latin typeface="Sassoon Sans Rg" pitchFamily="50" charset="0"/>
                <a:cs typeface="Arial MT"/>
              </a:rPr>
              <a:t>Hi! I’m an </a:t>
            </a:r>
            <a:r>
              <a:rPr sz="2100" b="1" dirty="0">
                <a:solidFill>
                  <a:srgbClr val="1B283D"/>
                </a:solidFill>
                <a:latin typeface="Sassoon Sans Rg" pitchFamily="50" charset="0"/>
                <a:cs typeface="Arial"/>
              </a:rPr>
              <a:t>archaeologist</a:t>
            </a:r>
            <a:r>
              <a:rPr sz="2100" dirty="0">
                <a:solidFill>
                  <a:srgbClr val="1B283D"/>
                </a:solidFill>
                <a:latin typeface="Sassoon Sans Rg" pitchFamily="50" charset="0"/>
                <a:cs typeface="Arial MT"/>
              </a:rPr>
              <a:t>,  and I’ve been excavating  this field in </a:t>
            </a:r>
            <a:r>
              <a:rPr sz="2100" b="1" dirty="0">
                <a:solidFill>
                  <a:srgbClr val="1B283D"/>
                </a:solidFill>
                <a:latin typeface="Sassoon Sans Rg" pitchFamily="50" charset="0"/>
                <a:cs typeface="Arial"/>
              </a:rPr>
              <a:t>Essex</a:t>
            </a:r>
            <a:r>
              <a:rPr sz="2100" dirty="0">
                <a:solidFill>
                  <a:srgbClr val="1B283D"/>
                </a:solidFill>
                <a:latin typeface="Sassoon Sans Rg" pitchFamily="50" charset="0"/>
                <a:cs typeface="Arial MT"/>
              </a:rPr>
              <a:t>.</a:t>
            </a:r>
            <a:endParaRPr sz="2100" dirty="0">
              <a:latin typeface="Sassoon Sans Rg" pitchFamily="50" charset="0"/>
              <a:cs typeface="Arial MT"/>
            </a:endParaRPr>
          </a:p>
          <a:p>
            <a:pPr>
              <a:lnSpc>
                <a:spcPct val="100000"/>
              </a:lnSpc>
              <a:spcBef>
                <a:spcPts val="50"/>
              </a:spcBef>
            </a:pPr>
            <a:endParaRPr sz="2300" dirty="0">
              <a:latin typeface="Sassoon Sans Rg" pitchFamily="50" charset="0"/>
              <a:cs typeface="Arial MT"/>
            </a:endParaRPr>
          </a:p>
          <a:p>
            <a:pPr marL="12700" marR="198755" algn="just">
              <a:lnSpc>
                <a:spcPct val="107200"/>
              </a:lnSpc>
            </a:pPr>
            <a:r>
              <a:rPr sz="2100" dirty="0">
                <a:solidFill>
                  <a:srgbClr val="1B283D"/>
                </a:solidFill>
                <a:latin typeface="Sassoon Sans Rg" pitchFamily="50" charset="0"/>
                <a:cs typeface="Arial MT"/>
              </a:rPr>
              <a:t>We have found evidence  of </a:t>
            </a:r>
            <a:r>
              <a:rPr sz="2100" b="1" dirty="0">
                <a:solidFill>
                  <a:srgbClr val="1B283D"/>
                </a:solidFill>
                <a:latin typeface="Sassoon Sans Rg" pitchFamily="50" charset="0"/>
                <a:cs typeface="Arial"/>
              </a:rPr>
              <a:t>holes </a:t>
            </a:r>
            <a:r>
              <a:rPr sz="2100" dirty="0">
                <a:solidFill>
                  <a:srgbClr val="1B283D"/>
                </a:solidFill>
                <a:latin typeface="Sassoon Sans Rg" pitchFamily="50" charset="0"/>
                <a:cs typeface="Arial MT"/>
              </a:rPr>
              <a:t>dug into circles  dating back to the </a:t>
            </a:r>
            <a:r>
              <a:rPr sz="2100" b="1" dirty="0">
                <a:solidFill>
                  <a:srgbClr val="1B283D"/>
                </a:solidFill>
                <a:latin typeface="Sassoon Sans Rg" pitchFamily="50" charset="0"/>
                <a:cs typeface="Arial"/>
              </a:rPr>
              <a:t>Iron  Age</a:t>
            </a:r>
            <a:r>
              <a:rPr sz="2100" dirty="0">
                <a:solidFill>
                  <a:srgbClr val="1B283D"/>
                </a:solidFill>
                <a:latin typeface="Sassoon Sans Rg" pitchFamily="50" charset="0"/>
                <a:cs typeface="Arial MT"/>
              </a:rPr>
              <a:t>.</a:t>
            </a:r>
            <a:endParaRPr sz="2100" dirty="0">
              <a:latin typeface="Sassoon Sans Rg" pitchFamily="50" charset="0"/>
              <a:cs typeface="Arial MT"/>
            </a:endParaRPr>
          </a:p>
        </p:txBody>
      </p:sp>
      <p:sp>
        <p:nvSpPr>
          <p:cNvPr id="19" name="object 19"/>
          <p:cNvSpPr txBox="1"/>
          <p:nvPr/>
        </p:nvSpPr>
        <p:spPr>
          <a:xfrm>
            <a:off x="838200" y="4736465"/>
            <a:ext cx="2603152" cy="1054735"/>
          </a:xfrm>
          <a:prstGeom prst="rect">
            <a:avLst/>
          </a:prstGeom>
        </p:spPr>
        <p:txBody>
          <a:bodyPr vert="horz" wrap="square" lIns="0" tIns="12700" rIns="0" bIns="0" rtlCol="0">
            <a:spAutoFit/>
          </a:bodyPr>
          <a:lstStyle/>
          <a:p>
            <a:pPr marL="12700" marR="5080">
              <a:lnSpc>
                <a:spcPct val="107200"/>
              </a:lnSpc>
              <a:spcBef>
                <a:spcPts val="100"/>
              </a:spcBef>
            </a:pPr>
            <a:r>
              <a:rPr sz="2100" dirty="0">
                <a:solidFill>
                  <a:srgbClr val="1B283D"/>
                </a:solidFill>
                <a:latin typeface="Sassoon Sans Rg" pitchFamily="50" charset="0"/>
                <a:cs typeface="Arial MT"/>
              </a:rPr>
              <a:t>What do you think this  </a:t>
            </a:r>
            <a:r>
              <a:rPr sz="2100" b="1" dirty="0">
                <a:solidFill>
                  <a:srgbClr val="1B283D"/>
                </a:solidFill>
                <a:latin typeface="Sassoon Sans Rg" pitchFamily="50" charset="0"/>
                <a:cs typeface="Arial"/>
              </a:rPr>
              <a:t>historical evidence </a:t>
            </a:r>
            <a:r>
              <a:rPr sz="2100" dirty="0">
                <a:solidFill>
                  <a:srgbClr val="1B283D"/>
                </a:solidFill>
                <a:latin typeface="Sassoon Sans Rg" pitchFamily="50" charset="0"/>
                <a:cs typeface="Arial MT"/>
              </a:rPr>
              <a:t>is  showing?</a:t>
            </a:r>
            <a:endParaRPr sz="2100" dirty="0">
              <a:latin typeface="Sassoon Sans Rg" pitchFamily="50" charset="0"/>
              <a:cs typeface="Arial MT"/>
            </a:endParaRPr>
          </a:p>
        </p:txBody>
      </p:sp>
      <p:grpSp>
        <p:nvGrpSpPr>
          <p:cNvPr id="20" name="object 20"/>
          <p:cNvGrpSpPr/>
          <p:nvPr/>
        </p:nvGrpSpPr>
        <p:grpSpPr>
          <a:xfrm>
            <a:off x="4726674" y="5014957"/>
            <a:ext cx="6951345" cy="1078865"/>
            <a:chOff x="4726674" y="5014957"/>
            <a:chExt cx="6951345" cy="1078865"/>
          </a:xfrm>
        </p:grpSpPr>
        <p:sp>
          <p:nvSpPr>
            <p:cNvPr id="21" name="object 21"/>
            <p:cNvSpPr/>
            <p:nvPr/>
          </p:nvSpPr>
          <p:spPr>
            <a:xfrm>
              <a:off x="4733024" y="5021307"/>
              <a:ext cx="6938645" cy="1066165"/>
            </a:xfrm>
            <a:custGeom>
              <a:avLst/>
              <a:gdLst/>
              <a:ahLst/>
              <a:cxnLst/>
              <a:rect l="l" t="t" r="r" b="b"/>
              <a:pathLst>
                <a:path w="6938645" h="1066164">
                  <a:moveTo>
                    <a:pt x="6899998" y="0"/>
                  </a:moveTo>
                  <a:lnTo>
                    <a:pt x="38100" y="0"/>
                  </a:lnTo>
                  <a:lnTo>
                    <a:pt x="23268" y="2992"/>
                  </a:lnTo>
                  <a:lnTo>
                    <a:pt x="11158" y="11153"/>
                  </a:lnTo>
                  <a:lnTo>
                    <a:pt x="2993" y="23263"/>
                  </a:lnTo>
                  <a:lnTo>
                    <a:pt x="0" y="38099"/>
                  </a:lnTo>
                  <a:lnTo>
                    <a:pt x="0" y="1027937"/>
                  </a:lnTo>
                  <a:lnTo>
                    <a:pt x="2993" y="1042763"/>
                  </a:lnTo>
                  <a:lnTo>
                    <a:pt x="11158" y="1054874"/>
                  </a:lnTo>
                  <a:lnTo>
                    <a:pt x="23268" y="1063042"/>
                  </a:lnTo>
                  <a:lnTo>
                    <a:pt x="38100" y="1066037"/>
                  </a:lnTo>
                  <a:lnTo>
                    <a:pt x="6899998" y="1066037"/>
                  </a:lnTo>
                  <a:lnTo>
                    <a:pt x="6914829" y="1063042"/>
                  </a:lnTo>
                  <a:lnTo>
                    <a:pt x="6926940" y="1054874"/>
                  </a:lnTo>
                  <a:lnTo>
                    <a:pt x="6935105" y="1042763"/>
                  </a:lnTo>
                  <a:lnTo>
                    <a:pt x="6938098" y="1027937"/>
                  </a:lnTo>
                  <a:lnTo>
                    <a:pt x="6938098" y="38099"/>
                  </a:lnTo>
                  <a:lnTo>
                    <a:pt x="6935105" y="23263"/>
                  </a:lnTo>
                  <a:lnTo>
                    <a:pt x="6926940" y="11153"/>
                  </a:lnTo>
                  <a:lnTo>
                    <a:pt x="6914829" y="2992"/>
                  </a:lnTo>
                  <a:lnTo>
                    <a:pt x="6899998" y="0"/>
                  </a:lnTo>
                  <a:close/>
                </a:path>
              </a:pathLst>
            </a:custGeom>
            <a:solidFill>
              <a:srgbClr val="B9D3D3"/>
            </a:solidFill>
          </p:spPr>
          <p:txBody>
            <a:bodyPr wrap="square" lIns="0" tIns="0" rIns="0" bIns="0" rtlCol="0"/>
            <a:lstStyle/>
            <a:p>
              <a:endParaRPr/>
            </a:p>
          </p:txBody>
        </p:sp>
        <p:sp>
          <p:nvSpPr>
            <p:cNvPr id="22" name="object 22"/>
            <p:cNvSpPr/>
            <p:nvPr/>
          </p:nvSpPr>
          <p:spPr>
            <a:xfrm>
              <a:off x="4733024" y="5021307"/>
              <a:ext cx="6938645" cy="1066165"/>
            </a:xfrm>
            <a:custGeom>
              <a:avLst/>
              <a:gdLst/>
              <a:ahLst/>
              <a:cxnLst/>
              <a:rect l="l" t="t" r="r" b="b"/>
              <a:pathLst>
                <a:path w="6938645" h="1066164">
                  <a:moveTo>
                    <a:pt x="6899998" y="1066037"/>
                  </a:moveTo>
                  <a:lnTo>
                    <a:pt x="38100" y="1066037"/>
                  </a:lnTo>
                  <a:lnTo>
                    <a:pt x="23268" y="1063042"/>
                  </a:lnTo>
                  <a:lnTo>
                    <a:pt x="11158" y="1054874"/>
                  </a:lnTo>
                  <a:lnTo>
                    <a:pt x="2993" y="1042763"/>
                  </a:lnTo>
                  <a:lnTo>
                    <a:pt x="0" y="1027937"/>
                  </a:lnTo>
                  <a:lnTo>
                    <a:pt x="0" y="38099"/>
                  </a:lnTo>
                  <a:lnTo>
                    <a:pt x="2993" y="23263"/>
                  </a:lnTo>
                  <a:lnTo>
                    <a:pt x="11158" y="11153"/>
                  </a:lnTo>
                  <a:lnTo>
                    <a:pt x="23268" y="2992"/>
                  </a:lnTo>
                  <a:lnTo>
                    <a:pt x="38100" y="0"/>
                  </a:lnTo>
                  <a:lnTo>
                    <a:pt x="6899998" y="0"/>
                  </a:lnTo>
                  <a:lnTo>
                    <a:pt x="6914829" y="2992"/>
                  </a:lnTo>
                  <a:lnTo>
                    <a:pt x="6926940" y="11153"/>
                  </a:lnTo>
                  <a:lnTo>
                    <a:pt x="6935105" y="23263"/>
                  </a:lnTo>
                  <a:lnTo>
                    <a:pt x="6938098" y="38099"/>
                  </a:lnTo>
                  <a:lnTo>
                    <a:pt x="6938098" y="1027937"/>
                  </a:lnTo>
                  <a:lnTo>
                    <a:pt x="6935105" y="1042763"/>
                  </a:lnTo>
                  <a:lnTo>
                    <a:pt x="6926940" y="1054874"/>
                  </a:lnTo>
                  <a:lnTo>
                    <a:pt x="6914829" y="1063042"/>
                  </a:lnTo>
                  <a:lnTo>
                    <a:pt x="6899998" y="1066037"/>
                  </a:lnTo>
                  <a:close/>
                </a:path>
              </a:pathLst>
            </a:custGeom>
            <a:ln w="12700">
              <a:solidFill>
                <a:srgbClr val="131313"/>
              </a:solidFill>
            </a:ln>
          </p:spPr>
          <p:txBody>
            <a:bodyPr wrap="square" lIns="0" tIns="0" rIns="0" bIns="0" rtlCol="0"/>
            <a:lstStyle/>
            <a:p>
              <a:endParaRPr/>
            </a:p>
          </p:txBody>
        </p:sp>
      </p:grpSp>
      <p:sp>
        <p:nvSpPr>
          <p:cNvPr id="23" name="object 23"/>
          <p:cNvSpPr txBox="1"/>
          <p:nvPr/>
        </p:nvSpPr>
        <p:spPr>
          <a:xfrm>
            <a:off x="5256519" y="5155565"/>
            <a:ext cx="5838190" cy="788035"/>
          </a:xfrm>
          <a:prstGeom prst="rect">
            <a:avLst/>
          </a:prstGeom>
        </p:spPr>
        <p:txBody>
          <a:bodyPr vert="horz" wrap="square" lIns="0" tIns="12700" rIns="0" bIns="0" rtlCol="0">
            <a:spAutoFit/>
          </a:bodyPr>
          <a:lstStyle/>
          <a:p>
            <a:pPr marL="12700" marR="5080">
              <a:lnSpc>
                <a:spcPct val="119100"/>
              </a:lnSpc>
              <a:spcBef>
                <a:spcPts val="100"/>
              </a:spcBef>
            </a:pPr>
            <a:r>
              <a:rPr sz="2100" b="1" dirty="0">
                <a:solidFill>
                  <a:srgbClr val="1B283D"/>
                </a:solidFill>
                <a:latin typeface="Sassoon Sans Rg" pitchFamily="50" charset="0"/>
                <a:cs typeface="Arial"/>
              </a:rPr>
              <a:t>Discuss </a:t>
            </a:r>
            <a:r>
              <a:rPr sz="2100" dirty="0">
                <a:solidFill>
                  <a:srgbClr val="1B283D"/>
                </a:solidFill>
                <a:latin typeface="Sassoon Sans Rg" pitchFamily="50" charset="0"/>
                <a:cs typeface="Arial MT"/>
              </a:rPr>
              <a:t>this question with your learning partner, and  be ready to </a:t>
            </a:r>
            <a:r>
              <a:rPr sz="2100" b="1" dirty="0">
                <a:solidFill>
                  <a:srgbClr val="1B283D"/>
                </a:solidFill>
                <a:latin typeface="Sassoon Sans Rg" pitchFamily="50" charset="0"/>
                <a:cs typeface="Arial"/>
              </a:rPr>
              <a:t>share your ideas </a:t>
            </a:r>
            <a:r>
              <a:rPr sz="2100" dirty="0">
                <a:solidFill>
                  <a:srgbClr val="1B283D"/>
                </a:solidFill>
                <a:latin typeface="Sassoon Sans Rg" pitchFamily="50" charset="0"/>
                <a:cs typeface="Arial MT"/>
              </a:rPr>
              <a:t>with the class.</a:t>
            </a:r>
            <a:endParaRPr sz="2100" dirty="0">
              <a:latin typeface="Sassoon Sans Rg" pitchFamily="50" charset="0"/>
              <a:cs typeface="Arial MT"/>
            </a:endParaRPr>
          </a:p>
        </p:txBody>
      </p:sp>
      <p:pic>
        <p:nvPicPr>
          <p:cNvPr id="24" name="object 24"/>
          <p:cNvPicPr/>
          <p:nvPr/>
        </p:nvPicPr>
        <p:blipFill>
          <a:blip r:embed="rId4" cstate="print"/>
          <a:stretch>
            <a:fillRect/>
          </a:stretch>
        </p:blipFill>
        <p:spPr>
          <a:xfrm>
            <a:off x="3804234" y="1132587"/>
            <a:ext cx="1798116" cy="5725412"/>
          </a:xfrm>
          <a:prstGeom prst="rect">
            <a:avLst/>
          </a:prstGeom>
        </p:spPr>
      </p:pic>
      <p:sp>
        <p:nvSpPr>
          <p:cNvPr id="26" name="object 6"/>
          <p:cNvSpPr txBox="1"/>
          <p:nvPr/>
        </p:nvSpPr>
        <p:spPr>
          <a:xfrm>
            <a:off x="11881990" y="46106"/>
            <a:ext cx="193040" cy="391160"/>
          </a:xfrm>
          <a:prstGeom prst="rect">
            <a:avLst/>
          </a:prstGeom>
        </p:spPr>
        <p:txBody>
          <a:bodyPr vert="horz" wrap="square" lIns="0" tIns="12700" rIns="0" bIns="0" rtlCol="0">
            <a:spAutoFit/>
          </a:bodyPr>
          <a:lstStyle/>
          <a:p>
            <a:pPr marL="12700">
              <a:lnSpc>
                <a:spcPct val="100000"/>
              </a:lnSpc>
              <a:spcBef>
                <a:spcPts val="100"/>
              </a:spcBef>
            </a:pPr>
            <a:r>
              <a:rPr lang="uk-UA" sz="2400" b="1" dirty="0">
                <a:solidFill>
                  <a:srgbClr val="1B283D"/>
                </a:solidFill>
                <a:latin typeface="Sassoon Sans Rg" pitchFamily="50" charset="0"/>
                <a:cs typeface="Arial"/>
              </a:rPr>
              <a:t>5</a:t>
            </a:r>
            <a:endParaRPr sz="2400" b="1" dirty="0">
              <a:solidFill>
                <a:srgbClr val="1B283D"/>
              </a:solidFill>
              <a:latin typeface="Sassoon Sans Rg" pitchFamily="50" charset="0"/>
              <a:cs typeface="Arial"/>
            </a:endParaRPr>
          </a:p>
        </p:txBody>
      </p:sp>
      <p:sp>
        <p:nvSpPr>
          <p:cNvPr id="27" name="object 33"/>
          <p:cNvSpPr txBox="1"/>
          <p:nvPr/>
        </p:nvSpPr>
        <p:spPr>
          <a:xfrm>
            <a:off x="5558410" y="6453082"/>
            <a:ext cx="1285240" cy="141064"/>
          </a:xfrm>
          <a:prstGeom prst="rect">
            <a:avLst/>
          </a:prstGeom>
        </p:spPr>
        <p:txBody>
          <a:bodyPr vert="horz" wrap="square" lIns="0" tIns="2540" rIns="0" bIns="0" rtlCol="0">
            <a:spAutoFit/>
          </a:bodyPr>
          <a:lstStyle/>
          <a:p>
            <a:pPr marL="12700">
              <a:lnSpc>
                <a:spcPct val="100000"/>
              </a:lnSpc>
              <a:spcBef>
                <a:spcPts val="20"/>
              </a:spcBef>
            </a:pPr>
            <a:r>
              <a:rPr sz="900" dirty="0">
                <a:solidFill>
                  <a:srgbClr val="1B283D"/>
                </a:solidFill>
                <a:latin typeface="Sassoon Sans Rg" pitchFamily="50" charset="0"/>
                <a:cs typeface="Arial MT"/>
              </a:rPr>
              <a:t>www.grammarsaurus.co.uk</a:t>
            </a:r>
            <a:endParaRPr sz="900" dirty="0">
              <a:latin typeface="Sassoon Sans Rg" pitchFamily="50" charset="0"/>
              <a:cs typeface="Arial MT"/>
            </a:endParaRPr>
          </a:p>
        </p:txBody>
      </p:sp>
      <p:sp>
        <p:nvSpPr>
          <p:cNvPr id="29" name="TextBox 28">
            <a:extLst>
              <a:ext uri="{FF2B5EF4-FFF2-40B4-BE49-F238E27FC236}">
                <a16:creationId xmlns:a16="http://schemas.microsoft.com/office/drawing/2014/main" id="{ED8E1383-5E1A-4916-A749-A561065768FB}"/>
              </a:ext>
            </a:extLst>
          </p:cNvPr>
          <p:cNvSpPr txBox="1"/>
          <p:nvPr/>
        </p:nvSpPr>
        <p:spPr>
          <a:xfrm>
            <a:off x="687719" y="801112"/>
            <a:ext cx="6120062" cy="369332"/>
          </a:xfrm>
          <a:prstGeom prst="rect">
            <a:avLst/>
          </a:prstGeom>
          <a:noFill/>
        </p:spPr>
        <p:txBody>
          <a:bodyPr wrap="square">
            <a:spAutoFit/>
          </a:bodyPr>
          <a:lstStyle/>
          <a:p>
            <a:r>
              <a:rPr lang="en-US" dirty="0">
                <a:hlinkClick r:id="rId5"/>
              </a:rPr>
              <a:t>History KS2: Iron Age daily life - BBC Teach</a:t>
            </a:r>
            <a:endParaRPr lang="en-GB" dirty="0"/>
          </a:p>
        </p:txBody>
      </p:sp>
      <p:sp>
        <p:nvSpPr>
          <p:cNvPr id="30" name="TextBox 29">
            <a:extLst>
              <a:ext uri="{FF2B5EF4-FFF2-40B4-BE49-F238E27FC236}">
                <a16:creationId xmlns:a16="http://schemas.microsoft.com/office/drawing/2014/main" id="{6E911CE6-E020-4C1F-AB78-52EA5A973F79}"/>
              </a:ext>
            </a:extLst>
          </p:cNvPr>
          <p:cNvSpPr txBox="1"/>
          <p:nvPr/>
        </p:nvSpPr>
        <p:spPr>
          <a:xfrm>
            <a:off x="1698371" y="496245"/>
            <a:ext cx="1096262" cy="369332"/>
          </a:xfrm>
          <a:prstGeom prst="rect">
            <a:avLst/>
          </a:prstGeom>
          <a:noFill/>
        </p:spPr>
        <p:txBody>
          <a:bodyPr wrap="none" rtlCol="0">
            <a:spAutoFit/>
          </a:bodyPr>
          <a:lstStyle/>
          <a:p>
            <a:r>
              <a:rPr lang="en-GB" dirty="0"/>
              <a:t>Until 2.20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D6EB9-9444-40E7-A95F-622D19F6063B}"/>
              </a:ext>
            </a:extLst>
          </p:cNvPr>
          <p:cNvPicPr>
            <a:picLocks noChangeAspect="1"/>
          </p:cNvPicPr>
          <p:nvPr/>
        </p:nvPicPr>
        <p:blipFill>
          <a:blip r:embed="rId2"/>
          <a:stretch>
            <a:fillRect/>
          </a:stretch>
        </p:blipFill>
        <p:spPr>
          <a:xfrm>
            <a:off x="684751" y="557492"/>
            <a:ext cx="4381500" cy="5505450"/>
          </a:xfrm>
          <a:prstGeom prst="rect">
            <a:avLst/>
          </a:prstGeom>
        </p:spPr>
      </p:pic>
      <p:sp>
        <p:nvSpPr>
          <p:cNvPr id="4" name="TextBox 3">
            <a:extLst>
              <a:ext uri="{FF2B5EF4-FFF2-40B4-BE49-F238E27FC236}">
                <a16:creationId xmlns:a16="http://schemas.microsoft.com/office/drawing/2014/main" id="{3D0A3A20-060F-49C9-B655-2FC1F7731F20}"/>
              </a:ext>
            </a:extLst>
          </p:cNvPr>
          <p:cNvSpPr txBox="1"/>
          <p:nvPr/>
        </p:nvSpPr>
        <p:spPr>
          <a:xfrm>
            <a:off x="6153171" y="914400"/>
            <a:ext cx="3807902" cy="923330"/>
          </a:xfrm>
          <a:prstGeom prst="rect">
            <a:avLst/>
          </a:prstGeom>
          <a:solidFill>
            <a:srgbClr val="FFFF00"/>
          </a:solidFill>
          <a:ln>
            <a:solidFill>
              <a:schemeClr val="tx1"/>
            </a:solidFill>
          </a:ln>
        </p:spPr>
        <p:txBody>
          <a:bodyPr wrap="none" rtlCol="0">
            <a:spAutoFit/>
          </a:bodyPr>
          <a:lstStyle/>
          <a:p>
            <a:pPr marL="342900" indent="-342900">
              <a:buFontTx/>
              <a:buAutoNum type="arabicPeriod"/>
            </a:pPr>
            <a:r>
              <a:rPr lang="en-GB" dirty="0">
                <a:latin typeface="Letter-join Basic 40" panose="02000505000000020003" pitchFamily="50" charset="0"/>
              </a:rPr>
              <a:t>Complete the sheet.</a:t>
            </a:r>
          </a:p>
          <a:p>
            <a:pPr marL="342900" indent="-342900">
              <a:buAutoNum type="arabicPeriod"/>
            </a:pPr>
            <a:r>
              <a:rPr lang="en-GB" dirty="0">
                <a:latin typeface="Letter-join Basic 40" panose="02000505000000020003" pitchFamily="50" charset="0"/>
              </a:rPr>
              <a:t>Sketch and label a roundhouse.</a:t>
            </a:r>
          </a:p>
          <a:p>
            <a:pPr marL="342900" indent="-342900">
              <a:buAutoNum type="arabicPeriod"/>
            </a:pPr>
            <a:endParaRPr lang="en-GB" dirty="0">
              <a:latin typeface="Letter-join Basic 40" panose="02000505000000020003" pitchFamily="50" charset="0"/>
            </a:endParaRPr>
          </a:p>
        </p:txBody>
      </p:sp>
      <p:pic>
        <p:nvPicPr>
          <p:cNvPr id="6" name="Picture 5">
            <a:extLst>
              <a:ext uri="{FF2B5EF4-FFF2-40B4-BE49-F238E27FC236}">
                <a16:creationId xmlns:a16="http://schemas.microsoft.com/office/drawing/2014/main" id="{8D947AEC-6746-48B9-A01B-16CC21836C0F}"/>
              </a:ext>
            </a:extLst>
          </p:cNvPr>
          <p:cNvPicPr>
            <a:picLocks noChangeAspect="1"/>
          </p:cNvPicPr>
          <p:nvPr/>
        </p:nvPicPr>
        <p:blipFill>
          <a:blip r:embed="rId3"/>
          <a:stretch>
            <a:fillRect/>
          </a:stretch>
        </p:blipFill>
        <p:spPr>
          <a:xfrm>
            <a:off x="5181600" y="2623858"/>
            <a:ext cx="5734050" cy="3439084"/>
          </a:xfrm>
          <a:prstGeom prst="rect">
            <a:avLst/>
          </a:prstGeom>
          <a:ln>
            <a:solidFill>
              <a:schemeClr val="tx1"/>
            </a:solidFill>
          </a:ln>
        </p:spPr>
      </p:pic>
    </p:spTree>
    <p:extLst>
      <p:ext uri="{BB962C8B-B14F-4D97-AF65-F5344CB8AC3E}">
        <p14:creationId xmlns:p14="http://schemas.microsoft.com/office/powerpoint/2010/main" val="3222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58094"/>
            <a:ext cx="12192000" cy="6927669"/>
          </a:xfrm>
          <a:prstGeom prst="rect">
            <a:avLst/>
          </a:prstGeom>
        </p:spPr>
      </p:pic>
      <p:sp>
        <p:nvSpPr>
          <p:cNvPr id="5" name="TextBox 4"/>
          <p:cNvSpPr txBox="1"/>
          <p:nvPr/>
        </p:nvSpPr>
        <p:spPr>
          <a:xfrm>
            <a:off x="129283" y="887545"/>
            <a:ext cx="11527060" cy="1323439"/>
          </a:xfrm>
          <a:prstGeom prst="rect">
            <a:avLst/>
          </a:prstGeom>
          <a:noFill/>
        </p:spPr>
        <p:txBody>
          <a:bodyPr wrap="square" rtlCol="0">
            <a:spAutoFit/>
          </a:bodyPr>
          <a:lstStyle/>
          <a:p>
            <a:pPr algn="ctr"/>
            <a:r>
              <a:rPr lang="en-US" sz="4800" dirty="0">
                <a:latin typeface="Letter-join Basic 40" panose="02000505000000020003" pitchFamily="50" charset="0"/>
              </a:rPr>
              <a:t>Your turn !</a:t>
            </a:r>
          </a:p>
          <a:p>
            <a:pPr algn="ctr"/>
            <a:endParaRPr lang="en-GB" sz="3200" dirty="0"/>
          </a:p>
        </p:txBody>
      </p:sp>
      <p:sp>
        <p:nvSpPr>
          <p:cNvPr id="6" name="Rectangle 5"/>
          <p:cNvSpPr/>
          <p:nvPr/>
        </p:nvSpPr>
        <p:spPr>
          <a:xfrm>
            <a:off x="6096000" y="4283765"/>
            <a:ext cx="1557130" cy="774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1124EDF-FC63-4F03-B292-1DD25E16D8F1}"/>
              </a:ext>
            </a:extLst>
          </p:cNvPr>
          <p:cNvPicPr>
            <a:picLocks noChangeAspect="1"/>
          </p:cNvPicPr>
          <p:nvPr/>
        </p:nvPicPr>
        <p:blipFill>
          <a:blip r:embed="rId3"/>
          <a:stretch>
            <a:fillRect/>
          </a:stretch>
        </p:blipFill>
        <p:spPr>
          <a:xfrm>
            <a:off x="3175972" y="1808223"/>
            <a:ext cx="5665176" cy="4413321"/>
          </a:xfrm>
          <a:prstGeom prst="rect">
            <a:avLst/>
          </a:prstGeom>
        </p:spPr>
      </p:pic>
    </p:spTree>
    <p:extLst>
      <p:ext uri="{BB962C8B-B14F-4D97-AF65-F5344CB8AC3E}">
        <p14:creationId xmlns:p14="http://schemas.microsoft.com/office/powerpoint/2010/main" val="389558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5" name="TextBox 4"/>
          <p:cNvSpPr txBox="1"/>
          <p:nvPr/>
        </p:nvSpPr>
        <p:spPr>
          <a:xfrm>
            <a:off x="441800" y="1518386"/>
            <a:ext cx="11527060" cy="3539430"/>
          </a:xfrm>
          <a:prstGeom prst="rect">
            <a:avLst/>
          </a:prstGeom>
          <a:noFill/>
        </p:spPr>
        <p:txBody>
          <a:bodyPr wrap="square" rtlCol="0">
            <a:spAutoFit/>
          </a:bodyPr>
          <a:lstStyle/>
          <a:p>
            <a:pPr algn="ctr"/>
            <a:r>
              <a:rPr lang="en-US" sz="3200" dirty="0"/>
              <a:t>Please spend the rest of the session in classes experiencing Geography and History with your child or children. </a:t>
            </a:r>
          </a:p>
          <a:p>
            <a:pPr algn="ctr"/>
            <a:endParaRPr lang="en-US" sz="3200" dirty="0"/>
          </a:p>
          <a:p>
            <a:pPr algn="ctr"/>
            <a:r>
              <a:rPr lang="en-US" sz="3200" dirty="0"/>
              <a:t>We will meet back in the hall at 10am to discuss what you have seen and answer any questions </a:t>
            </a:r>
            <a:r>
              <a:rPr lang="en-US" sz="3200" dirty="0">
                <a:sym typeface="Wingdings" panose="05000000000000000000" pitchFamily="2" charset="2"/>
              </a:rPr>
              <a:t> </a:t>
            </a:r>
            <a:endParaRPr lang="en-US" sz="3200" dirty="0"/>
          </a:p>
          <a:p>
            <a:pPr algn="ctr"/>
            <a:endParaRPr lang="en-US" sz="3200" dirty="0"/>
          </a:p>
          <a:p>
            <a:pPr algn="ctr"/>
            <a:endParaRPr lang="en-GB" sz="3200" dirty="0"/>
          </a:p>
        </p:txBody>
      </p:sp>
      <p:sp>
        <p:nvSpPr>
          <p:cNvPr id="6" name="Rectangle 5"/>
          <p:cNvSpPr/>
          <p:nvPr/>
        </p:nvSpPr>
        <p:spPr>
          <a:xfrm>
            <a:off x="6096000" y="4283765"/>
            <a:ext cx="1557130" cy="774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520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69669"/>
            <a:ext cx="12192000" cy="6927669"/>
          </a:xfrm>
          <a:prstGeom prst="rect">
            <a:avLst/>
          </a:prstGeom>
        </p:spPr>
      </p:pic>
      <p:sp>
        <p:nvSpPr>
          <p:cNvPr id="5" name="TextBox 4"/>
          <p:cNvSpPr txBox="1"/>
          <p:nvPr/>
        </p:nvSpPr>
        <p:spPr>
          <a:xfrm>
            <a:off x="332470" y="454899"/>
            <a:ext cx="11527060" cy="707886"/>
          </a:xfrm>
          <a:prstGeom prst="rect">
            <a:avLst/>
          </a:prstGeom>
          <a:noFill/>
        </p:spPr>
        <p:txBody>
          <a:bodyPr wrap="square" rtlCol="0">
            <a:spAutoFit/>
          </a:bodyPr>
          <a:lstStyle/>
          <a:p>
            <a:pPr algn="ctr"/>
            <a:r>
              <a:rPr lang="en-US" sz="4000" b="1" dirty="0"/>
              <a:t>Any questions?</a:t>
            </a:r>
            <a:endParaRPr lang="en-GB" sz="4000" b="1" dirty="0"/>
          </a:p>
        </p:txBody>
      </p:sp>
      <p:sp>
        <p:nvSpPr>
          <p:cNvPr id="6" name="TextBox 5"/>
          <p:cNvSpPr txBox="1"/>
          <p:nvPr/>
        </p:nvSpPr>
        <p:spPr>
          <a:xfrm>
            <a:off x="664940" y="1071494"/>
            <a:ext cx="11527060" cy="2062103"/>
          </a:xfrm>
          <a:prstGeom prst="rect">
            <a:avLst/>
          </a:prstGeom>
          <a:noFill/>
        </p:spPr>
        <p:txBody>
          <a:bodyPr wrap="square" rtlCol="0">
            <a:spAutoFit/>
          </a:bodyPr>
          <a:lstStyle/>
          <a:p>
            <a:pPr algn="ctr"/>
            <a:r>
              <a:rPr lang="en-US" sz="3200" i="1" dirty="0">
                <a:latin typeface="Calibri" panose="020F0502020204030204" pitchFamily="34" charset="0"/>
                <a:cs typeface="Calibri" panose="020F0502020204030204" pitchFamily="34" charset="0"/>
              </a:rPr>
              <a:t>Please place any questions in the question box and we will answer these once you have been to the classrooms. </a:t>
            </a:r>
          </a:p>
          <a:p>
            <a:endParaRPr lang="en-US" sz="3200" i="1" dirty="0">
              <a:latin typeface="Comic Sans MS" panose="030F0702030302020204" pitchFamily="66" charset="0"/>
              <a:cs typeface="Calibri" panose="020F0502020204030204" pitchFamily="34" charset="0"/>
            </a:endParaRPr>
          </a:p>
          <a:p>
            <a:endParaRPr lang="en-US" sz="3200" i="1" dirty="0">
              <a:latin typeface="Calibri" panose="020F0502020204030204" pitchFamily="34" charset="0"/>
              <a:cs typeface="Calibri" panose="020F0502020204030204" pitchFamily="34" charset="0"/>
            </a:endParaRPr>
          </a:p>
        </p:txBody>
      </p:sp>
      <p:pic>
        <p:nvPicPr>
          <p:cNvPr id="2052"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05" y="2322026"/>
            <a:ext cx="4197764" cy="305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4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u="sng" dirty="0">
                <a:solidFill>
                  <a:schemeClr val="bg1">
                    <a:lumMod val="50000"/>
                  </a:schemeClr>
                </a:solidFill>
                <a:latin typeface="Letter-join Basic 40" panose="02000505000000020003" pitchFamily="50" charset="0"/>
              </a:rPr>
              <a:t>Aims of the morning</a:t>
            </a:r>
          </a:p>
        </p:txBody>
      </p:sp>
      <p:sp>
        <p:nvSpPr>
          <p:cNvPr id="3" name="Content Placeholder 2"/>
          <p:cNvSpPr>
            <a:spLocks noGrp="1"/>
          </p:cNvSpPr>
          <p:nvPr>
            <p:ph idx="1"/>
          </p:nvPr>
        </p:nvSpPr>
        <p:spPr/>
        <p:txBody>
          <a:bodyPr>
            <a:normAutofit/>
          </a:bodyPr>
          <a:lstStyle/>
          <a:p>
            <a:pPr marL="457200" indent="-457200">
              <a:buAutoNum type="arabicPeriod"/>
            </a:pPr>
            <a:r>
              <a:rPr lang="en-GB" sz="3600" dirty="0">
                <a:latin typeface="Letter-join Basic 40" panose="02000505000000020003" pitchFamily="50" charset="0"/>
              </a:rPr>
              <a:t>To have a greater understanding of how we teach Geography and History across the school.</a:t>
            </a:r>
          </a:p>
          <a:p>
            <a:pPr marL="457200" indent="-457200">
              <a:buFont typeface="Wingdings" panose="05000000000000000000" pitchFamily="2" charset="2"/>
              <a:buAutoNum type="arabicPeriod"/>
            </a:pPr>
            <a:r>
              <a:rPr lang="en-GB" sz="3600" dirty="0">
                <a:latin typeface="Letter-join Basic 40" panose="02000505000000020003" pitchFamily="50" charset="0"/>
              </a:rPr>
              <a:t>To understand how Geography and History is developed within each year group. </a:t>
            </a:r>
          </a:p>
          <a:p>
            <a:pPr marL="457200" indent="-457200">
              <a:buAutoNum type="arabicPeriod"/>
            </a:pPr>
            <a:endParaRPr lang="en-GB" sz="2800" dirty="0"/>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541684"/>
            <a:ext cx="9628632" cy="1362113"/>
          </a:xfrm>
        </p:spPr>
        <p:txBody>
          <a:bodyPr>
            <a:normAutofit/>
          </a:bodyPr>
          <a:lstStyle/>
          <a:p>
            <a:pPr algn="ctr"/>
            <a:r>
              <a:rPr lang="en-GB" sz="7200" b="1" dirty="0">
                <a:solidFill>
                  <a:schemeClr val="bg1">
                    <a:lumMod val="50000"/>
                  </a:schemeClr>
                </a:solidFill>
                <a:latin typeface="Letter-join Basic 40" panose="02000505000000020003" pitchFamily="50" charset="0"/>
              </a:rPr>
              <a:t>History Intent </a:t>
            </a:r>
          </a:p>
        </p:txBody>
      </p:sp>
      <p:sp>
        <p:nvSpPr>
          <p:cNvPr id="3" name="Content Placeholder 2"/>
          <p:cNvSpPr>
            <a:spLocks noGrp="1"/>
          </p:cNvSpPr>
          <p:nvPr>
            <p:ph idx="1"/>
          </p:nvPr>
        </p:nvSpPr>
        <p:spPr>
          <a:xfrm>
            <a:off x="557826" y="2360495"/>
            <a:ext cx="11076347" cy="3517560"/>
          </a:xfrm>
        </p:spPr>
        <p:txBody>
          <a:bodyPr>
            <a:noAutofit/>
          </a:bodyPr>
          <a:lstStyle/>
          <a:p>
            <a:r>
              <a:rPr lang="en-US" sz="2400" dirty="0">
                <a:latin typeface="Letter-join Basic 40" panose="02000505000000020003" pitchFamily="50" charset="0"/>
              </a:rPr>
              <a:t>The study of History ignites children’s curiosity about the past in Britain and the wider world.  Through finding out about how and why the world, our country, culture and local community have developed over time, children understand how the past influences the present. </a:t>
            </a:r>
          </a:p>
          <a:p>
            <a:r>
              <a:rPr lang="en-US" sz="2400" dirty="0">
                <a:latin typeface="Letter-join Basic 40" panose="02000505000000020003" pitchFamily="50" charset="0"/>
              </a:rPr>
              <a:t>History enables children to develop a context for their growing sense of identity and a chronological framework for their knowledge of significant events and people. What they learn through history can influence their decisions about personal choices, attitudes and values.</a:t>
            </a:r>
          </a:p>
          <a:p>
            <a:r>
              <a:rPr lang="en-US" sz="2400" dirty="0">
                <a:latin typeface="Letter-join Basic 40" panose="02000505000000020003" pitchFamily="50" charset="0"/>
              </a:rPr>
              <a:t> At Forest and Sandridge, History is integral to ensuring children develop an appreciation and understanding of the past, using a range of primary and secondary source in order to give an insight in how people around the world used to live.</a:t>
            </a:r>
            <a:endParaRPr lang="en-GB" sz="24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1BEC0CF-FFC8-4E5C-8B0D-E395DFFF9AC1}"/>
              </a:ext>
            </a:extLst>
          </p:cNvPr>
          <p:cNvPicPr/>
          <p:nvPr/>
        </p:nvPicPr>
        <p:blipFill>
          <a:blip r:embed="rId3"/>
          <a:stretch>
            <a:fillRect/>
          </a:stretch>
        </p:blipFill>
        <p:spPr>
          <a:xfrm>
            <a:off x="8912352" y="752533"/>
            <a:ext cx="2411793" cy="1397113"/>
          </a:xfrm>
          <a:prstGeom prst="rect">
            <a:avLst/>
          </a:prstGeom>
        </p:spPr>
      </p:pic>
    </p:spTree>
    <p:extLst>
      <p:ext uri="{BB962C8B-B14F-4D97-AF65-F5344CB8AC3E}">
        <p14:creationId xmlns:p14="http://schemas.microsoft.com/office/powerpoint/2010/main" val="40264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541684"/>
            <a:ext cx="9628632" cy="1362113"/>
          </a:xfrm>
        </p:spPr>
        <p:txBody>
          <a:bodyPr>
            <a:normAutofit/>
          </a:bodyPr>
          <a:lstStyle/>
          <a:p>
            <a:pPr algn="ctr"/>
            <a:r>
              <a:rPr lang="en-GB" sz="7200" b="1" dirty="0">
                <a:solidFill>
                  <a:schemeClr val="bg1">
                    <a:lumMod val="50000"/>
                  </a:schemeClr>
                </a:solidFill>
                <a:latin typeface="Letter-join Basic 40" panose="02000505000000020003" pitchFamily="50" charset="0"/>
              </a:rPr>
              <a:t>Geography Intent </a:t>
            </a:r>
          </a:p>
        </p:txBody>
      </p:sp>
      <p:sp>
        <p:nvSpPr>
          <p:cNvPr id="3" name="Content Placeholder 2"/>
          <p:cNvSpPr>
            <a:spLocks noGrp="1"/>
          </p:cNvSpPr>
          <p:nvPr>
            <p:ph idx="1"/>
          </p:nvPr>
        </p:nvSpPr>
        <p:spPr>
          <a:xfrm>
            <a:off x="556302" y="2874097"/>
            <a:ext cx="11076347" cy="3517560"/>
          </a:xfrm>
        </p:spPr>
        <p:txBody>
          <a:bodyPr>
            <a:normAutofit fontScale="92500" lnSpcReduction="20000"/>
          </a:bodyPr>
          <a:lstStyle/>
          <a:p>
            <a:pPr>
              <a:buFont typeface="Arial" panose="020B0604020202020204" pitchFamily="34" charset="0"/>
              <a:buChar char="•"/>
            </a:pPr>
            <a:r>
              <a:rPr lang="en-GB" dirty="0">
                <a:latin typeface="Letter-join Basic 40" panose="02000505000000020003" pitchFamily="50" charset="0"/>
              </a:rPr>
              <a:t>Children are encouraged to develop a greater understanding and knowledge of their world, as well as their place in it. </a:t>
            </a:r>
          </a:p>
          <a:p>
            <a:pPr>
              <a:buFont typeface="Arial" panose="020B0604020202020204" pitchFamily="34" charset="0"/>
              <a:buChar char="•"/>
            </a:pPr>
            <a:r>
              <a:rPr lang="en-GB" dirty="0">
                <a:latin typeface="Letter-join Basic 40" panose="02000505000000020003" pitchFamily="50" charset="0"/>
              </a:rPr>
              <a:t>To inspire in children a curiosity and fascination about the world and people within it; to promote the children’s interest and understanding of diverse places, people, resources, changes over time and natural and human environments, together with a deep understanding of the Earth’s key physical and human processes.  </a:t>
            </a:r>
          </a:p>
          <a:p>
            <a:pPr>
              <a:buFont typeface="Arial" panose="020B0604020202020204" pitchFamily="34" charset="0"/>
              <a:buChar char="•"/>
            </a:pPr>
            <a:r>
              <a:rPr lang="en-GB" dirty="0">
                <a:latin typeface="Letter-join Basic 40" panose="02000505000000020003" pitchFamily="50" charset="0"/>
              </a:rPr>
              <a:t>Our lessons are intended to improve children’s geographical vocabulary, map skills and geographical facts and provide opportunities for consolidation, challenge and variety to ensure interest and progress in the subject.</a:t>
            </a:r>
            <a:endParaRPr lang="en-GB" sz="32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1BEC0CF-FFC8-4E5C-8B0D-E395DFFF9AC1}"/>
              </a:ext>
            </a:extLst>
          </p:cNvPr>
          <p:cNvPicPr/>
          <p:nvPr/>
        </p:nvPicPr>
        <p:blipFill>
          <a:blip r:embed="rId3"/>
          <a:stretch>
            <a:fillRect/>
          </a:stretch>
        </p:blipFill>
        <p:spPr>
          <a:xfrm>
            <a:off x="8912352" y="752533"/>
            <a:ext cx="2411793" cy="1397113"/>
          </a:xfrm>
          <a:prstGeom prst="rect">
            <a:avLst/>
          </a:prstGeom>
        </p:spPr>
      </p:pic>
    </p:spTree>
    <p:extLst>
      <p:ext uri="{BB962C8B-B14F-4D97-AF65-F5344CB8AC3E}">
        <p14:creationId xmlns:p14="http://schemas.microsoft.com/office/powerpoint/2010/main" val="15193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9628632" cy="1362113"/>
          </a:xfrm>
        </p:spPr>
        <p:txBody>
          <a:bodyPr>
            <a:normAutofit/>
          </a:bodyPr>
          <a:lstStyle/>
          <a:p>
            <a:pPr algn="ctr"/>
            <a:r>
              <a:rPr lang="en-GB" sz="7200" b="1" dirty="0">
                <a:solidFill>
                  <a:schemeClr val="bg1">
                    <a:lumMod val="50000"/>
                  </a:schemeClr>
                </a:solidFill>
                <a:latin typeface="Letter-join Basic 40" panose="02000505000000020003" pitchFamily="50" charset="0"/>
              </a:rPr>
              <a:t>History Themes</a:t>
            </a:r>
          </a:p>
        </p:txBody>
      </p:sp>
      <p:sp>
        <p:nvSpPr>
          <p:cNvPr id="3" name="Content Placeholder 2"/>
          <p:cNvSpPr>
            <a:spLocks noGrp="1"/>
          </p:cNvSpPr>
          <p:nvPr>
            <p:ph idx="1"/>
          </p:nvPr>
        </p:nvSpPr>
        <p:spPr>
          <a:xfrm>
            <a:off x="824527" y="2135702"/>
            <a:ext cx="6929586" cy="2585227"/>
          </a:xfrm>
        </p:spPr>
        <p:txBody>
          <a:bodyPr>
            <a:noAutofit/>
          </a:bodyPr>
          <a:lstStyle/>
          <a:p>
            <a:pPr>
              <a:buFont typeface="Arial" panose="020B0604020202020204" pitchFamily="34" charset="0"/>
              <a:buChar char="•"/>
            </a:pPr>
            <a:r>
              <a:rPr lang="en-GB" sz="3200" dirty="0">
                <a:latin typeface="Letter-join Basic 40" panose="02000505000000020003" pitchFamily="50" charset="0"/>
              </a:rPr>
              <a:t> FS2</a:t>
            </a: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r>
              <a:rPr lang="en-GB" sz="3200" dirty="0">
                <a:latin typeface="Letter-join Basic 40" panose="02000505000000020003" pitchFamily="50" charset="0"/>
              </a:rPr>
              <a:t>Year 1-6 </a:t>
            </a: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a:p>
            <a:pPr marL="0" indent="0">
              <a:buNone/>
            </a:pPr>
            <a:endParaRPr lang="en-GB" sz="3200" dirty="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BE84EE67-7664-4845-A426-82E65D6335F9}"/>
              </a:ext>
            </a:extLst>
          </p:cNvPr>
          <p:cNvCxnSpPr/>
          <p:nvPr/>
        </p:nvCxnSpPr>
        <p:spPr>
          <a:xfrm>
            <a:off x="1158240" y="6144768"/>
            <a:ext cx="10237962" cy="0"/>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DBCAA13-310A-4AD3-828F-194922E1F6DE}"/>
              </a:ext>
            </a:extLst>
          </p:cNvPr>
          <p:cNvPicPr>
            <a:picLocks noChangeAspect="1"/>
          </p:cNvPicPr>
          <p:nvPr/>
        </p:nvPicPr>
        <p:blipFill>
          <a:blip r:embed="rId3"/>
          <a:stretch>
            <a:fillRect/>
          </a:stretch>
        </p:blipFill>
        <p:spPr>
          <a:xfrm>
            <a:off x="2880349" y="1769686"/>
            <a:ext cx="7617890" cy="1898637"/>
          </a:xfrm>
          <a:prstGeom prst="rect">
            <a:avLst/>
          </a:prstGeom>
        </p:spPr>
      </p:pic>
      <p:pic>
        <p:nvPicPr>
          <p:cNvPr id="11" name="Picture 10">
            <a:extLst>
              <a:ext uri="{FF2B5EF4-FFF2-40B4-BE49-F238E27FC236}">
                <a16:creationId xmlns:a16="http://schemas.microsoft.com/office/drawing/2014/main" id="{29798A49-27F7-4282-ADDE-B2FD9D394F9B}"/>
              </a:ext>
            </a:extLst>
          </p:cNvPr>
          <p:cNvPicPr>
            <a:picLocks noChangeAspect="1"/>
          </p:cNvPicPr>
          <p:nvPr/>
        </p:nvPicPr>
        <p:blipFill>
          <a:blip r:embed="rId4"/>
          <a:stretch>
            <a:fillRect/>
          </a:stretch>
        </p:blipFill>
        <p:spPr>
          <a:xfrm>
            <a:off x="1093181" y="4806504"/>
            <a:ext cx="10579200" cy="626344"/>
          </a:xfrm>
          <a:prstGeom prst="rect">
            <a:avLst/>
          </a:prstGeom>
        </p:spPr>
      </p:pic>
    </p:spTree>
    <p:extLst>
      <p:ext uri="{BB962C8B-B14F-4D97-AF65-F5344CB8AC3E}">
        <p14:creationId xmlns:p14="http://schemas.microsoft.com/office/powerpoint/2010/main" val="153931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35188"/>
            <a:ext cx="1933575" cy="2586037"/>
          </a:xfrm>
        </p:spPr>
        <p:txBody>
          <a:bodyPr>
            <a:noAutofit/>
          </a:bodyPr>
          <a:lstStyle/>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p:txBody>
      </p:sp>
      <p:sp>
        <p:nvSpPr>
          <p:cNvPr id="4" name="Rectangle 3"/>
          <p:cNvSpPr/>
          <p:nvPr/>
        </p:nvSpPr>
        <p:spPr>
          <a:xfrm>
            <a:off x="424291" y="55334"/>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FCCFDB9-FD6B-47E1-9D12-BCAEF09C3358}"/>
              </a:ext>
            </a:extLst>
          </p:cNvPr>
          <p:cNvSpPr txBox="1"/>
          <p:nvPr/>
        </p:nvSpPr>
        <p:spPr>
          <a:xfrm>
            <a:off x="1393476" y="290631"/>
            <a:ext cx="1136850" cy="584775"/>
          </a:xfrm>
          <a:prstGeom prst="rect">
            <a:avLst/>
          </a:prstGeom>
          <a:noFill/>
        </p:spPr>
        <p:txBody>
          <a:bodyPr wrap="none" rtlCol="0">
            <a:spAutoFit/>
          </a:bodyPr>
          <a:lstStyle/>
          <a:p>
            <a:r>
              <a:rPr lang="en-GB" sz="3200" dirty="0">
                <a:latin typeface="Letter-join Basic 40" panose="02000505000000020003" pitchFamily="50" charset="0"/>
              </a:rPr>
              <a:t>EYFS</a:t>
            </a:r>
          </a:p>
        </p:txBody>
      </p:sp>
      <p:sp>
        <p:nvSpPr>
          <p:cNvPr id="24" name="TextBox 23">
            <a:extLst>
              <a:ext uri="{FF2B5EF4-FFF2-40B4-BE49-F238E27FC236}">
                <a16:creationId xmlns:a16="http://schemas.microsoft.com/office/drawing/2014/main" id="{63742F1D-BD11-47AE-93F4-85020C344A72}"/>
              </a:ext>
            </a:extLst>
          </p:cNvPr>
          <p:cNvSpPr txBox="1"/>
          <p:nvPr/>
        </p:nvSpPr>
        <p:spPr>
          <a:xfrm>
            <a:off x="3390275" y="313367"/>
            <a:ext cx="1881028" cy="646331"/>
          </a:xfrm>
          <a:prstGeom prst="rect">
            <a:avLst/>
          </a:prstGeom>
          <a:noFill/>
        </p:spPr>
        <p:txBody>
          <a:bodyPr wrap="none" rtlCol="0">
            <a:spAutoFit/>
          </a:bodyPr>
          <a:lstStyle/>
          <a:p>
            <a:r>
              <a:rPr lang="en-GB" sz="3600" dirty="0">
                <a:latin typeface="Letter-join Basic 40" panose="02000505000000020003" pitchFamily="50" charset="0"/>
              </a:rPr>
              <a:t>Year one</a:t>
            </a:r>
          </a:p>
        </p:txBody>
      </p:sp>
      <p:sp>
        <p:nvSpPr>
          <p:cNvPr id="26" name="TextBox 25">
            <a:extLst>
              <a:ext uri="{FF2B5EF4-FFF2-40B4-BE49-F238E27FC236}">
                <a16:creationId xmlns:a16="http://schemas.microsoft.com/office/drawing/2014/main" id="{37DDFBC4-C247-4ACC-94A9-0D7CC5DA99A1}"/>
              </a:ext>
            </a:extLst>
          </p:cNvPr>
          <p:cNvSpPr txBox="1"/>
          <p:nvPr/>
        </p:nvSpPr>
        <p:spPr>
          <a:xfrm>
            <a:off x="5854351" y="355794"/>
            <a:ext cx="6094070" cy="646331"/>
          </a:xfrm>
          <a:prstGeom prst="rect">
            <a:avLst/>
          </a:prstGeom>
          <a:noFill/>
        </p:spPr>
        <p:txBody>
          <a:bodyPr wrap="square">
            <a:spAutoFit/>
          </a:bodyPr>
          <a:lstStyle/>
          <a:p>
            <a:r>
              <a:rPr lang="en-GB" sz="3600" dirty="0">
                <a:latin typeface="Letter-join Basic 40" panose="02000505000000020003" pitchFamily="50" charset="0"/>
              </a:rPr>
              <a:t>Year three</a:t>
            </a:r>
          </a:p>
        </p:txBody>
      </p:sp>
      <p:sp>
        <p:nvSpPr>
          <p:cNvPr id="29" name="TextBox 28">
            <a:extLst>
              <a:ext uri="{FF2B5EF4-FFF2-40B4-BE49-F238E27FC236}">
                <a16:creationId xmlns:a16="http://schemas.microsoft.com/office/drawing/2014/main" id="{72C1311F-A92C-42A8-832C-0991330688B7}"/>
              </a:ext>
            </a:extLst>
          </p:cNvPr>
          <p:cNvSpPr txBox="1"/>
          <p:nvPr/>
        </p:nvSpPr>
        <p:spPr>
          <a:xfrm>
            <a:off x="8237287" y="382724"/>
            <a:ext cx="6094070" cy="646331"/>
          </a:xfrm>
          <a:prstGeom prst="rect">
            <a:avLst/>
          </a:prstGeom>
          <a:noFill/>
        </p:spPr>
        <p:txBody>
          <a:bodyPr wrap="square">
            <a:spAutoFit/>
          </a:bodyPr>
          <a:lstStyle/>
          <a:p>
            <a:r>
              <a:rPr lang="en-GB" sz="3600" dirty="0">
                <a:latin typeface="Letter-join Basic 40" panose="02000505000000020003" pitchFamily="50" charset="0"/>
              </a:rPr>
              <a:t>Year five</a:t>
            </a:r>
          </a:p>
        </p:txBody>
      </p:sp>
      <p:pic>
        <p:nvPicPr>
          <p:cNvPr id="9" name="Picture 8">
            <a:extLst>
              <a:ext uri="{FF2B5EF4-FFF2-40B4-BE49-F238E27FC236}">
                <a16:creationId xmlns:a16="http://schemas.microsoft.com/office/drawing/2014/main" id="{6D4C6A0F-AA18-48BA-A2AD-1F7B82D415D5}"/>
              </a:ext>
            </a:extLst>
          </p:cNvPr>
          <p:cNvPicPr>
            <a:picLocks noChangeAspect="1"/>
          </p:cNvPicPr>
          <p:nvPr/>
        </p:nvPicPr>
        <p:blipFill>
          <a:blip r:embed="rId3"/>
          <a:stretch>
            <a:fillRect/>
          </a:stretch>
        </p:blipFill>
        <p:spPr>
          <a:xfrm>
            <a:off x="3580390" y="1712768"/>
            <a:ext cx="2023010" cy="3896167"/>
          </a:xfrm>
          <a:prstGeom prst="rect">
            <a:avLst/>
          </a:prstGeom>
        </p:spPr>
      </p:pic>
      <p:pic>
        <p:nvPicPr>
          <p:cNvPr id="17" name="Picture 16">
            <a:extLst>
              <a:ext uri="{FF2B5EF4-FFF2-40B4-BE49-F238E27FC236}">
                <a16:creationId xmlns:a16="http://schemas.microsoft.com/office/drawing/2014/main" id="{175A1C48-DF89-496E-A0C2-884410A44724}"/>
              </a:ext>
            </a:extLst>
          </p:cNvPr>
          <p:cNvPicPr>
            <a:picLocks noChangeAspect="1"/>
          </p:cNvPicPr>
          <p:nvPr/>
        </p:nvPicPr>
        <p:blipFill>
          <a:blip r:embed="rId4"/>
          <a:stretch>
            <a:fillRect/>
          </a:stretch>
        </p:blipFill>
        <p:spPr>
          <a:xfrm>
            <a:off x="8358049" y="1712768"/>
            <a:ext cx="1834035" cy="3619162"/>
          </a:xfrm>
          <a:prstGeom prst="rect">
            <a:avLst/>
          </a:prstGeom>
        </p:spPr>
      </p:pic>
      <p:pic>
        <p:nvPicPr>
          <p:cNvPr id="19" name="Picture 18">
            <a:extLst>
              <a:ext uri="{FF2B5EF4-FFF2-40B4-BE49-F238E27FC236}">
                <a16:creationId xmlns:a16="http://schemas.microsoft.com/office/drawing/2014/main" id="{D07D9018-1734-4D54-8C24-F5DF8333FA5C}"/>
              </a:ext>
            </a:extLst>
          </p:cNvPr>
          <p:cNvPicPr>
            <a:picLocks noChangeAspect="1"/>
          </p:cNvPicPr>
          <p:nvPr/>
        </p:nvPicPr>
        <p:blipFill>
          <a:blip r:embed="rId5"/>
          <a:stretch>
            <a:fillRect/>
          </a:stretch>
        </p:blipFill>
        <p:spPr>
          <a:xfrm>
            <a:off x="1492204" y="852788"/>
            <a:ext cx="1685925" cy="5676900"/>
          </a:xfrm>
          <a:prstGeom prst="rect">
            <a:avLst/>
          </a:prstGeom>
        </p:spPr>
      </p:pic>
      <p:pic>
        <p:nvPicPr>
          <p:cNvPr id="21" name="Picture 20">
            <a:extLst>
              <a:ext uri="{FF2B5EF4-FFF2-40B4-BE49-F238E27FC236}">
                <a16:creationId xmlns:a16="http://schemas.microsoft.com/office/drawing/2014/main" id="{00C8596E-0D97-442F-AD97-6D0732CFA183}"/>
              </a:ext>
            </a:extLst>
          </p:cNvPr>
          <p:cNvPicPr>
            <a:picLocks noChangeAspect="1"/>
          </p:cNvPicPr>
          <p:nvPr/>
        </p:nvPicPr>
        <p:blipFill>
          <a:blip r:embed="rId6"/>
          <a:stretch>
            <a:fillRect/>
          </a:stretch>
        </p:blipFill>
        <p:spPr>
          <a:xfrm>
            <a:off x="6186356" y="5649311"/>
            <a:ext cx="1733550" cy="571500"/>
          </a:xfrm>
          <a:prstGeom prst="rect">
            <a:avLst/>
          </a:prstGeom>
        </p:spPr>
      </p:pic>
      <p:pic>
        <p:nvPicPr>
          <p:cNvPr id="25" name="Picture 24">
            <a:extLst>
              <a:ext uri="{FF2B5EF4-FFF2-40B4-BE49-F238E27FC236}">
                <a16:creationId xmlns:a16="http://schemas.microsoft.com/office/drawing/2014/main" id="{A673CFC3-DF73-4E83-BBB7-2E99DEEACD6A}"/>
              </a:ext>
            </a:extLst>
          </p:cNvPr>
          <p:cNvPicPr>
            <a:picLocks noChangeAspect="1"/>
          </p:cNvPicPr>
          <p:nvPr/>
        </p:nvPicPr>
        <p:blipFill>
          <a:blip r:embed="rId7"/>
          <a:stretch>
            <a:fillRect/>
          </a:stretch>
        </p:blipFill>
        <p:spPr>
          <a:xfrm>
            <a:off x="5949260" y="1712768"/>
            <a:ext cx="2062929" cy="3121185"/>
          </a:xfrm>
          <a:prstGeom prst="rect">
            <a:avLst/>
          </a:prstGeom>
        </p:spPr>
      </p:pic>
    </p:spTree>
    <p:extLst>
      <p:ext uri="{BB962C8B-B14F-4D97-AF65-F5344CB8AC3E}">
        <p14:creationId xmlns:p14="http://schemas.microsoft.com/office/powerpoint/2010/main" val="279335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9628632" cy="1362113"/>
          </a:xfrm>
        </p:spPr>
        <p:txBody>
          <a:bodyPr>
            <a:normAutofit/>
          </a:bodyPr>
          <a:lstStyle/>
          <a:p>
            <a:pPr algn="ctr"/>
            <a:r>
              <a:rPr lang="en-GB" sz="7200" b="1" dirty="0">
                <a:solidFill>
                  <a:schemeClr val="bg1">
                    <a:lumMod val="50000"/>
                  </a:schemeClr>
                </a:solidFill>
                <a:latin typeface="Letter-join Basic 40" panose="02000505000000020003" pitchFamily="50" charset="0"/>
              </a:rPr>
              <a:t>Geography Themes</a:t>
            </a:r>
          </a:p>
        </p:txBody>
      </p:sp>
      <p:sp>
        <p:nvSpPr>
          <p:cNvPr id="3" name="Content Placeholder 2"/>
          <p:cNvSpPr>
            <a:spLocks noGrp="1"/>
          </p:cNvSpPr>
          <p:nvPr>
            <p:ph idx="1"/>
          </p:nvPr>
        </p:nvSpPr>
        <p:spPr>
          <a:xfrm>
            <a:off x="824527" y="2135702"/>
            <a:ext cx="6929586" cy="2585227"/>
          </a:xfrm>
        </p:spPr>
        <p:txBody>
          <a:bodyPr>
            <a:noAutofit/>
          </a:bodyPr>
          <a:lstStyle/>
          <a:p>
            <a:pPr>
              <a:buFont typeface="Arial" panose="020B0604020202020204" pitchFamily="34" charset="0"/>
              <a:buChar char="•"/>
            </a:pPr>
            <a:r>
              <a:rPr lang="en-GB" sz="3200" dirty="0">
                <a:latin typeface="Letter-join Basic 40" panose="02000505000000020003" pitchFamily="50" charset="0"/>
              </a:rPr>
              <a:t> FS2</a:t>
            </a: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r>
              <a:rPr lang="en-GB" sz="3200" dirty="0">
                <a:latin typeface="Letter-join Basic 40" panose="02000505000000020003" pitchFamily="50" charset="0"/>
              </a:rPr>
              <a:t>Year 1-5 </a:t>
            </a: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r>
              <a:rPr lang="en-GB" sz="3200" dirty="0">
                <a:latin typeface="Letter-join Basic 40" panose="02000505000000020003" pitchFamily="50" charset="0"/>
              </a:rPr>
              <a:t>Year 6</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BE84EE67-7664-4845-A426-82E65D6335F9}"/>
              </a:ext>
            </a:extLst>
          </p:cNvPr>
          <p:cNvCxnSpPr/>
          <p:nvPr/>
        </p:nvCxnSpPr>
        <p:spPr>
          <a:xfrm>
            <a:off x="1158240" y="6144768"/>
            <a:ext cx="10237962" cy="0"/>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6D54F3-5493-42DC-BC7A-FBAAFC36B2DC}"/>
              </a:ext>
            </a:extLst>
          </p:cNvPr>
          <p:cNvPicPr>
            <a:picLocks noChangeAspect="1"/>
          </p:cNvPicPr>
          <p:nvPr/>
        </p:nvPicPr>
        <p:blipFill>
          <a:blip r:embed="rId3"/>
          <a:stretch>
            <a:fillRect/>
          </a:stretch>
        </p:blipFill>
        <p:spPr>
          <a:xfrm>
            <a:off x="2905245" y="5432594"/>
            <a:ext cx="8264363" cy="508874"/>
          </a:xfrm>
          <a:prstGeom prst="rect">
            <a:avLst/>
          </a:prstGeom>
        </p:spPr>
      </p:pic>
      <p:pic>
        <p:nvPicPr>
          <p:cNvPr id="12" name="Picture 11">
            <a:extLst>
              <a:ext uri="{FF2B5EF4-FFF2-40B4-BE49-F238E27FC236}">
                <a16:creationId xmlns:a16="http://schemas.microsoft.com/office/drawing/2014/main" id="{E9FED3D5-AAFC-4387-AFAB-8947E1AE7BA0}"/>
              </a:ext>
            </a:extLst>
          </p:cNvPr>
          <p:cNvPicPr>
            <a:picLocks noChangeAspect="1"/>
          </p:cNvPicPr>
          <p:nvPr/>
        </p:nvPicPr>
        <p:blipFill>
          <a:blip r:embed="rId4"/>
          <a:stretch>
            <a:fillRect/>
          </a:stretch>
        </p:blipFill>
        <p:spPr>
          <a:xfrm>
            <a:off x="3372801" y="4098507"/>
            <a:ext cx="7535990" cy="402994"/>
          </a:xfrm>
          <a:prstGeom prst="rect">
            <a:avLst/>
          </a:prstGeom>
        </p:spPr>
      </p:pic>
      <p:pic>
        <p:nvPicPr>
          <p:cNvPr id="6" name="Picture 5">
            <a:extLst>
              <a:ext uri="{FF2B5EF4-FFF2-40B4-BE49-F238E27FC236}">
                <a16:creationId xmlns:a16="http://schemas.microsoft.com/office/drawing/2014/main" id="{C9A77B6A-2E99-4C04-A19A-6BE8A732BCDE}"/>
              </a:ext>
            </a:extLst>
          </p:cNvPr>
          <p:cNvPicPr>
            <a:picLocks noChangeAspect="1"/>
          </p:cNvPicPr>
          <p:nvPr/>
        </p:nvPicPr>
        <p:blipFill>
          <a:blip r:embed="rId5"/>
          <a:stretch>
            <a:fillRect/>
          </a:stretch>
        </p:blipFill>
        <p:spPr>
          <a:xfrm>
            <a:off x="4818267" y="1743544"/>
            <a:ext cx="4377521" cy="2151663"/>
          </a:xfrm>
          <a:prstGeom prst="rect">
            <a:avLst/>
          </a:prstGeom>
        </p:spPr>
      </p:pic>
    </p:spTree>
    <p:extLst>
      <p:ext uri="{BB962C8B-B14F-4D97-AF65-F5344CB8AC3E}">
        <p14:creationId xmlns:p14="http://schemas.microsoft.com/office/powerpoint/2010/main" val="21798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35188"/>
            <a:ext cx="1933575" cy="2586037"/>
          </a:xfrm>
        </p:spPr>
        <p:txBody>
          <a:bodyPr>
            <a:noAutofit/>
          </a:bodyPr>
          <a:lstStyle/>
          <a:p>
            <a:pPr>
              <a:buFont typeface="Arial" panose="020B0604020202020204" pitchFamily="34" charset="0"/>
              <a:buChar char="•"/>
            </a:pPr>
            <a:endParaRPr lang="en-GB" sz="3200" dirty="0">
              <a:latin typeface="Letter-join Basic 40" panose="02000505000000020003" pitchFamily="50" charset="0"/>
            </a:endParaRPr>
          </a:p>
          <a:p>
            <a:pPr>
              <a:buFont typeface="Arial" panose="020B0604020202020204" pitchFamily="34" charset="0"/>
              <a:buChar char="•"/>
            </a:pPr>
            <a:endParaRPr lang="en-GB" sz="3200" dirty="0">
              <a:latin typeface="Letter-join Basic 40" panose="02000505000000020003" pitchFamily="50" charset="0"/>
            </a:endParaRPr>
          </a:p>
        </p:txBody>
      </p:sp>
      <p:sp>
        <p:nvSpPr>
          <p:cNvPr id="4" name="Rectangle 3"/>
          <p:cNvSpPr/>
          <p:nvPr/>
        </p:nvSpPr>
        <p:spPr>
          <a:xfrm>
            <a:off x="424291" y="200399"/>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96128C1-FBA2-445A-B2E0-8DDE6A225D0B}"/>
              </a:ext>
            </a:extLst>
          </p:cNvPr>
          <p:cNvPicPr>
            <a:picLocks noChangeAspect="1"/>
          </p:cNvPicPr>
          <p:nvPr/>
        </p:nvPicPr>
        <p:blipFill>
          <a:blip r:embed="rId3"/>
          <a:stretch>
            <a:fillRect/>
          </a:stretch>
        </p:blipFill>
        <p:spPr>
          <a:xfrm>
            <a:off x="3673867" y="1055985"/>
            <a:ext cx="2071869" cy="2255763"/>
          </a:xfrm>
          <a:prstGeom prst="rect">
            <a:avLst/>
          </a:prstGeom>
        </p:spPr>
      </p:pic>
      <p:pic>
        <p:nvPicPr>
          <p:cNvPr id="11" name="Picture 10">
            <a:extLst>
              <a:ext uri="{FF2B5EF4-FFF2-40B4-BE49-F238E27FC236}">
                <a16:creationId xmlns:a16="http://schemas.microsoft.com/office/drawing/2014/main" id="{357F80BA-B0DE-4827-9EFA-CDD53B442256}"/>
              </a:ext>
            </a:extLst>
          </p:cNvPr>
          <p:cNvPicPr>
            <a:picLocks noChangeAspect="1"/>
          </p:cNvPicPr>
          <p:nvPr/>
        </p:nvPicPr>
        <p:blipFill>
          <a:blip r:embed="rId4"/>
          <a:stretch>
            <a:fillRect/>
          </a:stretch>
        </p:blipFill>
        <p:spPr>
          <a:xfrm>
            <a:off x="6050517" y="1029055"/>
            <a:ext cx="1849205" cy="4567314"/>
          </a:xfrm>
          <a:prstGeom prst="rect">
            <a:avLst/>
          </a:prstGeom>
        </p:spPr>
      </p:pic>
      <p:pic>
        <p:nvPicPr>
          <p:cNvPr id="14" name="Picture 13">
            <a:extLst>
              <a:ext uri="{FF2B5EF4-FFF2-40B4-BE49-F238E27FC236}">
                <a16:creationId xmlns:a16="http://schemas.microsoft.com/office/drawing/2014/main" id="{6F15074F-E69A-4AA7-9742-69C855414CEA}"/>
              </a:ext>
            </a:extLst>
          </p:cNvPr>
          <p:cNvPicPr>
            <a:picLocks noChangeAspect="1"/>
          </p:cNvPicPr>
          <p:nvPr/>
        </p:nvPicPr>
        <p:blipFill>
          <a:blip r:embed="rId5"/>
          <a:stretch>
            <a:fillRect/>
          </a:stretch>
        </p:blipFill>
        <p:spPr>
          <a:xfrm>
            <a:off x="8304372" y="1029055"/>
            <a:ext cx="1939879" cy="5329092"/>
          </a:xfrm>
          <a:prstGeom prst="rect">
            <a:avLst/>
          </a:prstGeom>
        </p:spPr>
      </p:pic>
      <p:pic>
        <p:nvPicPr>
          <p:cNvPr id="22" name="Picture 21">
            <a:extLst>
              <a:ext uri="{FF2B5EF4-FFF2-40B4-BE49-F238E27FC236}">
                <a16:creationId xmlns:a16="http://schemas.microsoft.com/office/drawing/2014/main" id="{7B7AE2D4-359D-4545-A9ED-A5FA11B7B386}"/>
              </a:ext>
            </a:extLst>
          </p:cNvPr>
          <p:cNvPicPr>
            <a:picLocks noChangeAspect="1"/>
          </p:cNvPicPr>
          <p:nvPr/>
        </p:nvPicPr>
        <p:blipFill>
          <a:blip r:embed="rId6"/>
          <a:stretch>
            <a:fillRect/>
          </a:stretch>
        </p:blipFill>
        <p:spPr>
          <a:xfrm>
            <a:off x="1141943" y="1138669"/>
            <a:ext cx="2000250" cy="4457700"/>
          </a:xfrm>
          <a:prstGeom prst="rect">
            <a:avLst/>
          </a:prstGeom>
        </p:spPr>
      </p:pic>
      <p:sp>
        <p:nvSpPr>
          <p:cNvPr id="23" name="TextBox 22">
            <a:extLst>
              <a:ext uri="{FF2B5EF4-FFF2-40B4-BE49-F238E27FC236}">
                <a16:creationId xmlns:a16="http://schemas.microsoft.com/office/drawing/2014/main" id="{AFCCFDB9-FD6B-47E1-9D12-BCAEF09C3358}"/>
              </a:ext>
            </a:extLst>
          </p:cNvPr>
          <p:cNvSpPr txBox="1"/>
          <p:nvPr/>
        </p:nvSpPr>
        <p:spPr>
          <a:xfrm>
            <a:off x="1365150" y="471210"/>
            <a:ext cx="1136850" cy="584775"/>
          </a:xfrm>
          <a:prstGeom prst="rect">
            <a:avLst/>
          </a:prstGeom>
          <a:noFill/>
        </p:spPr>
        <p:txBody>
          <a:bodyPr wrap="none" rtlCol="0">
            <a:spAutoFit/>
          </a:bodyPr>
          <a:lstStyle/>
          <a:p>
            <a:r>
              <a:rPr lang="en-GB" sz="3200" dirty="0">
                <a:latin typeface="Letter-join Basic 40" panose="02000505000000020003" pitchFamily="50" charset="0"/>
              </a:rPr>
              <a:t>EYFS</a:t>
            </a:r>
          </a:p>
        </p:txBody>
      </p:sp>
      <p:sp>
        <p:nvSpPr>
          <p:cNvPr id="24" name="TextBox 23">
            <a:extLst>
              <a:ext uri="{FF2B5EF4-FFF2-40B4-BE49-F238E27FC236}">
                <a16:creationId xmlns:a16="http://schemas.microsoft.com/office/drawing/2014/main" id="{63742F1D-BD11-47AE-93F4-85020C344A72}"/>
              </a:ext>
            </a:extLst>
          </p:cNvPr>
          <p:cNvSpPr txBox="1"/>
          <p:nvPr/>
        </p:nvSpPr>
        <p:spPr>
          <a:xfrm>
            <a:off x="3390275" y="313367"/>
            <a:ext cx="1881028" cy="646331"/>
          </a:xfrm>
          <a:prstGeom prst="rect">
            <a:avLst/>
          </a:prstGeom>
          <a:noFill/>
        </p:spPr>
        <p:txBody>
          <a:bodyPr wrap="none" rtlCol="0">
            <a:spAutoFit/>
          </a:bodyPr>
          <a:lstStyle/>
          <a:p>
            <a:r>
              <a:rPr lang="en-GB" sz="3600" dirty="0">
                <a:latin typeface="Letter-join Basic 40" panose="02000505000000020003" pitchFamily="50" charset="0"/>
              </a:rPr>
              <a:t>Year one</a:t>
            </a:r>
          </a:p>
        </p:txBody>
      </p:sp>
      <p:sp>
        <p:nvSpPr>
          <p:cNvPr id="26" name="TextBox 25">
            <a:extLst>
              <a:ext uri="{FF2B5EF4-FFF2-40B4-BE49-F238E27FC236}">
                <a16:creationId xmlns:a16="http://schemas.microsoft.com/office/drawing/2014/main" id="{37DDFBC4-C247-4ACC-94A9-0D7CC5DA99A1}"/>
              </a:ext>
            </a:extLst>
          </p:cNvPr>
          <p:cNvSpPr txBox="1"/>
          <p:nvPr/>
        </p:nvSpPr>
        <p:spPr>
          <a:xfrm>
            <a:off x="5854351" y="355794"/>
            <a:ext cx="6094070" cy="646331"/>
          </a:xfrm>
          <a:prstGeom prst="rect">
            <a:avLst/>
          </a:prstGeom>
          <a:noFill/>
        </p:spPr>
        <p:txBody>
          <a:bodyPr wrap="square">
            <a:spAutoFit/>
          </a:bodyPr>
          <a:lstStyle/>
          <a:p>
            <a:r>
              <a:rPr lang="en-GB" sz="3600" dirty="0">
                <a:latin typeface="Letter-join Basic 40" panose="02000505000000020003" pitchFamily="50" charset="0"/>
              </a:rPr>
              <a:t>Year two</a:t>
            </a:r>
          </a:p>
        </p:txBody>
      </p:sp>
      <p:sp>
        <p:nvSpPr>
          <p:cNvPr id="29" name="TextBox 28">
            <a:extLst>
              <a:ext uri="{FF2B5EF4-FFF2-40B4-BE49-F238E27FC236}">
                <a16:creationId xmlns:a16="http://schemas.microsoft.com/office/drawing/2014/main" id="{72C1311F-A92C-42A8-832C-0991330688B7}"/>
              </a:ext>
            </a:extLst>
          </p:cNvPr>
          <p:cNvSpPr txBox="1"/>
          <p:nvPr/>
        </p:nvSpPr>
        <p:spPr>
          <a:xfrm>
            <a:off x="8237287" y="382724"/>
            <a:ext cx="6094070" cy="646331"/>
          </a:xfrm>
          <a:prstGeom prst="rect">
            <a:avLst/>
          </a:prstGeom>
          <a:noFill/>
        </p:spPr>
        <p:txBody>
          <a:bodyPr wrap="square">
            <a:spAutoFit/>
          </a:bodyPr>
          <a:lstStyle/>
          <a:p>
            <a:r>
              <a:rPr lang="en-GB" sz="3600" dirty="0">
                <a:latin typeface="Letter-join Basic 40" panose="02000505000000020003" pitchFamily="50" charset="0"/>
              </a:rPr>
              <a:t>Year five</a:t>
            </a:r>
          </a:p>
        </p:txBody>
      </p:sp>
    </p:spTree>
    <p:extLst>
      <p:ext uri="{BB962C8B-B14F-4D97-AF65-F5344CB8AC3E}">
        <p14:creationId xmlns:p14="http://schemas.microsoft.com/office/powerpoint/2010/main" val="253554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12A51D-CA79-4810-86BA-9BFA03DF0CB7}"/>
              </a:ext>
            </a:extLst>
          </p:cNvPr>
          <p:cNvSpPr txBox="1"/>
          <p:nvPr/>
        </p:nvSpPr>
        <p:spPr>
          <a:xfrm>
            <a:off x="3206610" y="296094"/>
            <a:ext cx="6094070" cy="584775"/>
          </a:xfrm>
          <a:prstGeom prst="rect">
            <a:avLst/>
          </a:prstGeom>
          <a:noFill/>
        </p:spPr>
        <p:txBody>
          <a:bodyPr wrap="square">
            <a:spAutoFit/>
          </a:bodyPr>
          <a:lstStyle/>
          <a:p>
            <a:pPr algn="ctr"/>
            <a:r>
              <a:rPr lang="en-GB" sz="3200" dirty="0">
                <a:latin typeface="Letter-join Basic 40" panose="02000505000000020003" pitchFamily="50" charset="0"/>
                <a:cs typeface="Calibri" panose="020F0502020204030204" pitchFamily="34" charset="0"/>
              </a:rPr>
              <a:t>Our Curriculum </a:t>
            </a:r>
          </a:p>
        </p:txBody>
      </p:sp>
      <p:pic>
        <p:nvPicPr>
          <p:cNvPr id="3" name="Picture 2">
            <a:extLst>
              <a:ext uri="{FF2B5EF4-FFF2-40B4-BE49-F238E27FC236}">
                <a16:creationId xmlns:a16="http://schemas.microsoft.com/office/drawing/2014/main" id="{FE279AEA-4940-44BF-B4A5-8F0ECD5BFCE9}"/>
              </a:ext>
            </a:extLst>
          </p:cNvPr>
          <p:cNvPicPr>
            <a:picLocks noChangeAspect="1"/>
          </p:cNvPicPr>
          <p:nvPr/>
        </p:nvPicPr>
        <p:blipFill>
          <a:blip r:embed="rId3"/>
          <a:stretch>
            <a:fillRect/>
          </a:stretch>
        </p:blipFill>
        <p:spPr>
          <a:xfrm>
            <a:off x="627277" y="1212810"/>
            <a:ext cx="10937445" cy="4898624"/>
          </a:xfrm>
          <a:prstGeom prst="rect">
            <a:avLst/>
          </a:prstGeom>
        </p:spPr>
      </p:pic>
    </p:spTree>
    <p:extLst>
      <p:ext uri="{BB962C8B-B14F-4D97-AF65-F5344CB8AC3E}">
        <p14:creationId xmlns:p14="http://schemas.microsoft.com/office/powerpoint/2010/main" val="2237719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F3CCEA-AAE8-4E04-91B2-DDD18C6043B3}">
  <ds:schemaRefs>
    <ds:schemaRef ds:uri="http://purl.org/dc/elements/1.1/"/>
    <ds:schemaRef ds:uri="http://www.w3.org/XML/1998/namespace"/>
    <ds:schemaRef ds:uri="http://purl.org/dc/terms/"/>
    <ds:schemaRef ds:uri="http://purl.org/dc/dcmitype/"/>
    <ds:schemaRef ds:uri="http://schemas.microsoft.com/office/2006/documentManagement/types"/>
    <ds:schemaRef ds:uri="7b2ad515-d918-4703-882d-36803593d949"/>
    <ds:schemaRef ds:uri="http://schemas.microsoft.com/office/infopath/2007/PartnerControls"/>
    <ds:schemaRef ds:uri="http://schemas.openxmlformats.org/package/2006/metadata/core-properties"/>
    <ds:schemaRef ds:uri="ad3b63a2-84f3-45ac-b5aa-f84189c241e0"/>
    <ds:schemaRef ds:uri="http://schemas.microsoft.com/office/2006/metadata/properties"/>
  </ds:schemaRefs>
</ds:datastoreItem>
</file>

<file path=customXml/itemProps2.xml><?xml version="1.0" encoding="utf-8"?>
<ds:datastoreItem xmlns:ds="http://schemas.openxmlformats.org/officeDocument/2006/customXml" ds:itemID="{6611E5F1-43C9-425E-A8FF-A4C4D771DE04}">
  <ds:schemaRefs>
    <ds:schemaRef ds:uri="http://schemas.microsoft.com/sharepoint/v3/contenttype/forms"/>
  </ds:schemaRefs>
</ds:datastoreItem>
</file>

<file path=customXml/itemProps3.xml><?xml version="1.0" encoding="utf-8"?>
<ds:datastoreItem xmlns:ds="http://schemas.openxmlformats.org/officeDocument/2006/customXml" ds:itemID="{C7E3AA2E-7EEC-45CD-8957-CE6C491F1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515-d918-4703-882d-36803593d949"/>
    <ds:schemaRef ds:uri="ad3b63a2-84f3-45ac-b5aa-f84189c24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1037</TotalTime>
  <Words>1034</Words>
  <Application>Microsoft Office PowerPoint</Application>
  <PresentationFormat>Widescreen</PresentationFormat>
  <Paragraphs>111</Paragraphs>
  <Slides>18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Comic Sans MS</vt:lpstr>
      <vt:lpstr>Letter-join Basic 40</vt:lpstr>
      <vt:lpstr>Sassoon Sans Rg</vt:lpstr>
      <vt:lpstr>Wingdings</vt:lpstr>
      <vt:lpstr>XCCW Joined 10a</vt:lpstr>
      <vt:lpstr>Office Theme</vt:lpstr>
      <vt:lpstr>Welcome to our…</vt:lpstr>
      <vt:lpstr>Aims of the morning</vt:lpstr>
      <vt:lpstr>History Intent </vt:lpstr>
      <vt:lpstr>Geography Intent </vt:lpstr>
      <vt:lpstr>History Themes</vt:lpstr>
      <vt:lpstr>PowerPoint Presentation</vt:lpstr>
      <vt:lpstr>Geography Themes</vt:lpstr>
      <vt:lpstr>PowerPoint Presentation</vt:lpstr>
      <vt:lpstr>PowerPoint Presentation</vt:lpstr>
      <vt:lpstr>PowerPoint Presentation</vt:lpstr>
      <vt:lpstr>How did daily life change from the Stone Age to the Iron Age?</vt:lpstr>
      <vt:lpstr>Recap prior learning</vt:lpstr>
      <vt:lpstr>Key vocabulary for this lesson:</vt:lpstr>
      <vt:lpstr>Excavation site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BILES-WOOD</dc:creator>
  <cp:lastModifiedBy>Michelle Walker</cp:lastModifiedBy>
  <cp:revision>27</cp:revision>
  <dcterms:created xsi:type="dcterms:W3CDTF">2019-09-27T11:39:41Z</dcterms:created>
  <dcterms:modified xsi:type="dcterms:W3CDTF">2024-01-23T20:47:31Z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