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65" r:id="rId6"/>
    <p:sldId id="267" r:id="rId7"/>
    <p:sldId id="258" r:id="rId8"/>
    <p:sldId id="268" r:id="rId9"/>
    <p:sldId id="298" r:id="rId10"/>
    <p:sldId id="269" r:id="rId11"/>
    <p:sldId id="272" r:id="rId12"/>
    <p:sldId id="290" r:id="rId13"/>
    <p:sldId id="306" r:id="rId14"/>
    <p:sldId id="291" r:id="rId15"/>
    <p:sldId id="307" r:id="rId16"/>
    <p:sldId id="297" r:id="rId17"/>
    <p:sldId id="292" r:id="rId18"/>
    <p:sldId id="293" r:id="rId19"/>
    <p:sldId id="294" r:id="rId20"/>
    <p:sldId id="295" r:id="rId21"/>
    <p:sldId id="279" r:id="rId22"/>
    <p:sldId id="278" r:id="rId23"/>
    <p:sldId id="274" r:id="rId24"/>
    <p:sldId id="280" r:id="rId25"/>
    <p:sldId id="299" r:id="rId26"/>
    <p:sldId id="304" r:id="rId27"/>
    <p:sldId id="305" r:id="rId28"/>
    <p:sldId id="300" r:id="rId29"/>
    <p:sldId id="301" r:id="rId30"/>
    <p:sldId id="302" r:id="rId31"/>
    <p:sldId id="303" r:id="rId32"/>
    <p:sldId id="266"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42" autoAdjust="0"/>
  </p:normalViewPr>
  <p:slideViewPr>
    <p:cSldViewPr snapToGrid="0">
      <p:cViewPr varScale="1">
        <p:scale>
          <a:sx n="66" d="100"/>
          <a:sy n="66" d="100"/>
        </p:scale>
        <p:origin x="13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Prosser" userId="c83fce6a-635f-4aae-9768-3c7608f22855" providerId="ADAL" clId="{DDB31121-97D4-438A-9F14-F3F5B70CE666}"/>
    <pc:docChg chg="custSel addSld modSld">
      <pc:chgData name="Harriet Prosser" userId="c83fce6a-635f-4aae-9768-3c7608f22855" providerId="ADAL" clId="{DDB31121-97D4-438A-9F14-F3F5B70CE666}" dt="2023-11-15T20:07:15.719" v="1446" actId="20577"/>
      <pc:docMkLst>
        <pc:docMk/>
      </pc:docMkLst>
      <pc:sldChg chg="modNotesTx">
        <pc:chgData name="Harriet Prosser" userId="c83fce6a-635f-4aae-9768-3c7608f22855" providerId="ADAL" clId="{DDB31121-97D4-438A-9F14-F3F5B70CE666}" dt="2023-11-15T20:07:15.719" v="1446" actId="20577"/>
        <pc:sldMkLst>
          <pc:docMk/>
          <pc:sldMk cId="854679734" sldId="299"/>
        </pc:sldMkLst>
      </pc:sldChg>
      <pc:sldChg chg="addSp delSp modSp mod">
        <pc:chgData name="Harriet Prosser" userId="c83fce6a-635f-4aae-9768-3c7608f22855" providerId="ADAL" clId="{DDB31121-97D4-438A-9F14-F3F5B70CE666}" dt="2023-11-15T20:01:40.504" v="810" actId="1076"/>
        <pc:sldMkLst>
          <pc:docMk/>
          <pc:sldMk cId="466669278" sldId="300"/>
        </pc:sldMkLst>
        <pc:spChg chg="add mod">
          <ac:chgData name="Harriet Prosser" userId="c83fce6a-635f-4aae-9768-3c7608f22855" providerId="ADAL" clId="{DDB31121-97D4-438A-9F14-F3F5B70CE666}" dt="2023-11-15T20:01:40.504" v="810" actId="1076"/>
          <ac:spMkLst>
            <pc:docMk/>
            <pc:sldMk cId="466669278" sldId="300"/>
            <ac:spMk id="11" creationId="{8030DC14-C928-4D4B-A66A-9270533953D7}"/>
          </ac:spMkLst>
        </pc:spChg>
        <pc:spChg chg="mod">
          <ac:chgData name="Harriet Prosser" userId="c83fce6a-635f-4aae-9768-3c7608f22855" providerId="ADAL" clId="{DDB31121-97D4-438A-9F14-F3F5B70CE666}" dt="2023-11-15T20:01:37.217" v="809" actId="403"/>
          <ac:spMkLst>
            <pc:docMk/>
            <pc:sldMk cId="466669278" sldId="300"/>
            <ac:spMk id="12" creationId="{00000000-0000-0000-0000-000000000000}"/>
          </ac:spMkLst>
        </pc:spChg>
        <pc:spChg chg="mod">
          <ac:chgData name="Harriet Prosser" userId="c83fce6a-635f-4aae-9768-3c7608f22855" providerId="ADAL" clId="{DDB31121-97D4-438A-9F14-F3F5B70CE666}" dt="2023-11-15T20:00:11.327" v="676" actId="113"/>
          <ac:spMkLst>
            <pc:docMk/>
            <pc:sldMk cId="466669278" sldId="300"/>
            <ac:spMk id="15" creationId="{00000000-0000-0000-0000-000000000000}"/>
          </ac:spMkLst>
        </pc:spChg>
        <pc:picChg chg="del">
          <ac:chgData name="Harriet Prosser" userId="c83fce6a-635f-4aae-9768-3c7608f22855" providerId="ADAL" clId="{DDB31121-97D4-438A-9F14-F3F5B70CE666}" dt="2023-11-15T20:00:04.728" v="672" actId="478"/>
          <ac:picMkLst>
            <pc:docMk/>
            <pc:sldMk cId="466669278" sldId="300"/>
            <ac:picMk id="17" creationId="{E29CC9DA-AF66-4614-9C12-09F7F4671A1E}"/>
          </ac:picMkLst>
        </pc:picChg>
        <pc:picChg chg="mod">
          <ac:chgData name="Harriet Prosser" userId="c83fce6a-635f-4aae-9768-3c7608f22855" providerId="ADAL" clId="{DDB31121-97D4-438A-9F14-F3F5B70CE666}" dt="2023-11-15T20:00:17.419" v="677" actId="14100"/>
          <ac:picMkLst>
            <pc:docMk/>
            <pc:sldMk cId="466669278" sldId="300"/>
            <ac:picMk id="19" creationId="{E7EBDAAC-13C9-489F-B0BF-D953C8B40328}"/>
          </ac:picMkLst>
        </pc:picChg>
      </pc:sldChg>
      <pc:sldChg chg="delSp modSp mod modNotesTx">
        <pc:chgData name="Harriet Prosser" userId="c83fce6a-635f-4aae-9768-3c7608f22855" providerId="ADAL" clId="{DDB31121-97D4-438A-9F14-F3F5B70CE666}" dt="2023-11-15T20:07:06.980" v="1445" actId="6549"/>
        <pc:sldMkLst>
          <pc:docMk/>
          <pc:sldMk cId="12466363" sldId="304"/>
        </pc:sldMkLst>
        <pc:spChg chg="mod">
          <ac:chgData name="Harriet Prosser" userId="c83fce6a-635f-4aae-9768-3c7608f22855" providerId="ADAL" clId="{DDB31121-97D4-438A-9F14-F3F5B70CE666}" dt="2023-11-15T19:59:56.298" v="670" actId="1076"/>
          <ac:spMkLst>
            <pc:docMk/>
            <pc:sldMk cId="12466363" sldId="304"/>
            <ac:spMk id="3" creationId="{3A86589F-59F9-4815-8F94-98623F286D29}"/>
          </ac:spMkLst>
        </pc:spChg>
        <pc:spChg chg="del">
          <ac:chgData name="Harriet Prosser" userId="c83fce6a-635f-4aae-9768-3c7608f22855" providerId="ADAL" clId="{DDB31121-97D4-438A-9F14-F3F5B70CE666}" dt="2023-11-15T19:54:53.592" v="40" actId="21"/>
          <ac:spMkLst>
            <pc:docMk/>
            <pc:sldMk cId="12466363" sldId="304"/>
            <ac:spMk id="7" creationId="{76C6DFC9-F68C-4B2A-A2FA-5FCED2AEF8B0}"/>
          </ac:spMkLst>
        </pc:spChg>
        <pc:spChg chg="del">
          <ac:chgData name="Harriet Prosser" userId="c83fce6a-635f-4aae-9768-3c7608f22855" providerId="ADAL" clId="{DDB31121-97D4-438A-9F14-F3F5B70CE666}" dt="2023-11-15T19:59:43.221" v="638" actId="478"/>
          <ac:spMkLst>
            <pc:docMk/>
            <pc:sldMk cId="12466363" sldId="304"/>
            <ac:spMk id="8" creationId="{D8D44FB1-E70A-495B-AAB3-354C54A1301E}"/>
          </ac:spMkLst>
        </pc:spChg>
        <pc:picChg chg="mod">
          <ac:chgData name="Harriet Prosser" userId="c83fce6a-635f-4aae-9768-3c7608f22855" providerId="ADAL" clId="{DDB31121-97D4-438A-9F14-F3F5B70CE666}" dt="2023-11-15T20:04:18.121" v="812" actId="1076"/>
          <ac:picMkLst>
            <pc:docMk/>
            <pc:sldMk cId="12466363" sldId="304"/>
            <ac:picMk id="5" creationId="{DD735D7D-6EE2-4190-A6E5-91F207F292FE}"/>
          </ac:picMkLst>
        </pc:picChg>
      </pc:sldChg>
      <pc:sldChg chg="addSp delSp modSp new mod modNotesTx">
        <pc:chgData name="Harriet Prosser" userId="c83fce6a-635f-4aae-9768-3c7608f22855" providerId="ADAL" clId="{DDB31121-97D4-438A-9F14-F3F5B70CE666}" dt="2023-11-15T19:59:37.760" v="637" actId="1076"/>
        <pc:sldMkLst>
          <pc:docMk/>
          <pc:sldMk cId="3371869812" sldId="305"/>
        </pc:sldMkLst>
        <pc:spChg chg="del">
          <ac:chgData name="Harriet Prosser" userId="c83fce6a-635f-4aae-9768-3c7608f22855" providerId="ADAL" clId="{DDB31121-97D4-438A-9F14-F3F5B70CE666}" dt="2023-11-15T19:54:57.691" v="43" actId="478"/>
          <ac:spMkLst>
            <pc:docMk/>
            <pc:sldMk cId="3371869812" sldId="305"/>
            <ac:spMk id="2" creationId="{E0E7B673-41C0-434E-B420-3DE2CA7587D2}"/>
          </ac:spMkLst>
        </pc:spChg>
        <pc:spChg chg="del">
          <ac:chgData name="Harriet Prosser" userId="c83fce6a-635f-4aae-9768-3c7608f22855" providerId="ADAL" clId="{DDB31121-97D4-438A-9F14-F3F5B70CE666}" dt="2023-11-15T19:54:56.726" v="42" actId="478"/>
          <ac:spMkLst>
            <pc:docMk/>
            <pc:sldMk cId="3371869812" sldId="305"/>
            <ac:spMk id="3" creationId="{2DC33BB8-198D-46D9-89B1-40BEDFB2AE2D}"/>
          </ac:spMkLst>
        </pc:spChg>
        <pc:spChg chg="add mod">
          <ac:chgData name="Harriet Prosser" userId="c83fce6a-635f-4aae-9768-3c7608f22855" providerId="ADAL" clId="{DDB31121-97D4-438A-9F14-F3F5B70CE666}" dt="2023-11-15T19:59:37.760" v="637" actId="1076"/>
          <ac:spMkLst>
            <pc:docMk/>
            <pc:sldMk cId="3371869812" sldId="305"/>
            <ac:spMk id="4" creationId="{B9D356C8-04FF-4F74-A84B-24953D9422EC}"/>
          </ac:spMkLst>
        </pc:spChg>
        <pc:picChg chg="add mod">
          <ac:chgData name="Harriet Prosser" userId="c83fce6a-635f-4aae-9768-3c7608f22855" providerId="ADAL" clId="{DDB31121-97D4-438A-9F14-F3F5B70CE666}" dt="2023-11-15T19:59:17.982" v="616" actId="1076"/>
          <ac:picMkLst>
            <pc:docMk/>
            <pc:sldMk cId="3371869812" sldId="305"/>
            <ac:picMk id="6" creationId="{C4DE2D80-E9DD-438F-9256-938B5D6844E7}"/>
          </ac:picMkLst>
        </pc:picChg>
      </pc:sldChg>
    </pc:docChg>
  </pc:docChgLst>
  <pc:docChgLst>
    <pc:chgData name="Jen Baines" userId="b613d7ca-3235-4360-a737-0709d696e159" providerId="ADAL" clId="{5433DC10-1352-47BB-978A-6E9ABB06FBB8}"/>
    <pc:docChg chg="custSel modSld">
      <pc:chgData name="Jen Baines" userId="b613d7ca-3235-4360-a737-0709d696e159" providerId="ADAL" clId="{5433DC10-1352-47BB-978A-6E9ABB06FBB8}" dt="2023-11-14T13:20:46.706" v="1810" actId="20577"/>
      <pc:docMkLst>
        <pc:docMk/>
      </pc:docMkLst>
      <pc:sldChg chg="delSp mod">
        <pc:chgData name="Jen Baines" userId="b613d7ca-3235-4360-a737-0709d696e159" providerId="ADAL" clId="{5433DC10-1352-47BB-978A-6E9ABB06FBB8}" dt="2023-11-14T12:50:17.603" v="0" actId="478"/>
        <pc:sldMkLst>
          <pc:docMk/>
          <pc:sldMk cId="257149669" sldId="258"/>
        </pc:sldMkLst>
        <pc:spChg chg="del">
          <ac:chgData name="Jen Baines" userId="b613d7ca-3235-4360-a737-0709d696e159" providerId="ADAL" clId="{5433DC10-1352-47BB-978A-6E9ABB06FBB8}" dt="2023-11-14T12:50:17.603" v="0" actId="478"/>
          <ac:spMkLst>
            <pc:docMk/>
            <pc:sldMk cId="257149669" sldId="258"/>
            <ac:spMk id="2" creationId="{00000000-0000-0000-0000-000000000000}"/>
          </ac:spMkLst>
        </pc:spChg>
      </pc:sldChg>
      <pc:sldChg chg="delSp mod">
        <pc:chgData name="Jen Baines" userId="b613d7ca-3235-4360-a737-0709d696e159" providerId="ADAL" clId="{5433DC10-1352-47BB-978A-6E9ABB06FBB8}" dt="2023-11-14T12:50:29.253" v="1" actId="478"/>
        <pc:sldMkLst>
          <pc:docMk/>
          <pc:sldMk cId="2218118212" sldId="268"/>
        </pc:sldMkLst>
        <pc:spChg chg="del">
          <ac:chgData name="Jen Baines" userId="b613d7ca-3235-4360-a737-0709d696e159" providerId="ADAL" clId="{5433DC10-1352-47BB-978A-6E9ABB06FBB8}" dt="2023-11-14T12:50:29.253" v="1" actId="478"/>
          <ac:spMkLst>
            <pc:docMk/>
            <pc:sldMk cId="2218118212" sldId="268"/>
            <ac:spMk id="2" creationId="{00000000-0000-0000-0000-000000000000}"/>
          </ac:spMkLst>
        </pc:spChg>
      </pc:sldChg>
      <pc:sldChg chg="delSp modSp mod">
        <pc:chgData name="Jen Baines" userId="b613d7ca-3235-4360-a737-0709d696e159" providerId="ADAL" clId="{5433DC10-1352-47BB-978A-6E9ABB06FBB8}" dt="2023-11-14T12:51:01.249" v="11" actId="1076"/>
        <pc:sldMkLst>
          <pc:docMk/>
          <pc:sldMk cId="1769783332" sldId="269"/>
        </pc:sldMkLst>
        <pc:spChg chg="del">
          <ac:chgData name="Jen Baines" userId="b613d7ca-3235-4360-a737-0709d696e159" providerId="ADAL" clId="{5433DC10-1352-47BB-978A-6E9ABB06FBB8}" dt="2023-11-14T12:50:55.247" v="9" actId="478"/>
          <ac:spMkLst>
            <pc:docMk/>
            <pc:sldMk cId="1769783332" sldId="269"/>
            <ac:spMk id="2" creationId="{00000000-0000-0000-0000-000000000000}"/>
          </ac:spMkLst>
        </pc:spChg>
        <pc:spChg chg="mod">
          <ac:chgData name="Jen Baines" userId="b613d7ca-3235-4360-a737-0709d696e159" providerId="ADAL" clId="{5433DC10-1352-47BB-978A-6E9ABB06FBB8}" dt="2023-11-14T12:51:01.249" v="11" actId="1076"/>
          <ac:spMkLst>
            <pc:docMk/>
            <pc:sldMk cId="1769783332" sldId="269"/>
            <ac:spMk id="3" creationId="{00000000-0000-0000-0000-000000000000}"/>
          </ac:spMkLst>
        </pc:spChg>
        <pc:picChg chg="mod">
          <ac:chgData name="Jen Baines" userId="b613d7ca-3235-4360-a737-0709d696e159" providerId="ADAL" clId="{5433DC10-1352-47BB-978A-6E9ABB06FBB8}" dt="2023-11-14T12:50:58.739" v="10" actId="1076"/>
          <ac:picMkLst>
            <pc:docMk/>
            <pc:sldMk cId="1769783332" sldId="269"/>
            <ac:picMk id="4" creationId="{00000000-0000-0000-0000-000000000000}"/>
          </ac:picMkLst>
        </pc:picChg>
      </pc:sldChg>
      <pc:sldChg chg="modNotesTx">
        <pc:chgData name="Jen Baines" userId="b613d7ca-3235-4360-a737-0709d696e159" providerId="ADAL" clId="{5433DC10-1352-47BB-978A-6E9ABB06FBB8}" dt="2023-11-14T13:15:49.886" v="926" actId="5793"/>
        <pc:sldMkLst>
          <pc:docMk/>
          <pc:sldMk cId="2863085056" sldId="274"/>
        </pc:sldMkLst>
      </pc:sldChg>
      <pc:sldChg chg="modNotesTx">
        <pc:chgData name="Jen Baines" userId="b613d7ca-3235-4360-a737-0709d696e159" providerId="ADAL" clId="{5433DC10-1352-47BB-978A-6E9ABB06FBB8}" dt="2023-11-14T13:16:51.322" v="1083" actId="20577"/>
        <pc:sldMkLst>
          <pc:docMk/>
          <pc:sldMk cId="1444073991" sldId="278"/>
        </pc:sldMkLst>
      </pc:sldChg>
      <pc:sldChg chg="modNotesTx">
        <pc:chgData name="Jen Baines" userId="b613d7ca-3235-4360-a737-0709d696e159" providerId="ADAL" clId="{5433DC10-1352-47BB-978A-6E9ABB06FBB8}" dt="2023-11-14T13:18:41.634" v="1400" actId="20577"/>
        <pc:sldMkLst>
          <pc:docMk/>
          <pc:sldMk cId="3983274386" sldId="279"/>
        </pc:sldMkLst>
      </pc:sldChg>
      <pc:sldChg chg="modNotesTx">
        <pc:chgData name="Jen Baines" userId="b613d7ca-3235-4360-a737-0709d696e159" providerId="ADAL" clId="{5433DC10-1352-47BB-978A-6E9ABB06FBB8}" dt="2023-11-14T13:15:31.560" v="897" actId="20577"/>
        <pc:sldMkLst>
          <pc:docMk/>
          <pc:sldMk cId="4218800298" sldId="280"/>
        </pc:sldMkLst>
      </pc:sldChg>
      <pc:sldChg chg="modNotesTx">
        <pc:chgData name="Jen Baines" userId="b613d7ca-3235-4360-a737-0709d696e159" providerId="ADAL" clId="{5433DC10-1352-47BB-978A-6E9ABB06FBB8}" dt="2023-11-14T13:20:46.706" v="1810" actId="20577"/>
        <pc:sldMkLst>
          <pc:docMk/>
          <pc:sldMk cId="411940900" sldId="294"/>
        </pc:sldMkLst>
      </pc:sldChg>
      <pc:sldChg chg="modSp mod modNotesTx">
        <pc:chgData name="Jen Baines" userId="b613d7ca-3235-4360-a737-0709d696e159" providerId="ADAL" clId="{5433DC10-1352-47BB-978A-6E9ABB06FBB8}" dt="2023-11-14T13:01:32.039" v="297" actId="5793"/>
        <pc:sldMkLst>
          <pc:docMk/>
          <pc:sldMk cId="2672996668" sldId="298"/>
        </pc:sldMkLst>
        <pc:spChg chg="mod">
          <ac:chgData name="Jen Baines" userId="b613d7ca-3235-4360-a737-0709d696e159" providerId="ADAL" clId="{5433DC10-1352-47BB-978A-6E9ABB06FBB8}" dt="2023-11-14T12:50:39.394" v="8" actId="20577"/>
          <ac:spMkLst>
            <pc:docMk/>
            <pc:sldMk cId="2672996668" sldId="298"/>
            <ac:spMk id="3" creationId="{00000000-0000-0000-0000-000000000000}"/>
          </ac:spMkLst>
        </pc:spChg>
      </pc:sldChg>
    </pc:docChg>
  </pc:docChgLst>
  <pc:docChgLst>
    <pc:chgData name="James Mead" userId="f5d8b410-711e-47dc-b763-f9a359a21830" providerId="ADAL" clId="{EE056936-6BFB-43B7-87D1-1F7AEFADCFFC}"/>
    <pc:docChg chg="addSld delSld modSld delMainMaster">
      <pc:chgData name="James Mead" userId="f5d8b410-711e-47dc-b763-f9a359a21830" providerId="ADAL" clId="{EE056936-6BFB-43B7-87D1-1F7AEFADCFFC}" dt="2023-11-15T22:27:00.058" v="9" actId="47"/>
      <pc:docMkLst>
        <pc:docMk/>
      </pc:docMkLst>
      <pc:sldChg chg="del">
        <pc:chgData name="James Mead" userId="f5d8b410-711e-47dc-b763-f9a359a21830" providerId="ADAL" clId="{EE056936-6BFB-43B7-87D1-1F7AEFADCFFC}" dt="2023-11-15T22:27:00.058" v="9" actId="47"/>
        <pc:sldMkLst>
          <pc:docMk/>
          <pc:sldMk cId="813967746" sldId="289"/>
        </pc:sldMkLst>
      </pc:sldChg>
      <pc:sldChg chg="del">
        <pc:chgData name="James Mead" userId="f5d8b410-711e-47dc-b763-f9a359a21830" providerId="ADAL" clId="{EE056936-6BFB-43B7-87D1-1F7AEFADCFFC}" dt="2023-11-15T22:26:30.867" v="4" actId="47"/>
        <pc:sldMkLst>
          <pc:docMk/>
          <pc:sldMk cId="3767081948" sldId="296"/>
        </pc:sldMkLst>
      </pc:sldChg>
      <pc:sldChg chg="addSp modSp new mod">
        <pc:chgData name="James Mead" userId="f5d8b410-711e-47dc-b763-f9a359a21830" providerId="ADAL" clId="{EE056936-6BFB-43B7-87D1-1F7AEFADCFFC}" dt="2023-11-15T22:26:28.234" v="3" actId="14100"/>
        <pc:sldMkLst>
          <pc:docMk/>
          <pc:sldMk cId="4030428018" sldId="306"/>
        </pc:sldMkLst>
        <pc:picChg chg="add mod">
          <ac:chgData name="James Mead" userId="f5d8b410-711e-47dc-b763-f9a359a21830" providerId="ADAL" clId="{EE056936-6BFB-43B7-87D1-1F7AEFADCFFC}" dt="2023-11-15T22:26:28.234" v="3" actId="14100"/>
          <ac:picMkLst>
            <pc:docMk/>
            <pc:sldMk cId="4030428018" sldId="306"/>
            <ac:picMk id="5" creationId="{03B1F650-F33F-4D33-A9CB-75AE1B9CF537}"/>
          </ac:picMkLst>
        </pc:picChg>
      </pc:sldChg>
      <pc:sldChg chg="addSp modSp new mod">
        <pc:chgData name="James Mead" userId="f5d8b410-711e-47dc-b763-f9a359a21830" providerId="ADAL" clId="{EE056936-6BFB-43B7-87D1-1F7AEFADCFFC}" dt="2023-11-15T22:26:56.060" v="8" actId="14100"/>
        <pc:sldMkLst>
          <pc:docMk/>
          <pc:sldMk cId="40456183" sldId="307"/>
        </pc:sldMkLst>
        <pc:picChg chg="add mod">
          <ac:chgData name="James Mead" userId="f5d8b410-711e-47dc-b763-f9a359a21830" providerId="ADAL" clId="{EE056936-6BFB-43B7-87D1-1F7AEFADCFFC}" dt="2023-11-15T22:26:56.060" v="8" actId="14100"/>
          <ac:picMkLst>
            <pc:docMk/>
            <pc:sldMk cId="40456183" sldId="307"/>
            <ac:picMk id="5" creationId="{FB6517AD-7FE7-491C-A756-7D775A33A7E6}"/>
          </ac:picMkLst>
        </pc:picChg>
      </pc:sldChg>
      <pc:sldMasterChg chg="del delSldLayout">
        <pc:chgData name="James Mead" userId="f5d8b410-711e-47dc-b763-f9a359a21830" providerId="ADAL" clId="{EE056936-6BFB-43B7-87D1-1F7AEFADCFFC}" dt="2023-11-15T22:26:30.867" v="4" actId="47"/>
        <pc:sldMasterMkLst>
          <pc:docMk/>
          <pc:sldMasterMk cId="101761436" sldId="2147483677"/>
        </pc:sldMasterMkLst>
        <pc:sldLayoutChg chg="del">
          <pc:chgData name="James Mead" userId="f5d8b410-711e-47dc-b763-f9a359a21830" providerId="ADAL" clId="{EE056936-6BFB-43B7-87D1-1F7AEFADCFFC}" dt="2023-11-15T22:26:30.867" v="4" actId="47"/>
          <pc:sldLayoutMkLst>
            <pc:docMk/>
            <pc:sldMasterMk cId="101761436" sldId="2147483677"/>
            <pc:sldLayoutMk cId="42814353" sldId="2147483678"/>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2959506409" sldId="2147483679"/>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3437229960" sldId="2147483680"/>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3731869134" sldId="2147483681"/>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3070560187" sldId="2147483682"/>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2750165721" sldId="2147483683"/>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3262299633" sldId="2147483684"/>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880124384" sldId="2147483685"/>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3888284515" sldId="2147483686"/>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690255179" sldId="2147483687"/>
          </pc:sldLayoutMkLst>
        </pc:sldLayoutChg>
        <pc:sldLayoutChg chg="del">
          <pc:chgData name="James Mead" userId="f5d8b410-711e-47dc-b763-f9a359a21830" providerId="ADAL" clId="{EE056936-6BFB-43B7-87D1-1F7AEFADCFFC}" dt="2023-11-15T22:26:30.867" v="4" actId="47"/>
          <pc:sldLayoutMkLst>
            <pc:docMk/>
            <pc:sldMasterMk cId="101761436" sldId="2147483677"/>
            <pc:sldLayoutMk cId="2655833309"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A5BC3-B3DB-4F94-8D7E-0869CA1EDFD2}"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8D91F-A2AE-450D-BF56-6DB9E927CC7D}" type="slidenum">
              <a:rPr lang="en-GB" smtClean="0"/>
              <a:t>‹#›</a:t>
            </a:fld>
            <a:endParaRPr lang="en-GB"/>
          </a:p>
        </p:txBody>
      </p:sp>
    </p:spTree>
    <p:extLst>
      <p:ext uri="{BB962C8B-B14F-4D97-AF65-F5344CB8AC3E}">
        <p14:creationId xmlns:p14="http://schemas.microsoft.com/office/powerpoint/2010/main" val="224851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 all comes back to values and our vision.</a:t>
            </a:r>
          </a:p>
          <a:p>
            <a:r>
              <a:rPr lang="en-GB" dirty="0"/>
              <a:t>Environment – all around you will see links to our vision and values – these are well embedded with children – want to broaden this out to parents and visitors. </a:t>
            </a:r>
          </a:p>
          <a:p>
            <a:r>
              <a:rPr lang="en-GB" dirty="0"/>
              <a:t>Reflection – Children </a:t>
            </a:r>
          </a:p>
        </p:txBody>
      </p:sp>
      <p:sp>
        <p:nvSpPr>
          <p:cNvPr id="4" name="Slide Number Placeholder 3"/>
          <p:cNvSpPr>
            <a:spLocks noGrp="1"/>
          </p:cNvSpPr>
          <p:nvPr>
            <p:ph type="sldNum" sz="quarter" idx="5"/>
          </p:nvPr>
        </p:nvSpPr>
        <p:spPr/>
        <p:txBody>
          <a:bodyPr/>
          <a:lstStyle/>
          <a:p>
            <a:fld id="{B2F8D91F-A2AE-450D-BF56-6DB9E927CC7D}" type="slidenum">
              <a:rPr lang="en-GB" smtClean="0"/>
              <a:t>5</a:t>
            </a:fld>
            <a:endParaRPr lang="en-GB"/>
          </a:p>
        </p:txBody>
      </p:sp>
    </p:spTree>
    <p:extLst>
      <p:ext uri="{BB962C8B-B14F-4D97-AF65-F5344CB8AC3E}">
        <p14:creationId xmlns:p14="http://schemas.microsoft.com/office/powerpoint/2010/main" val="167249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 big question linked to their own lives e.g. How do Sikh’s show commitment to God? First look at commitment in their own lives.</a:t>
            </a:r>
          </a:p>
          <a:p>
            <a:r>
              <a:rPr lang="en-GB" dirty="0"/>
              <a:t>Investigation – enquiry based part and gaining subject knowledge related to the key question.</a:t>
            </a:r>
          </a:p>
          <a:p>
            <a:r>
              <a:rPr lang="en-GB" dirty="0"/>
              <a:t>Evaluation – Making their own conclusions and evaluations on the big question</a:t>
            </a:r>
          </a:p>
          <a:p>
            <a:r>
              <a:rPr lang="en-GB" dirty="0"/>
              <a:t>Expression – Link back to engagement and the impact the big question has on their own lives</a:t>
            </a:r>
          </a:p>
        </p:txBody>
      </p:sp>
      <p:sp>
        <p:nvSpPr>
          <p:cNvPr id="4" name="Slide Number Placeholder 3"/>
          <p:cNvSpPr>
            <a:spLocks noGrp="1"/>
          </p:cNvSpPr>
          <p:nvPr>
            <p:ph type="sldNum" sz="quarter" idx="5"/>
          </p:nvPr>
        </p:nvSpPr>
        <p:spPr/>
        <p:txBody>
          <a:bodyPr/>
          <a:lstStyle/>
          <a:p>
            <a:fld id="{B2F8D91F-A2AE-450D-BF56-6DB9E927CC7D}" type="slidenum">
              <a:rPr lang="en-GB" smtClean="0"/>
              <a:t>23</a:t>
            </a:fld>
            <a:endParaRPr lang="en-GB"/>
          </a:p>
        </p:txBody>
      </p:sp>
    </p:spTree>
    <p:extLst>
      <p:ext uri="{BB962C8B-B14F-4D97-AF65-F5344CB8AC3E}">
        <p14:creationId xmlns:p14="http://schemas.microsoft.com/office/powerpoint/2010/main" val="38729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UC &amp; DRE – both allow</a:t>
            </a:r>
            <a:r>
              <a:rPr lang="en-GB" baseline="0" dirty="0"/>
              <a:t> for deep thinking and reflection upon what is being taught in the classroom and often follows on from worship making links where possible.</a:t>
            </a:r>
          </a:p>
          <a:p>
            <a:r>
              <a:rPr lang="en-GB" dirty="0"/>
              <a:t>Each RE concept</a:t>
            </a:r>
            <a:r>
              <a:rPr lang="en-GB" baseline="0" dirty="0"/>
              <a:t> begins with a ‘Big Question’ – allowing children to reflect upon their understanding and help steer their learning.</a:t>
            </a:r>
            <a:endParaRPr lang="en-GB" dirty="0"/>
          </a:p>
        </p:txBody>
      </p:sp>
      <p:sp>
        <p:nvSpPr>
          <p:cNvPr id="4" name="Slide Number Placeholder 3"/>
          <p:cNvSpPr>
            <a:spLocks noGrp="1"/>
          </p:cNvSpPr>
          <p:nvPr>
            <p:ph type="sldNum" sz="quarter" idx="10"/>
          </p:nvPr>
        </p:nvSpPr>
        <p:spPr/>
        <p:txBody>
          <a:bodyPr/>
          <a:lstStyle/>
          <a:p>
            <a:fld id="{B2F8D91F-A2AE-450D-BF56-6DB9E927CC7D}" type="slidenum">
              <a:rPr lang="en-GB" smtClean="0"/>
              <a:t>24</a:t>
            </a:fld>
            <a:endParaRPr lang="en-GB"/>
          </a:p>
        </p:txBody>
      </p:sp>
    </p:spTree>
    <p:extLst>
      <p:ext uri="{BB962C8B-B14F-4D97-AF65-F5344CB8AC3E}">
        <p14:creationId xmlns:p14="http://schemas.microsoft.com/office/powerpoint/2010/main" val="63598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Planned</a:t>
            </a:r>
            <a:r>
              <a:rPr lang="en-GB" baseline="0" dirty="0"/>
              <a:t> for development and progression not only within the year but across the school so that a religion or concept is revisited and built upon to deepen their understanding. </a:t>
            </a:r>
          </a:p>
          <a:p>
            <a:pPr marL="171450" indent="-171450">
              <a:buFontTx/>
              <a:buChar char="-"/>
            </a:pPr>
            <a:r>
              <a:rPr lang="en-GB" baseline="0" dirty="0"/>
              <a:t>- Teaching other faiths – whilst covering these we use our Christian values to help us discuss the differenced and similarities between other faiths and Christianity. </a:t>
            </a:r>
          </a:p>
          <a:p>
            <a:pPr marL="171450" indent="-171450">
              <a:buFontTx/>
              <a:buChar char="-"/>
            </a:pPr>
            <a:r>
              <a:rPr lang="en-GB" baseline="0" dirty="0"/>
              <a:t>- Our planning progression is carefully thought out and we are going to continue to develop this this year to ensure that we are building upon knowledge effectively across the school. </a:t>
            </a:r>
            <a:endParaRPr lang="en-GB" dirty="0"/>
          </a:p>
        </p:txBody>
      </p:sp>
      <p:sp>
        <p:nvSpPr>
          <p:cNvPr id="4" name="Slide Number Placeholder 3"/>
          <p:cNvSpPr>
            <a:spLocks noGrp="1"/>
          </p:cNvSpPr>
          <p:nvPr>
            <p:ph type="sldNum" sz="quarter" idx="10"/>
          </p:nvPr>
        </p:nvSpPr>
        <p:spPr/>
        <p:txBody>
          <a:bodyPr/>
          <a:lstStyle/>
          <a:p>
            <a:fld id="{B2F8D91F-A2AE-450D-BF56-6DB9E927CC7D}" type="slidenum">
              <a:rPr lang="en-GB" smtClean="0"/>
              <a:t>25</a:t>
            </a:fld>
            <a:endParaRPr lang="en-GB"/>
          </a:p>
        </p:txBody>
      </p:sp>
    </p:spTree>
    <p:extLst>
      <p:ext uri="{BB962C8B-B14F-4D97-AF65-F5344CB8AC3E}">
        <p14:creationId xmlns:p14="http://schemas.microsoft.com/office/powerpoint/2010/main" val="88619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UC &amp;</a:t>
            </a:r>
            <a:r>
              <a:rPr lang="en-GB" baseline="0" dirty="0"/>
              <a:t> DRE – both have a similar format beginning with BQ’s</a:t>
            </a:r>
          </a:p>
          <a:p>
            <a:endParaRPr lang="en-GB" baseline="0" dirty="0"/>
          </a:p>
          <a:p>
            <a:r>
              <a:rPr lang="en-GB" baseline="0" dirty="0"/>
              <a:t>Creative – art, music </a:t>
            </a:r>
            <a:r>
              <a:rPr lang="en-GB" baseline="0"/>
              <a:t>, drama </a:t>
            </a:r>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B2F8D91F-A2AE-450D-BF56-6DB9E927CC7D}" type="slidenum">
              <a:rPr lang="en-GB" smtClean="0"/>
              <a:t>27</a:t>
            </a:fld>
            <a:endParaRPr lang="en-GB"/>
          </a:p>
        </p:txBody>
      </p:sp>
    </p:spTree>
    <p:extLst>
      <p:ext uri="{BB962C8B-B14F-4D97-AF65-F5344CB8AC3E}">
        <p14:creationId xmlns:p14="http://schemas.microsoft.com/office/powerpoint/2010/main" val="118566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F8D91F-A2AE-450D-BF56-6DB9E927CC7D}" type="slidenum">
              <a:rPr lang="en-GB" smtClean="0"/>
              <a:t>6</a:t>
            </a:fld>
            <a:endParaRPr lang="en-GB"/>
          </a:p>
        </p:txBody>
      </p:sp>
    </p:spTree>
    <p:extLst>
      <p:ext uri="{BB962C8B-B14F-4D97-AF65-F5344CB8AC3E}">
        <p14:creationId xmlns:p14="http://schemas.microsoft.com/office/powerpoint/2010/main" val="49143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Collective worship is a big part of daily school life. </a:t>
            </a:r>
          </a:p>
          <a:p>
            <a:r>
              <a:rPr lang="en-GB" dirty="0"/>
              <a:t>It is central for the adults and children. One child in a pupil voice recently commented ‘If we didn’t have worship, it would feel like something big was missing’. </a:t>
            </a:r>
          </a:p>
          <a:p>
            <a:r>
              <a:rPr lang="en-GB" dirty="0"/>
              <a:t>We have 6 values across a year which are explored in more detail </a:t>
            </a:r>
            <a:r>
              <a:rPr lang="en-GB"/>
              <a:t>during worships. </a:t>
            </a:r>
            <a:endParaRPr lang="en-GB" dirty="0"/>
          </a:p>
        </p:txBody>
      </p:sp>
      <p:sp>
        <p:nvSpPr>
          <p:cNvPr id="4" name="Slide Number Placeholder 3"/>
          <p:cNvSpPr>
            <a:spLocks noGrp="1"/>
          </p:cNvSpPr>
          <p:nvPr>
            <p:ph type="sldNum" sz="quarter" idx="5"/>
          </p:nvPr>
        </p:nvSpPr>
        <p:spPr/>
        <p:txBody>
          <a:bodyPr/>
          <a:lstStyle/>
          <a:p>
            <a:fld id="{B2F8D91F-A2AE-450D-BF56-6DB9E927CC7D}" type="slidenum">
              <a:rPr lang="en-GB" smtClean="0"/>
              <a:t>15</a:t>
            </a:fld>
            <a:endParaRPr lang="en-GB"/>
          </a:p>
        </p:txBody>
      </p:sp>
    </p:spTree>
    <p:extLst>
      <p:ext uri="{BB962C8B-B14F-4D97-AF65-F5344CB8AC3E}">
        <p14:creationId xmlns:p14="http://schemas.microsoft.com/office/powerpoint/2010/main" val="256583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Collective worship are wholly Christian based however those who are from other faiths are able to join in – links are made with other faiths where relevant.</a:t>
            </a:r>
          </a:p>
        </p:txBody>
      </p:sp>
      <p:sp>
        <p:nvSpPr>
          <p:cNvPr id="4" name="Slide Number Placeholder 3"/>
          <p:cNvSpPr>
            <a:spLocks noGrp="1"/>
          </p:cNvSpPr>
          <p:nvPr>
            <p:ph type="sldNum" sz="quarter" idx="5"/>
          </p:nvPr>
        </p:nvSpPr>
        <p:spPr/>
        <p:txBody>
          <a:bodyPr/>
          <a:lstStyle/>
          <a:p>
            <a:fld id="{B2F8D91F-A2AE-450D-BF56-6DB9E927CC7D}" type="slidenum">
              <a:rPr lang="en-GB" smtClean="0"/>
              <a:t>17</a:t>
            </a:fld>
            <a:endParaRPr lang="en-GB"/>
          </a:p>
        </p:txBody>
      </p:sp>
    </p:spTree>
    <p:extLst>
      <p:ext uri="{BB962C8B-B14F-4D97-AF65-F5344CB8AC3E}">
        <p14:creationId xmlns:p14="http://schemas.microsoft.com/office/powerpoint/2010/main" val="271346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main parts to a worship. We make sure they are invitational, inspiring and inclusive. </a:t>
            </a:r>
          </a:p>
          <a:p>
            <a:r>
              <a:rPr lang="en-GB" dirty="0"/>
              <a:t>Try to ensure children are involved as much as possible. </a:t>
            </a:r>
          </a:p>
        </p:txBody>
      </p:sp>
      <p:sp>
        <p:nvSpPr>
          <p:cNvPr id="4" name="Slide Number Placeholder 3"/>
          <p:cNvSpPr>
            <a:spLocks noGrp="1"/>
          </p:cNvSpPr>
          <p:nvPr>
            <p:ph type="sldNum" sz="quarter" idx="5"/>
          </p:nvPr>
        </p:nvSpPr>
        <p:spPr/>
        <p:txBody>
          <a:bodyPr/>
          <a:lstStyle/>
          <a:p>
            <a:fld id="{B2F8D91F-A2AE-450D-BF56-6DB9E927CC7D}" type="slidenum">
              <a:rPr lang="en-GB" smtClean="0"/>
              <a:t>18</a:t>
            </a:fld>
            <a:endParaRPr lang="en-GB"/>
          </a:p>
        </p:txBody>
      </p:sp>
    </p:spTree>
    <p:extLst>
      <p:ext uri="{BB962C8B-B14F-4D97-AF65-F5344CB8AC3E}">
        <p14:creationId xmlns:p14="http://schemas.microsoft.com/office/powerpoint/2010/main" val="173258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church school, we have an additional inspection called SIAMs which judges us on our Church School Distinctiveness and how effective this is across the school. </a:t>
            </a:r>
          </a:p>
          <a:p>
            <a:r>
              <a:rPr lang="en-GB" dirty="0"/>
              <a:t>It explores the question…</a:t>
            </a:r>
          </a:p>
        </p:txBody>
      </p:sp>
      <p:sp>
        <p:nvSpPr>
          <p:cNvPr id="4" name="Slide Number Placeholder 3"/>
          <p:cNvSpPr>
            <a:spLocks noGrp="1"/>
          </p:cNvSpPr>
          <p:nvPr>
            <p:ph type="sldNum" sz="quarter" idx="5"/>
          </p:nvPr>
        </p:nvSpPr>
        <p:spPr/>
        <p:txBody>
          <a:bodyPr/>
          <a:lstStyle/>
          <a:p>
            <a:fld id="{B2F8D91F-A2AE-450D-BF56-6DB9E927CC7D}" type="slidenum">
              <a:rPr lang="en-GB" smtClean="0"/>
              <a:t>19</a:t>
            </a:fld>
            <a:endParaRPr lang="en-GB"/>
          </a:p>
        </p:txBody>
      </p:sp>
    </p:spTree>
    <p:extLst>
      <p:ext uri="{BB962C8B-B14F-4D97-AF65-F5344CB8AC3E}">
        <p14:creationId xmlns:p14="http://schemas.microsoft.com/office/powerpoint/2010/main" val="276114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our last inspection we were graded excellent which is the highest grade you can get. Very proud of our Church school distinctiveness – it is recognised through everything we do – curriculum, behaviour, relationships with children and parents.</a:t>
            </a:r>
          </a:p>
        </p:txBody>
      </p:sp>
      <p:sp>
        <p:nvSpPr>
          <p:cNvPr id="4" name="Slide Number Placeholder 3"/>
          <p:cNvSpPr>
            <a:spLocks noGrp="1"/>
          </p:cNvSpPr>
          <p:nvPr>
            <p:ph type="sldNum" sz="quarter" idx="5"/>
          </p:nvPr>
        </p:nvSpPr>
        <p:spPr/>
        <p:txBody>
          <a:bodyPr/>
          <a:lstStyle/>
          <a:p>
            <a:fld id="{B2F8D91F-A2AE-450D-BF56-6DB9E927CC7D}" type="slidenum">
              <a:rPr lang="en-GB" smtClean="0"/>
              <a:t>20</a:t>
            </a:fld>
            <a:endParaRPr lang="en-GB"/>
          </a:p>
        </p:txBody>
      </p:sp>
    </p:spTree>
    <p:extLst>
      <p:ext uri="{BB962C8B-B14F-4D97-AF65-F5344CB8AC3E}">
        <p14:creationId xmlns:p14="http://schemas.microsoft.com/office/powerpoint/2010/main" val="1211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UC &amp; DRE – both allow</a:t>
            </a:r>
            <a:r>
              <a:rPr lang="en-GB" baseline="0" dirty="0"/>
              <a:t> for deep thinking and reflection upon what is being taught in the classroom and often follows on from worship making links where possible.</a:t>
            </a:r>
          </a:p>
        </p:txBody>
      </p:sp>
      <p:sp>
        <p:nvSpPr>
          <p:cNvPr id="4" name="Slide Number Placeholder 3"/>
          <p:cNvSpPr>
            <a:spLocks noGrp="1"/>
          </p:cNvSpPr>
          <p:nvPr>
            <p:ph type="sldNum" sz="quarter" idx="5"/>
          </p:nvPr>
        </p:nvSpPr>
        <p:spPr/>
        <p:txBody>
          <a:bodyPr/>
          <a:lstStyle/>
          <a:p>
            <a:fld id="{B2F8D91F-A2AE-450D-BF56-6DB9E927CC7D}" type="slidenum">
              <a:rPr lang="en-GB" smtClean="0"/>
              <a:t>21</a:t>
            </a:fld>
            <a:endParaRPr lang="en-GB"/>
          </a:p>
        </p:txBody>
      </p:sp>
    </p:spTree>
    <p:extLst>
      <p:ext uri="{BB962C8B-B14F-4D97-AF65-F5344CB8AC3E}">
        <p14:creationId xmlns:p14="http://schemas.microsoft.com/office/powerpoint/2010/main" val="360621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Making sense of the text – understanding how Christians interpret, handle and use biblical texts and understanding the meaning of the texts for Christians.</a:t>
            </a:r>
          </a:p>
          <a:p>
            <a:r>
              <a:rPr lang="en-GB" baseline="0" dirty="0"/>
              <a:t>Understanding the impact – Looking at how Christians respond to biblical texts and teachings and how they put these beliefs into action</a:t>
            </a:r>
          </a:p>
          <a:p>
            <a:r>
              <a:rPr lang="en-GB" baseline="0" dirty="0"/>
              <a:t>Making connections – Evaluation and reflecting on how they can make possible connections between these texts and their own lives and to help with their own understanding of the world</a:t>
            </a:r>
          </a:p>
        </p:txBody>
      </p:sp>
      <p:sp>
        <p:nvSpPr>
          <p:cNvPr id="4" name="Slide Number Placeholder 3"/>
          <p:cNvSpPr>
            <a:spLocks noGrp="1"/>
          </p:cNvSpPr>
          <p:nvPr>
            <p:ph type="sldNum" sz="quarter" idx="5"/>
          </p:nvPr>
        </p:nvSpPr>
        <p:spPr/>
        <p:txBody>
          <a:bodyPr/>
          <a:lstStyle/>
          <a:p>
            <a:fld id="{B2F8D91F-A2AE-450D-BF56-6DB9E927CC7D}" type="slidenum">
              <a:rPr lang="en-GB" smtClean="0"/>
              <a:t>22</a:t>
            </a:fld>
            <a:endParaRPr lang="en-GB"/>
          </a:p>
        </p:txBody>
      </p:sp>
    </p:spTree>
    <p:extLst>
      <p:ext uri="{BB962C8B-B14F-4D97-AF65-F5344CB8AC3E}">
        <p14:creationId xmlns:p14="http://schemas.microsoft.com/office/powerpoint/2010/main" val="256078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65159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64397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59202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281637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260033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300039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C15B5-6362-4E00-8E2E-2D73C7B6BF6C}" type="datetimeFigureOut">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139664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C15B5-6362-4E00-8E2E-2D73C7B6BF6C}" type="datetimeFigureOut">
              <a:rPr lang="en-GB" smtClean="0"/>
              <a:t>15/11/2023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345084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C15B5-6362-4E00-8E2E-2D73C7B6BF6C}" type="datetimeFigureOut">
              <a:rPr lang="en-GB" smtClean="0"/>
              <a:t>15/11/2023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3671616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C15B5-6362-4E00-8E2E-2D73C7B6BF6C}" type="datetimeFigureOut">
              <a:rPr lang="en-GB" smtClean="0"/>
              <a:t>15/11/2023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3891926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EC15B5-6362-4E00-8E2E-2D73C7B6BF6C}" type="datetimeFigureOut">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340358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17544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EC15B5-6362-4E00-8E2E-2D73C7B6BF6C}" type="datetimeFigureOut">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285893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108268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5644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1562530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5703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2929214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3921188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C15B5-6362-4E00-8E2E-2D73C7B6BF6C}"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159F0-21D3-4351-ACC0-464426BF031E}" type="slidenum">
              <a:rPr lang="en-GB" smtClean="0"/>
              <a:t>‹#›</a:t>
            </a:fld>
            <a:endParaRPr lang="en-GB"/>
          </a:p>
        </p:txBody>
      </p:sp>
    </p:spTree>
    <p:extLst>
      <p:ext uri="{BB962C8B-B14F-4D97-AF65-F5344CB8AC3E}">
        <p14:creationId xmlns:p14="http://schemas.microsoft.com/office/powerpoint/2010/main" val="204205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01DA3-BF14-4CCD-AF10-FEAB775FFC70}" type="datetimeFigureOut">
              <a:rPr lang="en-GB" smtClean="0"/>
              <a:t>15/11/2023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77317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801DA3-BF14-4CCD-AF10-FEAB775FFC70}" type="datetimeFigureOut">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0691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801DA3-BF14-4CCD-AF10-FEAB775FFC70}" type="datetimeFigureOut">
              <a:rPr lang="en-GB" smtClean="0"/>
              <a:t>15/11/2023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71855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801DA3-BF14-4CCD-AF10-FEAB775FFC70}" type="datetimeFigureOut">
              <a:rPr lang="en-GB" smtClean="0"/>
              <a:t>15/11/2023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73257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01DA3-BF14-4CCD-AF10-FEAB775FFC70}" type="datetimeFigureOut">
              <a:rPr lang="en-GB" smtClean="0"/>
              <a:t>15/11/2023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46414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01DA3-BF14-4CCD-AF10-FEAB775FFC70}" type="datetimeFigureOut">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35277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01DA3-BF14-4CCD-AF10-FEAB775FFC70}" type="datetimeFigureOut">
              <a:rPr lang="en-GB" smtClean="0"/>
              <a:t>15/11/2023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46447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1DA3-BF14-4CCD-AF10-FEAB775FFC70}" type="datetimeFigureOut">
              <a:rPr lang="en-GB" smtClean="0"/>
              <a:t>15/11/2023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4F3E2-A9FA-4D4C-B2C7-8C1F23DCB831}" type="slidenum">
              <a:rPr lang="en-GB" smtClean="0"/>
              <a:t>‹#›</a:t>
            </a:fld>
            <a:endParaRPr lang="en-GB"/>
          </a:p>
        </p:txBody>
      </p:sp>
    </p:spTree>
    <p:extLst>
      <p:ext uri="{BB962C8B-B14F-4D97-AF65-F5344CB8AC3E}">
        <p14:creationId xmlns:p14="http://schemas.microsoft.com/office/powerpoint/2010/main" val="202439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EC15B5-6362-4E00-8E2E-2D73C7B6BF6C}" type="datetimeFigureOut">
              <a:rPr lang="en-GB" smtClean="0"/>
              <a:t>15/11/2023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2159F0-21D3-4351-ACC0-464426BF031E}" type="slidenum">
              <a:rPr lang="en-GB" smtClean="0"/>
              <a:t>‹#›</a:t>
            </a:fld>
            <a:endParaRPr lang="en-GB"/>
          </a:p>
        </p:txBody>
      </p:sp>
    </p:spTree>
    <p:extLst>
      <p:ext uri="{BB962C8B-B14F-4D97-AF65-F5344CB8AC3E}">
        <p14:creationId xmlns:p14="http://schemas.microsoft.com/office/powerpoint/2010/main" val="2766024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tm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tmp"/></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791"/>
            <a:ext cx="12192000" cy="6927669"/>
          </a:xfrm>
          <a:prstGeom prst="rect">
            <a:avLst/>
          </a:prstGeom>
        </p:spPr>
      </p:pic>
      <p:pic>
        <p:nvPicPr>
          <p:cNvPr id="6" name="Picture 5">
            <a:extLst>
              <a:ext uri="{FF2B5EF4-FFF2-40B4-BE49-F238E27FC236}">
                <a16:creationId xmlns:a16="http://schemas.microsoft.com/office/drawing/2014/main" id="{360926B5-8261-4BDD-925B-8D5E9963244C}"/>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2243" y="-49792"/>
            <a:ext cx="12521878" cy="8347919"/>
          </a:xfrm>
          <a:prstGeom prst="rect">
            <a:avLst/>
          </a:prstGeom>
        </p:spPr>
      </p:pic>
      <p:sp>
        <p:nvSpPr>
          <p:cNvPr id="2" name="Title 1"/>
          <p:cNvSpPr>
            <a:spLocks noGrp="1"/>
          </p:cNvSpPr>
          <p:nvPr>
            <p:ph type="ctrTitle"/>
          </p:nvPr>
        </p:nvSpPr>
        <p:spPr>
          <a:xfrm>
            <a:off x="1524000" y="78754"/>
            <a:ext cx="9144000" cy="2387600"/>
          </a:xfrm>
        </p:spPr>
        <p:txBody>
          <a:bodyPr>
            <a:normAutofit/>
          </a:bodyPr>
          <a:lstStyle/>
          <a:p>
            <a:r>
              <a:rPr lang="en-US" sz="8000" b="1" dirty="0"/>
              <a:t>Welcome to our…</a:t>
            </a:r>
            <a:endParaRPr lang="en-GB" sz="8000" b="1" dirty="0"/>
          </a:p>
        </p:txBody>
      </p:sp>
      <p:sp>
        <p:nvSpPr>
          <p:cNvPr id="3" name="Subtitle 2"/>
          <p:cNvSpPr>
            <a:spLocks noGrp="1"/>
          </p:cNvSpPr>
          <p:nvPr>
            <p:ph type="subTitle" idx="1"/>
          </p:nvPr>
        </p:nvSpPr>
        <p:spPr/>
        <p:txBody>
          <a:bodyPr>
            <a:normAutofit fontScale="85000" lnSpcReduction="10000"/>
          </a:bodyPr>
          <a:lstStyle/>
          <a:p>
            <a:r>
              <a:rPr lang="en-GB" sz="6000" b="1" dirty="0"/>
              <a:t>Church School Distinctiveness and RE Family Learning Morning</a:t>
            </a:r>
          </a:p>
          <a:p>
            <a:endParaRPr lang="en-GB" dirty="0"/>
          </a:p>
        </p:txBody>
      </p:sp>
    </p:spTree>
    <p:extLst>
      <p:ext uri="{BB962C8B-B14F-4D97-AF65-F5344CB8AC3E}">
        <p14:creationId xmlns:p14="http://schemas.microsoft.com/office/powerpoint/2010/main" val="333597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8F81-0652-4482-AAAF-6CC769B3C8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9A07D9-D7A6-4B57-8A99-98AC5D35DC2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55DB2DF-35BF-4038-8128-5AD0ACDF8E6F}"/>
              </a:ext>
            </a:extLst>
          </p:cNvPr>
          <p:cNvPicPr>
            <a:picLocks noChangeAspect="1"/>
          </p:cNvPicPr>
          <p:nvPr/>
        </p:nvPicPr>
        <p:blipFill>
          <a:blip r:embed="rId2"/>
          <a:stretch>
            <a:fillRect/>
          </a:stretch>
        </p:blipFill>
        <p:spPr>
          <a:xfrm>
            <a:off x="648763" y="0"/>
            <a:ext cx="10705037" cy="7119113"/>
          </a:xfrm>
          <a:prstGeom prst="rect">
            <a:avLst/>
          </a:prstGeom>
        </p:spPr>
      </p:pic>
    </p:spTree>
    <p:extLst>
      <p:ext uri="{BB962C8B-B14F-4D97-AF65-F5344CB8AC3E}">
        <p14:creationId xmlns:p14="http://schemas.microsoft.com/office/powerpoint/2010/main" val="324920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BF1D-691E-44C7-B629-26037CC5A2C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9D5025-DC28-458D-B1DF-701A5BB2AD6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B6517AD-7FE7-491C-A756-7D775A33A7E6}"/>
              </a:ext>
            </a:extLst>
          </p:cNvPr>
          <p:cNvPicPr>
            <a:picLocks noChangeAspect="1"/>
          </p:cNvPicPr>
          <p:nvPr/>
        </p:nvPicPr>
        <p:blipFill>
          <a:blip r:embed="rId2"/>
          <a:stretch>
            <a:fillRect/>
          </a:stretch>
        </p:blipFill>
        <p:spPr>
          <a:xfrm>
            <a:off x="0" y="0"/>
            <a:ext cx="12327038" cy="6884230"/>
          </a:xfrm>
          <a:prstGeom prst="rect">
            <a:avLst/>
          </a:prstGeom>
        </p:spPr>
      </p:pic>
    </p:spTree>
    <p:extLst>
      <p:ext uri="{BB962C8B-B14F-4D97-AF65-F5344CB8AC3E}">
        <p14:creationId xmlns:p14="http://schemas.microsoft.com/office/powerpoint/2010/main" val="4045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E9F8C1-9C3F-43BB-832A-7EC4D46CA959}"/>
              </a:ext>
            </a:extLst>
          </p:cNvPr>
          <p:cNvPicPr>
            <a:picLocks noChangeAspect="1"/>
          </p:cNvPicPr>
          <p:nvPr/>
        </p:nvPicPr>
        <p:blipFill>
          <a:blip r:embed="rId2"/>
          <a:stretch>
            <a:fillRect/>
          </a:stretch>
        </p:blipFill>
        <p:spPr>
          <a:xfrm>
            <a:off x="0" y="-69669"/>
            <a:ext cx="12192000" cy="6927669"/>
          </a:xfrm>
          <a:prstGeom prst="rect">
            <a:avLst/>
          </a:prstGeom>
        </p:spPr>
      </p:pic>
      <p:sp>
        <p:nvSpPr>
          <p:cNvPr id="2" name="Title 1">
            <a:extLst>
              <a:ext uri="{FF2B5EF4-FFF2-40B4-BE49-F238E27FC236}">
                <a16:creationId xmlns:a16="http://schemas.microsoft.com/office/drawing/2014/main" id="{EFF25F5C-52B2-4131-A574-6310EE27A7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3C89D4-167F-4846-BEC2-C2C22F515D5E}"/>
              </a:ext>
            </a:extLst>
          </p:cNvPr>
          <p:cNvSpPr>
            <a:spLocks noGrp="1"/>
          </p:cNvSpPr>
          <p:nvPr>
            <p:ph idx="1"/>
          </p:nvPr>
        </p:nvSpPr>
        <p:spPr/>
        <p:txBody>
          <a:bodyPr/>
          <a:lstStyle/>
          <a:p>
            <a:pPr marL="0" indent="0" algn="ctr">
              <a:buNone/>
            </a:pPr>
            <a:r>
              <a:rPr lang="en-GB" sz="5400" kern="10" spc="0" dirty="0">
                <a:ln w="889" algn="ctr">
                  <a:solidFill>
                    <a:srgbClr val="04294B"/>
                  </a:solidFill>
                  <a:round/>
                  <a:headEnd/>
                  <a:tailEnd/>
                </a:ln>
                <a:latin typeface="Abadi" panose="020B0604020104020204" pitchFamily="34" charset="0"/>
              </a:rPr>
              <a:t>"For I know the plans I have for you," says the Lord... "Plans to give you hope and a future." </a:t>
            </a:r>
          </a:p>
          <a:p>
            <a:pPr marL="0" indent="0" algn="ctr">
              <a:buNone/>
            </a:pPr>
            <a:r>
              <a:rPr lang="en-GB" sz="5400" kern="10" spc="0" dirty="0">
                <a:ln w="889" algn="ctr">
                  <a:solidFill>
                    <a:srgbClr val="04294B"/>
                  </a:solidFill>
                  <a:round/>
                  <a:headEnd/>
                  <a:tailEnd/>
                </a:ln>
                <a:latin typeface="Abadi" panose="020B0604020104020204" pitchFamily="34" charset="0"/>
              </a:rPr>
              <a:t>Jeremiah 29:11</a:t>
            </a:r>
          </a:p>
          <a:p>
            <a:pPr marL="0" indent="0">
              <a:buNone/>
            </a:pPr>
            <a:endParaRPr lang="en-GB" dirty="0"/>
          </a:p>
        </p:txBody>
      </p:sp>
    </p:spTree>
    <p:extLst>
      <p:ext uri="{BB962C8B-B14F-4D97-AF65-F5344CB8AC3E}">
        <p14:creationId xmlns:p14="http://schemas.microsoft.com/office/powerpoint/2010/main" val="295358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US" sz="3200" dirty="0"/>
              <a:t>Church schools </a:t>
            </a:r>
            <a:r>
              <a:rPr lang="en-US" sz="3200" dirty="0" err="1"/>
              <a:t>recognise</a:t>
            </a:r>
            <a:r>
              <a:rPr lang="en-US" sz="3200" dirty="0"/>
              <a:t> that as well as academic and emotional intelligence human beings also have </a:t>
            </a:r>
            <a:r>
              <a:rPr lang="en-US" sz="3200" b="1" dirty="0"/>
              <a:t>spiritual intelligence</a:t>
            </a:r>
            <a:r>
              <a:rPr lang="en-US" sz="3200" dirty="0"/>
              <a:t>. The spiritual aspects of life will be </a:t>
            </a:r>
            <a:r>
              <a:rPr lang="en-US" sz="3200" dirty="0" err="1"/>
              <a:t>recognised</a:t>
            </a:r>
            <a:r>
              <a:rPr lang="en-US" sz="3200" dirty="0"/>
              <a:t>, and nurtured alongside the academic and emotional needs of all.</a:t>
            </a:r>
            <a:endParaRPr lang="en-GB" sz="3200" dirty="0"/>
          </a:p>
        </p:txBody>
      </p:sp>
    </p:spTree>
    <p:extLst>
      <p:ext uri="{BB962C8B-B14F-4D97-AF65-F5344CB8AC3E}">
        <p14:creationId xmlns:p14="http://schemas.microsoft.com/office/powerpoint/2010/main" val="277519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US" sz="3200" dirty="0"/>
              <a:t>Church of England schools are places where questioning of belief and non belief is encouraged as we all try to make sense of the world, the gift of life and the purpose of our own personal lives.</a:t>
            </a:r>
            <a:endParaRPr lang="en-GB" sz="3200" dirty="0"/>
          </a:p>
        </p:txBody>
      </p:sp>
    </p:spTree>
    <p:extLst>
      <p:ext uri="{BB962C8B-B14F-4D97-AF65-F5344CB8AC3E}">
        <p14:creationId xmlns:p14="http://schemas.microsoft.com/office/powerpoint/2010/main" val="238940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r>
              <a:rPr lang="en-US" dirty="0"/>
              <a:t>Collective Worship</a:t>
            </a:r>
            <a:br>
              <a:rPr lang="en-US" dirty="0"/>
            </a:br>
            <a:endParaRPr lang="en-GB" dirty="0"/>
          </a:p>
        </p:txBody>
      </p:sp>
      <p:sp>
        <p:nvSpPr>
          <p:cNvPr id="3" name="Content Placeholder 2"/>
          <p:cNvSpPr>
            <a:spLocks noGrp="1"/>
          </p:cNvSpPr>
          <p:nvPr>
            <p:ph idx="1"/>
          </p:nvPr>
        </p:nvSpPr>
        <p:spPr>
          <a:xfrm>
            <a:off x="977958" y="1759756"/>
            <a:ext cx="8596668" cy="3880773"/>
          </a:xfrm>
        </p:spPr>
        <p:txBody>
          <a:bodyPr>
            <a:normAutofit fontScale="92500" lnSpcReduction="10000"/>
          </a:bodyPr>
          <a:lstStyle/>
          <a:p>
            <a:r>
              <a:rPr lang="en-US" sz="2400" dirty="0"/>
              <a:t>Collective worship is a central part of the school day for both children and staff. It is an opportunity for us to gather together to worship God, to consider spiritual and moral issues and to explore our own beliefs. The children take active participation through class led worship, leading in prayer, acting, singing and supporting worship. Our worship has a distinctively Christian theme and we develop a theme across the term with the children. We select themes based on the needs of our school and members of our community.</a:t>
            </a:r>
          </a:p>
          <a:p>
            <a:r>
              <a:rPr lang="en-US" sz="2400" dirty="0"/>
              <a:t>Opportunities for children to lead</a:t>
            </a:r>
          </a:p>
          <a:p>
            <a:r>
              <a:rPr lang="en-US" sz="2400" dirty="0"/>
              <a:t>IT IS NOT RE.</a:t>
            </a:r>
          </a:p>
          <a:p>
            <a:endParaRPr lang="en-GB" dirty="0"/>
          </a:p>
        </p:txBody>
      </p:sp>
    </p:spTree>
    <p:extLst>
      <p:ext uri="{BB962C8B-B14F-4D97-AF65-F5344CB8AC3E}">
        <p14:creationId xmlns:p14="http://schemas.microsoft.com/office/powerpoint/2010/main" val="41194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r>
              <a:rPr lang="en-US" dirty="0"/>
              <a:t>Collective Worship</a:t>
            </a:r>
            <a:br>
              <a:rPr lang="en-US" dirty="0"/>
            </a:br>
            <a:endParaRPr lang="en-GB" dirty="0"/>
          </a:p>
        </p:txBody>
      </p:sp>
      <p:sp>
        <p:nvSpPr>
          <p:cNvPr id="3" name="Content Placeholder 2"/>
          <p:cNvSpPr>
            <a:spLocks noGrp="1"/>
          </p:cNvSpPr>
          <p:nvPr>
            <p:ph idx="1"/>
          </p:nvPr>
        </p:nvSpPr>
        <p:spPr>
          <a:xfrm>
            <a:off x="977958" y="1759756"/>
            <a:ext cx="8596668" cy="3880773"/>
          </a:xfrm>
        </p:spPr>
        <p:txBody>
          <a:bodyPr>
            <a:normAutofit fontScale="92500" lnSpcReduction="20000"/>
          </a:bodyPr>
          <a:lstStyle/>
          <a:p>
            <a:r>
              <a:rPr lang="en-US" sz="2400" dirty="0"/>
              <a:t>Monday- Whole School</a:t>
            </a:r>
          </a:p>
          <a:p>
            <a:r>
              <a:rPr lang="en-US" sz="2400" dirty="0"/>
              <a:t>Tuesday- Whole School</a:t>
            </a:r>
          </a:p>
          <a:p>
            <a:r>
              <a:rPr lang="en-US" sz="2400" dirty="0"/>
              <a:t>Wednesday- Hymn Practice</a:t>
            </a:r>
          </a:p>
          <a:p>
            <a:r>
              <a:rPr lang="en-US" sz="2400" dirty="0"/>
              <a:t>Thursday- Class Worship</a:t>
            </a:r>
          </a:p>
          <a:p>
            <a:r>
              <a:rPr lang="en-US" sz="2400" dirty="0"/>
              <a:t>Friday- Golden Book</a:t>
            </a:r>
          </a:p>
          <a:p>
            <a:endParaRPr lang="en-US" sz="2400" dirty="0"/>
          </a:p>
          <a:p>
            <a:pPr marL="0" indent="0">
              <a:buNone/>
            </a:pPr>
            <a:r>
              <a:rPr lang="en-US" sz="2400" dirty="0"/>
              <a:t>As well as our Harvest, remembrance, Christmas, Easter, Advent and Lent Services.</a:t>
            </a:r>
          </a:p>
          <a:p>
            <a:pPr marL="0" indent="0">
              <a:buNone/>
            </a:pPr>
            <a:r>
              <a:rPr lang="en-US" sz="2400" dirty="0"/>
              <a:t>Class Worships</a:t>
            </a:r>
          </a:p>
          <a:p>
            <a:pPr marL="0" indent="0">
              <a:buNone/>
            </a:pPr>
            <a:r>
              <a:rPr lang="en-US" sz="2400" dirty="0"/>
              <a:t>Reflections- Advent and Lent- opportunities to develop </a:t>
            </a:r>
            <a:r>
              <a:rPr lang="en-US" sz="2400" dirty="0" err="1"/>
              <a:t>Spirtuality</a:t>
            </a:r>
            <a:r>
              <a:rPr lang="en-US" sz="2400" dirty="0"/>
              <a:t>.</a:t>
            </a:r>
          </a:p>
          <a:p>
            <a:endParaRPr lang="en-GB" dirty="0"/>
          </a:p>
        </p:txBody>
      </p:sp>
    </p:spTree>
    <p:extLst>
      <p:ext uri="{BB962C8B-B14F-4D97-AF65-F5344CB8AC3E}">
        <p14:creationId xmlns:p14="http://schemas.microsoft.com/office/powerpoint/2010/main" val="5302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US" sz="2400" dirty="0"/>
              <a:t>Collective Worship is to be “wholly or mainly of a broadly Christian Character”, and within the traditions of the Church of England. Over a term the majority of acts of worship must be wholly or mainly of a broadly Christian character. Pupils who do not come from Christian families should be able to join in the daily act of collective worship, even though this would, in the main reflect the broad traditions of Christian belief</a:t>
            </a:r>
            <a:endParaRPr lang="en-GB" sz="2400" dirty="0"/>
          </a:p>
        </p:txBody>
      </p:sp>
    </p:spTree>
    <p:extLst>
      <p:ext uri="{BB962C8B-B14F-4D97-AF65-F5344CB8AC3E}">
        <p14:creationId xmlns:p14="http://schemas.microsoft.com/office/powerpoint/2010/main" val="398327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2" name="Title 1"/>
          <p:cNvSpPr>
            <a:spLocks noGrp="1"/>
          </p:cNvSpPr>
          <p:nvPr>
            <p:ph type="title"/>
          </p:nvPr>
        </p:nvSpPr>
        <p:spPr>
          <a:xfrm>
            <a:off x="677333" y="609600"/>
            <a:ext cx="10733615" cy="1320800"/>
          </a:xfrm>
        </p:spPr>
        <p:txBody>
          <a:bodyPr>
            <a:noAutofit/>
          </a:bodyPr>
          <a:lstStyle/>
          <a:p>
            <a:pPr algn="ctr"/>
            <a:r>
              <a:rPr lang="en-US" sz="3200" dirty="0"/>
              <a:t>What does a Collective Worship need to include? How is it invitational, inspiring and inclusive?</a:t>
            </a:r>
            <a:endParaRPr lang="en-GB" sz="3200" dirty="0"/>
          </a:p>
        </p:txBody>
      </p:sp>
      <p:sp>
        <p:nvSpPr>
          <p:cNvPr id="3" name="Content Placeholder 2"/>
          <p:cNvSpPr>
            <a:spLocks noGrp="1"/>
          </p:cNvSpPr>
          <p:nvPr>
            <p:ph idx="1"/>
          </p:nvPr>
        </p:nvSpPr>
        <p:spPr>
          <a:xfrm>
            <a:off x="677334" y="1930401"/>
            <a:ext cx="10733616" cy="4110962"/>
          </a:xfrm>
        </p:spPr>
        <p:txBody>
          <a:bodyPr>
            <a:normAutofit fontScale="92500"/>
          </a:bodyPr>
          <a:lstStyle/>
          <a:p>
            <a:r>
              <a:rPr lang="en-US" sz="3600" dirty="0"/>
              <a:t>Welcome- </a:t>
            </a:r>
            <a:r>
              <a:rPr lang="en-US" dirty="0"/>
              <a:t>A worshipful atmosphere is created through music and a focus for reflection when the pupils enter. Candle- Jesus is the light of the world. Call and response. Big Question- video stimulus. </a:t>
            </a:r>
          </a:p>
          <a:p>
            <a:r>
              <a:rPr lang="en-US" sz="3600" dirty="0"/>
              <a:t>Learning – </a:t>
            </a:r>
            <a:r>
              <a:rPr lang="en-US" sz="2200" dirty="0"/>
              <a:t>bible story, shared information or experience, truth or life lesson. Inspiring and engaging. </a:t>
            </a:r>
          </a:p>
          <a:p>
            <a:r>
              <a:rPr lang="en-US" sz="3600" dirty="0"/>
              <a:t>Reflecting </a:t>
            </a:r>
            <a:r>
              <a:rPr lang="en-US" dirty="0"/>
              <a:t>- During each worship, there is the opportunity for whole school reflection. A piece of ‘reflection music’ is played, a focus for reflection is displayed and the children and adults participate in reflection together. </a:t>
            </a:r>
          </a:p>
          <a:p>
            <a:r>
              <a:rPr lang="en-US" sz="3600" dirty="0"/>
              <a:t>Responding - </a:t>
            </a:r>
            <a:r>
              <a:rPr lang="en-US" dirty="0">
                <a:effectLst>
                  <a:glow rad="38100">
                    <a:schemeClr val="accent1">
                      <a:alpha val="40000"/>
                    </a:schemeClr>
                  </a:glow>
                </a:effectLst>
              </a:rPr>
              <a:t>Do you feel that you have been inspired or challenge to do something different as a result of the time of worship? Can you describe your response? How did the leaders of worship help everyone to pray? What made this a special part of the worship time?</a:t>
            </a:r>
            <a:endParaRPr lang="en-GB" dirty="0"/>
          </a:p>
          <a:p>
            <a:endParaRPr lang="en-GB" sz="3600" dirty="0"/>
          </a:p>
        </p:txBody>
      </p:sp>
    </p:spTree>
    <p:extLst>
      <p:ext uri="{BB962C8B-B14F-4D97-AF65-F5344CB8AC3E}">
        <p14:creationId xmlns:p14="http://schemas.microsoft.com/office/powerpoint/2010/main" val="1444073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r>
              <a:rPr lang="en-US" dirty="0"/>
              <a:t>SIAMS</a:t>
            </a:r>
            <a:endParaRPr lang="en-GB" dirty="0"/>
          </a:p>
        </p:txBody>
      </p:sp>
      <p:sp>
        <p:nvSpPr>
          <p:cNvPr id="3" name="Content Placeholder 2"/>
          <p:cNvSpPr>
            <a:spLocks noGrp="1"/>
          </p:cNvSpPr>
          <p:nvPr>
            <p:ph idx="1"/>
          </p:nvPr>
        </p:nvSpPr>
        <p:spPr>
          <a:xfrm>
            <a:off x="1354668" y="1270000"/>
            <a:ext cx="9294282" cy="4406900"/>
          </a:xfrm>
        </p:spPr>
        <p:txBody>
          <a:bodyPr>
            <a:noAutofit/>
          </a:bodyPr>
          <a:lstStyle/>
          <a:p>
            <a:pPr marL="0" indent="0">
              <a:buNone/>
            </a:pPr>
            <a:r>
              <a:rPr lang="en-US" sz="2800" dirty="0"/>
              <a:t>SIAMS stands for </a:t>
            </a:r>
            <a:r>
              <a:rPr lang="en-US" sz="2800" b="1" dirty="0"/>
              <a:t>the Statutory Inspection of Anglican and Methodist Schools</a:t>
            </a:r>
            <a:r>
              <a:rPr lang="en-US" sz="2800" dirty="0"/>
              <a:t>. All Church of England dioceses and the Methodist Church use the National Society's framework as a process for evaluating the extent to which church schools are "distinctively and </a:t>
            </a:r>
            <a:r>
              <a:rPr lang="en-US" sz="2800" dirty="0" err="1"/>
              <a:t>recognisably</a:t>
            </a:r>
            <a:r>
              <a:rPr lang="en-US" sz="2800" dirty="0"/>
              <a:t> Christian".</a:t>
            </a:r>
          </a:p>
          <a:p>
            <a:pPr marL="0" indent="0">
              <a:buNone/>
            </a:pPr>
            <a:r>
              <a:rPr lang="en-US" sz="2800" dirty="0"/>
              <a:t>SIAMS inspection explores the question, </a:t>
            </a:r>
            <a:r>
              <a:rPr lang="en-US" sz="2800" dirty="0">
                <a:solidFill>
                  <a:srgbClr val="92D050"/>
                </a:solidFill>
              </a:rPr>
              <a:t>“How effective is the school’s distinctive Christian vision, established and promoted by leadership at all levels, in enabling pupils and adults to flourish?”</a:t>
            </a:r>
            <a:endParaRPr lang="en-GB" sz="2800" dirty="0">
              <a:solidFill>
                <a:srgbClr val="92D050"/>
              </a:solidFill>
            </a:endParaRPr>
          </a:p>
        </p:txBody>
      </p:sp>
    </p:spTree>
    <p:extLst>
      <p:ext uri="{BB962C8B-B14F-4D97-AF65-F5344CB8AC3E}">
        <p14:creationId xmlns:p14="http://schemas.microsoft.com/office/powerpoint/2010/main" val="286308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r>
              <a:rPr lang="en-US" dirty="0"/>
              <a:t>What is a church school?</a:t>
            </a:r>
            <a:endParaRPr lang="en-GB" dirty="0"/>
          </a:p>
        </p:txBody>
      </p:sp>
      <p:sp>
        <p:nvSpPr>
          <p:cNvPr id="3" name="Content Placeholder 2"/>
          <p:cNvSpPr>
            <a:spLocks noGrp="1"/>
          </p:cNvSpPr>
          <p:nvPr>
            <p:ph idx="1"/>
          </p:nvPr>
        </p:nvSpPr>
        <p:spPr>
          <a:xfrm>
            <a:off x="677334" y="2160589"/>
            <a:ext cx="10714566" cy="3880773"/>
          </a:xfrm>
        </p:spPr>
        <p:txBody>
          <a:bodyPr>
            <a:normAutofit/>
          </a:bodyPr>
          <a:lstStyle/>
          <a:p>
            <a:pPr marL="0" indent="0" algn="ctr">
              <a:buNone/>
            </a:pPr>
            <a:r>
              <a:rPr lang="en-US" sz="4800" dirty="0"/>
              <a:t>“A community school with a distinctive Christian character.”</a:t>
            </a:r>
            <a:endParaRPr lang="en-GB" sz="4800" dirty="0"/>
          </a:p>
        </p:txBody>
      </p:sp>
    </p:spTree>
    <p:extLst>
      <p:ext uri="{BB962C8B-B14F-4D97-AF65-F5344CB8AC3E}">
        <p14:creationId xmlns:p14="http://schemas.microsoft.com/office/powerpoint/2010/main" val="337915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9669"/>
            <a:ext cx="12192000" cy="6927669"/>
          </a:xfrm>
          <a:prstGeom prst="rect">
            <a:avLst/>
          </a:prstGeom>
        </p:spPr>
      </p:pic>
      <p:sp>
        <p:nvSpPr>
          <p:cNvPr id="2" name="Title 1"/>
          <p:cNvSpPr>
            <a:spLocks noGrp="1"/>
          </p:cNvSpPr>
          <p:nvPr>
            <p:ph type="title"/>
          </p:nvPr>
        </p:nvSpPr>
        <p:spPr/>
        <p:txBody>
          <a:bodyPr>
            <a:normAutofit/>
          </a:bodyPr>
          <a:lstStyle/>
          <a:p>
            <a:r>
              <a:rPr lang="en-US" sz="4400" dirty="0"/>
              <a:t>SIAMS October 2019</a:t>
            </a:r>
            <a:endParaRPr lang="en-GB" sz="4400"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677334" y="2609669"/>
            <a:ext cx="11353800" cy="2000809"/>
          </a:xfrm>
          <a:prstGeom prst="rect">
            <a:avLst/>
          </a:prstGeom>
        </p:spPr>
      </p:pic>
    </p:spTree>
    <p:extLst>
      <p:ext uri="{BB962C8B-B14F-4D97-AF65-F5344CB8AC3E}">
        <p14:creationId xmlns:p14="http://schemas.microsoft.com/office/powerpoint/2010/main" val="421880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589F-59F9-4815-8F94-98623F286D29}"/>
              </a:ext>
            </a:extLst>
          </p:cNvPr>
          <p:cNvSpPr>
            <a:spLocks noGrp="1"/>
          </p:cNvSpPr>
          <p:nvPr>
            <p:ph idx="1"/>
          </p:nvPr>
        </p:nvSpPr>
        <p:spPr>
          <a:xfrm>
            <a:off x="177362" y="986605"/>
            <a:ext cx="11837275" cy="4351338"/>
          </a:xfrm>
        </p:spPr>
        <p:txBody>
          <a:bodyPr>
            <a:normAutofit/>
          </a:bodyPr>
          <a:lstStyle/>
          <a:p>
            <a:r>
              <a:rPr lang="en-GB" sz="2400" dirty="0">
                <a:latin typeface="Calibri" panose="020F0502020204030204" pitchFamily="34" charset="0"/>
              </a:rPr>
              <a:t>Understanding Christianity and Discovery RE used alongside each other.</a:t>
            </a:r>
            <a:endParaRPr lang="en-GB" sz="2400" dirty="0"/>
          </a:p>
        </p:txBody>
      </p:sp>
      <p:sp>
        <p:nvSpPr>
          <p:cNvPr id="8" name="TextBox 7">
            <a:extLst>
              <a:ext uri="{FF2B5EF4-FFF2-40B4-BE49-F238E27FC236}">
                <a16:creationId xmlns:a16="http://schemas.microsoft.com/office/drawing/2014/main" id="{D8D44FB1-E70A-495B-AAB3-354C54A1301E}"/>
              </a:ext>
            </a:extLst>
          </p:cNvPr>
          <p:cNvSpPr txBox="1"/>
          <p:nvPr/>
        </p:nvSpPr>
        <p:spPr>
          <a:xfrm>
            <a:off x="2204499" y="61203"/>
            <a:ext cx="8220412" cy="707886"/>
          </a:xfrm>
          <a:prstGeom prst="rect">
            <a:avLst/>
          </a:prstGeom>
          <a:noFill/>
        </p:spPr>
        <p:txBody>
          <a:bodyPr wrap="square" rtlCol="0">
            <a:spAutoFit/>
          </a:bodyPr>
          <a:lstStyle/>
          <a:p>
            <a:pPr algn="ctr"/>
            <a:r>
              <a:rPr lang="en-GB" sz="4000" b="1" dirty="0">
                <a:latin typeface="Calibri" panose="020F0502020204030204" pitchFamily="34" charset="0"/>
                <a:cs typeface="Calibri" panose="020F0502020204030204" pitchFamily="34" charset="0"/>
              </a:rPr>
              <a:t>Spirituality in RE</a:t>
            </a:r>
          </a:p>
        </p:txBody>
      </p:sp>
      <p:pic>
        <p:nvPicPr>
          <p:cNvPr id="1026" name="Picture 2">
            <a:extLst>
              <a:ext uri="{FF2B5EF4-FFF2-40B4-BE49-F238E27FC236}">
                <a16:creationId xmlns:a16="http://schemas.microsoft.com/office/drawing/2014/main" id="{CEF30CA3-1D50-483B-9AFA-124FC73E2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462" y="1932489"/>
            <a:ext cx="2993021" cy="2993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ety Curriculum- including Religious Education | Redhill Primary">
            <a:extLst>
              <a:ext uri="{FF2B5EF4-FFF2-40B4-BE49-F238E27FC236}">
                <a16:creationId xmlns:a16="http://schemas.microsoft.com/office/drawing/2014/main" id="{00F3B86D-25EE-4893-B188-786513E1F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216" y="1994825"/>
            <a:ext cx="5504405" cy="30962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F4F726-365B-4E1D-B3E7-E045A41A0BA0}"/>
              </a:ext>
            </a:extLst>
          </p:cNvPr>
          <p:cNvSpPr txBox="1"/>
          <p:nvPr/>
        </p:nvSpPr>
        <p:spPr>
          <a:xfrm>
            <a:off x="726311" y="5337943"/>
            <a:ext cx="9586731" cy="830997"/>
          </a:xfrm>
          <a:prstGeom prst="rect">
            <a:avLst/>
          </a:prstGeom>
          <a:noFill/>
        </p:spPr>
        <p:txBody>
          <a:bodyPr wrap="square">
            <a:spAutoFit/>
          </a:bodyPr>
          <a:lstStyle/>
          <a:p>
            <a:r>
              <a:rPr lang="en-GB" sz="2400" dirty="0">
                <a:effectLst/>
                <a:latin typeface="Calibri" panose="020F0502020204030204" pitchFamily="34" charset="0"/>
                <a:ea typeface="Times New Roman" panose="02020603050405020304" pitchFamily="18" charset="0"/>
              </a:rPr>
              <a:t>It is through using these two schemes alongside each other that we are providing children with a holistic and balanced RE curriculum. </a:t>
            </a:r>
            <a:endParaRPr lang="en-GB" sz="2400" dirty="0"/>
          </a:p>
        </p:txBody>
      </p:sp>
    </p:spTree>
    <p:extLst>
      <p:ext uri="{BB962C8B-B14F-4D97-AF65-F5344CB8AC3E}">
        <p14:creationId xmlns:p14="http://schemas.microsoft.com/office/powerpoint/2010/main" val="854679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589F-59F9-4815-8F94-98623F286D29}"/>
              </a:ext>
            </a:extLst>
          </p:cNvPr>
          <p:cNvSpPr>
            <a:spLocks noGrp="1"/>
          </p:cNvSpPr>
          <p:nvPr>
            <p:ph idx="1"/>
          </p:nvPr>
        </p:nvSpPr>
        <p:spPr>
          <a:xfrm>
            <a:off x="177362" y="105886"/>
            <a:ext cx="11837275" cy="4351338"/>
          </a:xfrm>
        </p:spPr>
        <p:txBody>
          <a:bodyPr>
            <a:normAutofit/>
          </a:bodyPr>
          <a:lstStyle/>
          <a:p>
            <a:pPr marL="0" indent="0">
              <a:buNone/>
            </a:pPr>
            <a:r>
              <a:rPr lang="en-GB" sz="3200" b="1" dirty="0">
                <a:effectLst/>
                <a:latin typeface="Calibri" panose="020F0502020204030204" pitchFamily="34" charset="0"/>
                <a:ea typeface="Times New Roman" panose="02020603050405020304" pitchFamily="18" charset="0"/>
              </a:rPr>
              <a:t>Understanding Christianity</a:t>
            </a:r>
          </a:p>
          <a:p>
            <a:pPr marL="0" indent="0">
              <a:buNone/>
            </a:pPr>
            <a:r>
              <a:rPr lang="en-GB" sz="2400" dirty="0">
                <a:effectLst/>
                <a:latin typeface="Calibri" panose="020F0502020204030204" pitchFamily="34" charset="0"/>
                <a:ea typeface="Times New Roman" panose="02020603050405020304" pitchFamily="18" charset="0"/>
              </a:rPr>
              <a:t>Understanding Christianity is based upon seven core Christian concepts. Children will explore the different concepts in a range of inspiring activities as they move through the school, starting in Foundation Stage and developing a great depth of understanding by the time they reach Year 6.</a:t>
            </a:r>
            <a:endParaRPr lang="en-GB" sz="2400" dirty="0"/>
          </a:p>
        </p:txBody>
      </p:sp>
      <p:pic>
        <p:nvPicPr>
          <p:cNvPr id="4" name="Picture 3">
            <a:extLst>
              <a:ext uri="{FF2B5EF4-FFF2-40B4-BE49-F238E27FC236}">
                <a16:creationId xmlns:a16="http://schemas.microsoft.com/office/drawing/2014/main" id="{F6678245-5668-481C-9BA3-B00CE8F5DC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8586" y="2281555"/>
            <a:ext cx="5064091" cy="4351339"/>
          </a:xfrm>
          <a:prstGeom prst="rect">
            <a:avLst/>
          </a:prstGeom>
          <a:noFill/>
          <a:ln>
            <a:noFill/>
          </a:ln>
        </p:spPr>
      </p:pic>
      <p:pic>
        <p:nvPicPr>
          <p:cNvPr id="5" name="Picture 4">
            <a:extLst>
              <a:ext uri="{FF2B5EF4-FFF2-40B4-BE49-F238E27FC236}">
                <a16:creationId xmlns:a16="http://schemas.microsoft.com/office/drawing/2014/main" id="{DD735D7D-6EE2-4190-A6E5-91F207F292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61407" y="2184643"/>
            <a:ext cx="6092007" cy="3823217"/>
          </a:xfrm>
          <a:prstGeom prst="rect">
            <a:avLst/>
          </a:prstGeom>
          <a:noFill/>
          <a:ln>
            <a:noFill/>
          </a:ln>
        </p:spPr>
      </p:pic>
    </p:spTree>
    <p:extLst>
      <p:ext uri="{BB962C8B-B14F-4D97-AF65-F5344CB8AC3E}">
        <p14:creationId xmlns:p14="http://schemas.microsoft.com/office/powerpoint/2010/main" val="1246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D356C8-04FF-4F74-A84B-24953D9422EC}"/>
              </a:ext>
            </a:extLst>
          </p:cNvPr>
          <p:cNvSpPr txBox="1"/>
          <p:nvPr/>
        </p:nvSpPr>
        <p:spPr>
          <a:xfrm>
            <a:off x="160396" y="0"/>
            <a:ext cx="11576334" cy="2062103"/>
          </a:xfrm>
          <a:prstGeom prst="rect">
            <a:avLst/>
          </a:prstGeom>
          <a:noFill/>
        </p:spPr>
        <p:txBody>
          <a:bodyPr wrap="square">
            <a:spAutoFit/>
          </a:bodyPr>
          <a:lstStyle/>
          <a:p>
            <a:r>
              <a:rPr lang="en-GB" sz="3200" b="1" dirty="0">
                <a:effectLst/>
                <a:latin typeface="Calibri" panose="020F0502020204030204" pitchFamily="34" charset="0"/>
                <a:ea typeface="Times New Roman" panose="02020603050405020304" pitchFamily="18" charset="0"/>
              </a:rPr>
              <a:t>Discovery RE</a:t>
            </a:r>
          </a:p>
          <a:p>
            <a:endParaRPr lang="en-GB" sz="2400" dirty="0">
              <a:latin typeface="Calibri" panose="020F0502020204030204" pitchFamily="34" charset="0"/>
              <a:ea typeface="Times New Roman" panose="02020603050405020304" pitchFamily="18" charset="0"/>
            </a:endParaRPr>
          </a:p>
          <a:p>
            <a:r>
              <a:rPr lang="en-GB" sz="2400" dirty="0">
                <a:effectLst/>
                <a:latin typeface="Calibri" panose="020F0502020204030204" pitchFamily="34" charset="0"/>
                <a:ea typeface="Times New Roman" panose="02020603050405020304" pitchFamily="18" charset="0"/>
              </a:rPr>
              <a:t>Discovery RE, an enquiry based approach, is used alongside Understanding Christianity to ensure that children are given opportunities to explore a wide range of different religions throughout their time in Primary School. </a:t>
            </a:r>
            <a:endParaRPr lang="en-GB" sz="2400" dirty="0"/>
          </a:p>
        </p:txBody>
      </p:sp>
      <p:pic>
        <p:nvPicPr>
          <p:cNvPr id="6" name="Picture 5">
            <a:extLst>
              <a:ext uri="{FF2B5EF4-FFF2-40B4-BE49-F238E27FC236}">
                <a16:creationId xmlns:a16="http://schemas.microsoft.com/office/drawing/2014/main" id="{C4DE2D80-E9DD-438F-9256-938B5D684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11" y="2269896"/>
            <a:ext cx="7670777" cy="4074353"/>
          </a:xfrm>
          <a:prstGeom prst="rect">
            <a:avLst/>
          </a:prstGeom>
        </p:spPr>
      </p:pic>
    </p:spTree>
    <p:extLst>
      <p:ext uri="{BB962C8B-B14F-4D97-AF65-F5344CB8AC3E}">
        <p14:creationId xmlns:p14="http://schemas.microsoft.com/office/powerpoint/2010/main" val="337186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0" y="40381"/>
            <a:ext cx="12192000" cy="6927669"/>
          </a:xfrm>
          <a:prstGeom prst="rect">
            <a:avLst/>
          </a:prstGeom>
        </p:spPr>
      </p:pic>
      <p:sp>
        <p:nvSpPr>
          <p:cNvPr id="12" name="TextBox 11"/>
          <p:cNvSpPr txBox="1"/>
          <p:nvPr/>
        </p:nvSpPr>
        <p:spPr>
          <a:xfrm>
            <a:off x="7303566" y="1384277"/>
            <a:ext cx="4668481" cy="2062103"/>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Each unit begins with a big question that the unit explores throughout the term.</a:t>
            </a:r>
          </a:p>
        </p:txBody>
      </p:sp>
      <p:sp>
        <p:nvSpPr>
          <p:cNvPr id="15" name="Rectangle 14"/>
          <p:cNvSpPr/>
          <p:nvPr/>
        </p:nvSpPr>
        <p:spPr>
          <a:xfrm>
            <a:off x="148379" y="-72010"/>
            <a:ext cx="7733784" cy="939360"/>
          </a:xfrm>
          <a:prstGeom prst="rect">
            <a:avLst/>
          </a:prstGeom>
        </p:spPr>
        <p:txBody>
          <a:bodyPr wrap="none">
            <a:spAutoFit/>
          </a:bodyPr>
          <a:lstStyle/>
          <a:p>
            <a:pPr>
              <a:lnSpc>
                <a:spcPct val="200000"/>
              </a:lnSpc>
            </a:pPr>
            <a:r>
              <a:rPr lang="en-GB" sz="3200" b="1" dirty="0">
                <a:latin typeface="Calibri" panose="020F0502020204030204" pitchFamily="34" charset="0"/>
                <a:cs typeface="Calibri" panose="020F0502020204030204" pitchFamily="34" charset="0"/>
              </a:rPr>
              <a:t>Understanding Christianity and Discovery RE</a:t>
            </a:r>
          </a:p>
        </p:txBody>
      </p:sp>
      <p:sp>
        <p:nvSpPr>
          <p:cNvPr id="16" name="Rectangle 15"/>
          <p:cNvSpPr/>
          <p:nvPr/>
        </p:nvSpPr>
        <p:spPr>
          <a:xfrm>
            <a:off x="6321287" y="4601817"/>
            <a:ext cx="606287" cy="119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E7EBDAAC-13C9-489F-B0BF-D953C8B40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53" y="1440391"/>
            <a:ext cx="6858689" cy="3860814"/>
          </a:xfrm>
          <a:prstGeom prst="rect">
            <a:avLst/>
          </a:prstGeom>
        </p:spPr>
      </p:pic>
      <p:sp>
        <p:nvSpPr>
          <p:cNvPr id="11" name="TextBox 10">
            <a:extLst>
              <a:ext uri="{FF2B5EF4-FFF2-40B4-BE49-F238E27FC236}">
                <a16:creationId xmlns:a16="http://schemas.microsoft.com/office/drawing/2014/main" id="{8030DC14-C928-4D4B-A66A-9270533953D7}"/>
              </a:ext>
            </a:extLst>
          </p:cNvPr>
          <p:cNvSpPr txBox="1"/>
          <p:nvPr/>
        </p:nvSpPr>
        <p:spPr>
          <a:xfrm>
            <a:off x="7367682" y="3676151"/>
            <a:ext cx="6111432" cy="2677656"/>
          </a:xfrm>
          <a:prstGeom prst="rect">
            <a:avLst/>
          </a:prstGeom>
          <a:noFill/>
        </p:spPr>
        <p:txBody>
          <a:bodyPr wrap="square">
            <a:spAutoFit/>
          </a:bodyPr>
          <a:lstStyle/>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Creative teaching approaches</a:t>
            </a:r>
          </a:p>
          <a:p>
            <a:pPr marL="742950" lvl="1"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Art, drama, music</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Discussions</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Religious texts </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Working walls</a:t>
            </a:r>
          </a:p>
          <a:p>
            <a:pPr marL="285750" indent="-285750">
              <a:buFont typeface="Arial" panose="020B0604020202020204" pitchFamily="34" charset="0"/>
              <a:buChar char="•"/>
            </a:pPr>
            <a:r>
              <a:rPr lang="en-GB" sz="2800" dirty="0">
                <a:latin typeface="Calibri" panose="020F0502020204030204" pitchFamily="34" charset="0"/>
                <a:cs typeface="Calibri" panose="020F0502020204030204" pitchFamily="34" charset="0"/>
              </a:rPr>
              <a:t>Self-reflection</a:t>
            </a:r>
          </a:p>
        </p:txBody>
      </p:sp>
    </p:spTree>
    <p:extLst>
      <p:ext uri="{BB962C8B-B14F-4D97-AF65-F5344CB8AC3E}">
        <p14:creationId xmlns:p14="http://schemas.microsoft.com/office/powerpoint/2010/main" val="46666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9" name="TextBox 8"/>
          <p:cNvSpPr txBox="1"/>
          <p:nvPr/>
        </p:nvSpPr>
        <p:spPr>
          <a:xfrm>
            <a:off x="2758630" y="51664"/>
            <a:ext cx="6629400" cy="707886"/>
          </a:xfrm>
          <a:prstGeom prst="rect">
            <a:avLst/>
          </a:prstGeom>
          <a:noFill/>
        </p:spPr>
        <p:txBody>
          <a:bodyPr wrap="square" rtlCol="0">
            <a:spAutoFit/>
          </a:bodyPr>
          <a:lstStyle/>
          <a:p>
            <a:pPr algn="ctr"/>
            <a:r>
              <a:rPr lang="en-GB" sz="4000" dirty="0">
                <a:latin typeface="Calibri" panose="020F0502020204030204" pitchFamily="34" charset="0"/>
                <a:cs typeface="Calibri" panose="020F0502020204030204" pitchFamily="34" charset="0"/>
              </a:rPr>
              <a:t>Our Curriculum </a:t>
            </a:r>
          </a:p>
        </p:txBody>
      </p:sp>
      <p:pic>
        <p:nvPicPr>
          <p:cNvPr id="6" name="Picture 5">
            <a:extLst>
              <a:ext uri="{FF2B5EF4-FFF2-40B4-BE49-F238E27FC236}">
                <a16:creationId xmlns:a16="http://schemas.microsoft.com/office/drawing/2014/main" id="{D769FB10-5AF9-4957-97C2-B0AC8EADA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51" y="964451"/>
            <a:ext cx="11580640" cy="5467879"/>
          </a:xfrm>
          <a:prstGeom prst="rect">
            <a:avLst/>
          </a:prstGeom>
        </p:spPr>
      </p:pic>
    </p:spTree>
    <p:extLst>
      <p:ext uri="{BB962C8B-B14F-4D97-AF65-F5344CB8AC3E}">
        <p14:creationId xmlns:p14="http://schemas.microsoft.com/office/powerpoint/2010/main" val="273930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69669"/>
            <a:ext cx="12192000" cy="6927669"/>
          </a:xfrm>
          <a:prstGeom prst="rect">
            <a:avLst/>
          </a:prstGeom>
        </p:spPr>
      </p:pic>
      <p:pic>
        <p:nvPicPr>
          <p:cNvPr id="7" name="Picture 6">
            <a:extLst>
              <a:ext uri="{FF2B5EF4-FFF2-40B4-BE49-F238E27FC236}">
                <a16:creationId xmlns:a16="http://schemas.microsoft.com/office/drawing/2014/main" id="{3B75452C-7C9D-4B19-8B14-104A29F97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49" y="-13522"/>
            <a:ext cx="10833901" cy="6736717"/>
          </a:xfrm>
          <a:prstGeom prst="rect">
            <a:avLst/>
          </a:prstGeom>
        </p:spPr>
      </p:pic>
    </p:spTree>
    <p:extLst>
      <p:ext uri="{BB962C8B-B14F-4D97-AF65-F5344CB8AC3E}">
        <p14:creationId xmlns:p14="http://schemas.microsoft.com/office/powerpoint/2010/main" val="100888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6" name="TextBox 5"/>
          <p:cNvSpPr txBox="1"/>
          <p:nvPr/>
        </p:nvSpPr>
        <p:spPr>
          <a:xfrm>
            <a:off x="332470" y="454899"/>
            <a:ext cx="11527060" cy="6001643"/>
          </a:xfrm>
          <a:prstGeom prst="rect">
            <a:avLst/>
          </a:prstGeom>
          <a:noFill/>
        </p:spPr>
        <p:txBody>
          <a:bodyPr wrap="square" rtlCol="0">
            <a:spAutoFit/>
          </a:bodyPr>
          <a:lstStyle/>
          <a:p>
            <a:r>
              <a:rPr lang="en-GB" sz="3200" b="1" dirty="0">
                <a:latin typeface="Calibri" panose="020F0502020204030204" pitchFamily="34" charset="0"/>
                <a:cs typeface="Calibri" panose="020F0502020204030204" pitchFamily="34" charset="0"/>
              </a:rPr>
              <a:t>Teaching RE:</a:t>
            </a:r>
          </a:p>
          <a:p>
            <a:endParaRPr lang="en-GB"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Understanding Christianity &amp; Discovery RE</a:t>
            </a:r>
          </a:p>
          <a:p>
            <a:pPr marL="457200" indent="-457200">
              <a:lnSpc>
                <a:spcPct val="200000"/>
              </a:lnSpc>
              <a:buFont typeface="Arial" panose="020B0604020202020204" pitchFamily="34" charset="0"/>
              <a:buChar char="•"/>
            </a:pPr>
            <a:r>
              <a:rPr lang="en-GB" sz="3200" dirty="0">
                <a:latin typeface="Calibri" panose="020F0502020204030204" pitchFamily="34" charset="0"/>
                <a:cs typeface="Calibri" panose="020F0502020204030204" pitchFamily="34" charset="0"/>
              </a:rPr>
              <a:t>Creative teaching approaches</a:t>
            </a:r>
          </a:p>
          <a:p>
            <a:pPr marL="457200" indent="-457200">
              <a:lnSpc>
                <a:spcPct val="200000"/>
              </a:lnSpc>
              <a:buFont typeface="Arial" panose="020B0604020202020204" pitchFamily="34" charset="0"/>
              <a:buChar char="•"/>
            </a:pPr>
            <a:r>
              <a:rPr lang="en-GB" sz="3200" dirty="0">
                <a:latin typeface="Calibri" panose="020F0502020204030204" pitchFamily="34" charset="0"/>
                <a:cs typeface="Calibri" panose="020F0502020204030204" pitchFamily="34" charset="0"/>
              </a:rPr>
              <a:t>RE working walls</a:t>
            </a:r>
          </a:p>
          <a:p>
            <a:pPr marL="457200" indent="-457200">
              <a:lnSpc>
                <a:spcPct val="200000"/>
              </a:lnSpc>
              <a:buFont typeface="Arial" panose="020B0604020202020204" pitchFamily="34" charset="0"/>
              <a:buChar char="•"/>
            </a:pPr>
            <a:r>
              <a:rPr lang="en-GB" sz="3200" dirty="0">
                <a:latin typeface="Calibri" panose="020F0502020204030204" pitchFamily="34" charset="0"/>
                <a:cs typeface="Calibri" panose="020F0502020204030204" pitchFamily="34" charset="0"/>
              </a:rPr>
              <a:t>Self reflection </a:t>
            </a:r>
          </a:p>
          <a:p>
            <a:pPr marL="457200" indent="-457200">
              <a:lnSpc>
                <a:spcPct val="200000"/>
              </a:lnSpc>
              <a:buFont typeface="Arial" panose="020B0604020202020204" pitchFamily="34" charset="0"/>
              <a:buChar char="•"/>
            </a:pPr>
            <a:r>
              <a:rPr lang="en-GB" sz="3200" dirty="0">
                <a:latin typeface="Calibri" panose="020F0502020204030204" pitchFamily="34" charset="0"/>
                <a:cs typeface="Calibri" panose="020F0502020204030204" pitchFamily="34" charset="0"/>
              </a:rPr>
              <a:t>Links to local and global issues </a:t>
            </a:r>
          </a:p>
          <a:p>
            <a:pPr marL="457200" indent="-457200">
              <a:buFont typeface="Arial" panose="020B0604020202020204" pitchFamily="34" charset="0"/>
              <a:buChar char="•"/>
            </a:pPr>
            <a:endParaRPr lang="en-GB" sz="3200" dirty="0">
              <a:latin typeface="Comic Sans MS" panose="030F0702030302020204" pitchFamily="66" charset="0"/>
            </a:endParaRPr>
          </a:p>
        </p:txBody>
      </p:sp>
      <p:sp>
        <p:nvSpPr>
          <p:cNvPr id="5" name="Rectangle 4"/>
          <p:cNvSpPr/>
          <p:nvPr/>
        </p:nvSpPr>
        <p:spPr>
          <a:xfrm>
            <a:off x="6241774" y="4522304"/>
            <a:ext cx="1421296" cy="536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618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5" name="TextBox 4"/>
          <p:cNvSpPr txBox="1"/>
          <p:nvPr/>
        </p:nvSpPr>
        <p:spPr>
          <a:xfrm>
            <a:off x="332470" y="454899"/>
            <a:ext cx="11527060" cy="707886"/>
          </a:xfrm>
          <a:prstGeom prst="rect">
            <a:avLst/>
          </a:prstGeom>
          <a:noFill/>
        </p:spPr>
        <p:txBody>
          <a:bodyPr wrap="square" rtlCol="0">
            <a:spAutoFit/>
          </a:bodyPr>
          <a:lstStyle/>
          <a:p>
            <a:pPr algn="ctr"/>
            <a:r>
              <a:rPr lang="en-US" sz="4000" b="1" dirty="0"/>
              <a:t>Any questions?</a:t>
            </a:r>
            <a:endParaRPr lang="en-GB" sz="4000" b="1" dirty="0"/>
          </a:p>
        </p:txBody>
      </p:sp>
      <p:sp>
        <p:nvSpPr>
          <p:cNvPr id="6" name="TextBox 5"/>
          <p:cNvSpPr txBox="1"/>
          <p:nvPr/>
        </p:nvSpPr>
        <p:spPr>
          <a:xfrm>
            <a:off x="664940" y="1071494"/>
            <a:ext cx="11527060" cy="2062103"/>
          </a:xfrm>
          <a:prstGeom prst="rect">
            <a:avLst/>
          </a:prstGeom>
          <a:noFill/>
        </p:spPr>
        <p:txBody>
          <a:bodyPr wrap="square" rtlCol="0">
            <a:spAutoFit/>
          </a:bodyPr>
          <a:lstStyle/>
          <a:p>
            <a:pPr algn="ctr"/>
            <a:r>
              <a:rPr lang="en-US" sz="3200" i="1" dirty="0">
                <a:latin typeface="Calibri" panose="020F0502020204030204" pitchFamily="34" charset="0"/>
                <a:cs typeface="Calibri" panose="020F0502020204030204" pitchFamily="34" charset="0"/>
              </a:rPr>
              <a:t>Please place any questions in the question box and we will answer these once you have been to the classrooms. </a:t>
            </a:r>
          </a:p>
          <a:p>
            <a:endParaRPr lang="en-US" sz="3200" i="1" dirty="0">
              <a:latin typeface="Comic Sans MS" panose="030F0702030302020204" pitchFamily="66" charset="0"/>
              <a:cs typeface="Calibri" panose="020F0502020204030204" pitchFamily="34" charset="0"/>
            </a:endParaRPr>
          </a:p>
          <a:p>
            <a:endParaRPr lang="en-US" sz="3200" i="1" dirty="0">
              <a:latin typeface="Calibri" panose="020F0502020204030204" pitchFamily="34" charset="0"/>
              <a:cs typeface="Calibri" panose="020F0502020204030204" pitchFamily="34" charset="0"/>
            </a:endParaRPr>
          </a:p>
        </p:txBody>
      </p:sp>
      <p:pic>
        <p:nvPicPr>
          <p:cNvPr id="2052" name="Picture 4"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505" y="2322026"/>
            <a:ext cx="4197764" cy="305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4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5" name="TextBox 4"/>
          <p:cNvSpPr txBox="1"/>
          <p:nvPr/>
        </p:nvSpPr>
        <p:spPr>
          <a:xfrm>
            <a:off x="441800" y="1518386"/>
            <a:ext cx="11527060" cy="3539430"/>
          </a:xfrm>
          <a:prstGeom prst="rect">
            <a:avLst/>
          </a:prstGeom>
          <a:noFill/>
        </p:spPr>
        <p:txBody>
          <a:bodyPr wrap="square" rtlCol="0">
            <a:spAutoFit/>
          </a:bodyPr>
          <a:lstStyle/>
          <a:p>
            <a:pPr algn="ctr"/>
            <a:r>
              <a:rPr lang="en-US" sz="3200" dirty="0"/>
              <a:t>Please spend the rest of the session in classes experiencing RE with your child or children. </a:t>
            </a:r>
          </a:p>
          <a:p>
            <a:pPr algn="ctr"/>
            <a:endParaRPr lang="en-US" sz="3200" dirty="0"/>
          </a:p>
          <a:p>
            <a:pPr algn="ctr"/>
            <a:r>
              <a:rPr lang="en-US" sz="3200" dirty="0"/>
              <a:t>We will meet back in the hall at 10.00 to discuss what you have seen and answer any questions </a:t>
            </a:r>
            <a:r>
              <a:rPr lang="en-US" sz="3200" dirty="0">
                <a:sym typeface="Wingdings" panose="05000000000000000000" pitchFamily="2" charset="2"/>
              </a:rPr>
              <a:t> </a:t>
            </a:r>
            <a:endParaRPr lang="en-US" sz="3200" dirty="0"/>
          </a:p>
          <a:p>
            <a:pPr algn="ctr"/>
            <a:endParaRPr lang="en-US" sz="3200" dirty="0"/>
          </a:p>
          <a:p>
            <a:pPr algn="ctr"/>
            <a:endParaRPr lang="en-GB" sz="3200" dirty="0"/>
          </a:p>
        </p:txBody>
      </p:sp>
      <p:sp>
        <p:nvSpPr>
          <p:cNvPr id="6" name="Rectangle 5"/>
          <p:cNvSpPr/>
          <p:nvPr/>
        </p:nvSpPr>
        <p:spPr>
          <a:xfrm>
            <a:off x="6096000" y="4283765"/>
            <a:ext cx="1557130" cy="774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558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3" name="Content Placeholder 2"/>
          <p:cNvSpPr>
            <a:spLocks noGrp="1"/>
          </p:cNvSpPr>
          <p:nvPr>
            <p:ph idx="1"/>
          </p:nvPr>
        </p:nvSpPr>
        <p:spPr>
          <a:xfrm>
            <a:off x="2136333" y="1779589"/>
            <a:ext cx="8596668" cy="3880773"/>
          </a:xfrm>
        </p:spPr>
        <p:txBody>
          <a:bodyPr>
            <a:normAutofit fontScale="92500" lnSpcReduction="10000"/>
          </a:bodyPr>
          <a:lstStyle/>
          <a:p>
            <a:pPr marL="0" indent="0">
              <a:buNone/>
            </a:pPr>
            <a:r>
              <a:rPr lang="en-US" sz="4800" dirty="0"/>
              <a:t>From the earliest days, the purpose of Church schools was to enable children to flourish by providing a basic education and by developing their moral character.</a:t>
            </a:r>
            <a:endParaRPr lang="en-GB" sz="4800" dirty="0"/>
          </a:p>
        </p:txBody>
      </p:sp>
    </p:spTree>
    <p:extLst>
      <p:ext uri="{BB962C8B-B14F-4D97-AF65-F5344CB8AC3E}">
        <p14:creationId xmlns:p14="http://schemas.microsoft.com/office/powerpoint/2010/main" val="25714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3" name="Content Placeholder 2"/>
          <p:cNvSpPr>
            <a:spLocks noGrp="1"/>
          </p:cNvSpPr>
          <p:nvPr>
            <p:ph idx="1"/>
          </p:nvPr>
        </p:nvSpPr>
        <p:spPr/>
        <p:txBody>
          <a:bodyPr>
            <a:normAutofit/>
          </a:bodyPr>
          <a:lstStyle/>
          <a:p>
            <a:pPr marL="0" indent="0">
              <a:buNone/>
            </a:pPr>
            <a:r>
              <a:rPr lang="en-US" sz="3600" dirty="0"/>
              <a:t>We will offer children an experience of faith through collective worship and links with the parish church.</a:t>
            </a:r>
            <a:endParaRPr lang="en-GB" sz="3600" dirty="0"/>
          </a:p>
        </p:txBody>
      </p:sp>
    </p:spTree>
    <p:extLst>
      <p:ext uri="{BB962C8B-B14F-4D97-AF65-F5344CB8AC3E}">
        <p14:creationId xmlns:p14="http://schemas.microsoft.com/office/powerpoint/2010/main" val="221811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2" name="Title 1"/>
          <p:cNvSpPr>
            <a:spLocks noGrp="1"/>
          </p:cNvSpPr>
          <p:nvPr>
            <p:ph type="title"/>
          </p:nvPr>
        </p:nvSpPr>
        <p:spPr>
          <a:xfrm>
            <a:off x="677334" y="267506"/>
            <a:ext cx="8596668" cy="1320800"/>
          </a:xfrm>
        </p:spPr>
        <p:txBody>
          <a:bodyPr/>
          <a:lstStyle/>
          <a:p>
            <a:r>
              <a:rPr lang="en-US" dirty="0"/>
              <a:t>What are the differences you will notice?</a:t>
            </a:r>
            <a:endParaRPr lang="en-GB" dirty="0"/>
          </a:p>
        </p:txBody>
      </p:sp>
      <p:sp>
        <p:nvSpPr>
          <p:cNvPr id="3" name="Content Placeholder 2"/>
          <p:cNvSpPr>
            <a:spLocks noGrp="1"/>
          </p:cNvSpPr>
          <p:nvPr>
            <p:ph idx="1"/>
          </p:nvPr>
        </p:nvSpPr>
        <p:spPr>
          <a:xfrm>
            <a:off x="974319" y="1764153"/>
            <a:ext cx="6293989" cy="2581202"/>
          </a:xfrm>
        </p:spPr>
        <p:txBody>
          <a:bodyPr>
            <a:noAutofit/>
          </a:bodyPr>
          <a:lstStyle/>
          <a:p>
            <a:pPr marL="0" indent="0">
              <a:buNone/>
            </a:pPr>
            <a:r>
              <a:rPr lang="en-US" dirty="0"/>
              <a:t>That distinctive difference will be rooted in Christian values that affect the way everyone behaves and in the way everyone is respected. </a:t>
            </a:r>
          </a:p>
          <a:p>
            <a:pPr marL="0" indent="0">
              <a:buNone/>
            </a:pPr>
            <a:r>
              <a:rPr lang="en-US" dirty="0"/>
              <a:t>Around the school, there will be signs and symbols which reflect the Christian heritage on which the school is built. </a:t>
            </a:r>
          </a:p>
          <a:p>
            <a:pPr marL="0" indent="0">
              <a:buNone/>
            </a:pPr>
            <a:r>
              <a:rPr lang="en-US" dirty="0"/>
              <a:t>There may also be areas for reflection which contain school prayers and prayers that the children have created themselves. </a:t>
            </a:r>
          </a:p>
          <a:p>
            <a:pPr marL="0" indent="0">
              <a:buNone/>
            </a:pPr>
            <a:r>
              <a:rPr lang="en-US" dirty="0"/>
              <a:t>Worship Council</a:t>
            </a:r>
          </a:p>
          <a:p>
            <a:pPr marL="0" indent="0">
              <a:buNone/>
            </a:pPr>
            <a:r>
              <a:rPr lang="en-US" dirty="0"/>
              <a:t>Additionally, there will be a much greater emphasis on links with the local parish church than would usually be the case in a non Church school. </a:t>
            </a:r>
          </a:p>
          <a:p>
            <a:pPr marL="0" indent="0">
              <a:buNone/>
            </a:pPr>
            <a:r>
              <a:rPr lang="en-US" dirty="0"/>
              <a:t>Collective Worship as a the core.</a:t>
            </a:r>
            <a:endParaRPr lang="en-GB" dirty="0"/>
          </a:p>
        </p:txBody>
      </p:sp>
    </p:spTree>
    <p:extLst>
      <p:ext uri="{BB962C8B-B14F-4D97-AF65-F5344CB8AC3E}">
        <p14:creationId xmlns:p14="http://schemas.microsoft.com/office/powerpoint/2010/main" val="267299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4835"/>
            <a:ext cx="12192000" cy="6927669"/>
          </a:xfrm>
          <a:prstGeom prst="rect">
            <a:avLst/>
          </a:prstGeom>
        </p:spPr>
      </p:pic>
      <p:sp>
        <p:nvSpPr>
          <p:cNvPr id="3" name="Content Placeholder 2"/>
          <p:cNvSpPr>
            <a:spLocks noGrp="1"/>
          </p:cNvSpPr>
          <p:nvPr>
            <p:ph idx="1"/>
          </p:nvPr>
        </p:nvSpPr>
        <p:spPr>
          <a:xfrm>
            <a:off x="793082" y="1361936"/>
            <a:ext cx="8596668" cy="3880773"/>
          </a:xfrm>
        </p:spPr>
        <p:txBody>
          <a:bodyPr>
            <a:noAutofit/>
          </a:bodyPr>
          <a:lstStyle/>
          <a:p>
            <a:pPr marL="0" indent="0">
              <a:buNone/>
            </a:pPr>
            <a:r>
              <a:rPr lang="en-US" sz="3600" dirty="0"/>
              <a:t>Church schools have Christian </a:t>
            </a:r>
            <a:r>
              <a:rPr lang="en-US" sz="3600" b="1" dirty="0"/>
              <a:t>beliefs</a:t>
            </a:r>
            <a:r>
              <a:rPr lang="en-US" sz="3600" dirty="0"/>
              <a:t> and </a:t>
            </a:r>
            <a:r>
              <a:rPr lang="en-US" sz="3600" b="1" dirty="0"/>
              <a:t>values at their heart</a:t>
            </a:r>
            <a:r>
              <a:rPr lang="en-US" sz="3600" dirty="0"/>
              <a:t>. This means that every child and adult associated with the school is not just important because they are members of the school but also because they are seen as unique individuals within God’s creation.</a:t>
            </a:r>
            <a:endParaRPr lang="en-GB" sz="3600" dirty="0"/>
          </a:p>
        </p:txBody>
      </p:sp>
    </p:spTree>
    <p:extLst>
      <p:ext uri="{BB962C8B-B14F-4D97-AF65-F5344CB8AC3E}">
        <p14:creationId xmlns:p14="http://schemas.microsoft.com/office/powerpoint/2010/main" val="176978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9669"/>
            <a:ext cx="12192000" cy="6927669"/>
          </a:xfrm>
          <a:prstGeom prst="rect">
            <a:avLst/>
          </a:prstGeom>
        </p:spPr>
      </p:pic>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2671" y="609600"/>
            <a:ext cx="8303828" cy="5535886"/>
          </a:xfrm>
        </p:spPr>
      </p:pic>
    </p:spTree>
    <p:extLst>
      <p:ext uri="{BB962C8B-B14F-4D97-AF65-F5344CB8AC3E}">
        <p14:creationId xmlns:p14="http://schemas.microsoft.com/office/powerpoint/2010/main" val="204444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F7AC0-8C54-4D92-9450-F3CD9E10A78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2" name="Title 1">
            <a:extLst>
              <a:ext uri="{FF2B5EF4-FFF2-40B4-BE49-F238E27FC236}">
                <a16:creationId xmlns:a16="http://schemas.microsoft.com/office/drawing/2014/main" id="{DFBA7F03-80C1-4936-84F6-C1DD724F8433}"/>
              </a:ext>
            </a:extLst>
          </p:cNvPr>
          <p:cNvSpPr>
            <a:spLocks noGrp="1"/>
          </p:cNvSpPr>
          <p:nvPr>
            <p:ph type="ctrTitle"/>
          </p:nvPr>
        </p:nvSpPr>
        <p:spPr>
          <a:xfrm>
            <a:off x="1444101" y="4064000"/>
            <a:ext cx="9144000" cy="2387600"/>
          </a:xfrm>
        </p:spPr>
        <p:txBody>
          <a:bodyPr>
            <a:normAutofit fontScale="90000"/>
          </a:bodyPr>
          <a:lstStyle/>
          <a:p>
            <a:r>
              <a:rPr lang="en-GB" sz="7200" b="1" dirty="0"/>
              <a:t>School vision should be…</a:t>
            </a:r>
            <a:br>
              <a:rPr lang="en-GB" sz="7200" b="1" dirty="0"/>
            </a:br>
            <a:br>
              <a:rPr lang="en-GB" sz="7200" b="1" dirty="0"/>
            </a:br>
            <a:r>
              <a:rPr lang="en-GB" sz="7200" b="1" dirty="0"/>
              <a:t>‘</a:t>
            </a:r>
            <a:r>
              <a:rPr lang="en-US" sz="7200" b="1" i="0" dirty="0">
                <a:latin typeface="Calibri" panose="020F0502020204030204" pitchFamily="34" charset="0"/>
                <a:cs typeface="Calibri" panose="020F0502020204030204" pitchFamily="34" charset="0"/>
              </a:rPr>
              <a:t>The way we do things around here…’ </a:t>
            </a:r>
            <a:br>
              <a:rPr lang="en-US" sz="7200" b="1" i="0" dirty="0">
                <a:latin typeface="Calibri" panose="020F0502020204030204" pitchFamily="34" charset="0"/>
                <a:cs typeface="Calibri" panose="020F0502020204030204" pitchFamily="34" charset="0"/>
              </a:rPr>
            </a:br>
            <a:endParaRPr lang="en-GB" sz="7200" b="1" dirty="0"/>
          </a:p>
        </p:txBody>
      </p:sp>
    </p:spTree>
    <p:extLst>
      <p:ext uri="{BB962C8B-B14F-4D97-AF65-F5344CB8AC3E}">
        <p14:creationId xmlns:p14="http://schemas.microsoft.com/office/powerpoint/2010/main" val="77358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7AE5-0FB3-4523-986C-3DDD0B9A16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EE884C-AA36-4033-AF85-70397CE36E2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3B1F650-F33F-4D33-A9CB-75AE1B9CF537}"/>
              </a:ext>
            </a:extLst>
          </p:cNvPr>
          <p:cNvPicPr>
            <a:picLocks noChangeAspect="1"/>
          </p:cNvPicPr>
          <p:nvPr/>
        </p:nvPicPr>
        <p:blipFill>
          <a:blip r:embed="rId2"/>
          <a:stretch>
            <a:fillRect/>
          </a:stretch>
        </p:blipFill>
        <p:spPr>
          <a:xfrm>
            <a:off x="-1" y="-85544"/>
            <a:ext cx="12303889" cy="6982340"/>
          </a:xfrm>
          <a:prstGeom prst="rect">
            <a:avLst/>
          </a:prstGeom>
        </p:spPr>
      </p:pic>
    </p:spTree>
    <p:extLst>
      <p:ext uri="{BB962C8B-B14F-4D97-AF65-F5344CB8AC3E}">
        <p14:creationId xmlns:p14="http://schemas.microsoft.com/office/powerpoint/2010/main" val="403042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8B655652CA04CBFCCEF5E291BFD5B" ma:contentTypeVersion="19" ma:contentTypeDescription="Create a new document." ma:contentTypeScope="" ma:versionID="9f921a452aa13dca1de1717e7ea5ac53">
  <xsd:schema xmlns:xsd="http://www.w3.org/2001/XMLSchema" xmlns:xs="http://www.w3.org/2001/XMLSchema" xmlns:p="http://schemas.microsoft.com/office/2006/metadata/properties" xmlns:ns2="7b2ad515-d918-4703-882d-36803593d949" xmlns:ns3="ad3b63a2-84f3-45ac-b5aa-f84189c241e0" targetNamespace="http://schemas.microsoft.com/office/2006/metadata/properties" ma:root="true" ma:fieldsID="4c4cc489f6346f2ce458a72f1705b708" ns2:_="" ns3:_="">
    <xsd:import namespace="7b2ad515-d918-4703-882d-36803593d949"/>
    <xsd:import namespace="ad3b63a2-84f3-45ac-b5aa-f84189c24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515-d918-4703-882d-3680359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b63a2-84f3-45ac-b5aa-f84189c241e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4854a9-52ca-4114-aa81-2724e0afc475}" ma:internalName="TaxCatchAll" ma:showField="CatchAllData" ma:web="ad3b63a2-84f3-45ac-b5aa-f84189c241e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2ad515-d918-4703-882d-36803593d949">
      <Terms xmlns="http://schemas.microsoft.com/office/infopath/2007/PartnerControls"/>
    </lcf76f155ced4ddcb4097134ff3c332f>
    <TaxCatchAll xmlns="ad3b63a2-84f3-45ac-b5aa-f84189c241e0" xsi:nil="true"/>
  </documentManagement>
</p:properties>
</file>

<file path=customXml/itemProps1.xml><?xml version="1.0" encoding="utf-8"?>
<ds:datastoreItem xmlns:ds="http://schemas.openxmlformats.org/officeDocument/2006/customXml" ds:itemID="{C7E3AA2E-7EEC-45CD-8957-CE6C491F1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ad515-d918-4703-882d-36803593d949"/>
    <ds:schemaRef ds:uri="ad3b63a2-84f3-45ac-b5aa-f84189c24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11E5F1-43C9-425E-A8FF-A4C4D771DE04}">
  <ds:schemaRefs>
    <ds:schemaRef ds:uri="http://schemas.microsoft.com/sharepoint/v3/contenttype/forms"/>
  </ds:schemaRefs>
</ds:datastoreItem>
</file>

<file path=customXml/itemProps3.xml><?xml version="1.0" encoding="utf-8"?>
<ds:datastoreItem xmlns:ds="http://schemas.openxmlformats.org/officeDocument/2006/customXml" ds:itemID="{3EF3CCEA-AAE8-4E04-91B2-DDD18C6043B3}">
  <ds:schemaRefs>
    <ds:schemaRef ds:uri="http://schemas.microsoft.com/office/2006/metadata/properties"/>
    <ds:schemaRef ds:uri="http://schemas.microsoft.com/office/2006/documentManagement/types"/>
    <ds:schemaRef ds:uri="http://purl.org/dc/terms/"/>
    <ds:schemaRef ds:uri="7b2ad515-d918-4703-882d-36803593d949"/>
    <ds:schemaRef ds:uri="http://www.w3.org/XML/1998/namespace"/>
    <ds:schemaRef ds:uri="http://purl.org/dc/elements/1.1/"/>
    <ds:schemaRef ds:uri="http://schemas.microsoft.com/office/infopath/2007/PartnerControls"/>
    <ds:schemaRef ds:uri="http://schemas.openxmlformats.org/package/2006/metadata/core-properties"/>
    <ds:schemaRef ds:uri="ad3b63a2-84f3-45ac-b5aa-f84189c241e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262</TotalTime>
  <Words>1675</Words>
  <Application>Microsoft Office PowerPoint</Application>
  <PresentationFormat>Widescreen</PresentationFormat>
  <Paragraphs>113</Paragraphs>
  <Slides>29</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Abadi</vt:lpstr>
      <vt:lpstr>Arial</vt:lpstr>
      <vt:lpstr>Calibri</vt:lpstr>
      <vt:lpstr>Calibri Light</vt:lpstr>
      <vt:lpstr>Comic Sans MS</vt:lpstr>
      <vt:lpstr>Trebuchet MS</vt:lpstr>
      <vt:lpstr>Wingdings 3</vt:lpstr>
      <vt:lpstr>Office Theme</vt:lpstr>
      <vt:lpstr>Facet</vt:lpstr>
      <vt:lpstr>Welcome to our…</vt:lpstr>
      <vt:lpstr>What is a church school?</vt:lpstr>
      <vt:lpstr>PowerPoint Presentation</vt:lpstr>
      <vt:lpstr>PowerPoint Presentation</vt:lpstr>
      <vt:lpstr>What are the differences you will notice?</vt:lpstr>
      <vt:lpstr>PowerPoint Presentation</vt:lpstr>
      <vt:lpstr>PowerPoint Presentation</vt:lpstr>
      <vt:lpstr>School vision should be…  ‘The way we do things around here…’  </vt:lpstr>
      <vt:lpstr>PowerPoint Presentation</vt:lpstr>
      <vt:lpstr>PowerPoint Presentation</vt:lpstr>
      <vt:lpstr>PowerPoint Presentation</vt:lpstr>
      <vt:lpstr>PowerPoint Presentation</vt:lpstr>
      <vt:lpstr>PowerPoint Presentation</vt:lpstr>
      <vt:lpstr>PowerPoint Presentation</vt:lpstr>
      <vt:lpstr>Collective Worship </vt:lpstr>
      <vt:lpstr>Collective Worship </vt:lpstr>
      <vt:lpstr>PowerPoint Presentation</vt:lpstr>
      <vt:lpstr>What does a Collective Worship need to include? How is it invitational, inspiring and inclusive?</vt:lpstr>
      <vt:lpstr>SIAMS</vt:lpstr>
      <vt:lpstr>SIAMS October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BILES-WOOD</dc:creator>
  <cp:lastModifiedBy>James Mead</cp:lastModifiedBy>
  <cp:revision>17</cp:revision>
  <dcterms:created xsi:type="dcterms:W3CDTF">2019-09-27T11:39:41Z</dcterms:created>
  <dcterms:modified xsi:type="dcterms:W3CDTF">2023-11-15T22:27:31Z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0x010100B588B655652CA04CBFCCEF5E291BFD5B</vt:lpwstr>
  </property>
  <property fmtid="{D5CDD505-2E9C-101B-9397-08002B2CF9AE}" pid="3" name="MediaServiceImageTags">
    <vt:lpwstr/>
  </property>
</Properties>
</file>