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354" r:id="rId5"/>
    <p:sldId id="287" r:id="rId6"/>
    <p:sldId id="317" r:id="rId7"/>
    <p:sldId id="289" r:id="rId8"/>
    <p:sldId id="355" r:id="rId9"/>
    <p:sldId id="350" r:id="rId10"/>
    <p:sldId id="353" r:id="rId11"/>
    <p:sldId id="345" r:id="rId12"/>
    <p:sldId id="306" r:id="rId13"/>
    <p:sldId id="349" r:id="rId14"/>
    <p:sldId id="338" r:id="rId15"/>
    <p:sldId id="297" r:id="rId16"/>
    <p:sldId id="3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a:srgbClr val="CC66FF"/>
    <a:srgbClr val="FF7C80"/>
    <a:srgbClr val="33CC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66583" autoAdjust="0"/>
  </p:normalViewPr>
  <p:slideViewPr>
    <p:cSldViewPr snapToGrid="0">
      <p:cViewPr varScale="1">
        <p:scale>
          <a:sx n="57" d="100"/>
          <a:sy n="57" d="100"/>
        </p:scale>
        <p:origin x="1541" y="4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f5d8b410-711e-47dc-b763-f9a359a21830" providerId="ADAL" clId="{508B8FD9-248E-4413-A7A7-1B4A2AF74D28}"/>
    <pc:docChg chg="modSld">
      <pc:chgData name="James" userId="f5d8b410-711e-47dc-b763-f9a359a21830" providerId="ADAL" clId="{508B8FD9-248E-4413-A7A7-1B4A2AF74D28}" dt="2023-10-05T13:10:13.941" v="0" actId="6549"/>
      <pc:docMkLst>
        <pc:docMk/>
      </pc:docMkLst>
      <pc:sldChg chg="modSp mod">
        <pc:chgData name="James" userId="f5d8b410-711e-47dc-b763-f9a359a21830" providerId="ADAL" clId="{508B8FD9-248E-4413-A7A7-1B4A2AF74D28}" dt="2023-10-05T13:10:13.941" v="0" actId="6549"/>
        <pc:sldMkLst>
          <pc:docMk/>
          <pc:sldMk cId="2517998476" sldId="354"/>
        </pc:sldMkLst>
        <pc:spChg chg="mod">
          <ac:chgData name="James" userId="f5d8b410-711e-47dc-b763-f9a359a21830" providerId="ADAL" clId="{508B8FD9-248E-4413-A7A7-1B4A2AF74D28}" dt="2023-10-05T13:10:13.941" v="0" actId="6549"/>
          <ac:spMkLst>
            <pc:docMk/>
            <pc:sldMk cId="2517998476" sldId="35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ms.gle/17xR9uyoi9JE2Vcw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Lucy</a:t>
            </a:r>
          </a:p>
        </p:txBody>
      </p:sp>
      <p:sp>
        <p:nvSpPr>
          <p:cNvPr id="4" name="Slide Number Placeholder 3"/>
          <p:cNvSpPr>
            <a:spLocks noGrp="1"/>
          </p:cNvSpPr>
          <p:nvPr>
            <p:ph type="sldNum" sz="quarter" idx="5"/>
          </p:nvPr>
        </p:nvSpPr>
        <p:spPr/>
        <p:txBody>
          <a:bodyPr/>
          <a:lstStyle/>
          <a:p>
            <a:fld id="{DED491D0-8E1B-49C7-849B-A28568D94497}" type="slidenum">
              <a:rPr lang="en-GB" smtClean="0"/>
              <a:t>1</a:t>
            </a:fld>
            <a:endParaRPr lang="en-GB"/>
          </a:p>
        </p:txBody>
      </p:sp>
    </p:spTree>
    <p:extLst>
      <p:ext uri="{BB962C8B-B14F-4D97-AF65-F5344CB8AC3E}">
        <p14:creationId xmlns:p14="http://schemas.microsoft.com/office/powerpoint/2010/main" val="379360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D491D0-8E1B-49C7-849B-A28568D94497}" type="slidenum">
              <a:rPr lang="en-GB" smtClean="0"/>
              <a:t>10</a:t>
            </a:fld>
            <a:endParaRPr lang="en-GB"/>
          </a:p>
        </p:txBody>
      </p:sp>
    </p:spTree>
    <p:extLst>
      <p:ext uri="{BB962C8B-B14F-4D97-AF65-F5344CB8AC3E}">
        <p14:creationId xmlns:p14="http://schemas.microsoft.com/office/powerpoint/2010/main" val="60508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D491D0-8E1B-49C7-849B-A28568D94497}" type="slidenum">
              <a:rPr lang="en-GB" smtClean="0"/>
              <a:t>11</a:t>
            </a:fld>
            <a:endParaRPr lang="en-GB"/>
          </a:p>
        </p:txBody>
      </p:sp>
    </p:spTree>
    <p:extLst>
      <p:ext uri="{BB962C8B-B14F-4D97-AF65-F5344CB8AC3E}">
        <p14:creationId xmlns:p14="http://schemas.microsoft.com/office/powerpoint/2010/main" val="373734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D491D0-8E1B-49C7-849B-A28568D94497}" type="slidenum">
              <a:rPr lang="en-GB" smtClean="0"/>
              <a:t>12</a:t>
            </a:fld>
            <a:endParaRPr lang="en-GB"/>
          </a:p>
        </p:txBody>
      </p:sp>
    </p:spTree>
    <p:extLst>
      <p:ext uri="{BB962C8B-B14F-4D97-AF65-F5344CB8AC3E}">
        <p14:creationId xmlns:p14="http://schemas.microsoft.com/office/powerpoint/2010/main" val="199933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563C1"/>
                </a:solidFill>
                <a:effectLst/>
                <a:latin typeface="Calibri" panose="020F0502020204030204" pitchFamily="34" charset="0"/>
                <a:ea typeface="Calibri" panose="020F0502020204030204" pitchFamily="34" charset="0"/>
                <a:hlinkClick r:id="rId3"/>
              </a:rPr>
              <a:t>Lucy</a:t>
            </a:r>
          </a:p>
          <a:p>
            <a:endParaRPr lang="en-GB" sz="1800" u="sng" dirty="0">
              <a:solidFill>
                <a:srgbClr val="0563C1"/>
              </a:solidFill>
              <a:effectLst/>
              <a:latin typeface="Calibri" panose="020F0502020204030204" pitchFamily="34" charset="0"/>
              <a:ea typeface="Calibri" panose="020F0502020204030204" pitchFamily="34" charset="0"/>
              <a:hlinkClick r:id="rId3"/>
            </a:endParaRPr>
          </a:p>
          <a:p>
            <a:r>
              <a:rPr lang="en-GB" sz="1800" u="sng" dirty="0">
                <a:solidFill>
                  <a:srgbClr val="0563C1"/>
                </a:solidFill>
                <a:effectLst/>
                <a:latin typeface="Calibri" panose="020F0502020204030204" pitchFamily="34" charset="0"/>
                <a:ea typeface="Calibri" panose="020F0502020204030204" pitchFamily="34" charset="0"/>
                <a:hlinkClick r:id="rId3"/>
              </a:rPr>
              <a:t>https://forms.gle/17xR9uyoi9JE2Vcw7</a:t>
            </a:r>
            <a:endParaRPr lang="en-GB" sz="1800" u="sng" dirty="0">
              <a:solidFill>
                <a:srgbClr val="0563C1"/>
              </a:solidFill>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rPr>
              <a:t>Make QR code on the morning </a:t>
            </a:r>
            <a:endParaRPr lang="en-GB" dirty="0"/>
          </a:p>
        </p:txBody>
      </p:sp>
      <p:sp>
        <p:nvSpPr>
          <p:cNvPr id="4" name="Slide Number Placeholder 3"/>
          <p:cNvSpPr>
            <a:spLocks noGrp="1"/>
          </p:cNvSpPr>
          <p:nvPr>
            <p:ph type="sldNum" sz="quarter" idx="5"/>
          </p:nvPr>
        </p:nvSpPr>
        <p:spPr/>
        <p:txBody>
          <a:bodyPr/>
          <a:lstStyle/>
          <a:p>
            <a:fld id="{DED491D0-8E1B-49C7-849B-A28568D94497}" type="slidenum">
              <a:rPr lang="en-GB" smtClean="0"/>
              <a:t>13</a:t>
            </a:fld>
            <a:endParaRPr lang="en-GB"/>
          </a:p>
        </p:txBody>
      </p:sp>
    </p:spTree>
    <p:extLst>
      <p:ext uri="{BB962C8B-B14F-4D97-AF65-F5344CB8AC3E}">
        <p14:creationId xmlns:p14="http://schemas.microsoft.com/office/powerpoint/2010/main" val="389655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DED491D0-8E1B-49C7-849B-A28568D94497}" type="slidenum">
              <a:rPr lang="en-GB" smtClean="0"/>
              <a:t>2</a:t>
            </a:fld>
            <a:endParaRPr lang="en-GB"/>
          </a:p>
        </p:txBody>
      </p:sp>
    </p:spTree>
    <p:extLst>
      <p:ext uri="{BB962C8B-B14F-4D97-AF65-F5344CB8AC3E}">
        <p14:creationId xmlns:p14="http://schemas.microsoft.com/office/powerpoint/2010/main" val="388113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D491D0-8E1B-49C7-849B-A28568D94497}" type="slidenum">
              <a:rPr lang="en-GB" smtClean="0"/>
              <a:t>3</a:t>
            </a:fld>
            <a:endParaRPr lang="en-GB"/>
          </a:p>
        </p:txBody>
      </p:sp>
    </p:spTree>
    <p:extLst>
      <p:ext uri="{BB962C8B-B14F-4D97-AF65-F5344CB8AC3E}">
        <p14:creationId xmlns:p14="http://schemas.microsoft.com/office/powerpoint/2010/main" val="225357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4</a:t>
            </a:fld>
            <a:endParaRPr lang="en-GB"/>
          </a:p>
        </p:txBody>
      </p:sp>
    </p:spTree>
    <p:extLst>
      <p:ext uri="{BB962C8B-B14F-4D97-AF65-F5344CB8AC3E}">
        <p14:creationId xmlns:p14="http://schemas.microsoft.com/office/powerpoint/2010/main" val="44097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5</a:t>
            </a:fld>
            <a:endParaRPr lang="en-GB"/>
          </a:p>
        </p:txBody>
      </p:sp>
    </p:spTree>
    <p:extLst>
      <p:ext uri="{BB962C8B-B14F-4D97-AF65-F5344CB8AC3E}">
        <p14:creationId xmlns:p14="http://schemas.microsoft.com/office/powerpoint/2010/main" val="329231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6</a:t>
            </a:fld>
            <a:endParaRPr lang="en-GB"/>
          </a:p>
        </p:txBody>
      </p:sp>
    </p:spTree>
    <p:extLst>
      <p:ext uri="{BB962C8B-B14F-4D97-AF65-F5344CB8AC3E}">
        <p14:creationId xmlns:p14="http://schemas.microsoft.com/office/powerpoint/2010/main" val="265534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D491D0-8E1B-49C7-849B-A28568D94497}" type="slidenum">
              <a:rPr lang="en-GB" smtClean="0"/>
              <a:t>8</a:t>
            </a:fld>
            <a:endParaRPr lang="en-GB"/>
          </a:p>
        </p:txBody>
      </p:sp>
    </p:spTree>
    <p:extLst>
      <p:ext uri="{BB962C8B-B14F-4D97-AF65-F5344CB8AC3E}">
        <p14:creationId xmlns:p14="http://schemas.microsoft.com/office/powerpoint/2010/main" val="390928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D491D0-8E1B-49C7-849B-A28568D94497}" type="slidenum">
              <a:rPr lang="en-GB" smtClean="0"/>
              <a:t>9</a:t>
            </a:fld>
            <a:endParaRPr lang="en-GB"/>
          </a:p>
        </p:txBody>
      </p:sp>
    </p:spTree>
    <p:extLst>
      <p:ext uri="{BB962C8B-B14F-4D97-AF65-F5344CB8AC3E}">
        <p14:creationId xmlns:p14="http://schemas.microsoft.com/office/powerpoint/2010/main" val="130098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10/5/2023</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10/5/2023</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10/5/2023</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10/5/2023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10/5/2023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10/5/2023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10/5/2023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10/5/2023</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437" y="66562"/>
            <a:ext cx="9307131" cy="2387600"/>
          </a:xfrm>
        </p:spPr>
        <p:txBody>
          <a:bodyPr>
            <a:normAutofit/>
          </a:bodyPr>
          <a:lstStyle/>
          <a:p>
            <a:pPr algn="ctr"/>
            <a:r>
              <a:rPr lang="en-US" dirty="0">
                <a:latin typeface="Letter-join Basic 40" panose="02000505000000020003" pitchFamily="50" charset="0"/>
              </a:rPr>
              <a:t>Welcome to our Family Learning Morning</a:t>
            </a:r>
          </a:p>
        </p:txBody>
      </p:sp>
      <p:sp>
        <p:nvSpPr>
          <p:cNvPr id="3" name="TextBox 2"/>
          <p:cNvSpPr txBox="1"/>
          <p:nvPr/>
        </p:nvSpPr>
        <p:spPr>
          <a:xfrm>
            <a:off x="768656" y="3273552"/>
            <a:ext cx="10459616" cy="2062103"/>
          </a:xfrm>
          <a:prstGeom prst="rect">
            <a:avLst/>
          </a:prstGeom>
          <a:noFill/>
        </p:spPr>
        <p:txBody>
          <a:bodyPr wrap="square" rtlCol="0">
            <a:spAutoFit/>
          </a:bodyPr>
          <a:lstStyle/>
          <a:p>
            <a:pPr algn="ctr"/>
            <a:r>
              <a:rPr lang="en-GB" sz="4800" dirty="0">
                <a:latin typeface="Letter-join Basic 40" panose="02000505000000020003" pitchFamily="50" charset="0"/>
              </a:rPr>
              <a:t>Science</a:t>
            </a:r>
          </a:p>
          <a:p>
            <a:pPr algn="ctr"/>
            <a:endParaRPr lang="en-GB" sz="4800" dirty="0">
              <a:latin typeface="Letter-join Basic 40" panose="02000505000000020003" pitchFamily="50" charset="0"/>
            </a:endParaRPr>
          </a:p>
          <a:p>
            <a:pPr algn="ctr"/>
            <a:r>
              <a:rPr lang="en-GB" sz="2800">
                <a:latin typeface="Letter-join Basic 40" panose="02000505000000020003" pitchFamily="50" charset="0"/>
              </a:rPr>
              <a:t>2023</a:t>
            </a:r>
            <a:endParaRPr lang="en-GB" sz="2800" dirty="0">
              <a:latin typeface="Letter-join Basic 40" panose="02000505000000020003" pitchFamily="50" charset="0"/>
            </a:endParaRPr>
          </a:p>
        </p:txBody>
      </p:sp>
      <p:pic>
        <p:nvPicPr>
          <p:cNvPr id="5" name="Picture 4" descr="See the source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192" y="735856"/>
            <a:ext cx="2154578" cy="1591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43DAA87-A14C-480D-BF4C-3B25697274A3}"/>
              </a:ext>
            </a:extLst>
          </p:cNvPr>
          <p:cNvPicPr>
            <a:picLocks noChangeAspect="1"/>
          </p:cNvPicPr>
          <p:nvPr/>
        </p:nvPicPr>
        <p:blipFill>
          <a:blip r:embed="rId4"/>
          <a:stretch>
            <a:fillRect/>
          </a:stretch>
        </p:blipFill>
        <p:spPr>
          <a:xfrm>
            <a:off x="1121045" y="3261215"/>
            <a:ext cx="2261057" cy="2860929"/>
          </a:xfrm>
          <a:prstGeom prst="rect">
            <a:avLst/>
          </a:prstGeom>
          <a:ln>
            <a:noFill/>
          </a:ln>
          <a:effectLst>
            <a:softEdge rad="112500"/>
          </a:effectLst>
        </p:spPr>
      </p:pic>
      <p:pic>
        <p:nvPicPr>
          <p:cNvPr id="9" name="Picture 8">
            <a:extLst>
              <a:ext uri="{FF2B5EF4-FFF2-40B4-BE49-F238E27FC236}">
                <a16:creationId xmlns:a16="http://schemas.microsoft.com/office/drawing/2014/main" id="{4AE965D9-2969-442E-BE55-0A2F7EF77315}"/>
              </a:ext>
            </a:extLst>
          </p:cNvPr>
          <p:cNvPicPr>
            <a:picLocks noChangeAspect="1"/>
          </p:cNvPicPr>
          <p:nvPr/>
        </p:nvPicPr>
        <p:blipFill>
          <a:blip r:embed="rId5"/>
          <a:stretch>
            <a:fillRect/>
          </a:stretch>
        </p:blipFill>
        <p:spPr>
          <a:xfrm>
            <a:off x="9071895" y="3273553"/>
            <a:ext cx="2144702" cy="2860930"/>
          </a:xfrm>
          <a:prstGeom prst="rect">
            <a:avLst/>
          </a:prstGeom>
          <a:ln>
            <a:noFill/>
          </a:ln>
          <a:effectLst>
            <a:softEdge rad="112500"/>
          </a:effectLst>
        </p:spPr>
      </p:pic>
    </p:spTree>
    <p:extLst>
      <p:ext uri="{BB962C8B-B14F-4D97-AF65-F5344CB8AC3E}">
        <p14:creationId xmlns:p14="http://schemas.microsoft.com/office/powerpoint/2010/main" val="251799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bwMode="black">
          <a:xfrm>
            <a:off x="1005302" y="4223416"/>
            <a:ext cx="10260106" cy="2182368"/>
          </a:xfrm>
          <a:prstGeom prst="rect">
            <a:avLst/>
          </a:prstGeom>
          <a:ln w="19050">
            <a:solidFill>
              <a:schemeClr val="tx1"/>
            </a:solidFill>
            <a:prstDash val="solid"/>
          </a:ln>
        </p:spPr>
        <p:txBody>
          <a:bodyPr vert="horz" lIns="91440" tIns="45720" rIns="91440" bIns="45720" rtlCol="0" anchor="ctr">
            <a:no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en-GB" sz="4000" dirty="0">
                <a:solidFill>
                  <a:schemeClr val="tx1"/>
                </a:solidFill>
                <a:latin typeface="Letter-join Basic 40" panose="02000505000000020003" pitchFamily="50" charset="0"/>
              </a:rPr>
              <a:t>Can you make the </a:t>
            </a:r>
            <a:r>
              <a:rPr lang="en-GB" sz="4000">
                <a:solidFill>
                  <a:schemeClr val="tx1"/>
                </a:solidFill>
                <a:latin typeface="Letter-join Basic 40" panose="02000505000000020003" pitchFamily="50" charset="0"/>
              </a:rPr>
              <a:t>light bulb light up?</a:t>
            </a:r>
            <a:endParaRPr lang="en-GB" sz="2800" dirty="0">
              <a:latin typeface="XCCW Joined 10a" panose="03050602040000000000" pitchFamily="66" charset="0"/>
            </a:endParaRP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13E8346-738A-4AEB-9883-A5D1296D5EA2}"/>
              </a:ext>
            </a:extLst>
          </p:cNvPr>
          <p:cNvSpPr>
            <a:spLocks noGrp="1"/>
          </p:cNvSpPr>
          <p:nvPr>
            <p:ph type="title"/>
          </p:nvPr>
        </p:nvSpPr>
        <p:spPr>
          <a:xfrm>
            <a:off x="1488948" y="452216"/>
            <a:ext cx="9628632" cy="1362113"/>
          </a:xfrm>
        </p:spPr>
        <p:txBody>
          <a:bodyPr>
            <a:normAutofit/>
          </a:bodyPr>
          <a:lstStyle/>
          <a:p>
            <a:pPr algn="ctr"/>
            <a:r>
              <a:rPr lang="en-GB" sz="7200" b="1" dirty="0">
                <a:solidFill>
                  <a:schemeClr val="accent2"/>
                </a:solidFill>
                <a:latin typeface="Letter-join Basic 40" panose="02000505000000020003" pitchFamily="50" charset="0"/>
              </a:rPr>
              <a:t>Your turn…</a:t>
            </a:r>
          </a:p>
        </p:txBody>
      </p:sp>
      <p:pic>
        <p:nvPicPr>
          <p:cNvPr id="3" name="Picture 2">
            <a:extLst>
              <a:ext uri="{FF2B5EF4-FFF2-40B4-BE49-F238E27FC236}">
                <a16:creationId xmlns:a16="http://schemas.microsoft.com/office/drawing/2014/main" id="{BA1EBFFD-6331-435E-903C-D1CD10B17398}"/>
              </a:ext>
            </a:extLst>
          </p:cNvPr>
          <p:cNvPicPr>
            <a:picLocks noChangeAspect="1"/>
          </p:cNvPicPr>
          <p:nvPr/>
        </p:nvPicPr>
        <p:blipFill>
          <a:blip r:embed="rId3"/>
          <a:stretch>
            <a:fillRect/>
          </a:stretch>
        </p:blipFill>
        <p:spPr>
          <a:xfrm>
            <a:off x="4751029" y="1583118"/>
            <a:ext cx="2689942" cy="2603170"/>
          </a:xfrm>
          <a:prstGeom prst="rect">
            <a:avLst/>
          </a:prstGeom>
          <a:ln>
            <a:noFill/>
          </a:ln>
          <a:effectLst>
            <a:softEdge rad="112500"/>
          </a:effectLst>
        </p:spPr>
      </p:pic>
    </p:spTree>
    <p:extLst>
      <p:ext uri="{BB962C8B-B14F-4D97-AF65-F5344CB8AC3E}">
        <p14:creationId xmlns:p14="http://schemas.microsoft.com/office/powerpoint/2010/main" val="249645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bwMode="black">
          <a:xfrm>
            <a:off x="712694" y="632012"/>
            <a:ext cx="10771094" cy="1672276"/>
          </a:xfrm>
          <a:prstGeom prst="rect">
            <a:avLst/>
          </a:prstGeom>
          <a:ln w="38100">
            <a:solidFill>
              <a:srgbClr val="92D050"/>
            </a:solidFill>
            <a:prstDash val="solid"/>
          </a:ln>
        </p:spPr>
        <p:txBody>
          <a:bodyPr vert="horz" lIns="91440" tIns="45720" rIns="91440" bIns="45720" rtlCol="0" anchor="ctr">
            <a:no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endParaRPr lang="en-GB" sz="4400" dirty="0">
              <a:solidFill>
                <a:schemeClr val="tx1"/>
              </a:solidFill>
              <a:latin typeface="Letter-join Basic 40" panose="02000505000000020003" pitchFamily="50" charset="0"/>
            </a:endParaRPr>
          </a:p>
          <a:p>
            <a:pPr algn="ctr"/>
            <a:r>
              <a:rPr lang="en-GB" sz="4400" dirty="0">
                <a:solidFill>
                  <a:schemeClr val="tx1"/>
                </a:solidFill>
                <a:latin typeface="Letter-join Basic 40" panose="02000505000000020003" pitchFamily="50" charset="0"/>
              </a:rPr>
              <a:t>How can you support your child with Science learning at home?</a:t>
            </a:r>
            <a:br>
              <a:rPr lang="en-GB" dirty="0">
                <a:latin typeface="XCCW Joined 10a" panose="03050602040000000000" pitchFamily="66" charset="0"/>
              </a:rPr>
            </a:br>
            <a:r>
              <a:rPr lang="en-GB" dirty="0">
                <a:latin typeface="XCCW Joined 10a" panose="03050602040000000000" pitchFamily="66" charset="0"/>
              </a:rPr>
              <a:t> </a:t>
            </a:r>
          </a:p>
        </p:txBody>
      </p:sp>
      <p:sp>
        <p:nvSpPr>
          <p:cNvPr id="2" name="Rectangle 1"/>
          <p:cNvSpPr/>
          <p:nvPr/>
        </p:nvSpPr>
        <p:spPr>
          <a:xfrm>
            <a:off x="1008619" y="2437460"/>
            <a:ext cx="10174762" cy="4093428"/>
          </a:xfrm>
          <a:prstGeom prst="rect">
            <a:avLst/>
          </a:prstGeom>
        </p:spPr>
        <p:txBody>
          <a:bodyPr wrap="square">
            <a:spAutoFit/>
          </a:bodyPr>
          <a:lstStyle/>
          <a:p>
            <a:pPr marL="457200" indent="-457200">
              <a:buFont typeface="Arial" panose="020B0604020202020204" pitchFamily="34" charset="0"/>
              <a:buChar char="•"/>
            </a:pPr>
            <a:r>
              <a:rPr lang="en-GB" sz="3600" dirty="0">
                <a:latin typeface="Letter-join Basic 40" panose="02000505000000020003" pitchFamily="50" charset="0"/>
              </a:rPr>
              <a:t>Explore questions together</a:t>
            </a:r>
          </a:p>
          <a:p>
            <a:pPr marL="457200" indent="-457200">
              <a:buFont typeface="Arial" panose="020B0604020202020204" pitchFamily="34" charset="0"/>
              <a:buChar char="•"/>
            </a:pPr>
            <a:r>
              <a:rPr lang="en-GB" sz="3600" dirty="0">
                <a:latin typeface="Letter-join Basic 40" panose="02000505000000020003" pitchFamily="50" charset="0"/>
              </a:rPr>
              <a:t>Support your child’s curiosity</a:t>
            </a:r>
          </a:p>
          <a:p>
            <a:pPr marL="457200" indent="-457200">
              <a:buFont typeface="Arial" panose="020B0604020202020204" pitchFamily="34" charset="0"/>
              <a:buChar char="•"/>
            </a:pPr>
            <a:r>
              <a:rPr lang="en-GB" sz="3600" dirty="0">
                <a:latin typeface="Letter-join Basic 40" panose="02000505000000020003" pitchFamily="50" charset="0"/>
              </a:rPr>
              <a:t>Encourage your child to make predictions and to record observations (verbally, drawing, writing, taking a photograph)</a:t>
            </a:r>
          </a:p>
          <a:p>
            <a:pPr marL="457200" indent="-457200">
              <a:buFont typeface="Arial" panose="020B0604020202020204" pitchFamily="34" charset="0"/>
              <a:buChar char="•"/>
            </a:pPr>
            <a:endParaRPr lang="en-GB" sz="3600" dirty="0">
              <a:latin typeface="Letter-join Basic 40" panose="02000505000000020003" pitchFamily="50" charset="0"/>
            </a:endParaRPr>
          </a:p>
          <a:p>
            <a:pPr marL="457200" indent="-457200">
              <a:buFont typeface="Arial" panose="020B0604020202020204" pitchFamily="34" charset="0"/>
              <a:buChar char="•"/>
            </a:pPr>
            <a:endParaRPr lang="en-GB" sz="4400" dirty="0">
              <a:latin typeface="Letter-join Basic 40" panose="02000505000000020003" pitchFamily="50" charset="0"/>
            </a:endParaRP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84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8000" dirty="0">
                <a:solidFill>
                  <a:schemeClr val="bg1">
                    <a:lumMod val="50000"/>
                  </a:schemeClr>
                </a:solidFill>
                <a:latin typeface="Letter-join Basic 40" panose="02000505000000020003" pitchFamily="50" charset="0"/>
              </a:rPr>
              <a:t>Any Questions?</a:t>
            </a: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Image result for any questions">
            <a:extLst>
              <a:ext uri="{FF2B5EF4-FFF2-40B4-BE49-F238E27FC236}">
                <a16:creationId xmlns:a16="http://schemas.microsoft.com/office/drawing/2014/main" id="{45DA5614-D7FF-45C9-9D37-DCB9ECC9D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911" y="2107720"/>
            <a:ext cx="5057369" cy="37930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304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8000" b="1" dirty="0">
                <a:solidFill>
                  <a:schemeClr val="bg1">
                    <a:lumMod val="50000"/>
                  </a:schemeClr>
                </a:solidFill>
                <a:latin typeface="Letter-join Basic 40" panose="02000505000000020003" pitchFamily="50" charset="0"/>
              </a:rPr>
              <a:t>Feedback</a:t>
            </a: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C01FC67-CC52-40DE-A8EF-0CAF6AB6AE2B}"/>
              </a:ext>
            </a:extLst>
          </p:cNvPr>
          <p:cNvSpPr txBox="1"/>
          <p:nvPr/>
        </p:nvSpPr>
        <p:spPr>
          <a:xfrm>
            <a:off x="1157904" y="5044363"/>
            <a:ext cx="9873144" cy="1384995"/>
          </a:xfrm>
          <a:prstGeom prst="rect">
            <a:avLst/>
          </a:prstGeom>
          <a:noFill/>
          <a:ln>
            <a:solidFill>
              <a:schemeClr val="tx1"/>
            </a:solidFill>
          </a:ln>
        </p:spPr>
        <p:txBody>
          <a:bodyPr wrap="square">
            <a:spAutoFit/>
          </a:bodyPr>
          <a:lstStyle/>
          <a:p>
            <a:pPr algn="ctr"/>
            <a:r>
              <a:rPr lang="en-GB" sz="2800" dirty="0">
                <a:solidFill>
                  <a:schemeClr val="tx1"/>
                </a:solidFill>
                <a:latin typeface="Letter-join Basic 40" panose="02000505000000020003" pitchFamily="50" charset="0"/>
              </a:rPr>
              <a:t>Thank you for joining us this morning. We would appreciate any feedback. Please use the iPads to scan the QR code.</a:t>
            </a:r>
            <a:endParaRPr lang="en-GB" sz="2800" b="1" dirty="0"/>
          </a:p>
        </p:txBody>
      </p:sp>
      <p:pic>
        <p:nvPicPr>
          <p:cNvPr id="6" name="Picture 5">
            <a:extLst>
              <a:ext uri="{FF2B5EF4-FFF2-40B4-BE49-F238E27FC236}">
                <a16:creationId xmlns:a16="http://schemas.microsoft.com/office/drawing/2014/main" id="{B26933EC-0969-4B8B-8081-12EF37B838C9}"/>
              </a:ext>
            </a:extLst>
          </p:cNvPr>
          <p:cNvPicPr>
            <a:picLocks noChangeAspect="1"/>
          </p:cNvPicPr>
          <p:nvPr/>
        </p:nvPicPr>
        <p:blipFill>
          <a:blip r:embed="rId3"/>
          <a:stretch>
            <a:fillRect/>
          </a:stretch>
        </p:blipFill>
        <p:spPr>
          <a:xfrm>
            <a:off x="4783317" y="1549153"/>
            <a:ext cx="2625366" cy="3480392"/>
          </a:xfrm>
          <a:prstGeom prst="rect">
            <a:avLst/>
          </a:prstGeom>
          <a:ln>
            <a:noFill/>
          </a:ln>
          <a:effectLst>
            <a:softEdge rad="112500"/>
          </a:effectLst>
        </p:spPr>
      </p:pic>
    </p:spTree>
    <p:extLst>
      <p:ext uri="{BB962C8B-B14F-4D97-AF65-F5344CB8AC3E}">
        <p14:creationId xmlns:p14="http://schemas.microsoft.com/office/powerpoint/2010/main" val="28154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u="sng" dirty="0">
                <a:solidFill>
                  <a:schemeClr val="bg1">
                    <a:lumMod val="50000"/>
                  </a:schemeClr>
                </a:solidFill>
                <a:latin typeface="Letter-join Basic 40" panose="02000505000000020003" pitchFamily="50" charset="0"/>
              </a:rPr>
              <a:t>Aims of the morning</a:t>
            </a:r>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GB" sz="3600" dirty="0">
                <a:latin typeface="Letter-join Basic 40" panose="02000505000000020003" pitchFamily="50" charset="0"/>
              </a:rPr>
              <a:t>To have a greater understanding of how we teach Science across the school.</a:t>
            </a:r>
          </a:p>
          <a:p>
            <a:pPr marL="457200" indent="-457200">
              <a:buFont typeface="Wingdings" panose="05000000000000000000" pitchFamily="2" charset="2"/>
              <a:buAutoNum type="arabicPeriod"/>
            </a:pPr>
            <a:r>
              <a:rPr lang="en-GB" sz="3600" dirty="0">
                <a:latin typeface="Letter-join Basic 40" panose="02000505000000020003" pitchFamily="50" charset="0"/>
              </a:rPr>
              <a:t>To understand how Science is developed within each year group. </a:t>
            </a:r>
          </a:p>
          <a:p>
            <a:pPr marL="457200" indent="-457200">
              <a:buFont typeface="Wingdings" panose="05000000000000000000" pitchFamily="2" charset="2"/>
              <a:buAutoNum type="arabicPeriod"/>
            </a:pPr>
            <a:r>
              <a:rPr lang="en-GB" sz="3600" dirty="0">
                <a:latin typeface="Letter-join Basic 40" panose="02000505000000020003" pitchFamily="50" charset="0"/>
              </a:rPr>
              <a:t>To have a greater knowledge of how to support your children with science and investigative activities at home.</a:t>
            </a:r>
          </a:p>
          <a:p>
            <a:pPr marL="457200" indent="-457200">
              <a:buAutoNum type="arabicPeriod"/>
            </a:pPr>
            <a:endParaRPr lang="en-GB" sz="2800" dirty="0"/>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05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ahoot ios app - kahoot a PNG image with transparent background | TOPpng">
            <a:extLst>
              <a:ext uri="{FF2B5EF4-FFF2-40B4-BE49-F238E27FC236}">
                <a16:creationId xmlns:a16="http://schemas.microsoft.com/office/drawing/2014/main" id="{E46A6FE3-F23A-4D4F-BC14-519EA9A56196}"/>
              </a:ext>
            </a:extLst>
          </p:cNvPr>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828288" y="717730"/>
            <a:ext cx="4535423" cy="463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4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4416" y="295835"/>
            <a:ext cx="9628632" cy="1362113"/>
          </a:xfrm>
        </p:spPr>
        <p:txBody>
          <a:bodyPr>
            <a:normAutofit/>
          </a:bodyPr>
          <a:lstStyle/>
          <a:p>
            <a:pPr algn="ctr"/>
            <a:r>
              <a:rPr lang="en-GB" sz="7200" b="1" dirty="0">
                <a:solidFill>
                  <a:schemeClr val="accent2"/>
                </a:solidFill>
                <a:latin typeface="Letter-join Basic 40" panose="02000505000000020003" pitchFamily="50" charset="0"/>
              </a:rPr>
              <a:t>Our Intent </a:t>
            </a:r>
          </a:p>
        </p:txBody>
      </p:sp>
      <p:sp>
        <p:nvSpPr>
          <p:cNvPr id="3" name="Content Placeholder 2"/>
          <p:cNvSpPr>
            <a:spLocks noGrp="1"/>
          </p:cNvSpPr>
          <p:nvPr>
            <p:ph idx="1"/>
          </p:nvPr>
        </p:nvSpPr>
        <p:spPr>
          <a:xfrm>
            <a:off x="556302" y="2874097"/>
            <a:ext cx="11076347" cy="3517560"/>
          </a:xfrm>
        </p:spPr>
        <p:txBody>
          <a:bodyPr>
            <a:normAutofit fontScale="77500" lnSpcReduction="20000"/>
          </a:bodyPr>
          <a:lstStyle/>
          <a:p>
            <a:pPr>
              <a:buFont typeface="Arial" panose="020B0604020202020204" pitchFamily="34" charset="0"/>
              <a:buChar char="•"/>
            </a:pPr>
            <a:r>
              <a:rPr lang="en-GB" sz="3200" dirty="0">
                <a:latin typeface="Letter-join Basic 40" panose="02000505000000020003" pitchFamily="50" charset="0"/>
              </a:rPr>
              <a:t>Supporting our children to do more, know more and remember more.</a:t>
            </a:r>
          </a:p>
          <a:p>
            <a:pPr>
              <a:buFont typeface="Arial" panose="020B0604020202020204" pitchFamily="34" charset="0"/>
              <a:buChar char="•"/>
            </a:pPr>
            <a:r>
              <a:rPr lang="en-US" sz="3200" dirty="0">
                <a:latin typeface="Letter-join Basic 40" panose="02000505000000020003" pitchFamily="50" charset="0"/>
              </a:rPr>
              <a:t>To prepare our children for their future with a “hands –on”, inquiry-based science curriculum that enables them to confidently explore and discover the world around them. </a:t>
            </a:r>
          </a:p>
          <a:p>
            <a:pPr>
              <a:buFont typeface="Arial" panose="020B0604020202020204" pitchFamily="34" charset="0"/>
              <a:buChar char="•"/>
            </a:pPr>
            <a:r>
              <a:rPr lang="en-US" sz="3200" dirty="0">
                <a:latin typeface="Letter-join Basic 40" panose="02000505000000020003" pitchFamily="50" charset="0"/>
              </a:rPr>
              <a:t>To motivate and actively engage our children to nurture and grow their curiosity. </a:t>
            </a:r>
          </a:p>
          <a:p>
            <a:pPr>
              <a:buFont typeface="Arial" panose="020B0604020202020204" pitchFamily="34" charset="0"/>
              <a:buChar char="•"/>
            </a:pPr>
            <a:r>
              <a:rPr lang="en-US" sz="3200" dirty="0">
                <a:latin typeface="Letter-join Basic 40" panose="02000505000000020003" pitchFamily="50" charset="0"/>
              </a:rPr>
              <a:t>For all our children to be life-long learners who are inquisitive, independent thinkers, confident to ask ‘Big Questions’ and who are well prepared for their future in the ever changing world.</a:t>
            </a:r>
          </a:p>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endParaRPr lang="en-GB" sz="3200" dirty="0">
              <a:latin typeface="Letter-join Basic 40" panose="02000505000000020003" pitchFamily="50" charset="0"/>
            </a:endParaRP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1BEC0CF-FFC8-4E5C-8B0D-E395DFFF9AC1}"/>
              </a:ext>
            </a:extLst>
          </p:cNvPr>
          <p:cNvPicPr/>
          <p:nvPr/>
        </p:nvPicPr>
        <p:blipFill>
          <a:blip r:embed="rId3"/>
          <a:stretch>
            <a:fillRect/>
          </a:stretch>
        </p:blipFill>
        <p:spPr>
          <a:xfrm>
            <a:off x="7305230" y="752533"/>
            <a:ext cx="4018915" cy="1910715"/>
          </a:xfrm>
          <a:prstGeom prst="rect">
            <a:avLst/>
          </a:prstGeom>
        </p:spPr>
      </p:pic>
    </p:spTree>
    <p:extLst>
      <p:ext uri="{BB962C8B-B14F-4D97-AF65-F5344CB8AC3E}">
        <p14:creationId xmlns:p14="http://schemas.microsoft.com/office/powerpoint/2010/main" val="151935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302" y="578224"/>
            <a:ext cx="11076347" cy="5813433"/>
          </a:xfrm>
        </p:spPr>
        <p:txBody>
          <a:bodyPr>
            <a:normAutofit/>
          </a:bodyPr>
          <a:lstStyle/>
          <a:p>
            <a:pPr marL="0" indent="0">
              <a:buNone/>
            </a:pPr>
            <a:r>
              <a:rPr lang="en-GB" sz="3200" dirty="0">
                <a:latin typeface="Letter-join Basic 40" panose="02000505000000020003" pitchFamily="50" charset="0"/>
              </a:rPr>
              <a:t>Science lessons at Forest &amp; Sandridge:</a:t>
            </a:r>
          </a:p>
          <a:p>
            <a:r>
              <a:rPr lang="en-GB" sz="3200" dirty="0">
                <a:latin typeface="Letter-join Basic 40" panose="02000505000000020003" pitchFamily="50" charset="0"/>
              </a:rPr>
              <a:t>Are as creative as possible</a:t>
            </a:r>
          </a:p>
          <a:p>
            <a:r>
              <a:rPr lang="en-US" sz="3200" dirty="0">
                <a:latin typeface="Letter-join Basic 40" panose="02000505000000020003" pitchFamily="50" charset="0"/>
              </a:rPr>
              <a:t>Have cross-curricular links </a:t>
            </a:r>
          </a:p>
          <a:p>
            <a:r>
              <a:rPr lang="en-US" sz="3200" dirty="0">
                <a:latin typeface="Letter-join Basic 40" panose="02000505000000020003" pitchFamily="50" charset="0"/>
              </a:rPr>
              <a:t>Answer big questions</a:t>
            </a:r>
          </a:p>
          <a:p>
            <a:r>
              <a:rPr lang="en-US" sz="3200" dirty="0">
                <a:latin typeface="Letter-join Basic 40" panose="02000505000000020003" pitchFamily="50" charset="0"/>
              </a:rPr>
              <a:t>Give children the opportunity to pose and answer their own questions</a:t>
            </a:r>
          </a:p>
          <a:p>
            <a:r>
              <a:rPr lang="en-US" sz="3200" dirty="0">
                <a:latin typeface="Letter-join Basic 40" panose="02000505000000020003" pitchFamily="50" charset="0"/>
              </a:rPr>
              <a:t>Offer opportunities to explore and investigate</a:t>
            </a:r>
            <a:endParaRPr lang="en-GB" sz="3200" dirty="0">
              <a:latin typeface="Letter-join Basic 40" panose="02000505000000020003" pitchFamily="50" charset="0"/>
            </a:endParaRPr>
          </a:p>
          <a:p>
            <a:pPr>
              <a:buFont typeface="Arial" panose="020B0604020202020204" pitchFamily="34" charset="0"/>
              <a:buChar char="•"/>
            </a:pPr>
            <a:endParaRPr lang="en-GB" sz="3200" dirty="0">
              <a:latin typeface="Letter-join Basic 40" panose="02000505000000020003" pitchFamily="50" charset="0"/>
            </a:endParaRP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53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3"/>
            <a:ext cx="9628632" cy="1362113"/>
          </a:xfrm>
        </p:spPr>
        <p:txBody>
          <a:bodyPr>
            <a:normAutofit/>
          </a:bodyPr>
          <a:lstStyle/>
          <a:p>
            <a:pPr algn="ctr"/>
            <a:r>
              <a:rPr lang="en-GB" sz="7200" b="1" dirty="0">
                <a:solidFill>
                  <a:schemeClr val="accent2"/>
                </a:solidFill>
                <a:latin typeface="Letter-join Basic 40" panose="02000505000000020003" pitchFamily="50" charset="0"/>
              </a:rPr>
              <a:t>Science Strands</a:t>
            </a:r>
          </a:p>
        </p:txBody>
      </p:sp>
      <p:sp>
        <p:nvSpPr>
          <p:cNvPr id="3" name="Content Placeholder 2"/>
          <p:cNvSpPr>
            <a:spLocks noGrp="1"/>
          </p:cNvSpPr>
          <p:nvPr>
            <p:ph idx="1"/>
          </p:nvPr>
        </p:nvSpPr>
        <p:spPr>
          <a:xfrm>
            <a:off x="824526" y="1828456"/>
            <a:ext cx="10794450" cy="4733709"/>
          </a:xfrm>
        </p:spPr>
        <p:txBody>
          <a:bodyPr>
            <a:normAutofit fontScale="47500" lnSpcReduction="20000"/>
          </a:bodyPr>
          <a:lstStyle/>
          <a:p>
            <a:pPr>
              <a:buFont typeface="Arial" panose="020B0604020202020204" pitchFamily="34" charset="0"/>
              <a:buChar char="•"/>
            </a:pPr>
            <a:r>
              <a:rPr lang="en-GB" sz="6700" b="1" dirty="0">
                <a:latin typeface="Letter-join Basic 40" panose="02000505000000020003" pitchFamily="50" charset="0"/>
              </a:rPr>
              <a:t>Knowledge and Understanding</a:t>
            </a:r>
          </a:p>
          <a:p>
            <a:pPr marL="457200" lvl="1" indent="0">
              <a:buNone/>
            </a:pPr>
            <a:r>
              <a:rPr lang="en-GB" sz="3400" dirty="0">
                <a:latin typeface="Letter-join Basic 40" panose="02000505000000020003" pitchFamily="50" charset="0"/>
              </a:rPr>
              <a:t>- </a:t>
            </a:r>
            <a:r>
              <a:rPr lang="en-GB" sz="4600" dirty="0">
                <a:latin typeface="Letter-join Basic 40" panose="02000505000000020003" pitchFamily="50" charset="0"/>
              </a:rPr>
              <a:t>developing </a:t>
            </a:r>
            <a:r>
              <a:rPr lang="en-US" sz="4600" dirty="0">
                <a:latin typeface="Letter-join Basic 40" panose="02000505000000020003" pitchFamily="50" charset="0"/>
              </a:rPr>
              <a:t>scientific knowledge and conceptual understanding through the specific disciplines of biology, chemistry and physics. Children should build up extended specialist vocabulary and use this in Science lessons, both verbally and through written work.</a:t>
            </a:r>
            <a:endParaRPr lang="en-GB" sz="4600" dirty="0">
              <a:latin typeface="Letter-join Basic 40" panose="02000505000000020003" pitchFamily="50" charset="0"/>
            </a:endParaRPr>
          </a:p>
          <a:p>
            <a:pPr>
              <a:buFont typeface="Arial" panose="020B0604020202020204" pitchFamily="34" charset="0"/>
              <a:buChar char="•"/>
            </a:pPr>
            <a:r>
              <a:rPr lang="en-GB" sz="6700" b="1" dirty="0">
                <a:latin typeface="Letter-join Basic 40" panose="02000505000000020003" pitchFamily="50" charset="0"/>
              </a:rPr>
              <a:t>Working Scientifically </a:t>
            </a:r>
          </a:p>
          <a:p>
            <a:pPr marL="457200" lvl="1" indent="0">
              <a:buNone/>
            </a:pPr>
            <a:r>
              <a:rPr lang="en-US" sz="3800" dirty="0">
                <a:latin typeface="Letter-join Basic 40" panose="02000505000000020003" pitchFamily="50" charset="0"/>
              </a:rPr>
              <a:t>- </a:t>
            </a:r>
            <a:r>
              <a:rPr lang="en-US" sz="4600" dirty="0">
                <a:latin typeface="Letter-join Basic 40" panose="02000505000000020003" pitchFamily="50" charset="0"/>
              </a:rPr>
              <a:t>the understanding of the nature, processes and methods of Science for each year group. This is taught within each Science unit. Children learn to use a variety of approaches to answer relevant scientific questions. These types of scientific enquiry should include: observing over time; pattern seeking; identifying, classifying and grouping; comparative and fair testing (controlled investigations); and researching using secondary sources. Children should also seek answers to questions through collecting, </a:t>
            </a:r>
            <a:r>
              <a:rPr lang="en-US" sz="4600" dirty="0" err="1">
                <a:latin typeface="Letter-join Basic 40" panose="02000505000000020003" pitchFamily="50" charset="0"/>
              </a:rPr>
              <a:t>analysing</a:t>
            </a:r>
            <a:r>
              <a:rPr lang="en-US" sz="4600" dirty="0">
                <a:latin typeface="Letter-join Basic 40" panose="02000505000000020003" pitchFamily="50" charset="0"/>
              </a:rPr>
              <a:t> and presenting data.</a:t>
            </a:r>
            <a:endParaRPr lang="en-GB" sz="4600" dirty="0">
              <a:latin typeface="Letter-join Basic 40" panose="02000505000000020003" pitchFamily="50" charset="0"/>
            </a:endParaRP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98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3"/>
            <a:ext cx="9628632" cy="1362113"/>
          </a:xfrm>
        </p:spPr>
        <p:txBody>
          <a:bodyPr>
            <a:normAutofit/>
          </a:bodyPr>
          <a:lstStyle/>
          <a:p>
            <a:pPr algn="ctr"/>
            <a:r>
              <a:rPr lang="en-GB" sz="7200" b="1" dirty="0">
                <a:solidFill>
                  <a:schemeClr val="accent2"/>
                </a:solidFill>
                <a:latin typeface="Letter-join Basic 40" panose="02000505000000020003" pitchFamily="50" charset="0"/>
              </a:rPr>
              <a:t>Science Units</a:t>
            </a:r>
          </a:p>
        </p:txBody>
      </p:sp>
      <p:sp>
        <p:nvSpPr>
          <p:cNvPr id="3" name="Content Placeholder 2"/>
          <p:cNvSpPr>
            <a:spLocks noGrp="1"/>
          </p:cNvSpPr>
          <p:nvPr>
            <p:ph idx="1"/>
          </p:nvPr>
        </p:nvSpPr>
        <p:spPr>
          <a:xfrm>
            <a:off x="787950" y="1587062"/>
            <a:ext cx="10891224" cy="4466804"/>
          </a:xfrm>
        </p:spPr>
        <p:txBody>
          <a:bodyPr>
            <a:noAutofit/>
          </a:bodyPr>
          <a:lstStyle/>
          <a:p>
            <a:pPr>
              <a:buFont typeface="Arial" panose="020B0604020202020204" pitchFamily="34" charset="0"/>
              <a:buChar char="•"/>
            </a:pPr>
            <a:r>
              <a:rPr lang="en-GB" dirty="0">
                <a:latin typeface="Letter-join Basic 40" panose="02000505000000020003" pitchFamily="50" charset="0"/>
              </a:rPr>
              <a:t>EYFS – </a:t>
            </a:r>
            <a:r>
              <a:rPr lang="en-GB" dirty="0">
                <a:solidFill>
                  <a:srgbClr val="C00000"/>
                </a:solidFill>
                <a:latin typeface="Letter-join Basic 40" panose="02000505000000020003" pitchFamily="50" charset="0"/>
              </a:rPr>
              <a:t>Science is taught through ‘Knowledge and Understanding of the World’</a:t>
            </a:r>
          </a:p>
          <a:p>
            <a:pPr>
              <a:buFont typeface="Arial" panose="020B0604020202020204" pitchFamily="34" charset="0"/>
              <a:buChar char="•"/>
            </a:pPr>
            <a:r>
              <a:rPr lang="en-GB" dirty="0">
                <a:latin typeface="Letter-join Basic 40" panose="02000505000000020003" pitchFamily="50" charset="0"/>
              </a:rPr>
              <a:t>Year 1 – </a:t>
            </a:r>
            <a:r>
              <a:rPr lang="en-GB" dirty="0">
                <a:solidFill>
                  <a:srgbClr val="FF0000"/>
                </a:solidFill>
                <a:latin typeface="Letter-join Basic 40" panose="02000505000000020003" pitchFamily="50" charset="0"/>
              </a:rPr>
              <a:t>Animals including Humans, </a:t>
            </a:r>
            <a:r>
              <a:rPr lang="en-GB" dirty="0">
                <a:solidFill>
                  <a:srgbClr val="0070C0"/>
                </a:solidFill>
                <a:latin typeface="Letter-join Basic 40" panose="02000505000000020003" pitchFamily="50" charset="0"/>
              </a:rPr>
              <a:t>Materials, </a:t>
            </a:r>
            <a:r>
              <a:rPr lang="en-GB" dirty="0">
                <a:solidFill>
                  <a:srgbClr val="FF9933"/>
                </a:solidFill>
                <a:latin typeface="Letter-join Basic 40" panose="02000505000000020003" pitchFamily="50" charset="0"/>
              </a:rPr>
              <a:t>Plants, </a:t>
            </a:r>
            <a:r>
              <a:rPr lang="en-GB" dirty="0">
                <a:solidFill>
                  <a:srgbClr val="CC66FF"/>
                </a:solidFill>
                <a:latin typeface="Letter-join Basic 40" panose="02000505000000020003" pitchFamily="50" charset="0"/>
              </a:rPr>
              <a:t>Seasonal Changes</a:t>
            </a:r>
          </a:p>
          <a:p>
            <a:pPr>
              <a:buFont typeface="Arial" panose="020B0604020202020204" pitchFamily="34" charset="0"/>
              <a:buChar char="•"/>
            </a:pPr>
            <a:r>
              <a:rPr lang="en-GB" dirty="0">
                <a:latin typeface="Letter-join Basic 40" panose="02000505000000020003" pitchFamily="50" charset="0"/>
              </a:rPr>
              <a:t>Year 2 - </a:t>
            </a:r>
            <a:r>
              <a:rPr lang="en-GB" dirty="0">
                <a:solidFill>
                  <a:srgbClr val="FF0000"/>
                </a:solidFill>
                <a:latin typeface="Letter-join Basic 40" panose="02000505000000020003" pitchFamily="50" charset="0"/>
              </a:rPr>
              <a:t>Animals including Humans, </a:t>
            </a:r>
            <a:r>
              <a:rPr lang="en-GB" dirty="0">
                <a:solidFill>
                  <a:srgbClr val="0070C0"/>
                </a:solidFill>
                <a:latin typeface="Letter-join Basic 40" panose="02000505000000020003" pitchFamily="50" charset="0"/>
              </a:rPr>
              <a:t>Uses of Everyday Materials, </a:t>
            </a:r>
            <a:r>
              <a:rPr lang="en-GB" dirty="0">
                <a:solidFill>
                  <a:srgbClr val="00B050"/>
                </a:solidFill>
                <a:latin typeface="Letter-join Basic 40" panose="02000505000000020003" pitchFamily="50" charset="0"/>
              </a:rPr>
              <a:t>Living Things and their Habitats, </a:t>
            </a:r>
            <a:r>
              <a:rPr lang="en-GB" dirty="0">
                <a:solidFill>
                  <a:srgbClr val="FF9933"/>
                </a:solidFill>
                <a:latin typeface="Letter-join Basic 40" panose="02000505000000020003" pitchFamily="50" charset="0"/>
              </a:rPr>
              <a:t>Plants</a:t>
            </a:r>
          </a:p>
          <a:p>
            <a:pPr>
              <a:buFont typeface="Arial" panose="020B0604020202020204" pitchFamily="34" charset="0"/>
              <a:buChar char="•"/>
            </a:pPr>
            <a:r>
              <a:rPr lang="en-GB" dirty="0">
                <a:latin typeface="Letter-join Basic 40" panose="02000505000000020003" pitchFamily="50" charset="0"/>
              </a:rPr>
              <a:t>Year 3 - </a:t>
            </a:r>
            <a:r>
              <a:rPr lang="en-GB" dirty="0">
                <a:solidFill>
                  <a:srgbClr val="FF0000"/>
                </a:solidFill>
                <a:latin typeface="Letter-join Basic 40" panose="02000505000000020003" pitchFamily="50" charset="0"/>
              </a:rPr>
              <a:t>Animals including Humans, </a:t>
            </a:r>
            <a:r>
              <a:rPr lang="en-GB" dirty="0">
                <a:solidFill>
                  <a:srgbClr val="7030A0"/>
                </a:solidFill>
                <a:latin typeface="Letter-join Basic 40" panose="02000505000000020003" pitchFamily="50" charset="0"/>
              </a:rPr>
              <a:t>Forces and Magnets, </a:t>
            </a:r>
            <a:r>
              <a:rPr lang="en-GB" dirty="0">
                <a:solidFill>
                  <a:schemeClr val="accent5">
                    <a:lumMod val="75000"/>
                  </a:schemeClr>
                </a:solidFill>
                <a:latin typeface="Letter-join Basic 40" panose="02000505000000020003" pitchFamily="50" charset="0"/>
              </a:rPr>
              <a:t>Rocks, </a:t>
            </a:r>
            <a:r>
              <a:rPr lang="en-GB" dirty="0">
                <a:solidFill>
                  <a:srgbClr val="FF9933"/>
                </a:solidFill>
                <a:latin typeface="Letter-join Basic 40" panose="02000505000000020003" pitchFamily="50" charset="0"/>
              </a:rPr>
              <a:t>Plants, </a:t>
            </a:r>
            <a:r>
              <a:rPr lang="en-GB" dirty="0">
                <a:solidFill>
                  <a:srgbClr val="FF7C80"/>
                </a:solidFill>
                <a:latin typeface="Letter-join Basic 40" panose="02000505000000020003" pitchFamily="50" charset="0"/>
              </a:rPr>
              <a:t>Light</a:t>
            </a:r>
          </a:p>
          <a:p>
            <a:pPr>
              <a:buFont typeface="Arial" panose="020B0604020202020204" pitchFamily="34" charset="0"/>
              <a:buChar char="•"/>
            </a:pPr>
            <a:r>
              <a:rPr lang="en-GB" dirty="0">
                <a:latin typeface="Letter-join Basic 40" panose="02000505000000020003" pitchFamily="50" charset="0"/>
              </a:rPr>
              <a:t>Year 4 - </a:t>
            </a:r>
            <a:r>
              <a:rPr lang="en-GB" dirty="0">
                <a:solidFill>
                  <a:srgbClr val="FF0000"/>
                </a:solidFill>
                <a:latin typeface="Letter-join Basic 40" panose="02000505000000020003" pitchFamily="50" charset="0"/>
              </a:rPr>
              <a:t>Animals including Humans, </a:t>
            </a:r>
            <a:r>
              <a:rPr lang="en-GB" dirty="0">
                <a:solidFill>
                  <a:srgbClr val="0070C0"/>
                </a:solidFill>
                <a:latin typeface="Letter-join Basic 40" panose="02000505000000020003" pitchFamily="50" charset="0"/>
              </a:rPr>
              <a:t>States of Matter, </a:t>
            </a:r>
            <a:r>
              <a:rPr lang="en-GB" dirty="0">
                <a:solidFill>
                  <a:srgbClr val="00B050"/>
                </a:solidFill>
                <a:latin typeface="Letter-join Basic 40" panose="02000505000000020003" pitchFamily="50" charset="0"/>
              </a:rPr>
              <a:t>Living Things and their Habitats,</a:t>
            </a:r>
            <a:r>
              <a:rPr lang="en-GB" dirty="0">
                <a:latin typeface="Letter-join Basic 40" panose="02000505000000020003" pitchFamily="50" charset="0"/>
              </a:rPr>
              <a:t> </a:t>
            </a:r>
            <a:r>
              <a:rPr lang="en-GB" dirty="0">
                <a:solidFill>
                  <a:srgbClr val="33CCCC"/>
                </a:solidFill>
                <a:latin typeface="Letter-join Basic 40" panose="02000505000000020003" pitchFamily="50" charset="0"/>
              </a:rPr>
              <a:t>Electricity, </a:t>
            </a:r>
            <a:r>
              <a:rPr lang="en-GB" dirty="0">
                <a:latin typeface="Letter-join Basic 40" panose="02000505000000020003" pitchFamily="50" charset="0"/>
              </a:rPr>
              <a:t>Sound</a:t>
            </a:r>
          </a:p>
          <a:p>
            <a:pPr>
              <a:buFont typeface="Arial" panose="020B0604020202020204" pitchFamily="34" charset="0"/>
              <a:buChar char="•"/>
            </a:pPr>
            <a:r>
              <a:rPr lang="en-GB" dirty="0">
                <a:latin typeface="Letter-join Basic 40" panose="02000505000000020003" pitchFamily="50" charset="0"/>
              </a:rPr>
              <a:t>Year 5 - </a:t>
            </a:r>
            <a:r>
              <a:rPr lang="en-GB" dirty="0">
                <a:solidFill>
                  <a:srgbClr val="FF0000"/>
                </a:solidFill>
                <a:latin typeface="Letter-join Basic 40" panose="02000505000000020003" pitchFamily="50" charset="0"/>
              </a:rPr>
              <a:t>Animals including Humans, </a:t>
            </a:r>
            <a:r>
              <a:rPr lang="en-GB" dirty="0">
                <a:solidFill>
                  <a:srgbClr val="7030A0"/>
                </a:solidFill>
                <a:latin typeface="Letter-join Basic 40" panose="02000505000000020003" pitchFamily="50" charset="0"/>
              </a:rPr>
              <a:t>Forces and Magnets, </a:t>
            </a:r>
            <a:r>
              <a:rPr lang="en-GB" dirty="0">
                <a:solidFill>
                  <a:srgbClr val="0070C0"/>
                </a:solidFill>
                <a:latin typeface="Letter-join Basic 40" panose="02000505000000020003" pitchFamily="50" charset="0"/>
              </a:rPr>
              <a:t>Properties and Changes of Materials, </a:t>
            </a:r>
            <a:r>
              <a:rPr lang="en-GB" dirty="0">
                <a:solidFill>
                  <a:srgbClr val="00B050"/>
                </a:solidFill>
                <a:latin typeface="Letter-join Basic 40" panose="02000505000000020003" pitchFamily="50" charset="0"/>
              </a:rPr>
              <a:t>Living Things and their Habitats, </a:t>
            </a:r>
            <a:r>
              <a:rPr lang="en-GB" dirty="0">
                <a:solidFill>
                  <a:srgbClr val="002060"/>
                </a:solidFill>
                <a:latin typeface="Letter-join Basic 40" panose="02000505000000020003" pitchFamily="50" charset="0"/>
              </a:rPr>
              <a:t>Earth and Space.</a:t>
            </a:r>
          </a:p>
          <a:p>
            <a:pPr>
              <a:buFont typeface="Arial" panose="020B0604020202020204" pitchFamily="34" charset="0"/>
              <a:buChar char="•"/>
            </a:pPr>
            <a:r>
              <a:rPr lang="en-GB" dirty="0">
                <a:latin typeface="Letter-join Basic 40" panose="02000505000000020003" pitchFamily="50" charset="0"/>
              </a:rPr>
              <a:t>Year 6 - </a:t>
            </a:r>
            <a:r>
              <a:rPr lang="en-GB" dirty="0">
                <a:solidFill>
                  <a:srgbClr val="FF0000"/>
                </a:solidFill>
                <a:latin typeface="Letter-join Basic 40" panose="02000505000000020003" pitchFamily="50" charset="0"/>
              </a:rPr>
              <a:t>Animals including Humans, </a:t>
            </a:r>
            <a:r>
              <a:rPr lang="en-GB" dirty="0">
                <a:solidFill>
                  <a:srgbClr val="009999"/>
                </a:solidFill>
                <a:latin typeface="Letter-join Basic 40" panose="02000505000000020003" pitchFamily="50" charset="0"/>
              </a:rPr>
              <a:t>Evolution and Inheritance, </a:t>
            </a:r>
            <a:r>
              <a:rPr lang="en-GB" dirty="0">
                <a:solidFill>
                  <a:srgbClr val="00B050"/>
                </a:solidFill>
                <a:latin typeface="Letter-join Basic 40" panose="02000505000000020003" pitchFamily="50" charset="0"/>
              </a:rPr>
              <a:t>Living Things and their Habitats, </a:t>
            </a:r>
            <a:r>
              <a:rPr lang="en-GB" dirty="0">
                <a:solidFill>
                  <a:srgbClr val="33CCCC"/>
                </a:solidFill>
                <a:latin typeface="Letter-join Basic 40" panose="02000505000000020003" pitchFamily="50" charset="0"/>
              </a:rPr>
              <a:t>Electricity, </a:t>
            </a:r>
            <a:r>
              <a:rPr lang="en-GB" dirty="0">
                <a:solidFill>
                  <a:srgbClr val="FF7C80"/>
                </a:solidFill>
                <a:latin typeface="Letter-join Basic 40" panose="02000505000000020003" pitchFamily="50" charset="0"/>
              </a:rPr>
              <a:t>Light</a:t>
            </a: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566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EC2B69-43B7-4EB2-B412-770D81CB7A6D}"/>
              </a:ext>
            </a:extLst>
          </p:cNvPr>
          <p:cNvSpPr txBox="1"/>
          <p:nvPr/>
        </p:nvSpPr>
        <p:spPr>
          <a:xfrm>
            <a:off x="719328" y="493086"/>
            <a:ext cx="10753344" cy="1754326"/>
          </a:xfrm>
          <a:prstGeom prst="rect">
            <a:avLst/>
          </a:prstGeom>
          <a:noFill/>
        </p:spPr>
        <p:txBody>
          <a:bodyPr wrap="square">
            <a:spAutoFit/>
          </a:bodyPr>
          <a:lstStyle/>
          <a:p>
            <a:pPr algn="ctr"/>
            <a:r>
              <a:rPr lang="en-GB" sz="5400" b="1" dirty="0">
                <a:solidFill>
                  <a:schemeClr val="accent2"/>
                </a:solidFill>
                <a:latin typeface="Letter-join Basic 40" panose="02000505000000020003" pitchFamily="50" charset="0"/>
              </a:rPr>
              <a:t>What does a Science lesson at Forest &amp; Sandridge look like?</a:t>
            </a:r>
            <a:endParaRPr lang="en-GB" sz="5400" b="1" dirty="0">
              <a:solidFill>
                <a:schemeClr val="accent2"/>
              </a:solidFill>
              <a:latin typeface="XCCW Joined 10a" panose="03050602040000000000" pitchFamily="66" charset="0"/>
            </a:endParaRPr>
          </a:p>
        </p:txBody>
      </p:sp>
      <p:sp>
        <p:nvSpPr>
          <p:cNvPr id="7" name="TextBox 6">
            <a:extLst>
              <a:ext uri="{FF2B5EF4-FFF2-40B4-BE49-F238E27FC236}">
                <a16:creationId xmlns:a16="http://schemas.microsoft.com/office/drawing/2014/main" id="{1C1B7580-0FF2-4C09-94C9-052442D1781D}"/>
              </a:ext>
            </a:extLst>
          </p:cNvPr>
          <p:cNvSpPr txBox="1"/>
          <p:nvPr/>
        </p:nvSpPr>
        <p:spPr>
          <a:xfrm>
            <a:off x="719327" y="2562911"/>
            <a:ext cx="11374349" cy="3724096"/>
          </a:xfrm>
          <a:prstGeom prst="rect">
            <a:avLst/>
          </a:prstGeom>
          <a:noFill/>
          <a:ln>
            <a:solidFill>
              <a:schemeClr val="tx1"/>
            </a:solidFill>
          </a:ln>
        </p:spPr>
        <p:txBody>
          <a:bodyPr wrap="square">
            <a:spAutoFit/>
          </a:bodyPr>
          <a:lstStyle/>
          <a:p>
            <a:pPr marL="457200" indent="-457200">
              <a:lnSpc>
                <a:spcPct val="150000"/>
              </a:lnSpc>
              <a:buFontTx/>
              <a:buChar char="-"/>
            </a:pPr>
            <a:r>
              <a:rPr lang="en-GB" sz="3200" b="1" dirty="0">
                <a:latin typeface="Letter-join Basic 40" panose="02000505000000020003" pitchFamily="50" charset="0"/>
              </a:rPr>
              <a:t>Recap of prior learning at the start of the lesson</a:t>
            </a:r>
          </a:p>
          <a:p>
            <a:pPr marL="457200" indent="-457200">
              <a:lnSpc>
                <a:spcPct val="150000"/>
              </a:lnSpc>
              <a:buFontTx/>
              <a:buChar char="-"/>
            </a:pPr>
            <a:r>
              <a:rPr lang="en-GB" sz="3200" b="1" dirty="0">
                <a:latin typeface="Letter-join Basic 40" panose="02000505000000020003" pitchFamily="50" charset="0"/>
              </a:rPr>
              <a:t>Key vocabulary</a:t>
            </a:r>
          </a:p>
          <a:p>
            <a:pPr marL="457200" indent="-457200">
              <a:lnSpc>
                <a:spcPct val="150000"/>
              </a:lnSpc>
              <a:buFontTx/>
              <a:buChar char="-"/>
            </a:pPr>
            <a:r>
              <a:rPr lang="en-GB" sz="3200" b="1" dirty="0">
                <a:latin typeface="Letter-join Basic 40" panose="02000505000000020003" pitchFamily="50" charset="0"/>
              </a:rPr>
              <a:t>New learning </a:t>
            </a:r>
          </a:p>
          <a:p>
            <a:pPr marL="457200" indent="-457200">
              <a:lnSpc>
                <a:spcPct val="150000"/>
              </a:lnSpc>
              <a:buFontTx/>
              <a:buChar char="-"/>
            </a:pPr>
            <a:r>
              <a:rPr lang="en-GB" sz="3200" b="1" dirty="0">
                <a:latin typeface="Letter-join Basic 40" panose="02000505000000020003" pitchFamily="50" charset="0"/>
              </a:rPr>
              <a:t>Task / activity – practical wherever possible</a:t>
            </a:r>
          </a:p>
          <a:p>
            <a:pPr>
              <a:lnSpc>
                <a:spcPct val="150000"/>
              </a:lnSpc>
            </a:pPr>
            <a:r>
              <a:rPr lang="en-GB" sz="3200" b="1" dirty="0">
                <a:latin typeface="Letter-join Basic 40" panose="02000505000000020003" pitchFamily="50" charset="0"/>
              </a:rPr>
              <a:t>- Recap of new learning at the end of the lesson learning</a:t>
            </a:r>
          </a:p>
        </p:txBody>
      </p:sp>
    </p:spTree>
    <p:extLst>
      <p:ext uri="{BB962C8B-B14F-4D97-AF65-F5344CB8AC3E}">
        <p14:creationId xmlns:p14="http://schemas.microsoft.com/office/powerpoint/2010/main" val="18140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3345AA3-5C04-40F2-9349-571E252D91CC}"/>
              </a:ext>
            </a:extLst>
          </p:cNvPr>
          <p:cNvSpPr txBox="1"/>
          <p:nvPr/>
        </p:nvSpPr>
        <p:spPr>
          <a:xfrm>
            <a:off x="1035648" y="2524797"/>
            <a:ext cx="4705670" cy="2677656"/>
          </a:xfrm>
          <a:prstGeom prst="rect">
            <a:avLst/>
          </a:prstGeom>
          <a:noFill/>
          <a:ln>
            <a:solidFill>
              <a:schemeClr val="tx1"/>
            </a:solidFill>
          </a:ln>
        </p:spPr>
        <p:txBody>
          <a:bodyPr wrap="square">
            <a:spAutoFit/>
          </a:bodyPr>
          <a:lstStyle/>
          <a:p>
            <a:r>
              <a:rPr lang="en-GB" sz="2800" dirty="0">
                <a:solidFill>
                  <a:schemeClr val="tx1"/>
                </a:solidFill>
                <a:latin typeface="Letter-join Basic 40" panose="02000505000000020003" pitchFamily="50" charset="0"/>
              </a:rPr>
              <a:t>You will now spend some time in classrooms watching a Science lesson.</a:t>
            </a:r>
          </a:p>
          <a:p>
            <a:endParaRPr lang="en-GB" sz="2800" dirty="0">
              <a:latin typeface="Letter-join Basic 40" panose="02000505000000020003" pitchFamily="50" charset="0"/>
            </a:endParaRPr>
          </a:p>
          <a:p>
            <a:r>
              <a:rPr lang="en-GB" sz="2800" b="1" dirty="0">
                <a:latin typeface="Letter-join Basic 40" panose="02000505000000020003" pitchFamily="50" charset="0"/>
              </a:rPr>
              <a:t>Please be back in the hall for 10am.</a:t>
            </a:r>
            <a:endParaRPr lang="en-GB" sz="2800" b="1" dirty="0"/>
          </a:p>
        </p:txBody>
      </p:sp>
      <p:sp>
        <p:nvSpPr>
          <p:cNvPr id="9" name="Title 1">
            <a:extLst>
              <a:ext uri="{FF2B5EF4-FFF2-40B4-BE49-F238E27FC236}">
                <a16:creationId xmlns:a16="http://schemas.microsoft.com/office/drawing/2014/main" id="{6681AC5E-2FA7-4B3F-813D-08625DE73A6F}"/>
              </a:ext>
            </a:extLst>
          </p:cNvPr>
          <p:cNvSpPr>
            <a:spLocks noGrp="1"/>
          </p:cNvSpPr>
          <p:nvPr>
            <p:ph type="title"/>
          </p:nvPr>
        </p:nvSpPr>
        <p:spPr>
          <a:xfrm>
            <a:off x="1185101" y="687526"/>
            <a:ext cx="9628632" cy="1362113"/>
          </a:xfrm>
        </p:spPr>
        <p:txBody>
          <a:bodyPr>
            <a:normAutofit/>
          </a:bodyPr>
          <a:lstStyle/>
          <a:p>
            <a:pPr algn="ctr"/>
            <a:r>
              <a:rPr lang="en-GB" sz="7200" b="1" dirty="0">
                <a:solidFill>
                  <a:schemeClr val="accent2"/>
                </a:solidFill>
                <a:latin typeface="Letter-join Basic 40" panose="02000505000000020003" pitchFamily="50" charset="0"/>
              </a:rPr>
              <a:t>Time in Classrooms</a:t>
            </a:r>
          </a:p>
        </p:txBody>
      </p:sp>
      <p:pic>
        <p:nvPicPr>
          <p:cNvPr id="3" name="Picture 2">
            <a:extLst>
              <a:ext uri="{FF2B5EF4-FFF2-40B4-BE49-F238E27FC236}">
                <a16:creationId xmlns:a16="http://schemas.microsoft.com/office/drawing/2014/main" id="{A8333A1C-68C0-49E9-A002-3F3B8DF059EB}"/>
              </a:ext>
            </a:extLst>
          </p:cNvPr>
          <p:cNvPicPr>
            <a:picLocks noChangeAspect="1"/>
          </p:cNvPicPr>
          <p:nvPr/>
        </p:nvPicPr>
        <p:blipFill>
          <a:blip r:embed="rId3"/>
          <a:stretch>
            <a:fillRect/>
          </a:stretch>
        </p:blipFill>
        <p:spPr>
          <a:xfrm>
            <a:off x="8177803" y="1848851"/>
            <a:ext cx="2635930" cy="4336026"/>
          </a:xfrm>
          <a:prstGeom prst="rect">
            <a:avLst/>
          </a:prstGeom>
          <a:ln>
            <a:noFill/>
          </a:ln>
          <a:effectLst>
            <a:softEdge rad="112500"/>
          </a:effectLst>
        </p:spPr>
      </p:pic>
    </p:spTree>
    <p:extLst>
      <p:ext uri="{BB962C8B-B14F-4D97-AF65-F5344CB8AC3E}">
        <p14:creationId xmlns:p14="http://schemas.microsoft.com/office/powerpoint/2010/main" val="29871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2ad515-d918-4703-882d-36803593d949">
      <Terms xmlns="http://schemas.microsoft.com/office/infopath/2007/PartnerControls"/>
    </lcf76f155ced4ddcb4097134ff3c332f>
    <TaxCatchAll xmlns="ad3b63a2-84f3-45ac-b5aa-f84189c241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88B655652CA04CBFCCEF5E291BFD5B" ma:contentTypeVersion="19" ma:contentTypeDescription="Create a new document." ma:contentTypeScope="" ma:versionID="9f921a452aa13dca1de1717e7ea5ac53">
  <xsd:schema xmlns:xsd="http://www.w3.org/2001/XMLSchema" xmlns:xs="http://www.w3.org/2001/XMLSchema" xmlns:p="http://schemas.microsoft.com/office/2006/metadata/properties" xmlns:ns2="7b2ad515-d918-4703-882d-36803593d949" xmlns:ns3="ad3b63a2-84f3-45ac-b5aa-f84189c241e0" targetNamespace="http://schemas.microsoft.com/office/2006/metadata/properties" ma:root="true" ma:fieldsID="4c4cc489f6346f2ce458a72f1705b708" ns2:_="" ns3:_="">
    <xsd:import namespace="7b2ad515-d918-4703-882d-36803593d949"/>
    <xsd:import namespace="ad3b63a2-84f3-45ac-b5aa-f84189c241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ad515-d918-4703-882d-36803593d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b63a2-84f3-45ac-b5aa-f84189c241e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4854a9-52ca-4114-aa81-2724e0afc475}" ma:internalName="TaxCatchAll" ma:showField="CatchAllData" ma:web="ad3b63a2-84f3-45ac-b5aa-f84189c241e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7CD2B-4EE1-4232-B997-1EA96B2A5A70}">
  <ds:schemaRefs>
    <ds:schemaRef ds:uri="http://schemas.microsoft.com/office/2006/documentManagement/types"/>
    <ds:schemaRef ds:uri="ad3b63a2-84f3-45ac-b5aa-f84189c241e0"/>
    <ds:schemaRef ds:uri="http://schemas.microsoft.com/office/infopath/2007/PartnerControls"/>
    <ds:schemaRef ds:uri="http://purl.org/dc/elements/1.1/"/>
    <ds:schemaRef ds:uri="http://www.w3.org/XML/1998/namespace"/>
    <ds:schemaRef ds:uri="http://purl.org/dc/terms/"/>
    <ds:schemaRef ds:uri="http://purl.org/dc/dcmitype/"/>
    <ds:schemaRef ds:uri="http://schemas.openxmlformats.org/package/2006/metadata/core-properties"/>
    <ds:schemaRef ds:uri="7b2ad515-d918-4703-882d-36803593d949"/>
    <ds:schemaRef ds:uri="http://schemas.microsoft.com/office/2006/metadata/properties"/>
  </ds:schemaRefs>
</ds:datastoreItem>
</file>

<file path=customXml/itemProps2.xml><?xml version="1.0" encoding="utf-8"?>
<ds:datastoreItem xmlns:ds="http://schemas.openxmlformats.org/officeDocument/2006/customXml" ds:itemID="{D935FB84-7C2E-4CC4-A4EA-FC186642F228}">
  <ds:schemaRefs>
    <ds:schemaRef ds:uri="http://schemas.microsoft.com/sharepoint/v3/contenttype/forms"/>
  </ds:schemaRefs>
</ds:datastoreItem>
</file>

<file path=customXml/itemProps3.xml><?xml version="1.0" encoding="utf-8"?>
<ds:datastoreItem xmlns:ds="http://schemas.openxmlformats.org/officeDocument/2006/customXml" ds:itemID="{10BD3EA2-FE88-404A-8F31-AD5C7C358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ad515-d918-4703-882d-36803593d949"/>
    <ds:schemaRef ds:uri="ad3b63a2-84f3-45ac-b5aa-f84189c24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9496</TotalTime>
  <Words>631</Words>
  <Application>Microsoft Office PowerPoint</Application>
  <PresentationFormat>Widescreen</PresentationFormat>
  <Paragraphs>69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Letter-join Basic 40</vt:lpstr>
      <vt:lpstr>Wingdings</vt:lpstr>
      <vt:lpstr>XCCW Joined 10a</vt:lpstr>
      <vt:lpstr>Educational subjects 16x9</vt:lpstr>
      <vt:lpstr>Welcome to our Family Learning Morning</vt:lpstr>
      <vt:lpstr>Aims of the morning</vt:lpstr>
      <vt:lpstr>PowerPoint Presentation</vt:lpstr>
      <vt:lpstr>Our Intent </vt:lpstr>
      <vt:lpstr>PowerPoint Presentation</vt:lpstr>
      <vt:lpstr>Science Strands</vt:lpstr>
      <vt:lpstr>Science Units</vt:lpstr>
      <vt:lpstr>PowerPoint Presentation</vt:lpstr>
      <vt:lpstr>Time in Classrooms</vt:lpstr>
      <vt:lpstr>Your turn…</vt:lpstr>
      <vt:lpstr>PowerPoint Presentation</vt:lpstr>
      <vt:lpstr>Any Questions?</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Spelling</dc:title>
  <dc:creator>H Gingell</dc:creator>
  <cp:lastModifiedBy>James</cp:lastModifiedBy>
  <cp:revision>57</cp:revision>
  <dcterms:created xsi:type="dcterms:W3CDTF">2018-08-29T14:21:52Z</dcterms:created>
  <dcterms:modified xsi:type="dcterms:W3CDTF">2023-10-05T13:10:16Z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0x010100B588B655652CA04CBFCCEF5E291BFD5B</vt:lpwstr>
  </property>
  <property fmtid="{D5CDD505-2E9C-101B-9397-08002B2CF9AE}" pid="3" name="MediaServiceImageTags">
    <vt:lpwstr/>
  </property>
</Properties>
</file>