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5" r:id="rId6"/>
    <p:sldId id="266" r:id="rId7"/>
    <p:sldId id="267" r:id="rId8"/>
    <p:sldId id="268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A74D-0F95-428E-A845-20A7FE3BF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A144B-F234-49BE-BC83-0CA63F7A6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06B63-FFB0-45EF-B9F9-E655233F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D6BC9-922E-4D3C-BD3D-254C5FE6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9197-509D-410A-A172-336F4EEC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9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53C2-771F-4A70-BB7F-48D19ABE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14360-C6AD-4ACD-BD84-97A78B00C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9DB2F-4916-4632-8AA9-963C7F2B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8F464-255F-423D-8713-45FF1465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2224F-C14E-4E7A-9314-65A21E72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8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542F5-65F5-4B19-813D-605274F23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9BA2-9F65-45C7-8680-124E3A21C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35164-586F-4C76-952A-7FDCC1B8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2ABAD-8C18-4C58-BCB0-6F234CE7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3D36-8800-4F75-B5EC-219DF8C1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6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EDFC-E5CA-4307-841C-6C2B992D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5F26-AA81-4514-97A3-7E8A4D9A6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4E713-3E51-4E41-A407-2A267443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89184-B8B9-4879-91CE-C0099C32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51530-940C-4451-A1E3-527A6A65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9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48E5-283E-4EA2-8D91-BDA1803E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FE584-C226-4251-A41B-FAA7EEC75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92D90-21F3-4DD3-8FB2-4E5F3986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9D83D-3579-4F84-8AB2-5282DE8E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FD64-A40E-40D3-AFE0-157A6041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1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AAC7-D96C-48FB-B87E-40C9D1AD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D011A-5547-45E0-9288-EEE24A0AA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951FA-B32E-4A02-8F04-F19F5D167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49393-57C4-46D7-8B02-2DF02BD9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0E549-3899-45D8-81D5-517E0E1E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B0709-5A68-45CC-9E94-9F4CCE1A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6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4663-1500-4FE1-A0AB-0B6A9990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8A5C7-BD5C-4E21-951D-BB78C6BC7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80D57-279A-4F38-868E-3EE35F8A7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99216-9448-48E0-B88D-57319DCD5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156CF-6F47-4EE0-9536-C609CBF86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8DB39-AA18-4214-AA70-01239F80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C5E7F-99D5-447B-A5EB-FFA3DEE4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32561-E369-478C-B8E2-EB8A85C2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9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6B2D-9ACD-4278-953E-09408FFD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FA5DB-8498-4297-897F-FE186146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103F1-EEB4-45B2-9B2F-2A315EA6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099A8-DF27-4A44-A81A-F5C6F969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1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F03A4-3565-42DF-BB8D-E46499CC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7163B-79B2-4E92-A075-F37E989E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B8337-2E45-4F81-9508-B48D6347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9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F777-1AE5-457C-8E8F-3655E76F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DA74-F07B-490F-A213-938BD15F7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68DB5-35C2-4869-B8AE-AAE74BF81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B399A-551F-46CC-9457-FE47D453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F12C8-BD61-44D6-91FB-AD0A595B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664C9-DACB-4D1A-86D6-4C9D78D2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1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0322-1045-49C9-AAEE-77165ADC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AD933-5076-4163-A5FB-E1FAA38D7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38630-A5F6-4D7D-B40F-DE18AC475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37C64-440B-4F8C-ACC9-1BF21953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3DDA7-EA92-4DA7-B633-921784C6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02486-FD83-4E59-919B-51BE2F3C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9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4987F-83EC-4793-927C-8660CBB4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5FFD5-6663-47A3-84CC-21E8BECB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F9675-7BB3-44D6-808D-951F90CB0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312DF-6A9B-4EF8-A8BD-379654FC5FA6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F1415-D4F9-4AE8-A36A-6E4BAB904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F789-CBA2-49C9-BAA1-1BE6FD365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A5D72-D498-4922-9A12-F7F40C287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3.jpeg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DE6FD3-44C6-484B-B122-55894DD41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42180"/>
              </p:ext>
            </p:extLst>
          </p:nvPr>
        </p:nvGraphicFramePr>
        <p:xfrm>
          <a:off x="178515" y="310341"/>
          <a:ext cx="11924666" cy="6408777"/>
        </p:xfrm>
        <a:graphic>
          <a:graphicData uri="http://schemas.openxmlformats.org/drawingml/2006/table">
            <a:tbl>
              <a:tblPr firstRow="1" firstCol="1" bandRow="1"/>
              <a:tblGrid>
                <a:gridCol w="450135">
                  <a:extLst>
                    <a:ext uri="{9D8B030D-6E8A-4147-A177-3AD203B41FA5}">
                      <a16:colId xmlns:a16="http://schemas.microsoft.com/office/drawing/2014/main" val="3593497259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388704402"/>
                    </a:ext>
                  </a:extLst>
                </a:gridCol>
                <a:gridCol w="1682831">
                  <a:extLst>
                    <a:ext uri="{9D8B030D-6E8A-4147-A177-3AD203B41FA5}">
                      <a16:colId xmlns:a16="http://schemas.microsoft.com/office/drawing/2014/main" val="435454238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4020062588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9457742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690871475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84271346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1357193931"/>
                    </a:ext>
                  </a:extLst>
                </a:gridCol>
              </a:tblGrid>
              <a:tr h="138787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89297"/>
                  </a:ext>
                </a:extLst>
              </a:tr>
              <a:tr h="15402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Driver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804616"/>
                  </a:ext>
                </a:extLst>
              </a:tr>
              <a:tr h="1203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Supplementary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12944"/>
                  </a:ext>
                </a:extLst>
              </a:tr>
              <a:tr h="684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of parts of a Narrative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Retell a Narrative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 description 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Narrative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Ending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Narrative</a:t>
                      </a: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66207"/>
                  </a:ext>
                </a:extLst>
              </a:tr>
              <a:tr h="11998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Postcard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 – factual about Stone Age</a:t>
                      </a: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News Broadcast</a:t>
                      </a: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94081"/>
                  </a:ext>
                </a:extLst>
              </a:tr>
            </a:tbl>
          </a:graphicData>
        </a:graphic>
      </p:graphicFrame>
      <p:pic>
        <p:nvPicPr>
          <p:cNvPr id="1036" name="Picture 6" descr="Little Red Riding Hood (My First Fairy Tales)">
            <a:extLst>
              <a:ext uri="{FF2B5EF4-FFF2-40B4-BE49-F238E27FC236}">
                <a16:creationId xmlns:a16="http://schemas.microsoft.com/office/drawing/2014/main" id="{090E32FA-FA73-441B-95AF-E7867B5A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45" y="1816101"/>
            <a:ext cx="1173163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ild: Amazon.co.uk: Emily Hughes: 9781909263086: Books">
            <a:extLst>
              <a:ext uri="{FF2B5EF4-FFF2-40B4-BE49-F238E27FC236}">
                <a16:creationId xmlns:a16="http://schemas.microsoft.com/office/drawing/2014/main" id="{3A7F86EA-D82F-49AA-A337-22213F1B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10" y="1937545"/>
            <a:ext cx="13414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4">
            <a:extLst>
              <a:ext uri="{FF2B5EF4-FFF2-40B4-BE49-F238E27FC236}">
                <a16:creationId xmlns:a16="http://schemas.microsoft.com/office/drawing/2014/main" id="{89418B05-0D61-4135-BE43-A714C7DE0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97" y="1865314"/>
            <a:ext cx="1325563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3">
            <a:extLst>
              <a:ext uri="{FF2B5EF4-FFF2-40B4-BE49-F238E27FC236}">
                <a16:creationId xmlns:a16="http://schemas.microsoft.com/office/drawing/2014/main" id="{A11AC71F-2106-453C-8435-AAA24090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1814514"/>
            <a:ext cx="1020763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>
            <a:extLst>
              <a:ext uri="{FF2B5EF4-FFF2-40B4-BE49-F238E27FC236}">
                <a16:creationId xmlns:a16="http://schemas.microsoft.com/office/drawing/2014/main" id="{D0346180-ED80-4281-9816-338C7AAE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518" y="1762920"/>
            <a:ext cx="1058863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">
            <a:extLst>
              <a:ext uri="{FF2B5EF4-FFF2-40B4-BE49-F238E27FC236}">
                <a16:creationId xmlns:a16="http://schemas.microsoft.com/office/drawing/2014/main" id="{C1C922ED-8389-4F32-8E7F-5F4D87DC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99" y="1766890"/>
            <a:ext cx="982663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Literacy Shed Plus - Literacy Shed Plus - Teaching Resources Made Easy">
            <a:extLst>
              <a:ext uri="{FF2B5EF4-FFF2-40B4-BE49-F238E27FC236}">
                <a16:creationId xmlns:a16="http://schemas.microsoft.com/office/drawing/2014/main" id="{B72BC391-63FE-4153-9473-0FC65C60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99" y="3348836"/>
            <a:ext cx="982663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addington: The original story of the bear from Darkest Peru: Amazon.co.uk:  Bond, Michael, Alley, R. W.: 9780007236336: Books">
            <a:extLst>
              <a:ext uri="{FF2B5EF4-FFF2-40B4-BE49-F238E27FC236}">
                <a16:creationId xmlns:a16="http://schemas.microsoft.com/office/drawing/2014/main" id="{E80322AF-874C-49B4-A4D6-B98FA2F8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85" y="3276694"/>
            <a:ext cx="1102123" cy="11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ditorial El Caminante">
            <a:extLst>
              <a:ext uri="{FF2B5EF4-FFF2-40B4-BE49-F238E27FC236}">
                <a16:creationId xmlns:a16="http://schemas.microsoft.com/office/drawing/2014/main" id="{C9936E7F-B261-4CBF-86C6-B8A1D044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18" y="3348835"/>
            <a:ext cx="1276962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he First Drawing : Gerstein, Mordicai: Amazon.co.uk: Books">
            <a:extLst>
              <a:ext uri="{FF2B5EF4-FFF2-40B4-BE49-F238E27FC236}">
                <a16:creationId xmlns:a16="http://schemas.microsoft.com/office/drawing/2014/main" id="{C828151A-7B73-4BDF-9E0C-16B88DF6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35" y="3267531"/>
            <a:ext cx="874271" cy="11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Where The Wild Things Are: 60th Anniversary Edition: Amazon.co.uk: Sendak,  Maurice, Sendak, Maurice: 9780099408390: Books">
            <a:extLst>
              <a:ext uri="{FF2B5EF4-FFF2-40B4-BE49-F238E27FC236}">
                <a16:creationId xmlns:a16="http://schemas.microsoft.com/office/drawing/2014/main" id="{E05369D6-A7B2-4192-B62C-1F26DA7F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77" y="3317811"/>
            <a:ext cx="1216423" cy="10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e Lion Who Couldn't Roar : Piccolino, Filomena, Forgetta, Jamie:  Amazon.co.uk: Books">
            <a:extLst>
              <a:ext uri="{FF2B5EF4-FFF2-40B4-BE49-F238E27FC236}">
                <a16:creationId xmlns:a16="http://schemas.microsoft.com/office/drawing/2014/main" id="{1F653341-C1B5-4FF4-BCF5-C61E04397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19677" b="8282"/>
          <a:stretch/>
        </p:blipFill>
        <p:spPr bwMode="auto">
          <a:xfrm>
            <a:off x="7973654" y="3317811"/>
            <a:ext cx="1291647" cy="10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5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DE6FD3-44C6-484B-B122-55894DD41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52197"/>
              </p:ext>
            </p:extLst>
          </p:nvPr>
        </p:nvGraphicFramePr>
        <p:xfrm>
          <a:off x="178515" y="310341"/>
          <a:ext cx="11924666" cy="6477946"/>
        </p:xfrm>
        <a:graphic>
          <a:graphicData uri="http://schemas.openxmlformats.org/drawingml/2006/table">
            <a:tbl>
              <a:tblPr firstRow="1" firstCol="1" bandRow="1"/>
              <a:tblGrid>
                <a:gridCol w="593010">
                  <a:extLst>
                    <a:ext uri="{9D8B030D-6E8A-4147-A177-3AD203B41FA5}">
                      <a16:colId xmlns:a16="http://schemas.microsoft.com/office/drawing/2014/main" val="3593497259"/>
                    </a:ext>
                  </a:extLst>
                </a:gridCol>
                <a:gridCol w="2346685">
                  <a:extLst>
                    <a:ext uri="{9D8B030D-6E8A-4147-A177-3AD203B41FA5}">
                      <a16:colId xmlns:a16="http://schemas.microsoft.com/office/drawing/2014/main" val="2388704402"/>
                    </a:ext>
                  </a:extLst>
                </a:gridCol>
                <a:gridCol w="1526896">
                  <a:extLst>
                    <a:ext uri="{9D8B030D-6E8A-4147-A177-3AD203B41FA5}">
                      <a16:colId xmlns:a16="http://schemas.microsoft.com/office/drawing/2014/main" val="435454238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4020062588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9457742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690871475"/>
                    </a:ext>
                  </a:extLst>
                </a:gridCol>
                <a:gridCol w="1340201">
                  <a:extLst>
                    <a:ext uri="{9D8B030D-6E8A-4147-A177-3AD203B41FA5}">
                      <a16:colId xmlns:a16="http://schemas.microsoft.com/office/drawing/2014/main" val="842713460"/>
                    </a:ext>
                  </a:extLst>
                </a:gridCol>
                <a:gridCol w="1441099">
                  <a:extLst>
                    <a:ext uri="{9D8B030D-6E8A-4147-A177-3AD203B41FA5}">
                      <a16:colId xmlns:a16="http://schemas.microsoft.com/office/drawing/2014/main" val="1357193931"/>
                    </a:ext>
                  </a:extLst>
                </a:gridCol>
              </a:tblGrid>
              <a:tr h="1299753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89297"/>
                  </a:ext>
                </a:extLst>
              </a:tr>
              <a:tr h="14424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Driver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804616"/>
                  </a:ext>
                </a:extLst>
              </a:tr>
              <a:tr h="11266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Supplementary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12944"/>
                  </a:ext>
                </a:extLst>
              </a:tr>
              <a:tr h="12217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of parts of a Narrative 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a Narrative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Retelling the opening section of the story</a:t>
                      </a: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Narrative with speech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part of the story </a:t>
                      </a: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Innovative middle and ending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66207"/>
                  </a:ext>
                </a:extLst>
              </a:tr>
              <a:tr h="11237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 on how to programme a robot</a:t>
                      </a: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Non-chronological report on the seasons</a:t>
                      </a: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Survival guide - floods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Persuasive Letter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9408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0C5A107-7596-4369-BF23-43265337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215" y="1633539"/>
            <a:ext cx="1032611" cy="1414462"/>
          </a:xfrm>
          <a:prstGeom prst="rect">
            <a:avLst/>
          </a:prstGeom>
        </p:spPr>
      </p:pic>
      <p:pic>
        <p:nvPicPr>
          <p:cNvPr id="10" name="Picture 2" descr="Toys in Space: Amazon.co.uk: Grey, Mini: 9781849415613: Books">
            <a:extLst>
              <a:ext uri="{FF2B5EF4-FFF2-40B4-BE49-F238E27FC236}">
                <a16:creationId xmlns:a16="http://schemas.microsoft.com/office/drawing/2014/main" id="{FAC4FFF2-198F-4CEA-BDF3-781A5284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56" y="1633539"/>
            <a:ext cx="1190612" cy="13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inter's Child- World Book Day - WELCOME TO GEORGE GRENVILLE ACADEMY">
            <a:extLst>
              <a:ext uri="{FF2B5EF4-FFF2-40B4-BE49-F238E27FC236}">
                <a16:creationId xmlns:a16="http://schemas.microsoft.com/office/drawing/2014/main" id="{FEDF3307-7582-4037-8EBC-E2368C1A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65" y="1676733"/>
            <a:ext cx="1170253" cy="13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rs Noah's Pockets : Jackie Morris, James Mayhew: Amazon.co.uk: Books">
            <a:extLst>
              <a:ext uri="{FF2B5EF4-FFF2-40B4-BE49-F238E27FC236}">
                <a16:creationId xmlns:a16="http://schemas.microsoft.com/office/drawing/2014/main" id="{18CFD6A2-7922-49FF-ADF6-96F329E57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52" y="1797844"/>
            <a:ext cx="1254578" cy="10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 Christmas Carol">
            <a:extLst>
              <a:ext uri="{FF2B5EF4-FFF2-40B4-BE49-F238E27FC236}">
                <a16:creationId xmlns:a16="http://schemas.microsoft.com/office/drawing/2014/main" id="{CCA6DDBD-B491-4C8A-8718-09BDBAC2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654" y="1722174"/>
            <a:ext cx="831527" cy="12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he Robot and the Bluebird: 1 : Lucas, David: Amazon.co.uk: Books">
            <a:extLst>
              <a:ext uri="{FF2B5EF4-FFF2-40B4-BE49-F238E27FC236}">
                <a16:creationId xmlns:a16="http://schemas.microsoft.com/office/drawing/2014/main" id="{01BC4A8F-D644-4AF8-9FD0-DB9E6619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33" y="1753921"/>
            <a:ext cx="1430306" cy="12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he Whispering Town (Holocaust) : Jennifer Elvgren, Fabio Santomauro:  Amazon.co.uk: Books">
            <a:extLst>
              <a:ext uri="{FF2B5EF4-FFF2-40B4-BE49-F238E27FC236}">
                <a16:creationId xmlns:a16="http://schemas.microsoft.com/office/drawing/2014/main" id="{9CC870D6-E397-4BDE-8B1D-3ACB0DBC8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18317"/>
          <a:stretch/>
        </p:blipFill>
        <p:spPr bwMode="auto">
          <a:xfrm>
            <a:off x="11470560" y="3320222"/>
            <a:ext cx="542925" cy="7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iteracy Shed Plus - Literacy Shed Plus - Teaching Resources Made Easy">
            <a:extLst>
              <a:ext uri="{FF2B5EF4-FFF2-40B4-BE49-F238E27FC236}">
                <a16:creationId xmlns:a16="http://schemas.microsoft.com/office/drawing/2014/main" id="{01BFEA81-B494-4026-A873-DB42E78C7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159" y="3320222"/>
            <a:ext cx="776818" cy="7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raction Man Is Here (Traction Man, 1): Amazon.co.uk: Grey, Mini:  9780099451099: Books">
            <a:extLst>
              <a:ext uri="{FF2B5EF4-FFF2-40B4-BE49-F238E27FC236}">
                <a16:creationId xmlns:a16="http://schemas.microsoft.com/office/drawing/2014/main" id="{44B7EDEB-AA1A-407C-83EB-064859FB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43" y="3144540"/>
            <a:ext cx="83343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Egyptian Cinderella - Climo, Shirley: 9780064432795 - AbeBooks">
            <a:extLst>
              <a:ext uri="{FF2B5EF4-FFF2-40B4-BE49-F238E27FC236}">
                <a16:creationId xmlns:a16="http://schemas.microsoft.com/office/drawing/2014/main" id="{5AF6A7C7-DFC7-4DCB-93C0-8AF0D84C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27" y="3077866"/>
            <a:ext cx="818039" cy="10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A World Full of Dickens Stories: 8 best-loved classic tales retold for  children (5) : McAllister, Angela, Hansen, Jannicke: Amazon.co.uk: Books">
            <a:extLst>
              <a:ext uri="{FF2B5EF4-FFF2-40B4-BE49-F238E27FC236}">
                <a16:creationId xmlns:a16="http://schemas.microsoft.com/office/drawing/2014/main" id="{4B31A2A7-E72E-4AE8-ACEA-1471C7D6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479" y="3077866"/>
            <a:ext cx="898199" cy="10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e Tin Forest: Amazon.co.uk: Ward, Helen, Anderson, Wayne: 9781848776678:  Books">
            <a:extLst>
              <a:ext uri="{FF2B5EF4-FFF2-40B4-BE49-F238E27FC236}">
                <a16:creationId xmlns:a16="http://schemas.microsoft.com/office/drawing/2014/main" id="{30773BE8-0481-4F76-9E7E-BE4CC208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82" y="3077866"/>
            <a:ext cx="898199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uurngait (Short 2011) - IMDb">
            <a:extLst>
              <a:ext uri="{FF2B5EF4-FFF2-40B4-BE49-F238E27FC236}">
                <a16:creationId xmlns:a16="http://schemas.microsoft.com/office/drawing/2014/main" id="{0B72BA2B-9B5E-4823-8756-4A46D88A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4"/>
          <a:stretch/>
        </p:blipFill>
        <p:spPr bwMode="auto">
          <a:xfrm>
            <a:off x="6617898" y="3100780"/>
            <a:ext cx="907916" cy="10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3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DE6FD3-44C6-484B-B122-55894DD41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31957"/>
              </p:ext>
            </p:extLst>
          </p:nvPr>
        </p:nvGraphicFramePr>
        <p:xfrm>
          <a:off x="133667" y="138886"/>
          <a:ext cx="11924666" cy="6585561"/>
        </p:xfrm>
        <a:graphic>
          <a:graphicData uri="http://schemas.openxmlformats.org/drawingml/2006/table">
            <a:tbl>
              <a:tblPr firstRow="1" firstCol="1" bandRow="1"/>
              <a:tblGrid>
                <a:gridCol w="593010">
                  <a:extLst>
                    <a:ext uri="{9D8B030D-6E8A-4147-A177-3AD203B41FA5}">
                      <a16:colId xmlns:a16="http://schemas.microsoft.com/office/drawing/2014/main" val="3593497259"/>
                    </a:ext>
                  </a:extLst>
                </a:gridCol>
                <a:gridCol w="2346685">
                  <a:extLst>
                    <a:ext uri="{9D8B030D-6E8A-4147-A177-3AD203B41FA5}">
                      <a16:colId xmlns:a16="http://schemas.microsoft.com/office/drawing/2014/main" val="2388704402"/>
                    </a:ext>
                  </a:extLst>
                </a:gridCol>
                <a:gridCol w="1526896">
                  <a:extLst>
                    <a:ext uri="{9D8B030D-6E8A-4147-A177-3AD203B41FA5}">
                      <a16:colId xmlns:a16="http://schemas.microsoft.com/office/drawing/2014/main" val="435454238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4020062588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9457742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690871475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84271346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1357193931"/>
                    </a:ext>
                  </a:extLst>
                </a:gridCol>
              </a:tblGrid>
              <a:tr h="1387874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89297"/>
                  </a:ext>
                </a:extLst>
              </a:tr>
              <a:tr h="1711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Driver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804616"/>
                  </a:ext>
                </a:extLst>
              </a:tr>
              <a:tr h="1203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Supplementary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12944"/>
                  </a:ext>
                </a:extLst>
              </a:tr>
              <a:tr h="684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Retell of parts of a Narrative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a Narrative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Ending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with a new 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AlternativeChapter</a:t>
                      </a: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Chapter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66207"/>
                  </a:ext>
                </a:extLst>
              </a:tr>
              <a:tr h="6522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Persuasive Letter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 – how to catch an Iron Man</a:t>
                      </a: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Persuasive Letter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94081"/>
                  </a:ext>
                </a:extLst>
              </a:tr>
              <a:tr h="6522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32583"/>
                  </a:ext>
                </a:extLst>
              </a:tr>
            </a:tbl>
          </a:graphicData>
        </a:graphic>
      </p:graphicFrame>
      <p:pic>
        <p:nvPicPr>
          <p:cNvPr id="15" name="Picture 2" descr="Varjak Paw (Varjak Paw, 1): Amazon.co.uk: Said, SF, McKean, Dave:  9780552572293: Books">
            <a:extLst>
              <a:ext uri="{FF2B5EF4-FFF2-40B4-BE49-F238E27FC236}">
                <a16:creationId xmlns:a16="http://schemas.microsoft.com/office/drawing/2014/main" id="{73E7A9EC-F182-4F77-92E7-F5ADDBE5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873" y="1538284"/>
            <a:ext cx="1110242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he Tin Forest: Amazon.co.uk: Ward, Helen, Anderson, Wayne: 9781848776678:  Books">
            <a:extLst>
              <a:ext uri="{FF2B5EF4-FFF2-40B4-BE49-F238E27FC236}">
                <a16:creationId xmlns:a16="http://schemas.microsoft.com/office/drawing/2014/main" id="{5D0DA210-3DD8-4274-A1A6-158F3B99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11" y="1621924"/>
            <a:ext cx="1343025" cy="156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The Iron Man: Chris Mould Illustrated Edition: 1 : Hughes, Ted, Mould,  Chris: Amazon.co.uk: Books">
            <a:extLst>
              <a:ext uri="{FF2B5EF4-FFF2-40B4-BE49-F238E27FC236}">
                <a16:creationId xmlns:a16="http://schemas.microsoft.com/office/drawing/2014/main" id="{699CB5EA-D6A8-44C9-AA76-5F282E12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49" y="1569010"/>
            <a:ext cx="1045403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Leaf by Sandra Dieckmann | Waterstones">
            <a:extLst>
              <a:ext uri="{FF2B5EF4-FFF2-40B4-BE49-F238E27FC236}">
                <a16:creationId xmlns:a16="http://schemas.microsoft.com/office/drawing/2014/main" id="{9BF5F9C6-8A4A-4A5C-8EAE-CD35239F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02" y="3564968"/>
            <a:ext cx="642233" cy="5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e Bear and the Piano: Amazon.co.uk: Litchfield, David: 9781847807175:  Books">
            <a:extLst>
              <a:ext uri="{FF2B5EF4-FFF2-40B4-BE49-F238E27FC236}">
                <a16:creationId xmlns:a16="http://schemas.microsoft.com/office/drawing/2014/main" id="{C04EAF05-B2B1-4137-B666-114CE412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41" y="3257545"/>
            <a:ext cx="843923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cret Sky Garden | Book by Linda Sarah, Fiona Lumbers | Official Publisher  Page | Simon &amp; Schuster UK">
            <a:extLst>
              <a:ext uri="{FF2B5EF4-FFF2-40B4-BE49-F238E27FC236}">
                <a16:creationId xmlns:a16="http://schemas.microsoft.com/office/drawing/2014/main" id="{529396AE-3B72-48F5-A754-EBE5E340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76" y="1745817"/>
            <a:ext cx="1509976" cy="13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iver: Amazon.co.uk: Martin, Marc, Martin, Marc: 9781783704330: Books">
            <a:extLst>
              <a:ext uri="{FF2B5EF4-FFF2-40B4-BE49-F238E27FC236}">
                <a16:creationId xmlns:a16="http://schemas.microsoft.com/office/drawing/2014/main" id="{AC031B73-0662-4E90-8AD0-6163A773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27" y="3278539"/>
            <a:ext cx="1419225" cy="11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he Robot and the Bluebird: 1 : Lucas, David: Amazon.co.uk: Books">
            <a:extLst>
              <a:ext uri="{FF2B5EF4-FFF2-40B4-BE49-F238E27FC236}">
                <a16:creationId xmlns:a16="http://schemas.microsoft.com/office/drawing/2014/main" id="{1AA38A44-D7DE-4BA2-8054-3A11A9A1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03" y="3261773"/>
            <a:ext cx="1325637" cy="11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F9601-7E07-4CCB-B0D4-9F114E68E8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5468" y="1588051"/>
            <a:ext cx="1060187" cy="1628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A6A97E-D29F-4C71-8537-EF55D87BE2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8251" y="3257545"/>
            <a:ext cx="1179702" cy="1099268"/>
          </a:xfrm>
          <a:prstGeom prst="rect">
            <a:avLst/>
          </a:prstGeom>
        </p:spPr>
      </p:pic>
      <p:pic>
        <p:nvPicPr>
          <p:cNvPr id="1026" name="Picture 2" descr="Mrs O's blog of children's literature: The Lost Happy Endings">
            <a:extLst>
              <a:ext uri="{FF2B5EF4-FFF2-40B4-BE49-F238E27FC236}">
                <a16:creationId xmlns:a16="http://schemas.microsoft.com/office/drawing/2014/main" id="{52025413-A1B2-4DA3-AC02-FC9BBAA7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21" y="1612714"/>
            <a:ext cx="1263561" cy="15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8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DE6FD3-44C6-484B-B122-55894DD41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81700"/>
              </p:ext>
            </p:extLst>
          </p:nvPr>
        </p:nvGraphicFramePr>
        <p:xfrm>
          <a:off x="178515" y="310341"/>
          <a:ext cx="11924666" cy="6391534"/>
        </p:xfrm>
        <a:graphic>
          <a:graphicData uri="http://schemas.openxmlformats.org/drawingml/2006/table">
            <a:tbl>
              <a:tblPr firstRow="1" firstCol="1" bandRow="1"/>
              <a:tblGrid>
                <a:gridCol w="450135">
                  <a:extLst>
                    <a:ext uri="{9D8B030D-6E8A-4147-A177-3AD203B41FA5}">
                      <a16:colId xmlns:a16="http://schemas.microsoft.com/office/drawing/2014/main" val="3593497259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388704402"/>
                    </a:ext>
                  </a:extLst>
                </a:gridCol>
                <a:gridCol w="1616156">
                  <a:extLst>
                    <a:ext uri="{9D8B030D-6E8A-4147-A177-3AD203B41FA5}">
                      <a16:colId xmlns:a16="http://schemas.microsoft.com/office/drawing/2014/main" val="435454238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4020062588"/>
                    </a:ext>
                  </a:extLst>
                </a:gridCol>
                <a:gridCol w="1450894">
                  <a:extLst>
                    <a:ext uri="{9D8B030D-6E8A-4147-A177-3AD203B41FA5}">
                      <a16:colId xmlns:a16="http://schemas.microsoft.com/office/drawing/2014/main" val="39457742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690871475"/>
                    </a:ext>
                  </a:extLst>
                </a:gridCol>
                <a:gridCol w="1473281">
                  <a:extLst>
                    <a:ext uri="{9D8B030D-6E8A-4147-A177-3AD203B41FA5}">
                      <a16:colId xmlns:a16="http://schemas.microsoft.com/office/drawing/2014/main" val="84271346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1357193931"/>
                    </a:ext>
                  </a:extLst>
                </a:gridCol>
              </a:tblGrid>
              <a:tr h="546909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89297"/>
                  </a:ext>
                </a:extLst>
              </a:tr>
              <a:tr h="1711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Driver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804616"/>
                  </a:ext>
                </a:extLst>
              </a:tr>
              <a:tr h="1203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Supplementary Text or Animation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12944"/>
                  </a:ext>
                </a:extLst>
              </a:tr>
              <a:tr h="684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of parts of a Narrative </a:t>
                      </a: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a Narrative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from a different perspective</a:t>
                      </a: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 Description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Story from another point of view </a:t>
                      </a: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Twisted Tale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66207"/>
                  </a:ext>
                </a:extLst>
              </a:tr>
              <a:tr h="8153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Non-chronological Report</a:t>
                      </a:r>
                      <a:endParaRPr lang="en-GB" sz="18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Newspaper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Persuasive advert about the circus.</a:t>
                      </a: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Persuasive letter in role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94081"/>
                  </a:ext>
                </a:extLst>
              </a:tr>
              <a:tr h="1630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Postcard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1648"/>
                  </a:ext>
                </a:extLst>
              </a:tr>
              <a:tr h="5999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Police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36108"/>
                  </a:ext>
                </a:extLst>
              </a:tr>
            </a:tbl>
          </a:graphicData>
        </a:graphic>
      </p:graphicFrame>
      <p:pic>
        <p:nvPicPr>
          <p:cNvPr id="8" name="Picture 2" descr="The True Story of the Three Little Pigs: Amazon.co.uk: Scieszka, Jon,  Smith, Lane: 9780140540567: Books">
            <a:extLst>
              <a:ext uri="{FF2B5EF4-FFF2-40B4-BE49-F238E27FC236}">
                <a16:creationId xmlns:a16="http://schemas.microsoft.com/office/drawing/2014/main" id="{7DC93E40-46EC-4E63-862D-07DDB8501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11429"/>
          <a:stretch/>
        </p:blipFill>
        <p:spPr bwMode="auto">
          <a:xfrm>
            <a:off x="10866856" y="1009650"/>
            <a:ext cx="1146629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an on the Moon: a day in the life of Bob: Amazon.co.uk: Bartram, Simon,  Bartram, Simon: 9781840114911: Books">
            <a:extLst>
              <a:ext uri="{FF2B5EF4-FFF2-40B4-BE49-F238E27FC236}">
                <a16:creationId xmlns:a16="http://schemas.microsoft.com/office/drawing/2014/main" id="{D20A4391-6042-4BF1-81EA-145BF941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99" y="1009650"/>
            <a:ext cx="118373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ights on Cotton Rock: 1: Amazon.co.uk: Litchfield, David: 9781786033390:  Books">
            <a:extLst>
              <a:ext uri="{FF2B5EF4-FFF2-40B4-BE49-F238E27FC236}">
                <a16:creationId xmlns:a16="http://schemas.microsoft.com/office/drawing/2014/main" id="{42FA6331-33F7-4C07-8916-6CA39641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52" y="963976"/>
            <a:ext cx="1146630" cy="155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eon and the Place Between : Mcallister/Grahame Baker-Smith, Angela,  Baker-Smith, Grahame: Amazon.co.uk: Books">
            <a:extLst>
              <a:ext uri="{FF2B5EF4-FFF2-40B4-BE49-F238E27FC236}">
                <a16:creationId xmlns:a16="http://schemas.microsoft.com/office/drawing/2014/main" id="{AC5DD9E9-792C-4E75-8C84-F9BE7503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069" y="963976"/>
            <a:ext cx="1293511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he Promise | Centre for Literacy in Primary Education">
            <a:extLst>
              <a:ext uri="{FF2B5EF4-FFF2-40B4-BE49-F238E27FC236}">
                <a16:creationId xmlns:a16="http://schemas.microsoft.com/office/drawing/2014/main" id="{B29218AB-6216-418D-89E6-64179DD0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58" y="1116806"/>
            <a:ext cx="1239913" cy="1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e Dragon Machine by Helen Ward, illustrated by Wayne Anderson (Templar)">
            <a:extLst>
              <a:ext uri="{FF2B5EF4-FFF2-40B4-BE49-F238E27FC236}">
                <a16:creationId xmlns:a16="http://schemas.microsoft.com/office/drawing/2014/main" id="{D4FEB138-D002-4EAB-B9B8-F8E4A7B27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17" y="995363"/>
            <a:ext cx="1294165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he Fairy Tale Shed - THE LITERACY SHED">
            <a:extLst>
              <a:ext uri="{FF2B5EF4-FFF2-40B4-BE49-F238E27FC236}">
                <a16:creationId xmlns:a16="http://schemas.microsoft.com/office/drawing/2014/main" id="{EE17A944-F4FD-44C9-9823-790274575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88" y="2600325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aking Flight (Short 2015) - IMDb">
            <a:extLst>
              <a:ext uri="{FF2B5EF4-FFF2-40B4-BE49-F238E27FC236}">
                <a16:creationId xmlns:a16="http://schemas.microsoft.com/office/drawing/2014/main" id="{15C6A294-146D-4676-8ACD-78C6CD07C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5"/>
          <a:stretch/>
        </p:blipFill>
        <p:spPr bwMode="auto">
          <a:xfrm>
            <a:off x="3523144" y="2600325"/>
            <a:ext cx="848032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eegu: Amazon.co.uk: Deacon, Alexis: 9780099417446: Books">
            <a:extLst>
              <a:ext uri="{FF2B5EF4-FFF2-40B4-BE49-F238E27FC236}">
                <a16:creationId xmlns:a16="http://schemas.microsoft.com/office/drawing/2014/main" id="{CF996E63-AF7B-47C8-958E-585645A3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76" y="2624004"/>
            <a:ext cx="1211106" cy="10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The Giant and the Sea : Jamieson, Trent, Cai, Rovina: Amazon.co.uk: Books">
            <a:extLst>
              <a:ext uri="{FF2B5EF4-FFF2-40B4-BE49-F238E27FC236}">
                <a16:creationId xmlns:a16="http://schemas.microsoft.com/office/drawing/2014/main" id="{00C7B85F-64A3-4D72-9DFE-6B3B1D17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95" y="2600325"/>
            <a:ext cx="878238" cy="11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2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DE6FD3-44C6-484B-B122-55894DD41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66486"/>
              </p:ext>
            </p:extLst>
          </p:nvPr>
        </p:nvGraphicFramePr>
        <p:xfrm>
          <a:off x="178515" y="310341"/>
          <a:ext cx="11924666" cy="6179190"/>
        </p:xfrm>
        <a:graphic>
          <a:graphicData uri="http://schemas.openxmlformats.org/drawingml/2006/table">
            <a:tbl>
              <a:tblPr firstRow="1" firstCol="1" bandRow="1"/>
              <a:tblGrid>
                <a:gridCol w="593010">
                  <a:extLst>
                    <a:ext uri="{9D8B030D-6E8A-4147-A177-3AD203B41FA5}">
                      <a16:colId xmlns:a16="http://schemas.microsoft.com/office/drawing/2014/main" val="3593497259"/>
                    </a:ext>
                  </a:extLst>
                </a:gridCol>
                <a:gridCol w="2346685">
                  <a:extLst>
                    <a:ext uri="{9D8B030D-6E8A-4147-A177-3AD203B41FA5}">
                      <a16:colId xmlns:a16="http://schemas.microsoft.com/office/drawing/2014/main" val="2388704402"/>
                    </a:ext>
                  </a:extLst>
                </a:gridCol>
                <a:gridCol w="1644290">
                  <a:extLst>
                    <a:ext uri="{9D8B030D-6E8A-4147-A177-3AD203B41FA5}">
                      <a16:colId xmlns:a16="http://schemas.microsoft.com/office/drawing/2014/main" val="4354542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20062588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94577420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690871475"/>
                    </a:ext>
                  </a:extLst>
                </a:gridCol>
                <a:gridCol w="1330406">
                  <a:extLst>
                    <a:ext uri="{9D8B030D-6E8A-4147-A177-3AD203B41FA5}">
                      <a16:colId xmlns:a16="http://schemas.microsoft.com/office/drawing/2014/main" val="84271346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1357193931"/>
                    </a:ext>
                  </a:extLst>
                </a:gridCol>
              </a:tblGrid>
              <a:tr h="404034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89297"/>
                  </a:ext>
                </a:extLst>
              </a:tr>
              <a:tr h="1711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Driver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804616"/>
                  </a:ext>
                </a:extLst>
              </a:tr>
              <a:tr h="1203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Supplementary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12944"/>
                  </a:ext>
                </a:extLst>
              </a:tr>
              <a:tr h="700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of parts of a Narrative </a:t>
                      </a: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Retell a Narrative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 Description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an adventure story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Sequel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Duel third and first person narrative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66207"/>
                  </a:ext>
                </a:extLst>
              </a:tr>
              <a:tr h="700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Poetry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941237"/>
                  </a:ext>
                </a:extLst>
              </a:tr>
              <a:tr h="5999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Postcard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Non-chronological Report</a:t>
                      </a: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Persuasive brochure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Non-chronological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94081"/>
                  </a:ext>
                </a:extLst>
              </a:tr>
              <a:tr h="5999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764607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FCF9A2C-75E8-4C3A-B483-32FE8D4EC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484" y="1019174"/>
            <a:ext cx="1162051" cy="1162051"/>
          </a:xfrm>
          <a:prstGeom prst="rect">
            <a:avLst/>
          </a:prstGeom>
        </p:spPr>
      </p:pic>
      <p:pic>
        <p:nvPicPr>
          <p:cNvPr id="15" name="Picture 2" descr="Beegu: Amazon.co.uk: Deacon, Alexis: 9780099417446: Books">
            <a:extLst>
              <a:ext uri="{FF2B5EF4-FFF2-40B4-BE49-F238E27FC236}">
                <a16:creationId xmlns:a16="http://schemas.microsoft.com/office/drawing/2014/main" id="{55608FBD-4F33-4495-839D-15014E2C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86" y="909639"/>
            <a:ext cx="1573838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he Green Ship: Celebrate Quentin Blake's 90th Birthday: Amazon.co.uk:  Blake, Quentin: 9780099253327: Books">
            <a:extLst>
              <a:ext uri="{FF2B5EF4-FFF2-40B4-BE49-F238E27FC236}">
                <a16:creationId xmlns:a16="http://schemas.microsoft.com/office/drawing/2014/main" id="{71226A5B-7220-4659-ACF9-00807808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29" y="879872"/>
            <a:ext cx="1030153" cy="14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hicken House Books - Asha &amp; the Spirit Bird">
            <a:extLst>
              <a:ext uri="{FF2B5EF4-FFF2-40B4-BE49-F238E27FC236}">
                <a16:creationId xmlns:a16="http://schemas.microsoft.com/office/drawing/2014/main" id="{FE31DE36-59DA-41D8-8C37-6FDED8C0B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60" y="851297"/>
            <a:ext cx="999892" cy="15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Little Red: Amazon.co.uk: Woollvin, Bethan: 9781561459179: Books">
            <a:extLst>
              <a:ext uri="{FF2B5EF4-FFF2-40B4-BE49-F238E27FC236}">
                <a16:creationId xmlns:a16="http://schemas.microsoft.com/office/drawing/2014/main" id="{9F73FF4E-E2DE-43B9-BB7F-B811AF34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36" y="2468712"/>
            <a:ext cx="1043569" cy="10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Literacy Shed Plus - Literacy Shed Plus - Teaching Resources Made Easy">
            <a:extLst>
              <a:ext uri="{FF2B5EF4-FFF2-40B4-BE49-F238E27FC236}">
                <a16:creationId xmlns:a16="http://schemas.microsoft.com/office/drawing/2014/main" id="{721E5B17-5458-4319-AC9D-E8749F4F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484" y="2447925"/>
            <a:ext cx="1162051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sland: Amazon.co.uk: Mark Janssen: 9781788070478: Books">
            <a:extLst>
              <a:ext uri="{FF2B5EF4-FFF2-40B4-BE49-F238E27FC236}">
                <a16:creationId xmlns:a16="http://schemas.microsoft.com/office/drawing/2014/main" id="{B1B43CD1-B13D-42FE-849F-B6B2B5F9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22" y="2447924"/>
            <a:ext cx="843922" cy="11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w To Live Forever">
            <a:extLst>
              <a:ext uri="{FF2B5EF4-FFF2-40B4-BE49-F238E27FC236}">
                <a16:creationId xmlns:a16="http://schemas.microsoft.com/office/drawing/2014/main" id="{F8734DD9-0D7A-4B8F-9439-8A2CF2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99" y="803543"/>
            <a:ext cx="1161537" cy="152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ittle Red Riding Hood (My First Fairy Tales): Amazon.co.uk: Alperin, Mara,  Schauer, Loretta: 9781848956841: Books">
            <a:extLst>
              <a:ext uri="{FF2B5EF4-FFF2-40B4-BE49-F238E27FC236}">
                <a16:creationId xmlns:a16="http://schemas.microsoft.com/office/drawing/2014/main" id="{A9F45F2D-989C-4EE8-A888-79422C65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71" y="763721"/>
            <a:ext cx="14001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ck: Oliver Jeffers">
            <a:extLst>
              <a:ext uri="{FF2B5EF4-FFF2-40B4-BE49-F238E27FC236}">
                <a16:creationId xmlns:a16="http://schemas.microsoft.com/office/drawing/2014/main" id="{BF283626-6543-4ECE-8DA2-CDED2CD8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86" y="2516093"/>
            <a:ext cx="727638" cy="10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DE6FD3-44C6-484B-B122-55894DD41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505133"/>
              </p:ext>
            </p:extLst>
          </p:nvPr>
        </p:nvGraphicFramePr>
        <p:xfrm>
          <a:off x="178515" y="310341"/>
          <a:ext cx="11924666" cy="6475581"/>
        </p:xfrm>
        <a:graphic>
          <a:graphicData uri="http://schemas.openxmlformats.org/drawingml/2006/table">
            <a:tbl>
              <a:tblPr firstRow="1" firstCol="1" bandRow="1"/>
              <a:tblGrid>
                <a:gridCol w="593010">
                  <a:extLst>
                    <a:ext uri="{9D8B030D-6E8A-4147-A177-3AD203B41FA5}">
                      <a16:colId xmlns:a16="http://schemas.microsoft.com/office/drawing/2014/main" val="3593497259"/>
                    </a:ext>
                  </a:extLst>
                </a:gridCol>
                <a:gridCol w="2346685">
                  <a:extLst>
                    <a:ext uri="{9D8B030D-6E8A-4147-A177-3AD203B41FA5}">
                      <a16:colId xmlns:a16="http://schemas.microsoft.com/office/drawing/2014/main" val="2388704402"/>
                    </a:ext>
                  </a:extLst>
                </a:gridCol>
                <a:gridCol w="1644290">
                  <a:extLst>
                    <a:ext uri="{9D8B030D-6E8A-4147-A177-3AD203B41FA5}">
                      <a16:colId xmlns:a16="http://schemas.microsoft.com/office/drawing/2014/main" val="43545423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2006258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94577420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690871475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842713460"/>
                    </a:ext>
                  </a:extLst>
                </a:gridCol>
                <a:gridCol w="1349456">
                  <a:extLst>
                    <a:ext uri="{9D8B030D-6E8A-4147-A177-3AD203B41FA5}">
                      <a16:colId xmlns:a16="http://schemas.microsoft.com/office/drawing/2014/main" val="1357193931"/>
                    </a:ext>
                  </a:extLst>
                </a:gridCol>
              </a:tblGrid>
              <a:tr h="1387874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89297"/>
                  </a:ext>
                </a:extLst>
              </a:tr>
              <a:tr h="1711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Driver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804616"/>
                  </a:ext>
                </a:extLst>
              </a:tr>
              <a:tr h="1203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Supplementary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12944"/>
                  </a:ext>
                </a:extLst>
              </a:tr>
              <a:tr h="684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of parts of a Narrative </a:t>
                      </a: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a Narrative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Re-tell using own plot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Ending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 Description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Ending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66207"/>
                  </a:ext>
                </a:extLst>
              </a:tr>
              <a:tr h="5999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Persuasive Letter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 news report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Balanced Argument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94081"/>
                  </a:ext>
                </a:extLst>
              </a:tr>
              <a:tr h="5999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175682"/>
                  </a:ext>
                </a:extLst>
              </a:tr>
            </a:tbl>
          </a:graphicData>
        </a:graphic>
      </p:graphicFrame>
      <p:pic>
        <p:nvPicPr>
          <p:cNvPr id="10" name="Picture 4" descr="Holes: 25th anniversary special edition : Sachar, Louis: Amazon.co.uk: Books">
            <a:extLst>
              <a:ext uri="{FF2B5EF4-FFF2-40B4-BE49-F238E27FC236}">
                <a16:creationId xmlns:a16="http://schemas.microsoft.com/office/drawing/2014/main" id="{501DA1A1-883E-414C-90EC-B4DB7DF8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367" y="1758234"/>
            <a:ext cx="971549" cy="14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ow To Train Your Dragon: Book 1 : Cowell, Cressida: Amazon.co.uk: Books">
            <a:extLst>
              <a:ext uri="{FF2B5EF4-FFF2-40B4-BE49-F238E27FC236}">
                <a16:creationId xmlns:a16="http://schemas.microsoft.com/office/drawing/2014/main" id="{7CB9A0C7-848F-42F5-8A8E-32802D2D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54" y="1807315"/>
            <a:ext cx="1007438" cy="15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The Great Kapok Tree: A Tale of the Amazon Rain Forest eBook : Cherry,  Lynne, Cherry, Lynne: Amazon.co.uk: Kindle Store">
            <a:extLst>
              <a:ext uri="{FF2B5EF4-FFF2-40B4-BE49-F238E27FC236}">
                <a16:creationId xmlns:a16="http://schemas.microsoft.com/office/drawing/2014/main" id="{5C4809AE-40A9-4F4E-AF00-7175BBB7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29" y="1758234"/>
            <a:ext cx="1266569" cy="15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eorge's Marvellous Medicine by Roald Dahl (9780141370330/CD-Audio) |  LoveReading4Kids">
            <a:extLst>
              <a:ext uri="{FF2B5EF4-FFF2-40B4-BE49-F238E27FC236}">
                <a16:creationId xmlns:a16="http://schemas.microsoft.com/office/drawing/2014/main" id="{8C01DBBA-2705-47B6-85DB-5CB86CC56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86" y="1759690"/>
            <a:ext cx="1535088" cy="15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innie the Witch: Amazon.co.uk: Thomas, Valerie, Paul, Korky:  9780192726438: Books">
            <a:extLst>
              <a:ext uri="{FF2B5EF4-FFF2-40B4-BE49-F238E27FC236}">
                <a16:creationId xmlns:a16="http://schemas.microsoft.com/office/drawing/2014/main" id="{C3F5421E-45EA-4915-8846-F7D196BCD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216" y="1758234"/>
            <a:ext cx="1227390" cy="16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rmadillo Rodeo : Brett, Jan, Brett, Jan: Amazon.co.uk: Books">
            <a:extLst>
              <a:ext uri="{FF2B5EF4-FFF2-40B4-BE49-F238E27FC236}">
                <a16:creationId xmlns:a16="http://schemas.microsoft.com/office/drawing/2014/main" id="{737F542E-09D8-41A2-9E5B-C5E1AD98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33" y="3505200"/>
            <a:ext cx="127151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F34477-CCCB-4646-8AA4-26AFB666C0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9060" y="3587352"/>
            <a:ext cx="1114425" cy="835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BC5F2-FC7F-4864-91D8-19F2430776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060" y="1758234"/>
            <a:ext cx="1090362" cy="1427175"/>
          </a:xfrm>
          <a:prstGeom prst="rect">
            <a:avLst/>
          </a:prstGeom>
        </p:spPr>
      </p:pic>
      <p:pic>
        <p:nvPicPr>
          <p:cNvPr id="16" name="Picture 2" descr="Meerkat Mail : Gravett, Emily, Gravett, Emily: Amazon.co.uk: Books">
            <a:extLst>
              <a:ext uri="{FF2B5EF4-FFF2-40B4-BE49-F238E27FC236}">
                <a16:creationId xmlns:a16="http://schemas.microsoft.com/office/drawing/2014/main" id="{814B82D0-D64D-45B0-B384-497CA463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00" y="3446536"/>
            <a:ext cx="1395421" cy="11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4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777FA7-4112-4982-B4A0-F0152DB0C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39052"/>
              </p:ext>
            </p:extLst>
          </p:nvPr>
        </p:nvGraphicFramePr>
        <p:xfrm>
          <a:off x="146049" y="148165"/>
          <a:ext cx="11884026" cy="6553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671">
                  <a:extLst>
                    <a:ext uri="{9D8B030D-6E8A-4147-A177-3AD203B41FA5}">
                      <a16:colId xmlns:a16="http://schemas.microsoft.com/office/drawing/2014/main" val="2195583926"/>
                    </a:ext>
                  </a:extLst>
                </a:gridCol>
                <a:gridCol w="1980671">
                  <a:extLst>
                    <a:ext uri="{9D8B030D-6E8A-4147-A177-3AD203B41FA5}">
                      <a16:colId xmlns:a16="http://schemas.microsoft.com/office/drawing/2014/main" val="1915023010"/>
                    </a:ext>
                  </a:extLst>
                </a:gridCol>
                <a:gridCol w="1980671">
                  <a:extLst>
                    <a:ext uri="{9D8B030D-6E8A-4147-A177-3AD203B41FA5}">
                      <a16:colId xmlns:a16="http://schemas.microsoft.com/office/drawing/2014/main" val="3100211938"/>
                    </a:ext>
                  </a:extLst>
                </a:gridCol>
                <a:gridCol w="1980671">
                  <a:extLst>
                    <a:ext uri="{9D8B030D-6E8A-4147-A177-3AD203B41FA5}">
                      <a16:colId xmlns:a16="http://schemas.microsoft.com/office/drawing/2014/main" val="4123449562"/>
                    </a:ext>
                  </a:extLst>
                </a:gridCol>
                <a:gridCol w="1980671">
                  <a:extLst>
                    <a:ext uri="{9D8B030D-6E8A-4147-A177-3AD203B41FA5}">
                      <a16:colId xmlns:a16="http://schemas.microsoft.com/office/drawing/2014/main" val="642553079"/>
                    </a:ext>
                  </a:extLst>
                </a:gridCol>
                <a:gridCol w="1980671">
                  <a:extLst>
                    <a:ext uri="{9D8B030D-6E8A-4147-A177-3AD203B41FA5}">
                      <a16:colId xmlns:a16="http://schemas.microsoft.com/office/drawing/2014/main" val="1425768585"/>
                    </a:ext>
                  </a:extLst>
                </a:gridCol>
              </a:tblGrid>
              <a:tr h="508265">
                <a:tc gridSpan="6"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Letter-join Basic 40" panose="02000505000000020003" pitchFamily="50" charset="0"/>
                        </a:rPr>
                        <a:t>Non-Fiction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323538"/>
                  </a:ext>
                </a:extLst>
              </a:tr>
              <a:tr h="5082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Letter-join Basic 40" panose="02000505000000020003" pitchFamily="50" charset="0"/>
                        </a:rPr>
                        <a:t>Writing to Inform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Letter-join Basic 40" panose="02000505000000020003" pitchFamily="50" charset="0"/>
                        </a:rPr>
                        <a:t>Writing to Argue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Letter-join Basic 40" panose="02000505000000020003" pitchFamily="50" charset="0"/>
                        </a:rPr>
                        <a:t>Writing to Explain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547841"/>
                  </a:ext>
                </a:extLst>
              </a:tr>
              <a:tr h="508265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Letter-join Basic 40" panose="02000505000000020003" pitchFamily="50" charset="0"/>
                        </a:rPr>
                        <a:t>Reports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Letter-join Basic 40" panose="02000505000000020003" pitchFamily="50" charset="0"/>
                        </a:rPr>
                        <a:t>Recounts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Letter-join Basic 40" panose="02000505000000020003" pitchFamily="50" charset="0"/>
                        </a:rPr>
                        <a:t>Persuasion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Letter-join Basic 40" panose="02000505000000020003" pitchFamily="50" charset="0"/>
                        </a:rPr>
                        <a:t>Discussion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Letter-join Basic 40" panose="02000505000000020003" pitchFamily="50" charset="0"/>
                        </a:rPr>
                        <a:t>Instructions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Letter-join Basic 40" panose="02000505000000020003" pitchFamily="50" charset="0"/>
                        </a:rPr>
                        <a:t>Explanation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033846"/>
                  </a:ext>
                </a:extLst>
              </a:tr>
              <a:tr h="50826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Non-chronological reports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Film reviews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Book reviews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Sports reviews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Weather reports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News reports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News broadcasts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Police reports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Information texts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dirty="0">
                        <a:latin typeface="Letter-join Basic 40" panose="020005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Postcards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Thank you letters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Recounts based on real experiences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Diaries in role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Letters in role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Blogs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Emails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Eyewitness reports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Biographies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Autobiographies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Invitations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Letters in role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Wanted posters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Posters to advertise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Letters for real purposes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Radio, television, magazines or hording adverts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Leaflets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Travel brochures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Written 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Debates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Written balanced 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Rules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Recipes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Directions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Experiments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Survival guides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Instruction manuals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Processes or cycles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dirty="0">
                          <a:latin typeface="Letter-join Basic 40" panose="02000505000000020003" pitchFamily="50" charset="0"/>
                        </a:rPr>
                        <a:t>Explanations linked to work in other subject areas.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49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72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ad515-d918-4703-882d-36803593d949">
      <Terms xmlns="http://schemas.microsoft.com/office/infopath/2007/PartnerControls"/>
    </lcf76f155ced4ddcb4097134ff3c332f>
    <TaxCatchAll xmlns="ad3b63a2-84f3-45ac-b5aa-f84189c241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88B655652CA04CBFCCEF5E291BFD5B" ma:contentTypeVersion="19" ma:contentTypeDescription="Create a new document." ma:contentTypeScope="" ma:versionID="9f921a452aa13dca1de1717e7ea5ac53">
  <xsd:schema xmlns:xsd="http://www.w3.org/2001/XMLSchema" xmlns:xs="http://www.w3.org/2001/XMLSchema" xmlns:p="http://schemas.microsoft.com/office/2006/metadata/properties" xmlns:ns2="7b2ad515-d918-4703-882d-36803593d949" xmlns:ns3="ad3b63a2-84f3-45ac-b5aa-f84189c241e0" targetNamespace="http://schemas.microsoft.com/office/2006/metadata/properties" ma:root="true" ma:fieldsID="4c4cc489f6346f2ce458a72f1705b708" ns2:_="" ns3:_="">
    <xsd:import namespace="7b2ad515-d918-4703-882d-36803593d949"/>
    <xsd:import namespace="ad3b63a2-84f3-45ac-b5aa-f84189c24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ad515-d918-4703-882d-36803593d9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b63a2-84f3-45ac-b5aa-f84189c241e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e4854a9-52ca-4114-aa81-2724e0afc475}" ma:internalName="TaxCatchAll" ma:showField="CatchAllData" ma:web="ad3b63a2-84f3-45ac-b5aa-f84189c241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C1032F-A1DC-413E-84F0-5864F8729D92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7b2ad515-d918-4703-882d-36803593d949"/>
    <ds:schemaRef ds:uri="http://www.w3.org/XML/1998/namespace"/>
    <ds:schemaRef ds:uri="http://schemas.openxmlformats.org/package/2006/metadata/core-properties"/>
    <ds:schemaRef ds:uri="ad3b63a2-84f3-45ac-b5aa-f84189c241e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385E96-631C-4A71-9D2E-B05249624E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A9073-7D7E-4402-9308-683A9ACC2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ad515-d918-4703-882d-36803593d949"/>
    <ds:schemaRef ds:uri="ad3b63a2-84f3-45ac-b5aa-f84189c24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490</Words>
  <Application>Microsoft Office PowerPoint</Application>
  <PresentationFormat>Widescreen</PresentationFormat>
  <Paragraphs>225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Letter-join Basic 40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Izzie Duck</dc:creator>
  <cp:lastModifiedBy>Izzie Duck</cp:lastModifiedBy>
  <cp:revision>14</cp:revision>
  <dcterms:created xsi:type="dcterms:W3CDTF">2023-09-13T15:42:46Z</dcterms:created>
  <dcterms:modified xsi:type="dcterms:W3CDTF">2024-06-05T15:23:22Z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0x010100B588B655652CA04CBFCCEF5E291BFD5B</vt:lpwstr>
  </property>
  <property fmtid="{D5CDD505-2E9C-101B-9397-08002B2CF9AE}" pid="3" name="MediaServiceImageTags">
    <vt:lpwstr/>
  </property>
</Properties>
</file>