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56" r:id="rId2"/>
    <p:sldId id="259" r:id="rId3"/>
    <p:sldId id="261" r:id="rId4"/>
    <p:sldId id="262" r:id="rId5"/>
    <p:sldId id="263"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7" d="100"/>
          <a:sy n="77" d="100"/>
        </p:scale>
        <p:origin x="20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ler, H (Forge Valley - Staff)" userId="bfce1a50-a1a3-437c-8a67-2f16aff25665" providerId="ADAL" clId="{4B12C3AC-3F7A-4F9E-94D2-88FE1F6D7371}"/>
  </pc:docChgLst>
  <pc:docChgLst>
    <pc:chgData name="Bowler, H (Forge Valley - Staff)" userId="bfce1a50-a1a3-437c-8a67-2f16aff25665" providerId="ADAL" clId="{1642F624-17EE-40EB-B495-7401DD98338C}"/>
    <pc:docChg chg="modSld">
      <pc:chgData name="Bowler, H (Forge Valley - Staff)" userId="bfce1a50-a1a3-437c-8a67-2f16aff25665" providerId="ADAL" clId="{1642F624-17EE-40EB-B495-7401DD98338C}" dt="2024-06-18T10:22:45.818" v="1" actId="20577"/>
      <pc:docMkLst>
        <pc:docMk/>
      </pc:docMkLst>
      <pc:sldChg chg="modSp">
        <pc:chgData name="Bowler, H (Forge Valley - Staff)" userId="bfce1a50-a1a3-437c-8a67-2f16aff25665" providerId="ADAL" clId="{1642F624-17EE-40EB-B495-7401DD98338C}" dt="2024-06-18T10:22:45.818" v="1" actId="20577"/>
        <pc:sldMkLst>
          <pc:docMk/>
          <pc:sldMk cId="2962897310" sldId="261"/>
        </pc:sldMkLst>
        <pc:spChg chg="mod">
          <ac:chgData name="Bowler, H (Forge Valley - Staff)" userId="bfce1a50-a1a3-437c-8a67-2f16aff25665" providerId="ADAL" clId="{1642F624-17EE-40EB-B495-7401DD98338C}" dt="2024-06-18T10:22:45.818" v="1" actId="20577"/>
          <ac:spMkLst>
            <pc:docMk/>
            <pc:sldMk cId="2962897310" sldId="261"/>
            <ac:spMk id="4" creationId="{E4F32346-C4AE-451C-8B14-DBE540C08157}"/>
          </ac:spMkLst>
        </pc:spChg>
      </pc:sldChg>
    </pc:docChg>
  </pc:docChgLst>
  <pc:docChgLst>
    <pc:chgData name="Bowler, H (Forge Valley - Staff)" userId="S::hbowler2@forgevalley.sheffield.sch.uk::bfce1a50-a1a3-437c-8a67-2f16aff25665" providerId="AD" clId="Web-{034FCD62-6665-36CC-4CD8-D4EAABDDF406}"/>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534510-0209-41CB-9F65-43FFFD2814B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BTEC Level 3 Nationals in Health and Social Care - Unit 1</a:t>
            </a:r>
          </a:p>
        </p:txBody>
      </p:sp>
      <p:sp>
        <p:nvSpPr>
          <p:cNvPr id="3" name="Date Placeholder 2">
            <a:extLst>
              <a:ext uri="{FF2B5EF4-FFF2-40B4-BE49-F238E27FC236}">
                <a16:creationId xmlns:a16="http://schemas.microsoft.com/office/drawing/2014/main" id="{1FC3C43A-8E37-4A05-859B-73D267634BC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endParaRPr lang="en-GB"/>
          </a:p>
        </p:txBody>
      </p:sp>
      <p:sp>
        <p:nvSpPr>
          <p:cNvPr id="4" name="Footer Placeholder 3">
            <a:extLst>
              <a:ext uri="{FF2B5EF4-FFF2-40B4-BE49-F238E27FC236}">
                <a16:creationId xmlns:a16="http://schemas.microsoft.com/office/drawing/2014/main" id="{85666720-9175-4028-AFC1-802AD94177F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9A87588-7763-4ACF-932E-4D5DB30314D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586F547-6DD3-4581-BBFF-41DD3EB4C40F}" type="slidenum">
              <a:rPr lang="en-GB" smtClean="0"/>
              <a:t>‹#›</a:t>
            </a:fld>
            <a:endParaRPr lang="en-GB"/>
          </a:p>
        </p:txBody>
      </p:sp>
    </p:spTree>
    <p:extLst>
      <p:ext uri="{BB962C8B-B14F-4D97-AF65-F5344CB8AC3E}">
        <p14:creationId xmlns:p14="http://schemas.microsoft.com/office/powerpoint/2010/main" val="354653649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BTEC Level 3 Nationals in Health and Social Care - Unit 1</a:t>
            </a: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82289EC-16CD-4C43-8FCD-522830A67774}" type="slidenum">
              <a:rPr lang="en-GB" smtClean="0"/>
              <a:t>‹#›</a:t>
            </a:fld>
            <a:endParaRPr lang="en-GB"/>
          </a:p>
        </p:txBody>
      </p:sp>
    </p:spTree>
    <p:extLst>
      <p:ext uri="{BB962C8B-B14F-4D97-AF65-F5344CB8AC3E}">
        <p14:creationId xmlns:p14="http://schemas.microsoft.com/office/powerpoint/2010/main" val="308302797"/>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4557EC5-8434-4BA1-91F5-75A7142D735B}" type="datetimeFigureOut">
              <a:rPr lang="en-GB" smtClean="0"/>
              <a:pPr/>
              <a:t>18/06/2024</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88368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322518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94597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51699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3800451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1207554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3833357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4557EC5-8434-4BA1-91F5-75A7142D735B}" type="datetimeFigureOut">
              <a:rPr lang="en-GB" smtClean="0"/>
              <a:pPr/>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152310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4557EC5-8434-4BA1-91F5-75A7142D735B}" type="datetimeFigureOut">
              <a:rPr lang="en-GB" smtClean="0"/>
              <a:pPr/>
              <a:t>18/06/2024</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19218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422263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3968482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349730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2957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120473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401555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168426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557EC5-8434-4BA1-91F5-75A7142D735B}" type="datetimeFigureOut">
              <a:rPr lang="en-GB" smtClean="0"/>
              <a:pPr/>
              <a:t>18/06/2024</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A090F3E2-F2CA-441B-A7D9-D2F1ED66A50E}" type="slidenum">
              <a:rPr lang="en-GB" smtClean="0"/>
              <a:pPr/>
              <a:t>‹#›</a:t>
            </a:fld>
            <a:endParaRPr lang="en-GB"/>
          </a:p>
        </p:txBody>
      </p:sp>
    </p:spTree>
    <p:extLst>
      <p:ext uri="{BB962C8B-B14F-4D97-AF65-F5344CB8AC3E}">
        <p14:creationId xmlns:p14="http://schemas.microsoft.com/office/powerpoint/2010/main" val="1893225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4557EC5-8434-4BA1-91F5-75A7142D735B}" type="datetimeFigureOut">
              <a:rPr lang="en-GB" smtClean="0"/>
              <a:pPr/>
              <a:t>18/06/2024</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A090F3E2-F2CA-441B-A7D9-D2F1ED66A50E}" type="slidenum">
              <a:rPr lang="en-GB" smtClean="0"/>
              <a:pPr/>
              <a:t>‹#›</a:t>
            </a:fld>
            <a:endParaRPr lang="en-GB"/>
          </a:p>
        </p:txBody>
      </p:sp>
    </p:spTree>
    <p:extLst>
      <p:ext uri="{BB962C8B-B14F-4D97-AF65-F5344CB8AC3E}">
        <p14:creationId xmlns:p14="http://schemas.microsoft.com/office/powerpoint/2010/main" val="1073440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qualifications.pearson.com/en/qualifications/btec-nationals/health-and-social-care-2016.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simplypsychology.org/" TargetMode="External"/><Relationship Id="rId2" Type="http://schemas.openxmlformats.org/officeDocument/2006/relationships/hyperlink" Target="https://www.pearsonschoolsandfecolleges.co.uk/FEAndVocational/HealthAndSocialCare/BTEC/BTECNationalsHealthandSocialCare2016/Samples/Student-Book-1/BTEC-National-in-Health-and-Social-Care-Unit-01-web-ready.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8328-8DA5-43C9-8D64-C02B5F1672E2}"/>
              </a:ext>
            </a:extLst>
          </p:cNvPr>
          <p:cNvSpPr>
            <a:spLocks noGrp="1"/>
          </p:cNvSpPr>
          <p:nvPr>
            <p:ph type="ctrTitle"/>
          </p:nvPr>
        </p:nvSpPr>
        <p:spPr>
          <a:xfrm>
            <a:off x="1154955" y="2205872"/>
            <a:ext cx="8825658" cy="2156729"/>
          </a:xfrm>
        </p:spPr>
        <p:txBody>
          <a:bodyPr/>
          <a:lstStyle/>
          <a:p>
            <a:r>
              <a:rPr lang="en-GB" sz="4400" dirty="0">
                <a:latin typeface="Century Gothic"/>
              </a:rPr>
              <a:t>Y11 Transition to Y12</a:t>
            </a:r>
            <a:br>
              <a:rPr lang="en-GB" sz="4400" dirty="0">
                <a:latin typeface="Century Gothic"/>
              </a:rPr>
            </a:br>
            <a:r>
              <a:rPr lang="en-GB" sz="4400" dirty="0">
                <a:latin typeface="Century Gothic"/>
              </a:rPr>
              <a:t>Health and Social Care</a:t>
            </a:r>
            <a:br>
              <a:rPr lang="en-GB" sz="4400" dirty="0">
                <a:latin typeface="Century Gothic"/>
              </a:rPr>
            </a:br>
            <a:r>
              <a:rPr lang="en-GB" sz="2400" dirty="0">
                <a:latin typeface="Century Gothic"/>
              </a:rPr>
              <a:t>Diploma (Double) and Extended Diploma (Triple)</a:t>
            </a:r>
            <a:endParaRPr lang="en-GB" dirty="0"/>
          </a:p>
        </p:txBody>
      </p:sp>
      <p:sp>
        <p:nvSpPr>
          <p:cNvPr id="3" name="Subtitle 2">
            <a:extLst>
              <a:ext uri="{FF2B5EF4-FFF2-40B4-BE49-F238E27FC236}">
                <a16:creationId xmlns:a16="http://schemas.microsoft.com/office/drawing/2014/main" id="{B942723F-50FF-4EB5-86FD-AB3148D23C84}"/>
              </a:ext>
            </a:extLst>
          </p:cNvPr>
          <p:cNvSpPr>
            <a:spLocks noGrp="1"/>
          </p:cNvSpPr>
          <p:nvPr>
            <p:ph type="subTitle" idx="1"/>
          </p:nvPr>
        </p:nvSpPr>
        <p:spPr>
          <a:xfrm>
            <a:off x="1154955" y="4862198"/>
            <a:ext cx="5151577" cy="954140"/>
          </a:xfrm>
        </p:spPr>
        <p:txBody>
          <a:bodyPr/>
          <a:lstStyle/>
          <a:p>
            <a:r>
              <a:rPr lang="en-GB" dirty="0"/>
              <a:t>Unit 1 – Human Lifespan Development</a:t>
            </a:r>
          </a:p>
          <a:p>
            <a:r>
              <a:rPr lang="en-GB" dirty="0"/>
              <a:t>Pre-learning</a:t>
            </a:r>
          </a:p>
        </p:txBody>
      </p:sp>
    </p:spTree>
    <p:extLst>
      <p:ext uri="{BB962C8B-B14F-4D97-AF65-F5344CB8AC3E}">
        <p14:creationId xmlns:p14="http://schemas.microsoft.com/office/powerpoint/2010/main" val="119304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C4DC3-EABF-480E-B681-121D2C0C19D2}"/>
              </a:ext>
            </a:extLst>
          </p:cNvPr>
          <p:cNvSpPr>
            <a:spLocks noGrp="1"/>
          </p:cNvSpPr>
          <p:nvPr>
            <p:ph type="title"/>
          </p:nvPr>
        </p:nvSpPr>
        <p:spPr/>
        <p:txBody>
          <a:bodyPr>
            <a:normAutofit/>
          </a:bodyPr>
          <a:lstStyle/>
          <a:p>
            <a:r>
              <a:rPr lang="en-GB" sz="3200" dirty="0"/>
              <a:t>Specification / Context </a:t>
            </a:r>
          </a:p>
        </p:txBody>
      </p:sp>
      <p:sp>
        <p:nvSpPr>
          <p:cNvPr id="3" name="Content Placeholder 2">
            <a:extLst>
              <a:ext uri="{FF2B5EF4-FFF2-40B4-BE49-F238E27FC236}">
                <a16:creationId xmlns:a16="http://schemas.microsoft.com/office/drawing/2014/main" id="{ACE0F0DD-184F-4DAE-B68D-AEE4F7078FF9}"/>
              </a:ext>
            </a:extLst>
          </p:cNvPr>
          <p:cNvSpPr>
            <a:spLocks noGrp="1"/>
          </p:cNvSpPr>
          <p:nvPr>
            <p:ph idx="1"/>
          </p:nvPr>
        </p:nvSpPr>
        <p:spPr>
          <a:xfrm>
            <a:off x="640932" y="2596163"/>
            <a:ext cx="10515600" cy="1572637"/>
          </a:xfrm>
        </p:spPr>
        <p:txBody>
          <a:bodyPr>
            <a:normAutofit lnSpcReduction="10000"/>
          </a:bodyPr>
          <a:lstStyle/>
          <a:p>
            <a:r>
              <a:rPr lang="en-GB" sz="1800" dirty="0"/>
              <a:t>You can find the specification for the course at: </a:t>
            </a:r>
            <a:r>
              <a:rPr lang="en-GB" sz="1800" dirty="0">
                <a:hlinkClick r:id="rId2"/>
              </a:rPr>
              <a:t>https://qualifications.pearson.com/en/qualifications/btec-nationals/health-and-social-care-2016.html</a:t>
            </a:r>
            <a:endParaRPr lang="en-GB" sz="1800" dirty="0"/>
          </a:p>
          <a:p>
            <a:r>
              <a:rPr lang="en-GB" sz="1800" dirty="0"/>
              <a:t>Make sure that you select the correct course from the specification drop down box before selecting download: </a:t>
            </a:r>
          </a:p>
          <a:p>
            <a:pPr marL="0" indent="0">
              <a:buNone/>
            </a:pPr>
            <a:endParaRPr lang="en-GB" dirty="0"/>
          </a:p>
        </p:txBody>
      </p:sp>
      <p:pic>
        <p:nvPicPr>
          <p:cNvPr id="4" name="Picture 3">
            <a:extLst>
              <a:ext uri="{FF2B5EF4-FFF2-40B4-BE49-F238E27FC236}">
                <a16:creationId xmlns:a16="http://schemas.microsoft.com/office/drawing/2014/main" id="{CA627B21-34CF-4F7A-A67D-BC8A8D1C2B0F}"/>
              </a:ext>
            </a:extLst>
          </p:cNvPr>
          <p:cNvPicPr>
            <a:picLocks noChangeAspect="1"/>
          </p:cNvPicPr>
          <p:nvPr/>
        </p:nvPicPr>
        <p:blipFill rotWithShape="1">
          <a:blip r:embed="rId3"/>
          <a:srcRect l="18277" t="31060" r="46638" b="22980"/>
          <a:stretch/>
        </p:blipFill>
        <p:spPr>
          <a:xfrm>
            <a:off x="2225142" y="4061886"/>
            <a:ext cx="3016577" cy="2222739"/>
          </a:xfrm>
          <a:prstGeom prst="rect">
            <a:avLst/>
          </a:prstGeom>
        </p:spPr>
      </p:pic>
      <p:cxnSp>
        <p:nvCxnSpPr>
          <p:cNvPr id="6" name="Straight Arrow Connector 5">
            <a:extLst>
              <a:ext uri="{FF2B5EF4-FFF2-40B4-BE49-F238E27FC236}">
                <a16:creationId xmlns:a16="http://schemas.microsoft.com/office/drawing/2014/main" id="{74E70AAA-BB17-403A-9789-3AEEE34C5B65}"/>
              </a:ext>
            </a:extLst>
          </p:cNvPr>
          <p:cNvCxnSpPr>
            <a:cxnSpLocks/>
          </p:cNvCxnSpPr>
          <p:nvPr/>
        </p:nvCxnSpPr>
        <p:spPr>
          <a:xfrm flipH="1">
            <a:off x="4383146" y="3783949"/>
            <a:ext cx="4688176" cy="8178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FFF7718-0E75-4037-88E2-BEC1F63C39BD}"/>
              </a:ext>
            </a:extLst>
          </p:cNvPr>
          <p:cNvCxnSpPr>
            <a:cxnSpLocks/>
          </p:cNvCxnSpPr>
          <p:nvPr/>
        </p:nvCxnSpPr>
        <p:spPr>
          <a:xfrm flipH="1">
            <a:off x="2753387" y="4014330"/>
            <a:ext cx="841760" cy="18002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092D368-F739-49EE-AB37-0C025821FC3E}"/>
              </a:ext>
            </a:extLst>
          </p:cNvPr>
          <p:cNvSpPr txBox="1"/>
          <p:nvPr/>
        </p:nvSpPr>
        <p:spPr>
          <a:xfrm>
            <a:off x="6096000" y="4601829"/>
            <a:ext cx="568518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dirty="0"/>
              <a:t>Find the unit information within the specification for Unit 1 Human Lifespan Development.</a:t>
            </a:r>
          </a:p>
          <a:p>
            <a:pPr marL="285750" indent="-285750">
              <a:buFont typeface="Arial" panose="020B0604020202020204" pitchFamily="34" charset="0"/>
              <a:buChar char="•"/>
            </a:pPr>
            <a:r>
              <a:rPr lang="en-GB" dirty="0"/>
              <a:t>Read through this so that you are familiar about the content of the unit and how you will be assessed. We will go through this thoroughly at the beginning of the course.</a:t>
            </a:r>
          </a:p>
          <a:p>
            <a:endParaRPr lang="en-GB" dirty="0"/>
          </a:p>
        </p:txBody>
      </p:sp>
    </p:spTree>
    <p:extLst>
      <p:ext uri="{BB962C8B-B14F-4D97-AF65-F5344CB8AC3E}">
        <p14:creationId xmlns:p14="http://schemas.microsoft.com/office/powerpoint/2010/main" val="3974436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3443-8C90-4D0E-B250-38C7BFFD7365}"/>
              </a:ext>
            </a:extLst>
          </p:cNvPr>
          <p:cNvSpPr>
            <a:spLocks noGrp="1"/>
          </p:cNvSpPr>
          <p:nvPr>
            <p:ph type="title"/>
          </p:nvPr>
        </p:nvSpPr>
        <p:spPr/>
        <p:txBody>
          <a:bodyPr/>
          <a:lstStyle/>
          <a:p>
            <a:r>
              <a:rPr lang="en-GB" dirty="0"/>
              <a:t>About the unit</a:t>
            </a:r>
          </a:p>
        </p:txBody>
      </p:sp>
      <p:sp>
        <p:nvSpPr>
          <p:cNvPr id="4" name="Content Placeholder 2">
            <a:extLst>
              <a:ext uri="{FF2B5EF4-FFF2-40B4-BE49-F238E27FC236}">
                <a16:creationId xmlns:a16="http://schemas.microsoft.com/office/drawing/2014/main" id="{E4F32346-C4AE-451C-8B14-DBE540C08157}"/>
              </a:ext>
            </a:extLst>
          </p:cNvPr>
          <p:cNvSpPr>
            <a:spLocks noGrp="1"/>
          </p:cNvSpPr>
          <p:nvPr>
            <p:ph idx="1"/>
          </p:nvPr>
        </p:nvSpPr>
        <p:spPr>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GB" dirty="0"/>
              <a:t>This is a 1 ½ hour written examination, which you will sit in January 2025.</a:t>
            </a:r>
          </a:p>
          <a:p>
            <a:r>
              <a:rPr lang="en-GB" dirty="0"/>
              <a:t>You are allowed to have 3 attempts at the examination. Examinations can be sat in January or in June.</a:t>
            </a:r>
          </a:p>
          <a:p>
            <a:r>
              <a:rPr lang="en-GB" dirty="0"/>
              <a:t>The unit is 90 Guided Learning Hours.</a:t>
            </a:r>
          </a:p>
          <a:p>
            <a:r>
              <a:rPr lang="en-GB" dirty="0"/>
              <a:t>You will learn about the different life stages, development and growth that occurs in each. You will learn about factors that affect growth and development and you will learn about the effects of ageing.</a:t>
            </a:r>
          </a:p>
          <a:p>
            <a:r>
              <a:rPr lang="en-GB" dirty="0"/>
              <a:t>This builds on learning at Level 2, however we will go through it all again so there is not pre-requisite to have completed Level 2.</a:t>
            </a:r>
          </a:p>
          <a:p>
            <a:r>
              <a:rPr lang="en-GB" dirty="0"/>
              <a:t>You will learn about psychological and sociological theorists and develop skills to critically discuss and evaluate their theories.</a:t>
            </a:r>
          </a:p>
        </p:txBody>
      </p:sp>
    </p:spTree>
    <p:extLst>
      <p:ext uri="{BB962C8B-B14F-4D97-AF65-F5344CB8AC3E}">
        <p14:creationId xmlns:p14="http://schemas.microsoft.com/office/powerpoint/2010/main" val="296289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B392-E707-4898-A595-D8BE9D60D062}"/>
              </a:ext>
            </a:extLst>
          </p:cNvPr>
          <p:cNvSpPr>
            <a:spLocks noGrp="1"/>
          </p:cNvSpPr>
          <p:nvPr>
            <p:ph type="title"/>
          </p:nvPr>
        </p:nvSpPr>
        <p:spPr/>
        <p:txBody>
          <a:bodyPr/>
          <a:lstStyle/>
          <a:p>
            <a:r>
              <a:rPr lang="en-GB" dirty="0"/>
              <a:t>Research Task</a:t>
            </a:r>
          </a:p>
        </p:txBody>
      </p:sp>
      <p:sp>
        <p:nvSpPr>
          <p:cNvPr id="5" name="Text Box 2">
            <a:extLst>
              <a:ext uri="{FF2B5EF4-FFF2-40B4-BE49-F238E27FC236}">
                <a16:creationId xmlns:a16="http://schemas.microsoft.com/office/drawing/2014/main" id="{227CDFE2-D361-48A4-A453-067BD8799FC8}"/>
              </a:ext>
            </a:extLst>
          </p:cNvPr>
          <p:cNvSpPr txBox="1">
            <a:spLocks noChangeArrowheads="1"/>
          </p:cNvSpPr>
          <p:nvPr/>
        </p:nvSpPr>
        <p:spPr bwMode="auto">
          <a:xfrm>
            <a:off x="699716" y="3258659"/>
            <a:ext cx="5017272" cy="2677656"/>
          </a:xfrm>
          <a:prstGeom prst="rect">
            <a:avLst/>
          </a:prstGeom>
          <a:solidFill>
            <a:srgbClr val="FFFFFF"/>
          </a:solidFill>
          <a:ln w="12700">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Piaget – cognitive development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Chomsky – language development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Erikson – psychosocial development</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Lenneberg – language acquisition</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Bandura – Social Learning theory</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Bowlby – attachment theory</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Gesell – maturation theory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EE016DD8-98B2-4F17-B2D8-4ADD155A0935}"/>
              </a:ext>
            </a:extLst>
          </p:cNvPr>
          <p:cNvSpPr>
            <a:spLocks noChangeArrowheads="1"/>
          </p:cNvSpPr>
          <p:nvPr/>
        </p:nvSpPr>
        <p:spPr bwMode="auto">
          <a:xfrm>
            <a:off x="6369622" y="3627991"/>
            <a:ext cx="5372788" cy="969496"/>
          </a:xfrm>
          <a:prstGeom prst="rect">
            <a:avLst/>
          </a:prstGeom>
          <a:solidFill>
            <a:schemeClr val="accent5">
              <a:lumMod val="40000"/>
              <a:lumOff val="60000"/>
            </a:schemeClr>
          </a:solidFill>
          <a:ln>
            <a:solidFill>
              <a:schemeClr val="tx1"/>
            </a:solid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Extra stretch – for the two theorists you have chosen, can you find alternative theories that oppose or challenge their findings?</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0D7C9E73-1F73-4843-889A-4744B2B1EEEB}"/>
              </a:ext>
            </a:extLst>
          </p:cNvPr>
          <p:cNvSpPr>
            <a:spLocks noChangeArrowheads="1"/>
          </p:cNvSpPr>
          <p:nvPr/>
        </p:nvSpPr>
        <p:spPr bwMode="auto">
          <a:xfrm>
            <a:off x="699716" y="2431682"/>
            <a:ext cx="6794854"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Research at least 3 of the following theorists and summarise the key concepts within their research/theories.</a:t>
            </a:r>
            <a:endParaRPr kumimoji="0" lang="en-GB"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CA033891-4513-4192-830E-47798B1BA1A9}"/>
              </a:ext>
            </a:extLst>
          </p:cNvPr>
          <p:cNvPicPr>
            <a:picLocks noChangeAspect="1"/>
          </p:cNvPicPr>
          <p:nvPr/>
        </p:nvPicPr>
        <p:blipFill>
          <a:blip r:embed="rId2"/>
          <a:stretch>
            <a:fillRect/>
          </a:stretch>
        </p:blipFill>
        <p:spPr>
          <a:xfrm>
            <a:off x="9522979" y="4871665"/>
            <a:ext cx="1771650" cy="1771650"/>
          </a:xfrm>
          <a:prstGeom prst="rect">
            <a:avLst/>
          </a:prstGeom>
        </p:spPr>
      </p:pic>
      <p:pic>
        <p:nvPicPr>
          <p:cNvPr id="9" name="Picture 8">
            <a:extLst>
              <a:ext uri="{FF2B5EF4-FFF2-40B4-BE49-F238E27FC236}">
                <a16:creationId xmlns:a16="http://schemas.microsoft.com/office/drawing/2014/main" id="{5E9E4A72-DD38-4AA7-BF8C-FD35958402DF}"/>
              </a:ext>
            </a:extLst>
          </p:cNvPr>
          <p:cNvPicPr>
            <a:picLocks noChangeAspect="1"/>
          </p:cNvPicPr>
          <p:nvPr/>
        </p:nvPicPr>
        <p:blipFill>
          <a:blip r:embed="rId3"/>
          <a:stretch>
            <a:fillRect/>
          </a:stretch>
        </p:blipFill>
        <p:spPr>
          <a:xfrm>
            <a:off x="6369622" y="5002246"/>
            <a:ext cx="2695575" cy="1695450"/>
          </a:xfrm>
          <a:prstGeom prst="rect">
            <a:avLst/>
          </a:prstGeom>
        </p:spPr>
      </p:pic>
      <p:pic>
        <p:nvPicPr>
          <p:cNvPr id="10" name="Picture 9">
            <a:extLst>
              <a:ext uri="{FF2B5EF4-FFF2-40B4-BE49-F238E27FC236}">
                <a16:creationId xmlns:a16="http://schemas.microsoft.com/office/drawing/2014/main" id="{47F31FE9-21E5-43B9-9A61-31F432CB4FB8}"/>
              </a:ext>
            </a:extLst>
          </p:cNvPr>
          <p:cNvPicPr>
            <a:picLocks noChangeAspect="1"/>
          </p:cNvPicPr>
          <p:nvPr/>
        </p:nvPicPr>
        <p:blipFill>
          <a:blip r:embed="rId4"/>
          <a:stretch>
            <a:fillRect/>
          </a:stretch>
        </p:blipFill>
        <p:spPr>
          <a:xfrm>
            <a:off x="8377671" y="726825"/>
            <a:ext cx="1819275" cy="2505075"/>
          </a:xfrm>
          <a:prstGeom prst="rect">
            <a:avLst/>
          </a:prstGeom>
        </p:spPr>
      </p:pic>
    </p:spTree>
    <p:extLst>
      <p:ext uri="{BB962C8B-B14F-4D97-AF65-F5344CB8AC3E}">
        <p14:creationId xmlns:p14="http://schemas.microsoft.com/office/powerpoint/2010/main" val="226617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Suggested reading</a:t>
            </a:r>
          </a:p>
        </p:txBody>
      </p:sp>
      <p:sp>
        <p:nvSpPr>
          <p:cNvPr id="4" name="Content Placeholder 2"/>
          <p:cNvSpPr>
            <a:spLocks noGrp="1"/>
          </p:cNvSpPr>
          <p:nvPr>
            <p:ph idx="1"/>
          </p:nvPr>
        </p:nvSpPr>
        <p:spPr>
          <a:xfrm>
            <a:off x="722490" y="2359378"/>
            <a:ext cx="10837332" cy="3725334"/>
          </a:xfrm>
        </p:spPr>
        <p:txBody>
          <a:bodyPr>
            <a:normAutofit/>
          </a:bodyPr>
          <a:lstStyle/>
          <a:p>
            <a:pPr>
              <a:buNone/>
            </a:pPr>
            <a:r>
              <a:rPr lang="en-GB" b="1" dirty="0"/>
              <a:t>Books:</a:t>
            </a:r>
          </a:p>
          <a:p>
            <a:r>
              <a:rPr lang="en-GB" dirty="0"/>
              <a:t>BTEC National Health and Social Care Student Book 1: For the 2016 specifications</a:t>
            </a:r>
          </a:p>
          <a:p>
            <a:r>
              <a:rPr lang="en-GB" dirty="0"/>
              <a:t>Human Lifespan Development by Mark Walsh</a:t>
            </a:r>
          </a:p>
          <a:p>
            <a:r>
              <a:rPr lang="en-GB" dirty="0"/>
              <a:t>Theories of Developmental Psychology by Patricia H. Miller</a:t>
            </a:r>
          </a:p>
          <a:p>
            <a:r>
              <a:rPr lang="en-GB" dirty="0"/>
              <a:t>Childhood and Society by Erik H. Erikson</a:t>
            </a:r>
          </a:p>
          <a:p>
            <a:pPr>
              <a:buNone/>
            </a:pPr>
            <a:r>
              <a:rPr lang="en-GB" b="1" dirty="0"/>
              <a:t>Websites:</a:t>
            </a:r>
          </a:p>
          <a:p>
            <a:r>
              <a:rPr lang="en-GB" dirty="0">
                <a:hlinkClick r:id="rId2"/>
              </a:rPr>
              <a:t>https://www.pearsonschoolsandfecolleges.co.uk/FEAndVocational/HealthAndSocialCare/BTEC/BTECNationalsHealthandSocialCare2016/Samples/Student-Book-1/BTEC-National-in-Health-and-Social-Care-Unit-01-web-ready.pdf</a:t>
            </a:r>
            <a:r>
              <a:rPr lang="en-GB" dirty="0"/>
              <a:t> This is a sample version of the textbook unit 1.</a:t>
            </a:r>
          </a:p>
          <a:p>
            <a:r>
              <a:rPr lang="en-GB" dirty="0">
                <a:hlinkClick r:id="rId3"/>
              </a:rPr>
              <a:t>https://www.simplypsychology.org/</a:t>
            </a:r>
            <a:endParaRPr lang="en-GB" dirty="0"/>
          </a:p>
          <a:p>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3A3CB676483645A3C62E2DF80F0529" ma:contentTypeVersion="22" ma:contentTypeDescription="Create a new document." ma:contentTypeScope="" ma:versionID="846aa1b62545fba3753345b775922df0">
  <xsd:schema xmlns:xsd="http://www.w3.org/2001/XMLSchema" xmlns:xs="http://www.w3.org/2001/XMLSchema" xmlns:p="http://schemas.microsoft.com/office/2006/metadata/properties" xmlns:ns2="86cd7eb6-70bf-459e-853e-fe5fb917d228" xmlns:ns3="6fd95428-5669-4d97-a170-6e112d3f932e" targetNamespace="http://schemas.microsoft.com/office/2006/metadata/properties" ma:root="true" ma:fieldsID="0db5df9c68475af0905cb8a2b888aa41" ns2:_="" ns3:_="">
    <xsd:import namespace="86cd7eb6-70bf-459e-853e-fe5fb917d228"/>
    <xsd:import namespace="6fd95428-5669-4d97-a170-6e112d3f932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TaxCatchAll" minOccurs="0"/>
                <xsd:element ref="ns2:lcf76f155ced4ddcb4097134ff3c332f" minOccurs="0"/>
                <xsd:element ref="ns3:SharedWithUsers" minOccurs="0"/>
                <xsd:element ref="ns3:SharedWithDetails"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cd7eb6-70bf-459e-853e-fe5fb917d2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0bc665e-4ed3-4280-b02f-7a735d1402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d95428-5669-4d97-a170-6e112d3f932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1d42911-b26a-49da-9bbb-61677e1904d7}" ma:internalName="TaxCatchAll" ma:showField="CatchAllData" ma:web="6fd95428-5669-4d97-a170-6e112d3f932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AB214F-88CE-4CDF-BA5B-B074DF38E4FA}"/>
</file>

<file path=customXml/itemProps2.xml><?xml version="1.0" encoding="utf-8"?>
<ds:datastoreItem xmlns:ds="http://schemas.openxmlformats.org/officeDocument/2006/customXml" ds:itemID="{73D2FA17-54DB-4895-B8A8-B95817593A60}"/>
</file>

<file path=docProps/app.xml><?xml version="1.0" encoding="utf-8"?>
<Properties xmlns="http://schemas.openxmlformats.org/officeDocument/2006/extended-properties" xmlns:vt="http://schemas.openxmlformats.org/officeDocument/2006/docPropsVTypes">
  <Template>Ion Boardroom</Template>
  <TotalTime>17</TotalTime>
  <Words>418</Words>
  <Application>Microsoft Office PowerPoint</Application>
  <PresentationFormat>Widescreen</PresentationFormat>
  <Paragraphs>35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Times New Roman</vt:lpstr>
      <vt:lpstr>Wingdings 3</vt:lpstr>
      <vt:lpstr>Ion Boardroom</vt:lpstr>
      <vt:lpstr>Y11 Transition to Y12 Health and Social Care Diploma (Double) and Extended Diploma (Triple)</vt:lpstr>
      <vt:lpstr>Specification / Context </vt:lpstr>
      <vt:lpstr>About the unit</vt:lpstr>
      <vt:lpstr>Research Task</vt:lpstr>
      <vt:lpstr>Suggested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Y11 Transition to Y12 Health and Social Care Diploma (Double) and Extended Diploma (Triple)</dc:title>
  <dc:creator>Bowler, H (Forge Valley - Staff)</dc:creator>
  <cp:lastModifiedBy>Bowler, H (Forge Valley - Staff)</cp:lastModifiedBy>
  <cp:revision>5</cp:revision>
  <cp:lastPrinted>2023-06-28T10:32:20Z</cp:lastPrinted>
  <dcterms:created xsi:type="dcterms:W3CDTF">2020-04-17T13:41:24Z</dcterms:created>
  <dcterms:modified xsi:type="dcterms:W3CDTF">2024-06-18T10:22:55Z</dcterms:modified>
</cp:coreProperties>
</file>