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6.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sldIdLst>
    <p:sldId id="256" r:id="rId2"/>
    <p:sldId id="259" r:id="rId3"/>
    <p:sldId id="260" r:id="rId4"/>
    <p:sldId id="261" r:id="rId5"/>
    <p:sldId id="262" r:id="rId6"/>
    <p:sldId id="257"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980" autoAdjust="0"/>
    <p:restoredTop sz="94660"/>
  </p:normalViewPr>
  <p:slideViewPr>
    <p:cSldViewPr snapToGrid="0">
      <p:cViewPr>
        <p:scale>
          <a:sx n="110" d="100"/>
          <a:sy n="110" d="100"/>
        </p:scale>
        <p:origin x="-480" y="-22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3909650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312585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836722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4258432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1699121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1906384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3284803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15951381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660854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495248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3834765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785189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1882639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1223579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6283139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196000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633C83-2598-42EC-8120-3567E38E2194}" type="datetimeFigureOut">
              <a:rPr lang="en-GB" smtClean="0"/>
              <a:pPr/>
              <a:t>17/04/2020</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490658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2633C83-2598-42EC-8120-3567E38E2194}" type="datetimeFigureOut">
              <a:rPr lang="en-GB" smtClean="0"/>
              <a:pPr/>
              <a:t>17/04/2020</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067701D-0AA4-4DFC-962B-F6C40AB292AF}" type="slidenum">
              <a:rPr lang="en-GB" smtClean="0"/>
              <a:pPr/>
              <a:t>‹#›</a:t>
            </a:fld>
            <a:endParaRPr lang="en-GB"/>
          </a:p>
        </p:txBody>
      </p:sp>
    </p:spTree>
    <p:extLst>
      <p:ext uri="{BB962C8B-B14F-4D97-AF65-F5344CB8AC3E}">
        <p14:creationId xmlns:p14="http://schemas.microsoft.com/office/powerpoint/2010/main" xmlns="" val="23409809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qualifications.pearson.com/en/qualifications/btec-nationals/health-and-social-care-2016.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nhs.uk/services/trusts/services/defaultview.aspx?id=1596"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sheffield.ac.uk/health-sciences/about/students/katie-morgan" TargetMode="External"/><Relationship Id="rId3" Type="http://schemas.openxmlformats.org/officeDocument/2006/relationships/hyperlink" Target="https://poly.google.com/view/eAXRkdO8LaR" TargetMode="External"/><Relationship Id="rId7" Type="http://schemas.openxmlformats.org/officeDocument/2006/relationships/hyperlink" Target="https://www.youtube.com/watch?v=21cvX-YX30o" TargetMode="External"/><Relationship Id="rId2" Type="http://schemas.openxmlformats.org/officeDocument/2006/relationships/hyperlink" Target="https://youtu.be/bGmpQUlnd1c" TargetMode="External"/><Relationship Id="rId1" Type="http://schemas.openxmlformats.org/officeDocument/2006/relationships/slideLayout" Target="../slideLayouts/slideLayout2.xml"/><Relationship Id="rId6" Type="http://schemas.openxmlformats.org/officeDocument/2006/relationships/hyperlink" Target="https://poly.google.com/view/cmNeIx2dXZ1" TargetMode="External"/><Relationship Id="rId5" Type="http://schemas.openxmlformats.org/officeDocument/2006/relationships/hyperlink" Target="https://poly.google.com/view/dL44SoAb-dS" TargetMode="External"/><Relationship Id="rId4" Type="http://schemas.openxmlformats.org/officeDocument/2006/relationships/hyperlink" Target="https://www.youtube.com/watch?v=4jexc0giwKI&amp;t=4s"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skillsforcare.org.uk/Careers-in-care/Job-roles/Job-roles-in-social-care.aspx" TargetMode="External"/><Relationship Id="rId2" Type="http://schemas.openxmlformats.org/officeDocument/2006/relationships/hyperlink" Target="https://www.healthcareers.nhs.uk/working-health/working-social-care" TargetMode="External"/><Relationship Id="rId1" Type="http://schemas.openxmlformats.org/officeDocument/2006/relationships/slideLayout" Target="../slideLayouts/slideLayout2.xml"/><Relationship Id="rId6" Type="http://schemas.openxmlformats.org/officeDocument/2006/relationships/hyperlink" Target="https://nationalcareers.service.gov.uk/job-categories/social-care" TargetMode="External"/><Relationship Id="rId5" Type="http://schemas.openxmlformats.org/officeDocument/2006/relationships/hyperlink" Target="https://www.prospects.ac.uk/careers-advice/what-can-i-do-with-my-degree/health-studies" TargetMode="External"/><Relationship Id="rId4" Type="http://schemas.openxmlformats.org/officeDocument/2006/relationships/hyperlink" Target="https://help.open.ac.uk/career-opportunities-health-social-car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DF601F-EEEC-4C87-BEE1-F431AF6940C0}"/>
              </a:ext>
            </a:extLst>
          </p:cNvPr>
          <p:cNvSpPr>
            <a:spLocks noGrp="1"/>
          </p:cNvSpPr>
          <p:nvPr>
            <p:ph type="ctrTitle"/>
          </p:nvPr>
        </p:nvSpPr>
        <p:spPr>
          <a:xfrm>
            <a:off x="2265302" y="2078498"/>
            <a:ext cx="7661396" cy="2031055"/>
          </a:xfrm>
        </p:spPr>
        <p:txBody>
          <a:bodyPr>
            <a:noAutofit/>
          </a:bodyPr>
          <a:lstStyle/>
          <a:p>
            <a:pPr algn="ctr"/>
            <a:r>
              <a:rPr lang="en-GB" sz="4400" dirty="0">
                <a:solidFill>
                  <a:srgbClr val="FFFFFF"/>
                </a:solidFill>
              </a:rPr>
              <a:t>Y11 Transition to Y12</a:t>
            </a:r>
            <a:br>
              <a:rPr lang="en-GB" sz="4400" dirty="0">
                <a:solidFill>
                  <a:srgbClr val="FFFFFF"/>
                </a:solidFill>
              </a:rPr>
            </a:br>
            <a:r>
              <a:rPr lang="en-GB" sz="4400" dirty="0">
                <a:solidFill>
                  <a:srgbClr val="FFFFFF"/>
                </a:solidFill>
              </a:rPr>
              <a:t>Health and Social Care</a:t>
            </a:r>
            <a:br>
              <a:rPr lang="en-GB" sz="4400" dirty="0">
                <a:solidFill>
                  <a:srgbClr val="FFFFFF"/>
                </a:solidFill>
              </a:rPr>
            </a:br>
            <a:r>
              <a:rPr lang="en-GB" sz="2400" dirty="0">
                <a:solidFill>
                  <a:srgbClr val="FFFFFF"/>
                </a:solidFill>
              </a:rPr>
              <a:t>Diploma (Double) and Extended Diploma (Triple)</a:t>
            </a:r>
            <a:endParaRPr lang="en-GB" sz="3600" dirty="0">
              <a:solidFill>
                <a:srgbClr val="FFFFFF"/>
              </a:solidFill>
            </a:endParaRPr>
          </a:p>
        </p:txBody>
      </p:sp>
      <p:sp>
        <p:nvSpPr>
          <p:cNvPr id="3" name="Subtitle 2">
            <a:extLst>
              <a:ext uri="{FF2B5EF4-FFF2-40B4-BE49-F238E27FC236}">
                <a16:creationId xmlns:a16="http://schemas.microsoft.com/office/drawing/2014/main" xmlns="" id="{84FF6F2E-3612-4687-BED4-ACF58CE942BA}"/>
              </a:ext>
            </a:extLst>
          </p:cNvPr>
          <p:cNvSpPr>
            <a:spLocks noGrp="1"/>
          </p:cNvSpPr>
          <p:nvPr>
            <p:ph type="subTitle" idx="1"/>
          </p:nvPr>
        </p:nvSpPr>
        <p:spPr>
          <a:xfrm>
            <a:off x="3701143" y="4363236"/>
            <a:ext cx="4789713" cy="682079"/>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algn="ctr"/>
            <a:r>
              <a:rPr lang="en-GB" sz="2000" dirty="0">
                <a:solidFill>
                  <a:schemeClr val="tx1"/>
                </a:solidFill>
              </a:rPr>
              <a:t>Unit 6 – Work Experience</a:t>
            </a:r>
          </a:p>
          <a:p>
            <a:pPr algn="ctr"/>
            <a:r>
              <a:rPr lang="en-GB" sz="2000" dirty="0">
                <a:solidFill>
                  <a:schemeClr val="tx1"/>
                </a:solidFill>
              </a:rPr>
              <a:t>Pre-learning</a:t>
            </a:r>
          </a:p>
        </p:txBody>
      </p:sp>
    </p:spTree>
    <p:extLst>
      <p:ext uri="{BB962C8B-B14F-4D97-AF65-F5344CB8AC3E}">
        <p14:creationId xmlns:p14="http://schemas.microsoft.com/office/powerpoint/2010/main" xmlns="" val="241170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7C4DC3-EABF-480E-B681-121D2C0C19D2}"/>
              </a:ext>
            </a:extLst>
          </p:cNvPr>
          <p:cNvSpPr>
            <a:spLocks noGrp="1"/>
          </p:cNvSpPr>
          <p:nvPr>
            <p:ph type="title"/>
          </p:nvPr>
        </p:nvSpPr>
        <p:spPr/>
        <p:txBody>
          <a:bodyPr>
            <a:normAutofit/>
          </a:bodyPr>
          <a:lstStyle/>
          <a:p>
            <a:r>
              <a:rPr lang="en-GB" sz="3200" dirty="0"/>
              <a:t>Specification / Context </a:t>
            </a:r>
          </a:p>
        </p:txBody>
      </p:sp>
      <p:sp>
        <p:nvSpPr>
          <p:cNvPr id="3" name="Content Placeholder 2">
            <a:extLst>
              <a:ext uri="{FF2B5EF4-FFF2-40B4-BE49-F238E27FC236}">
                <a16:creationId xmlns:a16="http://schemas.microsoft.com/office/drawing/2014/main" xmlns="" id="{ACE0F0DD-184F-4DAE-B68D-AEE4F7078FF9}"/>
              </a:ext>
            </a:extLst>
          </p:cNvPr>
          <p:cNvSpPr>
            <a:spLocks noGrp="1"/>
          </p:cNvSpPr>
          <p:nvPr>
            <p:ph idx="1"/>
          </p:nvPr>
        </p:nvSpPr>
        <p:spPr>
          <a:xfrm>
            <a:off x="640932" y="2596163"/>
            <a:ext cx="10515600" cy="1572637"/>
          </a:xfrm>
        </p:spPr>
        <p:txBody>
          <a:bodyPr>
            <a:normAutofit lnSpcReduction="10000"/>
          </a:bodyPr>
          <a:lstStyle/>
          <a:p>
            <a:r>
              <a:rPr lang="en-GB" sz="1800" dirty="0"/>
              <a:t>You can find the specification for the course at: </a:t>
            </a:r>
            <a:r>
              <a:rPr lang="en-GB" sz="1800" dirty="0">
                <a:hlinkClick r:id="rId2"/>
              </a:rPr>
              <a:t>https://qualifications.pearson.com/en/qualifications/btec-nationals/health-and-social-care-2016.html</a:t>
            </a:r>
            <a:endParaRPr lang="en-GB" sz="1800" dirty="0"/>
          </a:p>
          <a:p>
            <a:r>
              <a:rPr lang="en-GB" sz="1800" dirty="0"/>
              <a:t>Make sure that you select the correct course from the specification drop down box before selecting download: </a:t>
            </a:r>
          </a:p>
          <a:p>
            <a:pPr marL="0" indent="0">
              <a:buNone/>
            </a:pPr>
            <a:endParaRPr lang="en-GB" dirty="0"/>
          </a:p>
        </p:txBody>
      </p:sp>
      <p:pic>
        <p:nvPicPr>
          <p:cNvPr id="4" name="Picture 3">
            <a:extLst>
              <a:ext uri="{FF2B5EF4-FFF2-40B4-BE49-F238E27FC236}">
                <a16:creationId xmlns:a16="http://schemas.microsoft.com/office/drawing/2014/main" xmlns="" id="{CA627B21-34CF-4F7A-A67D-BC8A8D1C2B0F}"/>
              </a:ext>
            </a:extLst>
          </p:cNvPr>
          <p:cNvPicPr>
            <a:picLocks noChangeAspect="1"/>
          </p:cNvPicPr>
          <p:nvPr/>
        </p:nvPicPr>
        <p:blipFill rotWithShape="1">
          <a:blip r:embed="rId3"/>
          <a:srcRect l="18277" t="31060" r="46638" b="22980"/>
          <a:stretch/>
        </p:blipFill>
        <p:spPr>
          <a:xfrm>
            <a:off x="2225142" y="4061886"/>
            <a:ext cx="3016577" cy="2222739"/>
          </a:xfrm>
          <a:prstGeom prst="rect">
            <a:avLst/>
          </a:prstGeom>
        </p:spPr>
      </p:pic>
      <p:cxnSp>
        <p:nvCxnSpPr>
          <p:cNvPr id="6" name="Straight Arrow Connector 5">
            <a:extLst>
              <a:ext uri="{FF2B5EF4-FFF2-40B4-BE49-F238E27FC236}">
                <a16:creationId xmlns:a16="http://schemas.microsoft.com/office/drawing/2014/main" xmlns="" id="{74E70AAA-BB17-403A-9789-3AEEE34C5B65}"/>
              </a:ext>
            </a:extLst>
          </p:cNvPr>
          <p:cNvCxnSpPr>
            <a:cxnSpLocks/>
          </p:cNvCxnSpPr>
          <p:nvPr/>
        </p:nvCxnSpPr>
        <p:spPr>
          <a:xfrm flipH="1">
            <a:off x="4383146" y="3783949"/>
            <a:ext cx="4688176" cy="81788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xmlns="" id="{3FFF7718-0E75-4037-88E2-BEC1F63C39BD}"/>
              </a:ext>
            </a:extLst>
          </p:cNvPr>
          <p:cNvCxnSpPr>
            <a:cxnSpLocks/>
          </p:cNvCxnSpPr>
          <p:nvPr/>
        </p:nvCxnSpPr>
        <p:spPr>
          <a:xfrm flipH="1">
            <a:off x="2753387" y="4014330"/>
            <a:ext cx="841760" cy="180021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xmlns="" id="{F092D368-F739-49EE-AB37-0C025821FC3E}"/>
              </a:ext>
            </a:extLst>
          </p:cNvPr>
          <p:cNvSpPr txBox="1"/>
          <p:nvPr/>
        </p:nvSpPr>
        <p:spPr>
          <a:xfrm>
            <a:off x="6096000" y="4601829"/>
            <a:ext cx="5685183"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buFont typeface="Arial" panose="020B0604020202020204" pitchFamily="34" charset="0"/>
              <a:buChar char="•"/>
            </a:pPr>
            <a:r>
              <a:rPr lang="en-GB" dirty="0"/>
              <a:t>Find the unit information within the specification for Unit 6 Work Experience in Health and Social Care.</a:t>
            </a:r>
          </a:p>
          <a:p>
            <a:pPr marL="285750" indent="-285750">
              <a:buFont typeface="Arial" panose="020B0604020202020204" pitchFamily="34" charset="0"/>
              <a:buChar char="•"/>
            </a:pPr>
            <a:r>
              <a:rPr lang="en-GB" dirty="0"/>
              <a:t>Read through this so that you are familiar about the content of the unit and how you will be assessed. We will go through this thoroughly at the beginning of the course.</a:t>
            </a:r>
          </a:p>
          <a:p>
            <a:endParaRPr lang="en-GB" dirty="0"/>
          </a:p>
        </p:txBody>
      </p:sp>
    </p:spTree>
    <p:extLst>
      <p:ext uri="{BB962C8B-B14F-4D97-AF65-F5344CB8AC3E}">
        <p14:creationId xmlns:p14="http://schemas.microsoft.com/office/powerpoint/2010/main" xmlns="" val="3974436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6623443-8C90-4D0E-B250-38C7BFFD7365}"/>
              </a:ext>
            </a:extLst>
          </p:cNvPr>
          <p:cNvSpPr>
            <a:spLocks noGrp="1"/>
          </p:cNvSpPr>
          <p:nvPr>
            <p:ph type="title"/>
          </p:nvPr>
        </p:nvSpPr>
        <p:spPr/>
        <p:txBody>
          <a:bodyPr/>
          <a:lstStyle/>
          <a:p>
            <a:r>
              <a:rPr lang="en-GB" dirty="0"/>
              <a:t>About the unit</a:t>
            </a:r>
          </a:p>
        </p:txBody>
      </p:sp>
      <p:sp>
        <p:nvSpPr>
          <p:cNvPr id="4" name="Content Placeholder 2">
            <a:extLst>
              <a:ext uri="{FF2B5EF4-FFF2-40B4-BE49-F238E27FC236}">
                <a16:creationId xmlns:a16="http://schemas.microsoft.com/office/drawing/2014/main" xmlns="" id="{E4F32346-C4AE-451C-8B14-DBE540C08157}"/>
              </a:ext>
            </a:extLst>
          </p:cNvPr>
          <p:cNvSpPr>
            <a:spLocks noGrp="1"/>
          </p:cNvSpPr>
          <p:nvPr>
            <p:ph idx="1"/>
          </p:nvPr>
        </p:nvSpPr>
        <p:spPr>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a:lstStyle>
          <a:p>
            <a:r>
              <a:rPr lang="en-GB" dirty="0"/>
              <a:t>You are required to complete 100 hours work experience – volunteering, hospital placement, coaching, mentoring.</a:t>
            </a:r>
          </a:p>
          <a:p>
            <a:r>
              <a:rPr lang="en-GB" dirty="0"/>
              <a:t>It is a good idea to prepare in advance and gather a passport photograph of yourself and a copy of your </a:t>
            </a:r>
            <a:r>
              <a:rPr lang="en-GB" b="1" dirty="0"/>
              <a:t>immunisations.</a:t>
            </a:r>
          </a:p>
          <a:p>
            <a:r>
              <a:rPr lang="en-GB" dirty="0"/>
              <a:t>Work experience logbook – this will be provided along with electronic versions of the files that you are required to complete.</a:t>
            </a:r>
          </a:p>
          <a:p>
            <a:r>
              <a:rPr lang="en-GB" dirty="0"/>
              <a:t>You will be required to reflect upon your own skills and attributes before setting goals. You will then complete your placement collecting evidence and logging your development and knowledge. You will then reflect on the experiences you have had.</a:t>
            </a:r>
          </a:p>
        </p:txBody>
      </p:sp>
    </p:spTree>
    <p:extLst>
      <p:ext uri="{BB962C8B-B14F-4D97-AF65-F5344CB8AC3E}">
        <p14:creationId xmlns:p14="http://schemas.microsoft.com/office/powerpoint/2010/main" xmlns="" val="2962897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B2A7F4-1B7A-46C7-9A39-EAD362725BB9}"/>
              </a:ext>
            </a:extLst>
          </p:cNvPr>
          <p:cNvSpPr>
            <a:spLocks noGrp="1"/>
          </p:cNvSpPr>
          <p:nvPr>
            <p:ph type="title"/>
          </p:nvPr>
        </p:nvSpPr>
        <p:spPr/>
        <p:txBody>
          <a:bodyPr/>
          <a:lstStyle/>
          <a:p>
            <a:r>
              <a:rPr lang="en-GB" dirty="0"/>
              <a:t>Clinical Departments Task</a:t>
            </a:r>
          </a:p>
        </p:txBody>
      </p:sp>
      <p:sp>
        <p:nvSpPr>
          <p:cNvPr id="3" name="Content Placeholder 2">
            <a:extLst>
              <a:ext uri="{FF2B5EF4-FFF2-40B4-BE49-F238E27FC236}">
                <a16:creationId xmlns:a16="http://schemas.microsoft.com/office/drawing/2014/main" xmlns="" id="{547C7096-C34D-4C2F-A6DF-C72CE4A3E44C}"/>
              </a:ext>
            </a:extLst>
          </p:cNvPr>
          <p:cNvSpPr>
            <a:spLocks noGrp="1"/>
          </p:cNvSpPr>
          <p:nvPr>
            <p:ph idx="1"/>
          </p:nvPr>
        </p:nvSpPr>
        <p:spPr/>
        <p:txBody>
          <a:bodyPr/>
          <a:lstStyle/>
          <a:p>
            <a:pPr marL="0" indent="0">
              <a:buNone/>
            </a:pPr>
            <a:r>
              <a:rPr lang="en-GB" dirty="0"/>
              <a:t>How many hospital department could you name without researching?</a:t>
            </a:r>
          </a:p>
          <a:p>
            <a:pPr marL="0" indent="0">
              <a:buNone/>
            </a:pPr>
            <a:endParaRPr lang="en-GB" dirty="0"/>
          </a:p>
          <a:p>
            <a:pPr marL="0" indent="0">
              <a:buNone/>
            </a:pPr>
            <a:r>
              <a:rPr lang="en-GB" dirty="0"/>
              <a:t>Write down the ones you know…bonus point if you know what the department does.</a:t>
            </a:r>
          </a:p>
          <a:p>
            <a:pPr marL="0" indent="0">
              <a:buNone/>
            </a:pPr>
            <a:endParaRPr lang="en-GB" dirty="0"/>
          </a:p>
          <a:p>
            <a:pPr marL="0" indent="0">
              <a:buNone/>
            </a:pPr>
            <a:r>
              <a:rPr lang="en-GB" dirty="0"/>
              <a:t>Now research the different departments. You might start by looking at the services directory for Sheffield Teaching Hospital: </a:t>
            </a:r>
            <a:r>
              <a:rPr lang="en-GB" dirty="0">
                <a:hlinkClick r:id="rId2"/>
              </a:rPr>
              <a:t>https://www.nhs.uk/services/trusts/services/defaultview.aspx?id=1596</a:t>
            </a:r>
            <a:endParaRPr lang="en-GB" dirty="0"/>
          </a:p>
        </p:txBody>
      </p:sp>
    </p:spTree>
    <p:extLst>
      <p:ext uri="{BB962C8B-B14F-4D97-AF65-F5344CB8AC3E}">
        <p14:creationId xmlns:p14="http://schemas.microsoft.com/office/powerpoint/2010/main" xmlns="" val="4292365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859486-98F3-4205-8B23-2609494EBFEA}"/>
              </a:ext>
            </a:extLst>
          </p:cNvPr>
          <p:cNvSpPr>
            <a:spLocks noGrp="1"/>
          </p:cNvSpPr>
          <p:nvPr>
            <p:ph type="title"/>
          </p:nvPr>
        </p:nvSpPr>
        <p:spPr/>
        <p:txBody>
          <a:bodyPr/>
          <a:lstStyle/>
          <a:p>
            <a:r>
              <a:rPr lang="en-GB" dirty="0"/>
              <a:t>Job role task</a:t>
            </a:r>
          </a:p>
        </p:txBody>
      </p:sp>
      <p:sp>
        <p:nvSpPr>
          <p:cNvPr id="7" name="Rectangle 6">
            <a:extLst>
              <a:ext uri="{FF2B5EF4-FFF2-40B4-BE49-F238E27FC236}">
                <a16:creationId xmlns:a16="http://schemas.microsoft.com/office/drawing/2014/main" xmlns="" id="{5BDA04E9-20B9-45A5-8DFA-96E2FB23FBC5}"/>
              </a:ext>
            </a:extLst>
          </p:cNvPr>
          <p:cNvSpPr>
            <a:spLocks noChangeArrowheads="1"/>
          </p:cNvSpPr>
          <p:nvPr/>
        </p:nvSpPr>
        <p:spPr bwMode="auto">
          <a:xfrm>
            <a:off x="571500" y="3576279"/>
            <a:ext cx="9121140" cy="49244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5">
            <a:extLst>
              <a:ext uri="{FF2B5EF4-FFF2-40B4-BE49-F238E27FC236}">
                <a16:creationId xmlns:a16="http://schemas.microsoft.com/office/drawing/2014/main" xmlns="" id="{5EBDC2C3-B011-46B4-969E-5C7ABCB52A77}"/>
              </a:ext>
            </a:extLst>
          </p:cNvPr>
          <p:cNvSpPr txBox="1">
            <a:spLocks noChangeArrowheads="1"/>
          </p:cNvSpPr>
          <p:nvPr/>
        </p:nvSpPr>
        <p:spPr bwMode="auto">
          <a:xfrm>
            <a:off x="8436701" y="2373812"/>
            <a:ext cx="2762250" cy="3154710"/>
          </a:xfrm>
          <a:prstGeom prst="rect">
            <a:avLst/>
          </a:prstGeom>
          <a:solidFill>
            <a:srgbClr val="FFFFFF"/>
          </a:solidFill>
          <a:ln w="12700">
            <a:solidFill>
              <a:srgbClr val="000000"/>
            </a:solidFill>
            <a:prstDash val="dash"/>
            <a:miter lim="800000"/>
            <a:headEnd/>
            <a:tailEnd/>
          </a:ln>
          <a:effectLst/>
          <a:extLst>
            <a:ext uri="{AF507438-7753-43E0-B8FC-AC1667EBCBE1}">
              <a14:hiddenEffects xmlns:a14="http://schemas.microsoft.com/office/drawing/2010/main" xmlns="">
                <a:effectLst>
                  <a:outerShdw dist="35921" dir="2700000" algn="ctr" rotWithShape="0">
                    <a:srgbClr val="868686"/>
                  </a:outerShdw>
                </a:effectLst>
              </a14:hiddenEffects>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Possible job roles you might consider:</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Mental health nurse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Occupational therapist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Diagnostic radiographer</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Operating Department Practitioner</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Midwife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General Practitioner (GP)</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Doctor (specialist consultant)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Dental hygienist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Care assistant</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Social worker</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err="1">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Paediatric</a:t>
            </a: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nurse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Cardiac Surgeon</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1100" dirty="0" err="1">
                <a:latin typeface="Calibri" panose="020F0502020204030204" pitchFamily="34" charset="0"/>
                <a:ea typeface="Calibri" panose="020F0502020204030204" pitchFamily="34" charset="0"/>
                <a:cs typeface="Times New Roman" panose="02020603050405020304" pitchFamily="18" charset="0"/>
              </a:rPr>
              <a:t>Chiropracter</a:t>
            </a:r>
            <a:endParaRPr lang="en-US" altLang="en-US" sz="11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Reflexologist</a:t>
            </a:r>
          </a:p>
          <a:p>
            <a:pPr marL="0" marR="0" lvl="0" indent="0" algn="l" defTabSz="914400" rtl="0" eaLnBrk="0" fontAlgn="base" latinLnBrk="0" hangingPunct="0">
              <a:lnSpc>
                <a:spcPct val="100000"/>
              </a:lnSpc>
              <a:spcBef>
                <a:spcPct val="0"/>
              </a:spcBef>
              <a:spcAft>
                <a:spcPct val="0"/>
              </a:spcAft>
              <a:buClrTx/>
              <a:buSzTx/>
              <a:buFontTx/>
              <a:buChar char="•"/>
              <a:tabLst/>
            </a:pPr>
            <a:endParaRPr lang="en-US" altLang="en-US" sz="11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tabLst/>
            </a:pPr>
            <a:r>
              <a:rPr lang="en-US" altLang="en-US" sz="1100" dirty="0">
                <a:latin typeface="Calibri" panose="020F0502020204030204" pitchFamily="34" charset="0"/>
                <a:ea typeface="Calibri" panose="020F0502020204030204" pitchFamily="34" charset="0"/>
                <a:cs typeface="Times New Roman" panose="02020603050405020304" pitchFamily="18" charset="0"/>
              </a:rPr>
              <a:t>This is not an exhaustive list by any means, just a few ideas to start you off.</a:t>
            </a:r>
            <a:endParaRPr kumimoji="0" lang="en-US" alt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xmlns="" id="{1CF3052B-7917-4953-8CB2-3DA5CF4ED9DE}"/>
              </a:ext>
            </a:extLst>
          </p:cNvPr>
          <p:cNvSpPr/>
          <p:nvPr/>
        </p:nvSpPr>
        <p:spPr>
          <a:xfrm>
            <a:off x="696686" y="2373812"/>
            <a:ext cx="7262948" cy="35855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lvl="0" eaLnBrk="0" fontAlgn="base" hangingPunct="0">
              <a:spcBef>
                <a:spcPct val="0"/>
              </a:spcBef>
              <a:spcAft>
                <a:spcPct val="0"/>
              </a:spcAft>
            </a:pPr>
            <a:r>
              <a:rPr lang="en-GB" altLang="en-US" dirty="0">
                <a:latin typeface="Calibri" panose="020F0502020204030204" pitchFamily="34" charset="0"/>
                <a:ea typeface="Calibri" panose="020F0502020204030204" pitchFamily="34" charset="0"/>
                <a:cs typeface="Times New Roman" panose="02020603050405020304" pitchFamily="18" charset="0"/>
              </a:rPr>
              <a:t>Research 3 different job roles within health and social care, finding out and recording:</a:t>
            </a:r>
          </a:p>
          <a:p>
            <a:pPr lvl="0" eaLnBrk="0" fontAlgn="base" hangingPunct="0">
              <a:spcBef>
                <a:spcPct val="0"/>
              </a:spcBef>
              <a:spcAft>
                <a:spcPct val="0"/>
              </a:spcAft>
            </a:pP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What the role involves</a:t>
            </a: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What the usual qualifications/pathway is into this job role</a:t>
            </a: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Career prospects –can you move up pay scales? Move into management?</a:t>
            </a: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What skills and personal attributes do you need for this role?</a:t>
            </a: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Where would you usually work in this role E.g. hospital, medical centre, service user’s homes, etc.</a:t>
            </a:r>
            <a:endParaRPr kumimoji="0" lang="en-GB" altLang="en-US" sz="1100" b="0" i="0" u="none" strike="noStrike" cap="none" normalizeH="0" baseline="0" dirty="0">
              <a:ln>
                <a:noFill/>
              </a:ln>
              <a:solidFill>
                <a:schemeClr val="tx1"/>
              </a:solidFill>
              <a:effectLst/>
            </a:endParaRPr>
          </a:p>
          <a:p>
            <a:pPr marL="285750" lvl="0" indent="-285750" eaLnBrk="0" fontAlgn="base" hangingPunct="0">
              <a:spcBef>
                <a:spcPct val="0"/>
              </a:spcBef>
              <a:spcAft>
                <a:spcPct val="0"/>
              </a:spcAft>
              <a:buFont typeface="Arial" panose="020B0604020202020204" pitchFamily="34" charset="0"/>
              <a:buChar char="•"/>
            </a:pPr>
            <a:r>
              <a:rPr lang="en-GB" altLang="en-US" dirty="0">
                <a:latin typeface="Calibri" panose="020F0502020204030204" pitchFamily="34" charset="0"/>
                <a:ea typeface="Calibri" panose="020F0502020204030204" pitchFamily="34" charset="0"/>
                <a:cs typeface="Times New Roman" panose="02020603050405020304" pitchFamily="18" charset="0"/>
              </a:rPr>
              <a:t>What would be the challenges of this role?</a:t>
            </a:r>
          </a:p>
          <a:p>
            <a:pPr marL="285750" lvl="0" indent="-285750" eaLnBrk="0" fontAlgn="base" hangingPunct="0">
              <a:spcBef>
                <a:spcPct val="0"/>
              </a:spcBef>
              <a:spcAft>
                <a:spcPct val="0"/>
              </a:spcAft>
              <a:buFont typeface="Arial" panose="020B0604020202020204" pitchFamily="34" charset="0"/>
              <a:buChar char="•"/>
            </a:pPr>
            <a:r>
              <a:rPr kumimoji="0" lang="en-GB" altLang="en-US" b="0"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rPr>
              <a:t>What is the name of the governing body that regulates this particular job role?</a:t>
            </a:r>
            <a:endParaRPr kumimoji="0" lang="en-GB" altLang="en-US" b="0" i="0" u="none" strike="noStrike" cap="none" normalizeH="0" baseline="0" dirty="0">
              <a:ln>
                <a:noFill/>
              </a:ln>
              <a:solidFill>
                <a:schemeClr val="tx1"/>
              </a:solidFill>
              <a:effectLst/>
            </a:endParaRPr>
          </a:p>
        </p:txBody>
      </p:sp>
      <p:sp>
        <p:nvSpPr>
          <p:cNvPr id="11" name="Rectangle 10">
            <a:extLst>
              <a:ext uri="{FF2B5EF4-FFF2-40B4-BE49-F238E27FC236}">
                <a16:creationId xmlns:a16="http://schemas.microsoft.com/office/drawing/2014/main" xmlns="" id="{1DE7CF46-BB42-475E-8BC3-DACE69902605}"/>
              </a:ext>
            </a:extLst>
          </p:cNvPr>
          <p:cNvSpPr>
            <a:spLocks noChangeArrowheads="1"/>
          </p:cNvSpPr>
          <p:nvPr/>
        </p:nvSpPr>
        <p:spPr bwMode="auto">
          <a:xfrm>
            <a:off x="3457302" y="6129569"/>
            <a:ext cx="7994436" cy="584775"/>
          </a:xfrm>
          <a:prstGeom prst="rect">
            <a:avLst/>
          </a:prstGeom>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Extra stretch – compare two similar roles, e.g. a specialist consultant doctor such as a cardiologist and a GP or an adult nurse compared to a children’s nurse.</a:t>
            </a:r>
            <a:endParaRPr kumimoji="0" lang="en-GB" altLang="en-US" sz="1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466251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C5D77D-BF7D-43F0-B553-B853E5D1E3F4}"/>
              </a:ext>
            </a:extLst>
          </p:cNvPr>
          <p:cNvSpPr>
            <a:spLocks noGrp="1"/>
          </p:cNvSpPr>
          <p:nvPr>
            <p:ph type="title"/>
          </p:nvPr>
        </p:nvSpPr>
        <p:spPr/>
        <p:txBody>
          <a:bodyPr/>
          <a:lstStyle/>
          <a:p>
            <a:r>
              <a:rPr lang="en-GB" dirty="0"/>
              <a:t>Useful links from Sheffield University</a:t>
            </a:r>
          </a:p>
        </p:txBody>
      </p:sp>
      <p:sp>
        <p:nvSpPr>
          <p:cNvPr id="3" name="Content Placeholder 2">
            <a:extLst>
              <a:ext uri="{FF2B5EF4-FFF2-40B4-BE49-F238E27FC236}">
                <a16:creationId xmlns:a16="http://schemas.microsoft.com/office/drawing/2014/main" xmlns="" id="{49E8C928-FF1F-4538-818C-7E5BFA6C4C82}"/>
              </a:ext>
            </a:extLst>
          </p:cNvPr>
          <p:cNvSpPr>
            <a:spLocks noGrp="1"/>
          </p:cNvSpPr>
          <p:nvPr>
            <p:ph idx="1"/>
          </p:nvPr>
        </p:nvSpPr>
        <p:spPr>
          <a:xfrm>
            <a:off x="1010194" y="2299062"/>
            <a:ext cx="5782491" cy="4328160"/>
          </a:xfrm>
        </p:spPr>
        <p:txBody>
          <a:bodyPr>
            <a:normAutofit fontScale="77500" lnSpcReduction="20000"/>
          </a:bodyPr>
          <a:lstStyle/>
          <a:p>
            <a:pPr fontAlgn="base"/>
            <a:r>
              <a:rPr lang="en-GB" dirty="0">
                <a:solidFill>
                  <a:srgbClr val="201F1E"/>
                </a:solidFill>
                <a:latin typeface="Segoe UI" panose="020B0502040204020203" pitchFamily="34" charset="0"/>
                <a:hlinkClick r:id="rId2">
                  <a:extLst>
                    <a:ext uri="{A12FA001-AC4F-418D-AE19-62706E023703}">
                      <ahyp:hlinkClr xmlns:ahyp="http://schemas.microsoft.com/office/drawing/2018/hyperlinkcolor" xmlns="" val="tx"/>
                    </a:ext>
                  </a:extLst>
                </a:hlinkClick>
              </a:rPr>
              <a:t>Day in the Life of an Orthoptics Student</a:t>
            </a:r>
            <a:r>
              <a:rPr lang="en-GB" dirty="0">
                <a:solidFill>
                  <a:srgbClr val="201F1E"/>
                </a:solidFill>
                <a:latin typeface="Segoe UI" panose="020B0502040204020203" pitchFamily="34" charset="0"/>
              </a:rPr>
              <a:t> (Video) </a:t>
            </a:r>
          </a:p>
          <a:p>
            <a:pPr marL="0" indent="0" fontAlgn="base">
              <a:buNone/>
            </a:pPr>
            <a:r>
              <a:rPr lang="en-GB" dirty="0">
                <a:solidFill>
                  <a:srgbClr val="201F1E"/>
                </a:solidFill>
                <a:latin typeface="Segoe UI" panose="020B0502040204020203" pitchFamily="34" charset="0"/>
                <a:hlinkClick r:id="rId2"/>
              </a:rPr>
              <a:t>https://youtu.be/bGmpQUlnd1c</a:t>
            </a:r>
            <a:endParaRPr lang="en-GB" dirty="0">
              <a:solidFill>
                <a:srgbClr val="201F1E"/>
              </a:solidFill>
              <a:latin typeface="Segoe UI" panose="020B0502040204020203" pitchFamily="34" charset="0"/>
            </a:endParaRPr>
          </a:p>
          <a:p>
            <a:pPr fontAlgn="base"/>
            <a:r>
              <a:rPr lang="en-GB" dirty="0">
                <a:solidFill>
                  <a:srgbClr val="201F1E"/>
                </a:solidFill>
                <a:latin typeface="Segoe UI" panose="020B0502040204020203" pitchFamily="34" charset="0"/>
                <a:hlinkClick r:id="rId3">
                  <a:extLst>
                    <a:ext uri="{A12FA001-AC4F-418D-AE19-62706E023703}">
                      <ahyp:hlinkClr xmlns:ahyp="http://schemas.microsoft.com/office/drawing/2018/hyperlinkcolor" xmlns="" val="tx"/>
                    </a:ext>
                  </a:extLst>
                </a:hlinkClick>
              </a:rPr>
              <a:t>Orthoptics Clinical Skills</a:t>
            </a:r>
            <a:r>
              <a:rPr lang="en-GB" dirty="0">
                <a:solidFill>
                  <a:srgbClr val="201F1E"/>
                </a:solidFill>
                <a:latin typeface="Segoe UI" panose="020B0502040204020203" pitchFamily="34" charset="0"/>
              </a:rPr>
              <a:t> (360 degree tour) </a:t>
            </a:r>
          </a:p>
          <a:p>
            <a:pPr marL="0" indent="0" fontAlgn="base">
              <a:buNone/>
            </a:pPr>
            <a:r>
              <a:rPr lang="en-GB" dirty="0">
                <a:solidFill>
                  <a:srgbClr val="201F1E"/>
                </a:solidFill>
                <a:latin typeface="Segoe UI" panose="020B0502040204020203" pitchFamily="34" charset="0"/>
              </a:rPr>
              <a:t>https://poly.google.com/view/eAXRkdO8LaR</a:t>
            </a:r>
          </a:p>
          <a:p>
            <a:pPr fontAlgn="base"/>
            <a:r>
              <a:rPr lang="en-GB" dirty="0">
                <a:solidFill>
                  <a:srgbClr val="201F1E"/>
                </a:solidFill>
                <a:latin typeface="Segoe UI" panose="020B0502040204020203" pitchFamily="34" charset="0"/>
                <a:hlinkClick r:id="rId4">
                  <a:extLst>
                    <a:ext uri="{A12FA001-AC4F-418D-AE19-62706E023703}">
                      <ahyp:hlinkClr xmlns:ahyp="http://schemas.microsoft.com/office/drawing/2018/hyperlinkcolor" xmlns="" val="tx"/>
                    </a:ext>
                  </a:extLst>
                </a:hlinkClick>
              </a:rPr>
              <a:t>Day in the life of a Medical Student</a:t>
            </a:r>
            <a:r>
              <a:rPr lang="en-GB" dirty="0">
                <a:solidFill>
                  <a:srgbClr val="201F1E"/>
                </a:solidFill>
                <a:latin typeface="Segoe UI" panose="020B0502040204020203" pitchFamily="34" charset="0"/>
              </a:rPr>
              <a:t> (Video) </a:t>
            </a:r>
          </a:p>
          <a:p>
            <a:pPr marL="0" indent="0" fontAlgn="base">
              <a:buNone/>
            </a:pPr>
            <a:r>
              <a:rPr lang="en-GB" dirty="0">
                <a:solidFill>
                  <a:srgbClr val="201F1E"/>
                </a:solidFill>
                <a:latin typeface="Segoe UI" panose="020B0502040204020203" pitchFamily="34" charset="0"/>
              </a:rPr>
              <a:t>	https://www.youtube.com/watch?v=4jexc0giwKI&amp;t=4s</a:t>
            </a:r>
          </a:p>
          <a:p>
            <a:pPr fontAlgn="base"/>
            <a:r>
              <a:rPr lang="en-GB" dirty="0">
                <a:solidFill>
                  <a:srgbClr val="201F1E"/>
                </a:solidFill>
                <a:latin typeface="Segoe UI" panose="020B0502040204020203" pitchFamily="34" charset="0"/>
                <a:hlinkClick r:id="rId5">
                  <a:extLst>
                    <a:ext uri="{A12FA001-AC4F-418D-AE19-62706E023703}">
                      <ahyp:hlinkClr xmlns:ahyp="http://schemas.microsoft.com/office/drawing/2018/hyperlinkcolor" xmlns="" val="tx"/>
                    </a:ext>
                  </a:extLst>
                </a:hlinkClick>
              </a:rPr>
              <a:t>Medicine and Nursing Clinical Skills</a:t>
            </a:r>
            <a:r>
              <a:rPr lang="en-GB" dirty="0">
                <a:solidFill>
                  <a:srgbClr val="201F1E"/>
                </a:solidFill>
                <a:latin typeface="Segoe UI" panose="020B0502040204020203" pitchFamily="34" charset="0"/>
              </a:rPr>
              <a:t> (360 degree tour) </a:t>
            </a:r>
          </a:p>
          <a:p>
            <a:pPr marL="0" indent="0" fontAlgn="base">
              <a:buNone/>
            </a:pPr>
            <a:r>
              <a:rPr lang="en-GB" dirty="0">
                <a:solidFill>
                  <a:srgbClr val="201F1E"/>
                </a:solidFill>
                <a:latin typeface="Segoe UI" panose="020B0502040204020203" pitchFamily="34" charset="0"/>
              </a:rPr>
              <a:t>https://poly.google.com/view/dL44SoAb-dS</a:t>
            </a:r>
            <a:endParaRPr lang="en-GB" dirty="0">
              <a:solidFill>
                <a:srgbClr val="201F1E"/>
              </a:solidFill>
              <a:latin typeface="Segoe UI" panose="020B0502040204020203" pitchFamily="34" charset="0"/>
              <a:hlinkClick r:id="rId6">
                <a:extLst>
                  <a:ext uri="{A12FA001-AC4F-418D-AE19-62706E023703}">
                    <ahyp:hlinkClr xmlns:ahyp="http://schemas.microsoft.com/office/drawing/2018/hyperlinkcolor" xmlns="" val="tx"/>
                  </a:ext>
                </a:extLst>
              </a:hlinkClick>
            </a:endParaRPr>
          </a:p>
          <a:p>
            <a:pPr fontAlgn="base"/>
            <a:r>
              <a:rPr lang="en-GB" dirty="0">
                <a:solidFill>
                  <a:srgbClr val="201F1E"/>
                </a:solidFill>
                <a:latin typeface="Segoe UI" panose="020B0502040204020203" pitchFamily="34" charset="0"/>
                <a:hlinkClick r:id="rId6">
                  <a:extLst>
                    <a:ext uri="{A12FA001-AC4F-418D-AE19-62706E023703}">
                      <ahyp:hlinkClr xmlns:ahyp="http://schemas.microsoft.com/office/drawing/2018/hyperlinkcolor" xmlns="" val="tx"/>
                    </a:ext>
                  </a:extLst>
                </a:hlinkClick>
              </a:rPr>
              <a:t>Dentistry Clinical Skills</a:t>
            </a:r>
            <a:r>
              <a:rPr lang="en-GB" dirty="0">
                <a:solidFill>
                  <a:srgbClr val="201F1E"/>
                </a:solidFill>
                <a:latin typeface="Segoe UI" panose="020B0502040204020203" pitchFamily="34" charset="0"/>
              </a:rPr>
              <a:t> (360 degree tour)</a:t>
            </a:r>
          </a:p>
          <a:p>
            <a:pPr marL="0" indent="0" fontAlgn="base">
              <a:buNone/>
            </a:pPr>
            <a:r>
              <a:rPr lang="en-GB" dirty="0">
                <a:solidFill>
                  <a:srgbClr val="201F1E"/>
                </a:solidFill>
                <a:latin typeface="Segoe UI" panose="020B0502040204020203" pitchFamily="34" charset="0"/>
              </a:rPr>
              <a:t>https://poly.google.com/view/cmNeIx2dXZ1</a:t>
            </a:r>
          </a:p>
          <a:p>
            <a:pPr fontAlgn="base"/>
            <a:r>
              <a:rPr lang="en-GB" dirty="0">
                <a:solidFill>
                  <a:srgbClr val="201F1E"/>
                </a:solidFill>
                <a:latin typeface="Segoe UI" panose="020B0502040204020203" pitchFamily="34" charset="0"/>
                <a:hlinkClick r:id="rId7">
                  <a:extLst>
                    <a:ext uri="{A12FA001-AC4F-418D-AE19-62706E023703}">
                      <ahyp:hlinkClr xmlns:ahyp="http://schemas.microsoft.com/office/drawing/2018/hyperlinkcolor" xmlns="" val="tx"/>
                    </a:ext>
                  </a:extLst>
                </a:hlinkClick>
              </a:rPr>
              <a:t>Why Nursing at The University of Sheffield </a:t>
            </a:r>
            <a:r>
              <a:rPr lang="en-GB" dirty="0">
                <a:solidFill>
                  <a:srgbClr val="201F1E"/>
                </a:solidFill>
                <a:latin typeface="Segoe UI" panose="020B0502040204020203" pitchFamily="34" charset="0"/>
              </a:rPr>
              <a:t>(Video)</a:t>
            </a:r>
          </a:p>
          <a:p>
            <a:pPr marL="0" indent="0" fontAlgn="base">
              <a:buNone/>
            </a:pPr>
            <a:r>
              <a:rPr lang="en-GB" dirty="0">
                <a:solidFill>
                  <a:srgbClr val="201F1E"/>
                </a:solidFill>
                <a:latin typeface="Segoe UI" panose="020B0502040204020203" pitchFamily="34" charset="0"/>
              </a:rPr>
              <a:t>https://www.youtube.com/watch?v=21cvX-YX30o#action=share</a:t>
            </a:r>
          </a:p>
          <a:p>
            <a:pPr fontAlgn="base"/>
            <a:r>
              <a:rPr lang="en-GB" dirty="0">
                <a:solidFill>
                  <a:srgbClr val="201F1E"/>
                </a:solidFill>
                <a:latin typeface="Segoe UI" panose="020B0502040204020203" pitchFamily="34" charset="0"/>
                <a:hlinkClick r:id="rId8">
                  <a:extLst>
                    <a:ext uri="{A12FA001-AC4F-418D-AE19-62706E023703}">
                      <ahyp:hlinkClr xmlns:ahyp="http://schemas.microsoft.com/office/drawing/2018/hyperlinkcolor" xmlns="" val="tx"/>
                    </a:ext>
                  </a:extLst>
                </a:hlinkClick>
              </a:rPr>
              <a:t>Health &amp; Human Sciences student Profile</a:t>
            </a:r>
            <a:r>
              <a:rPr lang="en-GB" dirty="0">
                <a:solidFill>
                  <a:srgbClr val="201F1E"/>
                </a:solidFill>
                <a:latin typeface="Segoe UI" panose="020B0502040204020203" pitchFamily="34" charset="0"/>
              </a:rPr>
              <a:t> (Blog)</a:t>
            </a:r>
          </a:p>
          <a:p>
            <a:pPr marL="0" indent="0" fontAlgn="base">
              <a:buNone/>
            </a:pPr>
            <a:r>
              <a:rPr lang="en-GB" dirty="0"/>
              <a:t>https://www.sheffield.ac.uk/health-sciences/about/students/katie-morgan</a:t>
            </a:r>
          </a:p>
        </p:txBody>
      </p:sp>
      <p:sp>
        <p:nvSpPr>
          <p:cNvPr id="4" name="TextBox 3">
            <a:extLst>
              <a:ext uri="{FF2B5EF4-FFF2-40B4-BE49-F238E27FC236}">
                <a16:creationId xmlns:a16="http://schemas.microsoft.com/office/drawing/2014/main" xmlns="" id="{AC4DB0AB-B3C6-44F7-BED8-9C608185508D}"/>
              </a:ext>
            </a:extLst>
          </p:cNvPr>
          <p:cNvSpPr txBox="1"/>
          <p:nvPr/>
        </p:nvSpPr>
        <p:spPr>
          <a:xfrm>
            <a:off x="8482149" y="3455126"/>
            <a:ext cx="2882537" cy="147732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dirty="0"/>
              <a:t>Click on each link or type the link into Google and then watch the content and make notes.</a:t>
            </a:r>
          </a:p>
        </p:txBody>
      </p:sp>
    </p:spTree>
    <p:extLst>
      <p:ext uri="{BB962C8B-B14F-4D97-AF65-F5344CB8AC3E}">
        <p14:creationId xmlns:p14="http://schemas.microsoft.com/office/powerpoint/2010/main" xmlns="" val="3405507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Suggested reading / sources</a:t>
            </a:r>
            <a:endParaRPr lang="en-GB" dirty="0"/>
          </a:p>
        </p:txBody>
      </p:sp>
      <p:sp>
        <p:nvSpPr>
          <p:cNvPr id="3" name="Content Placeholder 2"/>
          <p:cNvSpPr>
            <a:spLocks noGrp="1"/>
          </p:cNvSpPr>
          <p:nvPr>
            <p:ph idx="1"/>
          </p:nvPr>
        </p:nvSpPr>
        <p:spPr/>
        <p:txBody>
          <a:bodyPr>
            <a:normAutofit fontScale="92500" lnSpcReduction="10000"/>
          </a:bodyPr>
          <a:lstStyle/>
          <a:p>
            <a:pPr>
              <a:buNone/>
            </a:pPr>
            <a:r>
              <a:rPr lang="en-GB" b="1" u="sng" dirty="0" smtClean="0"/>
              <a:t>Books:</a:t>
            </a:r>
          </a:p>
          <a:p>
            <a:pPr>
              <a:buNone/>
            </a:pPr>
            <a:r>
              <a:rPr lang="en-GB" dirty="0" smtClean="0"/>
              <a:t>BTEC National Health and Social Care Student Book </a:t>
            </a:r>
            <a:r>
              <a:rPr lang="en-GB" dirty="0" smtClean="0"/>
              <a:t>2  ISBN:</a:t>
            </a:r>
            <a:r>
              <a:rPr lang="en-GB" b="1" dirty="0" smtClean="0"/>
              <a:t>9781292126029</a:t>
            </a:r>
            <a:endParaRPr lang="en-GB" dirty="0" smtClean="0"/>
          </a:p>
          <a:p>
            <a:pPr>
              <a:buNone/>
            </a:pPr>
            <a:r>
              <a:rPr lang="en-GB" b="1" u="sng" dirty="0" smtClean="0"/>
              <a:t>Websites:</a:t>
            </a:r>
            <a:endParaRPr lang="en-GB" b="1" u="sng" dirty="0" smtClean="0">
              <a:hlinkClick r:id="rId2"/>
            </a:endParaRPr>
          </a:p>
          <a:p>
            <a:r>
              <a:rPr lang="en-GB" dirty="0" smtClean="0">
                <a:hlinkClick r:id="rId2"/>
              </a:rPr>
              <a:t>https</a:t>
            </a:r>
            <a:r>
              <a:rPr lang="en-GB" dirty="0" smtClean="0">
                <a:hlinkClick r:id="rId2"/>
              </a:rPr>
              <a:t>://</a:t>
            </a:r>
            <a:r>
              <a:rPr lang="en-GB" dirty="0" smtClean="0">
                <a:hlinkClick r:id="rId2"/>
              </a:rPr>
              <a:t>www.healthcareers.nhs.uk/working-health/working-social-care</a:t>
            </a:r>
            <a:endParaRPr lang="en-GB" dirty="0" smtClean="0"/>
          </a:p>
          <a:p>
            <a:r>
              <a:rPr lang="en-GB" dirty="0" smtClean="0">
                <a:hlinkClick r:id="rId3"/>
              </a:rPr>
              <a:t>https://</a:t>
            </a:r>
            <a:r>
              <a:rPr lang="en-GB" dirty="0" smtClean="0">
                <a:hlinkClick r:id="rId3"/>
              </a:rPr>
              <a:t>www.skillsforcare.org.uk/Careers-in-care/Job-roles/Job-roles-in-social-care.aspx</a:t>
            </a:r>
            <a:endParaRPr lang="en-GB" dirty="0" smtClean="0"/>
          </a:p>
          <a:p>
            <a:r>
              <a:rPr lang="en-GB" dirty="0" smtClean="0">
                <a:hlinkClick r:id="rId4"/>
              </a:rPr>
              <a:t>https://</a:t>
            </a:r>
            <a:r>
              <a:rPr lang="en-GB" dirty="0" smtClean="0">
                <a:hlinkClick r:id="rId4"/>
              </a:rPr>
              <a:t>help.open.ac.uk/career-opportunities-health-social-care</a:t>
            </a:r>
            <a:endParaRPr lang="en-GB" dirty="0" smtClean="0"/>
          </a:p>
          <a:p>
            <a:r>
              <a:rPr lang="en-GB" dirty="0" smtClean="0">
                <a:hlinkClick r:id="rId5"/>
              </a:rPr>
              <a:t>https://</a:t>
            </a:r>
            <a:r>
              <a:rPr lang="en-GB" dirty="0" smtClean="0">
                <a:hlinkClick r:id="rId5"/>
              </a:rPr>
              <a:t>www.prospects.ac.uk/careers-advice/what-can-i-do-with-my-degree/health-studies</a:t>
            </a:r>
            <a:endParaRPr lang="en-GB" dirty="0" smtClean="0"/>
          </a:p>
          <a:p>
            <a:r>
              <a:rPr lang="en-GB" dirty="0" smtClean="0">
                <a:hlinkClick r:id="rId6"/>
              </a:rPr>
              <a:t>https://</a:t>
            </a:r>
            <a:r>
              <a:rPr lang="en-GB" dirty="0" smtClean="0">
                <a:hlinkClick r:id="rId6"/>
              </a:rPr>
              <a:t>nationalcareers.service.gov.uk/job-categories/social-care</a:t>
            </a:r>
            <a:endParaRPr lang="en-GB"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B8502691-933B-45FE-8764-BA278511EF2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3A3CB676483645A3C62E2DF80F0529" ma:contentTypeVersion="22" ma:contentTypeDescription="Create a new document." ma:contentTypeScope="" ma:versionID="846aa1b62545fba3753345b775922df0">
  <xsd:schema xmlns:xsd="http://www.w3.org/2001/XMLSchema" xmlns:xs="http://www.w3.org/2001/XMLSchema" xmlns:p="http://schemas.microsoft.com/office/2006/metadata/properties" xmlns:ns2="86cd7eb6-70bf-459e-853e-fe5fb917d228" xmlns:ns3="6fd95428-5669-4d97-a170-6e112d3f932e" targetNamespace="http://schemas.microsoft.com/office/2006/metadata/properties" ma:root="true" ma:fieldsID="0db5df9c68475af0905cb8a2b888aa41" ns2:_="" ns3:_="">
    <xsd:import namespace="86cd7eb6-70bf-459e-853e-fe5fb917d228"/>
    <xsd:import namespace="6fd95428-5669-4d97-a170-6e112d3f932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TaxCatchAll" minOccurs="0"/>
                <xsd:element ref="ns2:lcf76f155ced4ddcb4097134ff3c332f" minOccurs="0"/>
                <xsd:element ref="ns3:SharedWithUsers" minOccurs="0"/>
                <xsd:element ref="ns3:SharedWithDetails"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cd7eb6-70bf-459e-853e-fe5fb917d2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40bc665e-4ed3-4280-b02f-7a735d1402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fd95428-5669-4d97-a170-6e112d3f932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1d42911-b26a-49da-9bbb-61677e1904d7}" ma:internalName="TaxCatchAll" ma:showField="CatchAllData" ma:web="6fd95428-5669-4d97-a170-6e112d3f932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2AD174-2B58-41C3-B5E3-BB991E63B864}"/>
</file>

<file path=customXml/itemProps2.xml><?xml version="1.0" encoding="utf-8"?>
<ds:datastoreItem xmlns:ds="http://schemas.openxmlformats.org/officeDocument/2006/customXml" ds:itemID="{1F8C35CB-9A4C-467C-B65F-C6FE6D7923DE}"/>
</file>

<file path=docProps/app.xml><?xml version="1.0" encoding="utf-8"?>
<Properties xmlns="http://schemas.openxmlformats.org/officeDocument/2006/extended-properties" xmlns:vt="http://schemas.openxmlformats.org/officeDocument/2006/docPropsVTypes">
  <Template>Ion Boardroom</Template>
  <TotalTime>96</TotalTime>
  <Words>514</Words>
  <Application>Microsoft Office PowerPoint</Application>
  <PresentationFormat>Custom</PresentationFormat>
  <Paragraphs>72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Ion Boardroom</vt:lpstr>
      <vt:lpstr>Y11 Transition to Y12 Health and Social Care Diploma (Double) and Extended Diploma (Triple)</vt:lpstr>
      <vt:lpstr>Specification / Context </vt:lpstr>
      <vt:lpstr>About the unit</vt:lpstr>
      <vt:lpstr>Clinical Departments Task</vt:lpstr>
      <vt:lpstr>Job role task</vt:lpstr>
      <vt:lpstr>Useful links from Sheffield University</vt:lpstr>
      <vt:lpstr>Suggested reading / 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Y11 Transition to Y12 Health and Social Care</dc:title>
  <dc:creator>Bowler, H (Forge Valley - Staff)</dc:creator>
  <cp:lastModifiedBy>M93p</cp:lastModifiedBy>
  <cp:revision>10</cp:revision>
  <dcterms:created xsi:type="dcterms:W3CDTF">2020-04-17T12:09:23Z</dcterms:created>
  <dcterms:modified xsi:type="dcterms:W3CDTF">2020-04-17T14:53:39Z</dcterms:modified>
</cp:coreProperties>
</file>