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719" r:id="rId2"/>
    <p:sldId id="267" r:id="rId3"/>
    <p:sldId id="1721" r:id="rId4"/>
    <p:sldId id="1724" r:id="rId5"/>
    <p:sldId id="1723" r:id="rId6"/>
    <p:sldId id="1729" r:id="rId7"/>
    <p:sldId id="17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9009" autoAdjust="0"/>
  </p:normalViewPr>
  <p:slideViewPr>
    <p:cSldViewPr snapToGrid="0">
      <p:cViewPr varScale="1">
        <p:scale>
          <a:sx n="95" d="100"/>
          <a:sy n="95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62D65-3954-4825-B327-CDDB8327C005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3F891-56CF-47BE-A415-12E97CD87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3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ADA7-9B88-8D48-0EAB-CE3BE7902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5E62A-2F2A-E62C-B8C2-6275172C7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C76A-F416-1A17-61F7-DB877847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0D16-47EB-1342-E2CC-23AAF7D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35CE-88DC-7621-3CEB-849C8B4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8710B-D324-E2C6-6BF0-9E7DC902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10CAC-ADE9-A939-A738-3A9D97965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9036-DB6A-D208-0A9E-4B9A377E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EB5AF-B6D9-CEF7-B257-5EBE368D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1E01-BB07-A0EC-E871-F1E22A55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1C18E-C82F-6E2F-B842-BBFB75F38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30FF6-8947-8593-B91A-26D00FF19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2002-8188-2353-9D43-AA9FA8DC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4C02A-5537-8984-7545-1D3A41B0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A266-6D52-F6E9-0C43-60BAC29F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BF43-05CB-406C-F48D-5331B49F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3A2B-A5E8-3560-BB58-4E79FBFA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BB26-8EF0-EE5F-3DD9-534F7A3F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69D8-7F24-BFC5-9212-2A991DE38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A749-1173-6AD8-1115-7FFB0099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202F-8779-432A-7E2F-EB806E21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E7ACA-A701-5FDE-EEA7-B69F508C6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0447C-ACD2-5D0A-67D6-2038EC0E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C2F5-EC97-B10F-E19E-898558912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EFCAB-C76C-E57D-4C02-C90C81FF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E5A0-CA65-2ECB-0E2D-47789A45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D2C9-8C6A-74DC-8F16-C18D6FE05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B8BBB-C4AE-3488-A5C2-F6D59186F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08423-8E53-0FF5-761C-8ACF4059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3B40E-F6CF-FBD3-30DD-EED414D6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F2CE9-3CC3-0A65-50B0-9B1B738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9CB-5A43-7C01-9688-3ED87733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B13-25E2-9BE4-7755-74F6941FF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33661-080C-F4CB-FEFA-613DBC464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B0220-A1A0-EDD5-A32A-C047137D0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68AAF-6414-D2D0-C731-2CF2B1CF6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B7F53-E89C-97E5-6520-84807406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A4454-8BE7-399D-24A8-583D94BE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EC5EE-5A85-9503-673F-B5955872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627D-7F58-64AF-D830-8D55D65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74A56-17E7-447F-2DA3-078C9824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4D720-7630-186D-6C68-0B6FFB66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312F2-CFFB-5FDD-EA82-F80F5046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E4A75-75AB-395C-7DB0-9D299AEE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F647D-99B5-CE3B-5933-6AECCB9D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1C02-5768-5372-4777-FEEE95AE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176B-7CA3-5FE0-5093-51450E1E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3F72-801D-AE65-7967-A2F264AB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08087-87A3-685C-2028-F3103A61E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43EDA-45AB-8872-CBB9-54AA1D0D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05DEA-40BD-2CB1-6D04-D22E3C2D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7691C-401F-CE89-BAB5-3DFCF1C3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89B9-8B58-B27C-87F0-CFAD8561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95665-EECC-9A66-430D-92BDA201C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C61CB-31FB-7DB2-3F6B-B2D47F184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C39D2-1BF0-FCFE-C7E3-0A1B40E5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7847C-B38C-24CF-100C-709A0BC9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5E25F-971C-A5E4-8197-CAAE7D3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2CC9F-EBB2-6E63-ED3A-7F4539E2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5C4EE-FC16-369C-2EEB-190644C07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CA3AE-7CDA-DD27-E92F-B82845D3D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E6C4F-652E-41B1-B004-DC0324F51167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C71D-65C0-CC96-28EF-AC321ED9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5B8F7-D075-51BD-B217-53D436988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6E4193-6F40-4C33-B774-2225A1F3C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498F-B2A5-310C-70FA-CF5A5ACA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psychology course&#10;&#10;Description automatically generated with medium confidence">
            <a:extLst>
              <a:ext uri="{FF2B5EF4-FFF2-40B4-BE49-F238E27FC236}">
                <a16:creationId xmlns:a16="http://schemas.microsoft.com/office/drawing/2014/main" id="{58A2098F-058B-E076-746D-AADD58E7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B14924C-F930-498C-81B4-970A9694B467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5829D9-F596-470A-8927-938D647D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78AF2E-7FA4-4341-89AE-86C1D2870A39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7AB5A0-C031-441B-9649-AAC944E06EE3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A9C1546F-2118-4963-BEFA-445A8AA0A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922D83-87A5-F750-E94E-D71A992B6A42}"/>
              </a:ext>
            </a:extLst>
          </p:cNvPr>
          <p:cNvSpPr/>
          <p:nvPr/>
        </p:nvSpPr>
        <p:spPr>
          <a:xfrm>
            <a:off x="626302" y="318002"/>
            <a:ext cx="10931359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PSYCHOLOGY?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F220D-1A76-F33D-39CF-8AEAE417B829}"/>
              </a:ext>
            </a:extLst>
          </p:cNvPr>
          <p:cNvSpPr/>
          <p:nvPr/>
        </p:nvSpPr>
        <p:spPr>
          <a:xfrm>
            <a:off x="626302" y="1435205"/>
            <a:ext cx="10926362" cy="4383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F7987-63B5-06FF-9C03-2A252A1D71E3}"/>
              </a:ext>
            </a:extLst>
          </p:cNvPr>
          <p:cNvSpPr txBox="1"/>
          <p:nvPr/>
        </p:nvSpPr>
        <p:spPr>
          <a:xfrm>
            <a:off x="883668" y="2736502"/>
            <a:ext cx="6476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Psychology is the scientific study of the mind and behaviour, including how people think, feel, act, and interact with others. </a:t>
            </a:r>
          </a:p>
        </p:txBody>
      </p:sp>
      <p:pic>
        <p:nvPicPr>
          <p:cNvPr id="6146" name="Picture 2" descr="Premium Vector | Psychologist online Human brain and Psychology Brain  tuning metaphor Subconscious Psychotherapy practice psychological help  Modern flat cartoon style Vector illustration on white background">
            <a:extLst>
              <a:ext uri="{FF2B5EF4-FFF2-40B4-BE49-F238E27FC236}">
                <a16:creationId xmlns:a16="http://schemas.microsoft.com/office/drawing/2014/main" id="{D48DEA57-B283-224F-297F-7EDDF4B6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312" y="2040482"/>
            <a:ext cx="4037380" cy="3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7BAB-031C-33BF-653E-CB24F9966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E200FC1-E486-88BB-94EB-4CBF979B4483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DF2EED4-2CC2-9DD4-BCF0-AED17C036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50FD6F-6536-59B0-D9C4-2FA2881F1953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9C5462-BE12-45CF-FA1D-B24708EEB962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A0B4B82-7BE5-6C4D-390E-CDC01536E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3F4566E-1D31-477D-9A5E-78C3A71FE77E}"/>
              </a:ext>
            </a:extLst>
          </p:cNvPr>
          <p:cNvSpPr/>
          <p:nvPr/>
        </p:nvSpPr>
        <p:spPr>
          <a:xfrm>
            <a:off x="626302" y="318002"/>
            <a:ext cx="10931359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STUDY PSYCHOLOGY?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A2009-06EC-7F48-97A4-716CF55F61AC}"/>
              </a:ext>
            </a:extLst>
          </p:cNvPr>
          <p:cNvSpPr/>
          <p:nvPr/>
        </p:nvSpPr>
        <p:spPr>
          <a:xfrm>
            <a:off x="626302" y="1435205"/>
            <a:ext cx="10926362" cy="4383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469A9-C258-6A61-B1FF-798EAB9508CA}"/>
              </a:ext>
            </a:extLst>
          </p:cNvPr>
          <p:cNvSpPr txBox="1"/>
          <p:nvPr/>
        </p:nvSpPr>
        <p:spPr>
          <a:xfrm>
            <a:off x="810491" y="1672936"/>
            <a:ext cx="1043247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Studying psychology has benefits for your personal and professional development. By studying psychology, you will: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yourself and others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critical thinking and research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Gain insight into mental health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Enhance your personal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Prepare for diverse career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Develop empathy and other personable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Think like a scientist</a:t>
            </a:r>
          </a:p>
          <a:p>
            <a:endParaRPr lang="en-GB" dirty="0"/>
          </a:p>
        </p:txBody>
      </p:sp>
      <p:pic>
        <p:nvPicPr>
          <p:cNvPr id="6" name="Picture 5" descr="A couple of people smoking&#10;&#10;Description automatically generated">
            <a:extLst>
              <a:ext uri="{FF2B5EF4-FFF2-40B4-BE49-F238E27FC236}">
                <a16:creationId xmlns:a16="http://schemas.microsoft.com/office/drawing/2014/main" id="{14F12DC0-EF9A-8AF6-72C4-7AB6406BB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5" t="18112" r="3733" b="13077"/>
          <a:stretch/>
        </p:blipFill>
        <p:spPr>
          <a:xfrm>
            <a:off x="7613880" y="2670463"/>
            <a:ext cx="3767629" cy="22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106C8-99A7-2655-2965-46F88CE78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1711801-883F-7315-4F39-7E5ABE603480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0E3002-CE16-D6A0-7C08-5B8C1483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EF11E5-870A-4AD6-7D59-0DB6E1D723E3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EDE3A0-20CB-9C7B-8BD8-D01A15121291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4BA549F-AA91-2EEC-CB31-3083C2D90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A986634-FF39-A9DD-D10C-AB385E8F08F6}"/>
              </a:ext>
            </a:extLst>
          </p:cNvPr>
          <p:cNvSpPr/>
          <p:nvPr/>
        </p:nvSpPr>
        <p:spPr>
          <a:xfrm>
            <a:off x="626302" y="318002"/>
            <a:ext cx="10931359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CAREERS IN PSYCHOLOGY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0A311-46A5-9E51-0635-C09C299F1555}"/>
              </a:ext>
            </a:extLst>
          </p:cNvPr>
          <p:cNvSpPr/>
          <p:nvPr/>
        </p:nvSpPr>
        <p:spPr>
          <a:xfrm>
            <a:off x="626302" y="1435205"/>
            <a:ext cx="10926362" cy="438370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CECC-B4A9-0206-67EC-84D060211C96}"/>
              </a:ext>
            </a:extLst>
          </p:cNvPr>
          <p:cNvSpPr txBox="1"/>
          <p:nvPr/>
        </p:nvSpPr>
        <p:spPr>
          <a:xfrm>
            <a:off x="724913" y="1564677"/>
            <a:ext cx="10742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Psychology offers a wide range of career opportunities across various industries, for example: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Clinical Psychologist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Educational Psychologist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Psychology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Substance Abuse Counsellor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Neuropsychologist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7194E-EF04-CBFB-E477-0D17AE313382}"/>
              </a:ext>
            </a:extLst>
          </p:cNvPr>
          <p:cNvSpPr txBox="1"/>
          <p:nvPr/>
        </p:nvSpPr>
        <p:spPr>
          <a:xfrm>
            <a:off x="6035238" y="2864253"/>
            <a:ext cx="54318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Researcher / Research Associate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Social Worker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Forensic Psychologist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Sports Psychologist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Wellbeing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Practioner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F8E01-FB1A-45DA-873F-5B49E719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5369DA6-7FDB-35E6-11B1-7C8EBBF577C5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A0A96A-2161-086B-6413-E5F2F066B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CF0D7D-BEED-46A2-8DBE-2C1352EB3E72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430F88-DCB7-B76A-9322-8B17AF1C6FBB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20D4D1D-539E-0688-3F52-90E8DADE9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056B552-16AB-9A9A-6C8F-B69EC4EA96F9}"/>
              </a:ext>
            </a:extLst>
          </p:cNvPr>
          <p:cNvSpPr/>
          <p:nvPr/>
        </p:nvSpPr>
        <p:spPr>
          <a:xfrm>
            <a:off x="626302" y="318002"/>
            <a:ext cx="10926361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D0BA3-07BD-F409-E863-019BC50C2EA8}"/>
              </a:ext>
            </a:extLst>
          </p:cNvPr>
          <p:cNvSpPr/>
          <p:nvPr/>
        </p:nvSpPr>
        <p:spPr>
          <a:xfrm>
            <a:off x="639338" y="1331660"/>
            <a:ext cx="10926361" cy="46100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0CDF9-AF65-9A2D-5FDF-3AA90431E352}"/>
              </a:ext>
            </a:extLst>
          </p:cNvPr>
          <p:cNvSpPr txBox="1"/>
          <p:nvPr/>
        </p:nvSpPr>
        <p:spPr>
          <a:xfrm>
            <a:off x="807881" y="1408223"/>
            <a:ext cx="105892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Your course takes two years to complete and is assessed over three Summer exams. </a:t>
            </a: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Each exam will: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Take 2 hours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Be worth 96 marks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Be equivalent to 33.3% of the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Include a combination of multiple choice, short answers and extended writing questions.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You will then be graded on a scale from A* to U grades.</a:t>
            </a:r>
          </a:p>
        </p:txBody>
      </p:sp>
    </p:spTree>
    <p:extLst>
      <p:ext uri="{BB962C8B-B14F-4D97-AF65-F5344CB8AC3E}">
        <p14:creationId xmlns:p14="http://schemas.microsoft.com/office/powerpoint/2010/main" val="20987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A3DA9-0661-37BF-D98B-34E48F6E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E4C09-47DD-2E45-25E4-EFE9C1829D2C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910325-B943-6EF7-E75C-BF250976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E45695-6C4F-25A3-AF8D-6E42457AFACE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CE544-DE50-24EC-EF9F-721EEFF14233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BA16C8C-4748-6C57-52F9-E84BEDF3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A9ADD6F-5589-BB2C-4C02-B3467EBF94A0}"/>
              </a:ext>
            </a:extLst>
          </p:cNvPr>
          <p:cNvSpPr/>
          <p:nvPr/>
        </p:nvSpPr>
        <p:spPr>
          <a:xfrm>
            <a:off x="626302" y="318002"/>
            <a:ext cx="10926361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SPECIFICATION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4B6357E-266F-7775-7972-CDE1960361A6}"/>
              </a:ext>
            </a:extLst>
          </p:cNvPr>
          <p:cNvSpPr txBox="1"/>
          <p:nvPr/>
        </p:nvSpPr>
        <p:spPr>
          <a:xfrm>
            <a:off x="639338" y="1331660"/>
            <a:ext cx="3051600" cy="323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Paper 1</a:t>
            </a:r>
          </a:p>
          <a:p>
            <a:pPr algn="ctr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Attachment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Clinical Psychology &amp; Mental Health 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Social Influence</a:t>
            </a:r>
          </a:p>
          <a:p>
            <a:pPr marL="342900" indent="-342900">
              <a:buFont typeface="Arial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621E1-7087-B610-A738-395520A5F6E0}"/>
              </a:ext>
            </a:extLst>
          </p:cNvPr>
          <p:cNvSpPr txBox="1"/>
          <p:nvPr/>
        </p:nvSpPr>
        <p:spPr>
          <a:xfrm>
            <a:off x="3852578" y="1331660"/>
            <a:ext cx="2867891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Paper 2 </a:t>
            </a:r>
          </a:p>
          <a:p>
            <a:pPr algn="ctr"/>
            <a:endParaRPr lang="en-GB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Research Methods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Approaches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Biopsychology</a:t>
            </a:r>
          </a:p>
          <a:p>
            <a:pPr marL="342900" indent="-342900">
              <a:buFont typeface="Arial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D1372-F2ED-BD33-9885-DB744878A4AD}"/>
              </a:ext>
            </a:extLst>
          </p:cNvPr>
          <p:cNvSpPr txBox="1"/>
          <p:nvPr/>
        </p:nvSpPr>
        <p:spPr>
          <a:xfrm>
            <a:off x="6990917" y="1331660"/>
            <a:ext cx="4561745" cy="46474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Paper 3</a:t>
            </a:r>
          </a:p>
          <a:p>
            <a:pPr algn="ctr"/>
            <a:endParaRPr lang="en-GB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* Issues and Debates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Plus, one option from the following: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Relationships, Cognition,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Gender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Schizophrenia, Eating Behaviour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Stress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Aggression, Forensic Psychology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Addiction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E0C420-CC6A-6E65-6A77-46135DD1133E}"/>
              </a:ext>
            </a:extLst>
          </p:cNvPr>
          <p:cNvSpPr/>
          <p:nvPr/>
        </p:nvSpPr>
        <p:spPr>
          <a:xfrm>
            <a:off x="639338" y="1413164"/>
            <a:ext cx="2976698" cy="2815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83C06-36BF-8942-3378-C3E080AFFDA0}"/>
              </a:ext>
            </a:extLst>
          </p:cNvPr>
          <p:cNvSpPr/>
          <p:nvPr/>
        </p:nvSpPr>
        <p:spPr>
          <a:xfrm>
            <a:off x="3798175" y="1413164"/>
            <a:ext cx="2976698" cy="2815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39A62-1A0B-081F-2B7D-140AC9F626FB}"/>
              </a:ext>
            </a:extLst>
          </p:cNvPr>
          <p:cNvSpPr/>
          <p:nvPr/>
        </p:nvSpPr>
        <p:spPr>
          <a:xfrm>
            <a:off x="6942006" y="1412998"/>
            <a:ext cx="4610656" cy="45660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E0F4C-B9D1-B6C1-7DD3-71D083C7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F29219B-7996-28D2-6A88-253C51EF43F7}"/>
              </a:ext>
            </a:extLst>
          </p:cNvPr>
          <p:cNvGrpSpPr/>
          <p:nvPr/>
        </p:nvGrpSpPr>
        <p:grpSpPr>
          <a:xfrm>
            <a:off x="499634" y="6066263"/>
            <a:ext cx="11053030" cy="556527"/>
            <a:chOff x="499634" y="6066263"/>
            <a:chExt cx="11053030" cy="55652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13653E-DF5A-A5F4-1A29-50799FAFD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99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47610" y="6176451"/>
              <a:ext cx="1405054" cy="429248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F649E9-45F6-8E5F-3BBD-77D8C14F4AE9}"/>
                </a:ext>
              </a:extLst>
            </p:cNvPr>
            <p:cNvCxnSpPr>
              <a:cxnSpLocks/>
            </p:cNvCxnSpPr>
            <p:nvPr/>
          </p:nvCxnSpPr>
          <p:spPr>
            <a:xfrm>
              <a:off x="626302" y="6066263"/>
              <a:ext cx="4906800" cy="0"/>
            </a:xfrm>
            <a:prstGeom prst="line">
              <a:avLst/>
            </a:prstGeom>
            <a:ln w="63500">
              <a:solidFill>
                <a:srgbClr val="F7A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5A3CE7-BFBC-D2FD-6258-5193006AD74D}"/>
                </a:ext>
              </a:extLst>
            </p:cNvPr>
            <p:cNvSpPr/>
            <p:nvPr/>
          </p:nvSpPr>
          <p:spPr>
            <a:xfrm>
              <a:off x="1263502" y="6190790"/>
              <a:ext cx="4269600" cy="432000"/>
            </a:xfrm>
            <a:prstGeom prst="rect">
              <a:avLst/>
            </a:prstGeom>
            <a:solidFill>
              <a:srgbClr val="F7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TUTOR2U.NET/PSYCHOLOGY</a:t>
              </a:r>
            </a:p>
          </p:txBody>
        </p:sp>
        <p:pic>
          <p:nvPicPr>
            <p:cNvPr id="22" name="Picture 2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7835E87-9355-B28E-7C0D-3F55F7410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34" y="6158521"/>
              <a:ext cx="768068" cy="44633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69E1283-91BD-28D9-018B-FDB13523251E}"/>
              </a:ext>
            </a:extLst>
          </p:cNvPr>
          <p:cNvSpPr/>
          <p:nvPr/>
        </p:nvSpPr>
        <p:spPr>
          <a:xfrm>
            <a:off x="626302" y="318002"/>
            <a:ext cx="10926361" cy="889132"/>
          </a:xfrm>
          <a:prstGeom prst="rect">
            <a:avLst/>
          </a:prstGeom>
          <a:solidFill>
            <a:srgbClr val="F7A6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I EXPLORE?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F20DD-6D9C-8B67-1716-4651F810A25F}"/>
              </a:ext>
            </a:extLst>
          </p:cNvPr>
          <p:cNvSpPr txBox="1"/>
          <p:nvPr/>
        </p:nvSpPr>
        <p:spPr>
          <a:xfrm>
            <a:off x="719441" y="1446516"/>
            <a:ext cx="101306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Here are some example questions and topics you will explore in your course!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BFB78-B661-0E4E-ECB5-99927A48986F}"/>
              </a:ext>
            </a:extLst>
          </p:cNvPr>
          <p:cNvSpPr/>
          <p:nvPr/>
        </p:nvSpPr>
        <p:spPr>
          <a:xfrm>
            <a:off x="639338" y="1412998"/>
            <a:ext cx="10913324" cy="44370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A6CA5-5DE2-CC44-156E-65DA27F9BAF7}"/>
              </a:ext>
            </a:extLst>
          </p:cNvPr>
          <p:cNvSpPr txBox="1"/>
          <p:nvPr/>
        </p:nvSpPr>
        <p:spPr>
          <a:xfrm>
            <a:off x="719441" y="1908180"/>
            <a:ext cx="5295959" cy="3913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too obedient?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conform to others?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early attachments affect us?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gender bias in psychology?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understand what ‘normal’ is?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eyewitnesses get it wrong? 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forget things?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204DE-B221-851E-1D66-3892E50F36C6}"/>
              </a:ext>
            </a:extLst>
          </p:cNvPr>
          <p:cNvSpPr txBox="1"/>
          <p:nvPr/>
        </p:nvSpPr>
        <p:spPr>
          <a:xfrm>
            <a:off x="6002329" y="1908180"/>
            <a:ext cx="5901596" cy="3913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phobias develop?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experience depression?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our genes cause OCD?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psychology help the economy?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have free will?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be studying animals? </a:t>
            </a:r>
          </a:p>
          <a:p>
            <a:pPr marL="36000">
              <a:lnSpc>
                <a:spcPct val="150000"/>
              </a:lnSpc>
            </a:pPr>
            <a:r>
              <a:rPr lang="en-GB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research cause harm?</a:t>
            </a:r>
          </a:p>
        </p:txBody>
      </p:sp>
    </p:spTree>
    <p:extLst>
      <p:ext uri="{BB962C8B-B14F-4D97-AF65-F5344CB8AC3E}">
        <p14:creationId xmlns:p14="http://schemas.microsoft.com/office/powerpoint/2010/main" val="186836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544756025224291259B8D0AAFDD09" ma:contentTypeVersion="15" ma:contentTypeDescription="Create a new document." ma:contentTypeScope="" ma:versionID="5a4584ffb72ed54219cbd5a4e0fee27e">
  <xsd:schema xmlns:xsd="http://www.w3.org/2001/XMLSchema" xmlns:xs="http://www.w3.org/2001/XMLSchema" xmlns:p="http://schemas.microsoft.com/office/2006/metadata/properties" xmlns:ns1="http://schemas.microsoft.com/sharepoint/v3" xmlns:ns2="3c34799c-639e-467b-b21c-d05285f8a5cc" xmlns:ns3="7ca93b0f-2066-4d1f-aac9-3484ca9b4449" targetNamespace="http://schemas.microsoft.com/office/2006/metadata/properties" ma:root="true" ma:fieldsID="dbb47202f9de433993f25a2548232e46" ns1:_="" ns2:_="" ns3:_="">
    <xsd:import namespace="http://schemas.microsoft.com/sharepoint/v3"/>
    <xsd:import namespace="3c34799c-639e-467b-b21c-d05285f8a5cc"/>
    <xsd:import namespace="7ca93b0f-2066-4d1f-aac9-3484ca9b44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4799c-639e-467b-b21c-d05285f8a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93b0f-2066-4d1f-aac9-3484ca9b444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c427e1-1fb1-4043-8f6e-baea0404ee9c}" ma:internalName="TaxCatchAll" ma:showField="CatchAllData" ma:web="7ca93b0f-2066-4d1f-aac9-3484ca9b44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7ca93b0f-2066-4d1f-aac9-3484ca9b4449" xsi:nil="true"/>
    <_ip_UnifiedCompliancePolicyProperties xmlns="http://schemas.microsoft.com/sharepoint/v3" xsi:nil="true"/>
    <lcf76f155ced4ddcb4097134ff3c332f xmlns="3c34799c-639e-467b-b21c-d05285f8a5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CF1ABF-4CC6-49FA-A770-E9005E8503E5}"/>
</file>

<file path=customXml/itemProps2.xml><?xml version="1.0" encoding="utf-8"?>
<ds:datastoreItem xmlns:ds="http://schemas.openxmlformats.org/officeDocument/2006/customXml" ds:itemID="{70F33B33-8EE9-4A80-B3FF-7E56F0BA2425}"/>
</file>

<file path=customXml/itemProps3.xml><?xml version="1.0" encoding="utf-8"?>
<ds:datastoreItem xmlns:ds="http://schemas.openxmlformats.org/officeDocument/2006/customXml" ds:itemID="{98E61395-AAD9-4114-B07E-150071EEB668}"/>
</file>

<file path=docProps/app.xml><?xml version="1.0" encoding="utf-8"?>
<Properties xmlns="http://schemas.openxmlformats.org/officeDocument/2006/extended-properties" xmlns:vt="http://schemas.openxmlformats.org/officeDocument/2006/docPropsVTypes">
  <TotalTime>4267</TotalTime>
  <Words>387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Hastie</dc:creator>
  <cp:lastModifiedBy>May, J (Forge Valley - Staff)</cp:lastModifiedBy>
  <cp:revision>75</cp:revision>
  <dcterms:created xsi:type="dcterms:W3CDTF">2024-04-02T12:11:19Z</dcterms:created>
  <dcterms:modified xsi:type="dcterms:W3CDTF">2026-06-16T09:55:23Z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0x010100820544756025224291259B8D0AAFDD09</vt:lpwstr>
  </property>
</Properties>
</file>