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267" r:id="rId6"/>
    <p:sldId id="257" r:id="rId7"/>
    <p:sldId id="276" r:id="rId8"/>
    <p:sldId id="258" r:id="rId9"/>
    <p:sldId id="289" r:id="rId10"/>
    <p:sldId id="291" r:id="rId11"/>
    <p:sldId id="298" r:id="rId12"/>
    <p:sldId id="281" r:id="rId13"/>
    <p:sldId id="272" r:id="rId14"/>
    <p:sldId id="275" r:id="rId15"/>
    <p:sldId id="269" r:id="rId16"/>
    <p:sldId id="277" r:id="rId17"/>
    <p:sldId id="262" r:id="rId18"/>
    <p:sldId id="285" r:id="rId19"/>
    <p:sldId id="287" r:id="rId20"/>
    <p:sldId id="261" r:id="rId21"/>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FE6"/>
    <a:srgbClr val="FFE79B"/>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55" autoAdjust="0"/>
  </p:normalViewPr>
  <p:slideViewPr>
    <p:cSldViewPr snapToGrid="0">
      <p:cViewPr varScale="1">
        <p:scale>
          <a:sx n="101" d="100"/>
          <a:sy n="101" d="100"/>
        </p:scale>
        <p:origin x="191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on, C (Forge Valley - Staff)" userId="3941523c-b18d-4feb-ace3-bf83623d6b46" providerId="ADAL" clId="{54962646-59F0-4116-93E3-565FFD279F45}"/>
    <pc:docChg chg="custSel addSld delSld modSld sldOrd">
      <pc:chgData name="Lyon, C (Forge Valley - Staff)" userId="3941523c-b18d-4feb-ace3-bf83623d6b46" providerId="ADAL" clId="{54962646-59F0-4116-93E3-565FFD279F45}" dt="2025-02-12T11:25:21.980" v="850" actId="1076"/>
      <pc:docMkLst>
        <pc:docMk/>
      </pc:docMkLst>
      <pc:sldChg chg="addSp modSp">
        <pc:chgData name="Lyon, C (Forge Valley - Staff)" userId="3941523c-b18d-4feb-ace3-bf83623d6b46" providerId="ADAL" clId="{54962646-59F0-4116-93E3-565FFD279F45}" dt="2025-02-12T10:59:59.515" v="290" actId="1076"/>
        <pc:sldMkLst>
          <pc:docMk/>
          <pc:sldMk cId="0" sldId="256"/>
        </pc:sldMkLst>
        <pc:spChg chg="mod">
          <ac:chgData name="Lyon, C (Forge Valley - Staff)" userId="3941523c-b18d-4feb-ace3-bf83623d6b46" providerId="ADAL" clId="{54962646-59F0-4116-93E3-565FFD279F45}" dt="2025-02-12T10:40:54.693" v="100" actId="1076"/>
          <ac:spMkLst>
            <pc:docMk/>
            <pc:sldMk cId="0" sldId="256"/>
            <ac:spMk id="5122" creationId="{9617B0BB-DD0C-4357-9BF1-ADA9047003E7}"/>
          </ac:spMkLst>
        </pc:spChg>
        <pc:picChg chg="mod">
          <ac:chgData name="Lyon, C (Forge Valley - Staff)" userId="3941523c-b18d-4feb-ace3-bf83623d6b46" providerId="ADAL" clId="{54962646-59F0-4116-93E3-565FFD279F45}" dt="2025-02-12T10:59:28.596" v="289" actId="1076"/>
          <ac:picMkLst>
            <pc:docMk/>
            <pc:sldMk cId="0" sldId="256"/>
            <ac:picMk id="3" creationId="{C533C1EA-9959-4EC6-896F-237390432C43}"/>
          </ac:picMkLst>
        </pc:picChg>
        <pc:picChg chg="add mod">
          <ac:chgData name="Lyon, C (Forge Valley - Staff)" userId="3941523c-b18d-4feb-ace3-bf83623d6b46" providerId="ADAL" clId="{54962646-59F0-4116-93E3-565FFD279F45}" dt="2025-02-12T10:59:59.515" v="290" actId="1076"/>
          <ac:picMkLst>
            <pc:docMk/>
            <pc:sldMk cId="0" sldId="256"/>
            <ac:picMk id="2050" creationId="{ADDAAE68-B867-4597-8F32-C67808A173D3}"/>
          </ac:picMkLst>
        </pc:picChg>
      </pc:sldChg>
      <pc:sldChg chg="addSp delSp modSp">
        <pc:chgData name="Lyon, C (Forge Valley - Staff)" userId="3941523c-b18d-4feb-ace3-bf83623d6b46" providerId="ADAL" clId="{54962646-59F0-4116-93E3-565FFD279F45}" dt="2025-02-12T10:31:19.058" v="78" actId="20577"/>
        <pc:sldMkLst>
          <pc:docMk/>
          <pc:sldMk cId="0" sldId="258"/>
        </pc:sldMkLst>
        <pc:spChg chg="mod">
          <ac:chgData name="Lyon, C (Forge Valley - Staff)" userId="3941523c-b18d-4feb-ace3-bf83623d6b46" providerId="ADAL" clId="{54962646-59F0-4116-93E3-565FFD279F45}" dt="2025-02-12T10:31:19.058" v="78" actId="20577"/>
          <ac:spMkLst>
            <pc:docMk/>
            <pc:sldMk cId="0" sldId="258"/>
            <ac:spMk id="13315" creationId="{5827656B-8B83-47D9-B543-5335DB77BFBE}"/>
          </ac:spMkLst>
        </pc:spChg>
        <pc:picChg chg="del">
          <ac:chgData name="Lyon, C (Forge Valley - Staff)" userId="3941523c-b18d-4feb-ace3-bf83623d6b46" providerId="ADAL" clId="{54962646-59F0-4116-93E3-565FFD279F45}" dt="2025-02-12T10:14:55.193" v="3" actId="478"/>
          <ac:picMkLst>
            <pc:docMk/>
            <pc:sldMk cId="0" sldId="258"/>
            <ac:picMk id="2" creationId="{B6212EF0-F565-B04B-4CCE-7B0F3163D03D}"/>
          </ac:picMkLst>
        </pc:picChg>
        <pc:picChg chg="add mod">
          <ac:chgData name="Lyon, C (Forge Valley - Staff)" userId="3941523c-b18d-4feb-ace3-bf83623d6b46" providerId="ADAL" clId="{54962646-59F0-4116-93E3-565FFD279F45}" dt="2025-02-12T10:14:57.605" v="4" actId="1076"/>
          <ac:picMkLst>
            <pc:docMk/>
            <pc:sldMk cId="0" sldId="258"/>
            <ac:picMk id="1026" creationId="{C380EAE7-4CE3-477D-AA68-C0BDF2776003}"/>
          </ac:picMkLst>
        </pc:picChg>
      </pc:sldChg>
      <pc:sldChg chg="modSp">
        <pc:chgData name="Lyon, C (Forge Valley - Staff)" userId="3941523c-b18d-4feb-ace3-bf83623d6b46" providerId="ADAL" clId="{54962646-59F0-4116-93E3-565FFD279F45}" dt="2025-02-12T10:58:22.091" v="284" actId="20577"/>
        <pc:sldMkLst>
          <pc:docMk/>
          <pc:sldMk cId="0" sldId="262"/>
        </pc:sldMkLst>
        <pc:spChg chg="mod">
          <ac:chgData name="Lyon, C (Forge Valley - Staff)" userId="3941523c-b18d-4feb-ace3-bf83623d6b46" providerId="ADAL" clId="{54962646-59F0-4116-93E3-565FFD279F45}" dt="2025-02-12T10:51:30.171" v="174" actId="1076"/>
          <ac:spMkLst>
            <pc:docMk/>
            <pc:sldMk cId="0" sldId="262"/>
            <ac:spMk id="31746" creationId="{463125BA-76E3-4F03-8DE3-2E84398507C8}"/>
          </ac:spMkLst>
        </pc:spChg>
        <pc:spChg chg="mod">
          <ac:chgData name="Lyon, C (Forge Valley - Staff)" userId="3941523c-b18d-4feb-ace3-bf83623d6b46" providerId="ADAL" clId="{54962646-59F0-4116-93E3-565FFD279F45}" dt="2025-02-12T10:58:22.091" v="284" actId="20577"/>
          <ac:spMkLst>
            <pc:docMk/>
            <pc:sldMk cId="0" sldId="262"/>
            <ac:spMk id="31748" creationId="{424E7D5A-F5FC-4FCF-89B4-3A89103E8F9C}"/>
          </ac:spMkLst>
        </pc:spChg>
        <pc:picChg chg="mod">
          <ac:chgData name="Lyon, C (Forge Valley - Staff)" userId="3941523c-b18d-4feb-ace3-bf83623d6b46" providerId="ADAL" clId="{54962646-59F0-4116-93E3-565FFD279F45}" dt="2025-02-12T10:58:17.698" v="283" actId="1076"/>
          <ac:picMkLst>
            <pc:docMk/>
            <pc:sldMk cId="0" sldId="262"/>
            <ac:picMk id="3" creationId="{434D5B2B-1F7A-4128-B295-CB9B70328CAB}"/>
          </ac:picMkLst>
        </pc:picChg>
      </pc:sldChg>
      <pc:sldChg chg="del">
        <pc:chgData name="Lyon, C (Forge Valley - Staff)" userId="3941523c-b18d-4feb-ace3-bf83623d6b46" providerId="ADAL" clId="{54962646-59F0-4116-93E3-565FFD279F45}" dt="2025-02-12T10:30:19.707" v="32" actId="2696"/>
        <pc:sldMkLst>
          <pc:docMk/>
          <pc:sldMk cId="0" sldId="264"/>
        </pc:sldMkLst>
      </pc:sldChg>
      <pc:sldChg chg="del">
        <pc:chgData name="Lyon, C (Forge Valley - Staff)" userId="3941523c-b18d-4feb-ace3-bf83623d6b46" providerId="ADAL" clId="{54962646-59F0-4116-93E3-565FFD279F45}" dt="2025-02-12T10:29:46.294" v="19" actId="2696"/>
        <pc:sldMkLst>
          <pc:docMk/>
          <pc:sldMk cId="0" sldId="268"/>
        </pc:sldMkLst>
      </pc:sldChg>
      <pc:sldChg chg="addSp modSp">
        <pc:chgData name="Lyon, C (Forge Valley - Staff)" userId="3941523c-b18d-4feb-ace3-bf83623d6b46" providerId="ADAL" clId="{54962646-59F0-4116-93E3-565FFD279F45}" dt="2025-02-12T10:56:58.624" v="282" actId="1076"/>
        <pc:sldMkLst>
          <pc:docMk/>
          <pc:sldMk cId="0" sldId="272"/>
        </pc:sldMkLst>
        <pc:spChg chg="add mod">
          <ac:chgData name="Lyon, C (Forge Valley - Staff)" userId="3941523c-b18d-4feb-ace3-bf83623d6b46" providerId="ADAL" clId="{54962646-59F0-4116-93E3-565FFD279F45}" dt="2025-02-12T10:56:52.955" v="281" actId="403"/>
          <ac:spMkLst>
            <pc:docMk/>
            <pc:sldMk cId="0" sldId="272"/>
            <ac:spMk id="2" creationId="{C9CCBBE4-F711-4C0B-AD63-7222ACD133E6}"/>
          </ac:spMkLst>
        </pc:spChg>
        <pc:spChg chg="mod">
          <ac:chgData name="Lyon, C (Forge Valley - Staff)" userId="3941523c-b18d-4feb-ace3-bf83623d6b46" providerId="ADAL" clId="{54962646-59F0-4116-93E3-565FFD279F45}" dt="2025-02-12T10:29:36.607" v="16" actId="404"/>
          <ac:spMkLst>
            <pc:docMk/>
            <pc:sldMk cId="0" sldId="272"/>
            <ac:spMk id="13314" creationId="{20DA624F-1F8A-4DE7-AD38-AE281BA716D9}"/>
          </ac:spMkLst>
        </pc:spChg>
        <pc:picChg chg="mod">
          <ac:chgData name="Lyon, C (Forge Valley - Staff)" userId="3941523c-b18d-4feb-ace3-bf83623d6b46" providerId="ADAL" clId="{54962646-59F0-4116-93E3-565FFD279F45}" dt="2025-02-12T10:56:58.624" v="282" actId="1076"/>
          <ac:picMkLst>
            <pc:docMk/>
            <pc:sldMk cId="0" sldId="272"/>
            <ac:picMk id="3" creationId="{9F06D553-3252-47DE-8B82-25D09A54BA8F}"/>
          </ac:picMkLst>
        </pc:picChg>
      </pc:sldChg>
      <pc:sldChg chg="modSp del">
        <pc:chgData name="Lyon, C (Forge Valley - Staff)" userId="3941523c-b18d-4feb-ace3-bf83623d6b46" providerId="ADAL" clId="{54962646-59F0-4116-93E3-565FFD279F45}" dt="2025-02-12T11:07:48.950" v="455" actId="2696"/>
        <pc:sldMkLst>
          <pc:docMk/>
          <pc:sldMk cId="0" sldId="273"/>
        </pc:sldMkLst>
        <pc:spChg chg="mod">
          <ac:chgData name="Lyon, C (Forge Valley - Staff)" userId="3941523c-b18d-4feb-ace3-bf83623d6b46" providerId="ADAL" clId="{54962646-59F0-4116-93E3-565FFD279F45}" dt="2025-02-12T11:07:45.293" v="454" actId="20577"/>
          <ac:spMkLst>
            <pc:docMk/>
            <pc:sldMk cId="0" sldId="273"/>
            <ac:spMk id="4" creationId="{472A8579-8798-4346-B5F9-4660C703DF70}"/>
          </ac:spMkLst>
        </pc:spChg>
      </pc:sldChg>
      <pc:sldChg chg="addSp modSp">
        <pc:chgData name="Lyon, C (Forge Valley - Staff)" userId="3941523c-b18d-4feb-ace3-bf83623d6b46" providerId="ADAL" clId="{54962646-59F0-4116-93E3-565FFD279F45}" dt="2025-02-12T10:45:58.593" v="105" actId="1076"/>
        <pc:sldMkLst>
          <pc:docMk/>
          <pc:sldMk cId="0" sldId="275"/>
        </pc:sldMkLst>
        <pc:spChg chg="add mod">
          <ac:chgData name="Lyon, C (Forge Valley - Staff)" userId="3941523c-b18d-4feb-ace3-bf83623d6b46" providerId="ADAL" clId="{54962646-59F0-4116-93E3-565FFD279F45}" dt="2025-02-12T10:45:58.593" v="105" actId="1076"/>
          <ac:spMkLst>
            <pc:docMk/>
            <pc:sldMk cId="0" sldId="275"/>
            <ac:spMk id="4" creationId="{5FA7357E-FA3D-47E9-A28F-85C56BD12A13}"/>
          </ac:spMkLst>
        </pc:spChg>
        <pc:spChg chg="mod">
          <ac:chgData name="Lyon, C (Forge Valley - Staff)" userId="3941523c-b18d-4feb-ace3-bf83623d6b46" providerId="ADAL" clId="{54962646-59F0-4116-93E3-565FFD279F45}" dt="2025-02-12T10:30:01.798" v="25" actId="14100"/>
          <ac:spMkLst>
            <pc:docMk/>
            <pc:sldMk cId="0" sldId="275"/>
            <ac:spMk id="17410" creationId="{B2D3234E-AF5D-4F0A-A0CD-CC68B0CBC235}"/>
          </ac:spMkLst>
        </pc:spChg>
        <pc:picChg chg="mod">
          <ac:chgData name="Lyon, C (Forge Valley - Staff)" userId="3941523c-b18d-4feb-ace3-bf83623d6b46" providerId="ADAL" clId="{54962646-59F0-4116-93E3-565FFD279F45}" dt="2025-02-12T10:30:07.206" v="27" actId="1076"/>
          <ac:picMkLst>
            <pc:docMk/>
            <pc:sldMk cId="0" sldId="275"/>
            <ac:picMk id="3" creationId="{DD1AFAEF-711E-4EA2-AEC7-38DA8CFF0FE9}"/>
          </ac:picMkLst>
        </pc:picChg>
      </pc:sldChg>
      <pc:sldChg chg="addSp modSp">
        <pc:chgData name="Lyon, C (Forge Valley - Staff)" userId="3941523c-b18d-4feb-ace3-bf83623d6b46" providerId="ADAL" clId="{54962646-59F0-4116-93E3-565FFD279F45}" dt="2025-02-12T10:55:36.118" v="278" actId="115"/>
        <pc:sldMkLst>
          <pc:docMk/>
          <pc:sldMk cId="0" sldId="281"/>
        </pc:sldMkLst>
        <pc:spChg chg="add mod">
          <ac:chgData name="Lyon, C (Forge Valley - Staff)" userId="3941523c-b18d-4feb-ace3-bf83623d6b46" providerId="ADAL" clId="{54962646-59F0-4116-93E3-565FFD279F45}" dt="2025-02-12T10:55:36.118" v="278" actId="115"/>
          <ac:spMkLst>
            <pc:docMk/>
            <pc:sldMk cId="0" sldId="281"/>
            <ac:spMk id="2" creationId="{C2C044AF-FCA5-430A-B164-594C18FB9B08}"/>
          </ac:spMkLst>
        </pc:spChg>
        <pc:picChg chg="mod">
          <ac:chgData name="Lyon, C (Forge Valley - Staff)" userId="3941523c-b18d-4feb-ace3-bf83623d6b46" providerId="ADAL" clId="{54962646-59F0-4116-93E3-565FFD279F45}" dt="2025-02-12T10:54:26.500" v="175" actId="1076"/>
          <ac:picMkLst>
            <pc:docMk/>
            <pc:sldMk cId="0" sldId="281"/>
            <ac:picMk id="7" creationId="{8C99A27B-3DAF-47A1-9FF9-E29DE8DDF353}"/>
          </ac:picMkLst>
        </pc:picChg>
      </pc:sldChg>
      <pc:sldChg chg="del">
        <pc:chgData name="Lyon, C (Forge Valley - Staff)" userId="3941523c-b18d-4feb-ace3-bf83623d6b46" providerId="ADAL" clId="{54962646-59F0-4116-93E3-565FFD279F45}" dt="2025-02-12T11:07:52.270" v="456" actId="2696"/>
        <pc:sldMkLst>
          <pc:docMk/>
          <pc:sldMk cId="0" sldId="283"/>
        </pc:sldMkLst>
      </pc:sldChg>
      <pc:sldChg chg="modSp">
        <pc:chgData name="Lyon, C (Forge Valley - Staff)" userId="3941523c-b18d-4feb-ace3-bf83623d6b46" providerId="ADAL" clId="{54962646-59F0-4116-93E3-565FFD279F45}" dt="2025-02-12T10:48:28.739" v="171" actId="14100"/>
        <pc:sldMkLst>
          <pc:docMk/>
          <pc:sldMk cId="0" sldId="285"/>
        </pc:sldMkLst>
        <pc:spChg chg="mod">
          <ac:chgData name="Lyon, C (Forge Valley - Staff)" userId="3941523c-b18d-4feb-ace3-bf83623d6b46" providerId="ADAL" clId="{54962646-59F0-4116-93E3-565FFD279F45}" dt="2025-02-12T10:48:06.917" v="170" actId="20577"/>
          <ac:spMkLst>
            <pc:docMk/>
            <pc:sldMk cId="0" sldId="285"/>
            <ac:spMk id="17412" creationId="{21A11D96-D6E5-448B-9103-BF60CC9323B7}"/>
          </ac:spMkLst>
        </pc:spChg>
        <pc:picChg chg="mod">
          <ac:chgData name="Lyon, C (Forge Valley - Staff)" userId="3941523c-b18d-4feb-ace3-bf83623d6b46" providerId="ADAL" clId="{54962646-59F0-4116-93E3-565FFD279F45}" dt="2025-02-12T10:48:28.739" v="171" actId="14100"/>
          <ac:picMkLst>
            <pc:docMk/>
            <pc:sldMk cId="0" sldId="285"/>
            <ac:picMk id="33797" creationId="{6008CDE3-2160-4939-8CE8-E232EC16E2DF}"/>
          </ac:picMkLst>
        </pc:picChg>
      </pc:sldChg>
      <pc:sldChg chg="del">
        <pc:chgData name="Lyon, C (Forge Valley - Staff)" userId="3941523c-b18d-4feb-ace3-bf83623d6b46" providerId="ADAL" clId="{54962646-59F0-4116-93E3-565FFD279F45}" dt="2025-02-12T10:49:41.941" v="172" actId="2696"/>
        <pc:sldMkLst>
          <pc:docMk/>
          <pc:sldMk cId="0" sldId="286"/>
        </pc:sldMkLst>
      </pc:sldChg>
      <pc:sldChg chg="addSp modSp">
        <pc:chgData name="Lyon, C (Forge Valley - Staff)" userId="3941523c-b18d-4feb-ace3-bf83623d6b46" providerId="ADAL" clId="{54962646-59F0-4116-93E3-565FFD279F45}" dt="2025-02-12T11:13:13.595" v="777" actId="14100"/>
        <pc:sldMkLst>
          <pc:docMk/>
          <pc:sldMk cId="0" sldId="287"/>
        </pc:sldMkLst>
        <pc:spChg chg="add mod">
          <ac:chgData name="Lyon, C (Forge Valley - Staff)" userId="3941523c-b18d-4feb-ace3-bf83623d6b46" providerId="ADAL" clId="{54962646-59F0-4116-93E3-565FFD279F45}" dt="2025-02-12T11:02:46.382" v="336" actId="1076"/>
          <ac:spMkLst>
            <pc:docMk/>
            <pc:sldMk cId="0" sldId="287"/>
            <ac:spMk id="5" creationId="{217D110E-FE7F-4940-B9E7-557FF1274F87}"/>
          </ac:spMkLst>
        </pc:spChg>
        <pc:spChg chg="add mod">
          <ac:chgData name="Lyon, C (Forge Valley - Staff)" userId="3941523c-b18d-4feb-ace3-bf83623d6b46" providerId="ADAL" clId="{54962646-59F0-4116-93E3-565FFD279F45}" dt="2025-02-12T11:12:30.693" v="776" actId="5793"/>
          <ac:spMkLst>
            <pc:docMk/>
            <pc:sldMk cId="0" sldId="287"/>
            <ac:spMk id="6" creationId="{5A85FB2F-B935-480A-BCA9-81A25B779E7B}"/>
          </ac:spMkLst>
        </pc:spChg>
        <pc:spChg chg="mod">
          <ac:chgData name="Lyon, C (Forge Valley - Staff)" userId="3941523c-b18d-4feb-ace3-bf83623d6b46" providerId="ADAL" clId="{54962646-59F0-4116-93E3-565FFD279F45}" dt="2025-02-12T11:12:27.330" v="775" actId="12"/>
          <ac:spMkLst>
            <pc:docMk/>
            <pc:sldMk cId="0" sldId="287"/>
            <ac:spMk id="21507" creationId="{90AF059C-DBD4-4174-ACE4-CCD3DB1531DB}"/>
          </ac:spMkLst>
        </pc:spChg>
        <pc:spChg chg="mod">
          <ac:chgData name="Lyon, C (Forge Valley - Staff)" userId="3941523c-b18d-4feb-ace3-bf83623d6b46" providerId="ADAL" clId="{54962646-59F0-4116-93E3-565FFD279F45}" dt="2025-02-12T11:02:43.430" v="333" actId="1076"/>
          <ac:spMkLst>
            <pc:docMk/>
            <pc:sldMk cId="0" sldId="287"/>
            <ac:spMk id="35842" creationId="{52345241-A472-4805-888E-0DB2652AD5D1}"/>
          </ac:spMkLst>
        </pc:spChg>
        <pc:picChg chg="mod">
          <ac:chgData name="Lyon, C (Forge Valley - Staff)" userId="3941523c-b18d-4feb-ace3-bf83623d6b46" providerId="ADAL" clId="{54962646-59F0-4116-93E3-565FFD279F45}" dt="2025-02-12T11:13:13.595" v="777" actId="14100"/>
          <ac:picMkLst>
            <pc:docMk/>
            <pc:sldMk cId="0" sldId="287"/>
            <ac:picMk id="35844" creationId="{3454D7B2-E2CF-4330-84A4-A6C81649AB92}"/>
          </ac:picMkLst>
        </pc:picChg>
      </pc:sldChg>
      <pc:sldChg chg="del">
        <pc:chgData name="Lyon, C (Forge Valley - Staff)" userId="3941523c-b18d-4feb-ace3-bf83623d6b46" providerId="ADAL" clId="{54962646-59F0-4116-93E3-565FFD279F45}" dt="2025-02-12T10:29:01.206" v="6" actId="2696"/>
        <pc:sldMkLst>
          <pc:docMk/>
          <pc:sldMk cId="971046833" sldId="290"/>
        </pc:sldMkLst>
      </pc:sldChg>
      <pc:sldChg chg="ord">
        <pc:chgData name="Lyon, C (Forge Valley - Staff)" userId="3941523c-b18d-4feb-ace3-bf83623d6b46" providerId="ADAL" clId="{54962646-59F0-4116-93E3-565FFD279F45}" dt="2025-02-12T10:15:32.232" v="5"/>
        <pc:sldMkLst>
          <pc:docMk/>
          <pc:sldMk cId="2928623177" sldId="291"/>
        </pc:sldMkLst>
      </pc:sldChg>
      <pc:sldChg chg="del">
        <pc:chgData name="Lyon, C (Forge Valley - Staff)" userId="3941523c-b18d-4feb-ace3-bf83623d6b46" providerId="ADAL" clId="{54962646-59F0-4116-93E3-565FFD279F45}" dt="2025-02-12T10:31:37.716" v="79" actId="2696"/>
        <pc:sldMkLst>
          <pc:docMk/>
          <pc:sldMk cId="3134290081" sldId="292"/>
        </pc:sldMkLst>
      </pc:sldChg>
      <pc:sldChg chg="del">
        <pc:chgData name="Lyon, C (Forge Valley - Staff)" userId="3941523c-b18d-4feb-ace3-bf83623d6b46" providerId="ADAL" clId="{54962646-59F0-4116-93E3-565FFD279F45}" dt="2025-02-12T10:31:38.649" v="80" actId="2696"/>
        <pc:sldMkLst>
          <pc:docMk/>
          <pc:sldMk cId="2907465688" sldId="293"/>
        </pc:sldMkLst>
      </pc:sldChg>
      <pc:sldChg chg="del">
        <pc:chgData name="Lyon, C (Forge Valley - Staff)" userId="3941523c-b18d-4feb-ace3-bf83623d6b46" providerId="ADAL" clId="{54962646-59F0-4116-93E3-565FFD279F45}" dt="2025-02-12T10:31:39.835" v="81" actId="2696"/>
        <pc:sldMkLst>
          <pc:docMk/>
          <pc:sldMk cId="2909552035" sldId="294"/>
        </pc:sldMkLst>
      </pc:sldChg>
      <pc:sldChg chg="del">
        <pc:chgData name="Lyon, C (Forge Valley - Staff)" userId="3941523c-b18d-4feb-ace3-bf83623d6b46" providerId="ADAL" clId="{54962646-59F0-4116-93E3-565FFD279F45}" dt="2025-02-12T10:58:26.460" v="285" actId="2696"/>
        <pc:sldMkLst>
          <pc:docMk/>
          <pc:sldMk cId="2629597403" sldId="295"/>
        </pc:sldMkLst>
      </pc:sldChg>
      <pc:sldChg chg="del">
        <pc:chgData name="Lyon, C (Forge Valley - Staff)" userId="3941523c-b18d-4feb-ace3-bf83623d6b46" providerId="ADAL" clId="{54962646-59F0-4116-93E3-565FFD279F45}" dt="2025-02-12T11:07:36.947" v="453" actId="2696"/>
        <pc:sldMkLst>
          <pc:docMk/>
          <pc:sldMk cId="559130204" sldId="296"/>
        </pc:sldMkLst>
      </pc:sldChg>
      <pc:sldChg chg="del">
        <pc:chgData name="Lyon, C (Forge Valley - Staff)" userId="3941523c-b18d-4feb-ace3-bf83623d6b46" providerId="ADAL" clId="{54962646-59F0-4116-93E3-565FFD279F45}" dt="2025-02-12T10:50:02.920" v="173" actId="2696"/>
        <pc:sldMkLst>
          <pc:docMk/>
          <pc:sldMk cId="3037778341" sldId="297"/>
        </pc:sldMkLst>
      </pc:sldChg>
      <pc:sldChg chg="add del">
        <pc:chgData name="Lyon, C (Forge Valley - Staff)" userId="3941523c-b18d-4feb-ace3-bf83623d6b46" providerId="ADAL" clId="{54962646-59F0-4116-93E3-565FFD279F45}" dt="2025-02-12T10:54:33.861" v="177" actId="2696"/>
        <pc:sldMkLst>
          <pc:docMk/>
          <pc:sldMk cId="3796614562" sldId="297"/>
        </pc:sldMkLst>
      </pc:sldChg>
      <pc:sldChg chg="add del">
        <pc:chgData name="Lyon, C (Forge Valley - Staff)" userId="3941523c-b18d-4feb-ace3-bf83623d6b46" providerId="ADAL" clId="{54962646-59F0-4116-93E3-565FFD279F45}" dt="2025-02-12T10:55:44.857" v="279" actId="2696"/>
        <pc:sldMkLst>
          <pc:docMk/>
          <pc:sldMk cId="3882400564" sldId="297"/>
        </pc:sldMkLst>
      </pc:sldChg>
      <pc:sldChg chg="addSp delSp modSp add">
        <pc:chgData name="Lyon, C (Forge Valley - Staff)" userId="3941523c-b18d-4feb-ace3-bf83623d6b46" providerId="ADAL" clId="{54962646-59F0-4116-93E3-565FFD279F45}" dt="2025-02-12T11:25:21.980" v="850" actId="1076"/>
        <pc:sldMkLst>
          <pc:docMk/>
          <pc:sldMk cId="3359136719" sldId="298"/>
        </pc:sldMkLst>
        <pc:spChg chg="mod">
          <ac:chgData name="Lyon, C (Forge Valley - Staff)" userId="3941523c-b18d-4feb-ace3-bf83623d6b46" providerId="ADAL" clId="{54962646-59F0-4116-93E3-565FFD279F45}" dt="2025-02-12T11:14:07.187" v="786" actId="20577"/>
          <ac:spMkLst>
            <pc:docMk/>
            <pc:sldMk cId="3359136719" sldId="298"/>
            <ac:spMk id="2" creationId="{05C7E840-8655-4DDA-ACB2-19A78BA7B478}"/>
          </ac:spMkLst>
        </pc:spChg>
        <pc:spChg chg="del">
          <ac:chgData name="Lyon, C (Forge Valley - Staff)" userId="3941523c-b18d-4feb-ace3-bf83623d6b46" providerId="ADAL" clId="{54962646-59F0-4116-93E3-565FFD279F45}" dt="2025-02-12T11:13:35.549" v="779"/>
          <ac:spMkLst>
            <pc:docMk/>
            <pc:sldMk cId="3359136719" sldId="298"/>
            <ac:spMk id="3" creationId="{304FF5CD-FFA5-4866-94F5-2B1645FDD131}"/>
          </ac:spMkLst>
        </pc:spChg>
        <pc:spChg chg="add del mod">
          <ac:chgData name="Lyon, C (Forge Valley - Staff)" userId="3941523c-b18d-4feb-ace3-bf83623d6b46" providerId="ADAL" clId="{54962646-59F0-4116-93E3-565FFD279F45}" dt="2025-02-12T11:23:30.161" v="821" actId="478"/>
          <ac:spMkLst>
            <pc:docMk/>
            <pc:sldMk cId="3359136719" sldId="298"/>
            <ac:spMk id="4" creationId="{417330B8-A8C4-46E5-844D-3A55BA2761B1}"/>
          </ac:spMkLst>
        </pc:spChg>
        <pc:picChg chg="add mod">
          <ac:chgData name="Lyon, C (Forge Valley - Staff)" userId="3941523c-b18d-4feb-ace3-bf83623d6b46" providerId="ADAL" clId="{54962646-59F0-4116-93E3-565FFD279F45}" dt="2025-02-12T11:24:41.548" v="834" actId="1076"/>
          <ac:picMkLst>
            <pc:docMk/>
            <pc:sldMk cId="3359136719" sldId="298"/>
            <ac:picMk id="3074" creationId="{78E905C9-099B-459B-8356-D374FCE8848A}"/>
          </ac:picMkLst>
        </pc:picChg>
        <pc:picChg chg="add mod">
          <ac:chgData name="Lyon, C (Forge Valley - Staff)" userId="3941523c-b18d-4feb-ace3-bf83623d6b46" providerId="ADAL" clId="{54962646-59F0-4116-93E3-565FFD279F45}" dt="2025-02-12T11:13:55.268" v="782" actId="1076"/>
          <ac:picMkLst>
            <pc:docMk/>
            <pc:sldMk cId="3359136719" sldId="298"/>
            <ac:picMk id="3076" creationId="{18FB084C-DEA5-4DD3-83ED-5871192919FF}"/>
          </ac:picMkLst>
        </pc:picChg>
        <pc:picChg chg="add mod">
          <ac:chgData name="Lyon, C (Forge Valley - Staff)" userId="3941523c-b18d-4feb-ace3-bf83623d6b46" providerId="ADAL" clId="{54962646-59F0-4116-93E3-565FFD279F45}" dt="2025-02-12T11:25:21.980" v="850" actId="1076"/>
          <ac:picMkLst>
            <pc:docMk/>
            <pc:sldMk cId="3359136719" sldId="298"/>
            <ac:picMk id="3078" creationId="{C63DE15C-F0AD-4892-95C7-0D390A1B1B8E}"/>
          </ac:picMkLst>
        </pc:picChg>
        <pc:picChg chg="add mod ord modCrop">
          <ac:chgData name="Lyon, C (Forge Valley - Staff)" userId="3941523c-b18d-4feb-ace3-bf83623d6b46" providerId="ADAL" clId="{54962646-59F0-4116-93E3-565FFD279F45}" dt="2025-02-12T11:25:02.156" v="843" actId="1076"/>
          <ac:picMkLst>
            <pc:docMk/>
            <pc:sldMk cId="3359136719" sldId="298"/>
            <ac:picMk id="3080" creationId="{40BD8389-7746-42A9-B3C5-1C60E16663F2}"/>
          </ac:picMkLst>
        </pc:picChg>
        <pc:picChg chg="add mod">
          <ac:chgData name="Lyon, C (Forge Valley - Staff)" userId="3941523c-b18d-4feb-ace3-bf83623d6b46" providerId="ADAL" clId="{54962646-59F0-4116-93E3-565FFD279F45}" dt="2025-02-12T11:25:05.489" v="845" actId="14100"/>
          <ac:picMkLst>
            <pc:docMk/>
            <pc:sldMk cId="3359136719" sldId="298"/>
            <ac:picMk id="3082" creationId="{A3EED1B8-30DD-4421-9B6F-D8E81934DCED}"/>
          </ac:picMkLst>
        </pc:picChg>
        <pc:picChg chg="add mod">
          <ac:chgData name="Lyon, C (Forge Valley - Staff)" userId="3941523c-b18d-4feb-ace3-bf83623d6b46" providerId="ADAL" clId="{54962646-59F0-4116-93E3-565FFD279F45}" dt="2025-02-12T11:25:10.044" v="847" actId="1076"/>
          <ac:picMkLst>
            <pc:docMk/>
            <pc:sldMk cId="3359136719" sldId="298"/>
            <ac:picMk id="3084" creationId="{D807E77F-FB65-4004-9226-E421B68A0A5A}"/>
          </ac:picMkLst>
        </pc:picChg>
        <pc:picChg chg="add mod">
          <ac:chgData name="Lyon, C (Forge Valley - Staff)" userId="3941523c-b18d-4feb-ace3-bf83623d6b46" providerId="ADAL" clId="{54962646-59F0-4116-93E3-565FFD279F45}" dt="2025-02-12T11:21:48.387" v="812" actId="14100"/>
          <ac:picMkLst>
            <pc:docMk/>
            <pc:sldMk cId="3359136719" sldId="298"/>
            <ac:picMk id="3086" creationId="{00A47450-E86C-4D1E-ABE0-F10F293E4A0E}"/>
          </ac:picMkLst>
        </pc:picChg>
        <pc:picChg chg="add mod">
          <ac:chgData name="Lyon, C (Forge Valley - Staff)" userId="3941523c-b18d-4feb-ace3-bf83623d6b46" providerId="ADAL" clId="{54962646-59F0-4116-93E3-565FFD279F45}" dt="2025-02-12T11:23:04.899" v="818" actId="1076"/>
          <ac:picMkLst>
            <pc:docMk/>
            <pc:sldMk cId="3359136719" sldId="298"/>
            <ac:picMk id="3088" creationId="{4C9CDF1F-2484-4050-A6D2-DED1CB03F92E}"/>
          </ac:picMkLst>
        </pc:picChg>
        <pc:picChg chg="add mod">
          <ac:chgData name="Lyon, C (Forge Valley - Staff)" userId="3941523c-b18d-4feb-ace3-bf83623d6b46" providerId="ADAL" clId="{54962646-59F0-4116-93E3-565FFD279F45}" dt="2025-02-12T11:23:56.740" v="826" actId="1076"/>
          <ac:picMkLst>
            <pc:docMk/>
            <pc:sldMk cId="3359136719" sldId="298"/>
            <ac:picMk id="3092" creationId="{3B34BAE3-E6F9-4ECF-9B1C-01479A0FE605}"/>
          </ac:picMkLst>
        </pc:picChg>
        <pc:picChg chg="add mod">
          <ac:chgData name="Lyon, C (Forge Valley - Staff)" userId="3941523c-b18d-4feb-ace3-bf83623d6b46" providerId="ADAL" clId="{54962646-59F0-4116-93E3-565FFD279F45}" dt="2025-02-12T11:25:11.884" v="848" actId="1076"/>
          <ac:picMkLst>
            <pc:docMk/>
            <pc:sldMk cId="3359136719" sldId="298"/>
            <ac:picMk id="3094" creationId="{323EB69F-1E26-438E-B919-1B8DF5248B2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F5FBDA-C13B-4561-8DFD-72F637BEB9D4}"/>
              </a:ext>
            </a:extLst>
          </p:cNvPr>
          <p:cNvSpPr>
            <a:spLocks noGrp="1"/>
          </p:cNvSpPr>
          <p:nvPr>
            <p:ph type="hdr" sz="quarter"/>
          </p:nvPr>
        </p:nvSpPr>
        <p:spPr>
          <a:xfrm>
            <a:off x="0" y="0"/>
            <a:ext cx="2946400" cy="496888"/>
          </a:xfrm>
          <a:prstGeom prst="rect">
            <a:avLst/>
          </a:prstGeom>
        </p:spPr>
        <p:txBody>
          <a:bodyPr vert="horz" lIns="91458" tIns="45729" rIns="91458" bIns="45729"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DDF08C0C-F649-4B16-A473-4EA65DD2064C}"/>
              </a:ext>
            </a:extLst>
          </p:cNvPr>
          <p:cNvSpPr>
            <a:spLocks noGrp="1"/>
          </p:cNvSpPr>
          <p:nvPr>
            <p:ph type="dt" sz="quarter" idx="1"/>
          </p:nvPr>
        </p:nvSpPr>
        <p:spPr>
          <a:xfrm>
            <a:off x="3849688" y="0"/>
            <a:ext cx="2946400" cy="496888"/>
          </a:xfrm>
          <a:prstGeom prst="rect">
            <a:avLst/>
          </a:prstGeom>
        </p:spPr>
        <p:txBody>
          <a:bodyPr vert="horz" lIns="91458" tIns="45729" rIns="91458" bIns="45729" rtlCol="0"/>
          <a:lstStyle>
            <a:lvl1pPr algn="r" eaLnBrk="1" fontAlgn="auto" hangingPunct="1">
              <a:spcBef>
                <a:spcPts val="0"/>
              </a:spcBef>
              <a:spcAft>
                <a:spcPts val="0"/>
              </a:spcAft>
              <a:defRPr sz="1200">
                <a:latin typeface="+mn-lt"/>
                <a:cs typeface="+mn-cs"/>
              </a:defRPr>
            </a:lvl1pPr>
          </a:lstStyle>
          <a:p>
            <a:pPr>
              <a:defRPr/>
            </a:pPr>
            <a:fld id="{D09EEE3A-F60D-4909-97FF-A1FD5CAF3F72}" type="datetimeFigureOut">
              <a:rPr lang="en-US"/>
              <a:pPr>
                <a:defRPr/>
              </a:pPr>
              <a:t>2/12/2025</a:t>
            </a:fld>
            <a:endParaRPr lang="en-GB"/>
          </a:p>
        </p:txBody>
      </p:sp>
      <p:sp>
        <p:nvSpPr>
          <p:cNvPr id="4" name="Footer Placeholder 3">
            <a:extLst>
              <a:ext uri="{FF2B5EF4-FFF2-40B4-BE49-F238E27FC236}">
                <a16:creationId xmlns:a16="http://schemas.microsoft.com/office/drawing/2014/main" id="{A93350D5-906B-44CC-BEB8-AEE33CF8094A}"/>
              </a:ext>
            </a:extLst>
          </p:cNvPr>
          <p:cNvSpPr>
            <a:spLocks noGrp="1"/>
          </p:cNvSpPr>
          <p:nvPr>
            <p:ph type="ftr" sz="quarter" idx="2"/>
          </p:nvPr>
        </p:nvSpPr>
        <p:spPr>
          <a:xfrm>
            <a:off x="0" y="9428163"/>
            <a:ext cx="2946400" cy="496887"/>
          </a:xfrm>
          <a:prstGeom prst="rect">
            <a:avLst/>
          </a:prstGeom>
        </p:spPr>
        <p:txBody>
          <a:bodyPr vert="horz" lIns="91458" tIns="45729" rIns="91458" bIns="45729"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5" name="Slide Number Placeholder 4">
            <a:extLst>
              <a:ext uri="{FF2B5EF4-FFF2-40B4-BE49-F238E27FC236}">
                <a16:creationId xmlns:a16="http://schemas.microsoft.com/office/drawing/2014/main" id="{131D40A0-ED78-4BA8-A4BA-425CDE76BE26}"/>
              </a:ext>
            </a:extLst>
          </p:cNvPr>
          <p:cNvSpPr>
            <a:spLocks noGrp="1"/>
          </p:cNvSpPr>
          <p:nvPr>
            <p:ph type="sldNum" sz="quarter" idx="3"/>
          </p:nvPr>
        </p:nvSpPr>
        <p:spPr>
          <a:xfrm>
            <a:off x="3849688" y="9428163"/>
            <a:ext cx="2946400" cy="496887"/>
          </a:xfrm>
          <a:prstGeom prst="rect">
            <a:avLst/>
          </a:prstGeom>
        </p:spPr>
        <p:txBody>
          <a:bodyPr vert="horz" wrap="square" lIns="91458" tIns="45729" rIns="91458" bIns="4572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62B148-4A92-4E1D-B301-11443AC3F6DA}"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47A253-A3A5-4640-8462-8F0D5D1793A1}"/>
              </a:ext>
            </a:extLst>
          </p:cNvPr>
          <p:cNvSpPr>
            <a:spLocks noGrp="1"/>
          </p:cNvSpPr>
          <p:nvPr>
            <p:ph type="hdr" sz="quarter"/>
          </p:nvPr>
        </p:nvSpPr>
        <p:spPr>
          <a:xfrm>
            <a:off x="0" y="0"/>
            <a:ext cx="2946400" cy="496888"/>
          </a:xfrm>
          <a:prstGeom prst="rect">
            <a:avLst/>
          </a:prstGeom>
        </p:spPr>
        <p:txBody>
          <a:bodyPr vert="horz" lIns="91458" tIns="45729" rIns="91458" bIns="45729"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136D56B9-FD51-4326-A00F-4B63D647AF3E}"/>
              </a:ext>
            </a:extLst>
          </p:cNvPr>
          <p:cNvSpPr>
            <a:spLocks noGrp="1"/>
          </p:cNvSpPr>
          <p:nvPr>
            <p:ph type="dt" idx="1"/>
          </p:nvPr>
        </p:nvSpPr>
        <p:spPr>
          <a:xfrm>
            <a:off x="3849688" y="0"/>
            <a:ext cx="2946400" cy="496888"/>
          </a:xfrm>
          <a:prstGeom prst="rect">
            <a:avLst/>
          </a:prstGeom>
        </p:spPr>
        <p:txBody>
          <a:bodyPr vert="horz" lIns="91458" tIns="45729" rIns="91458" bIns="45729" rtlCol="0"/>
          <a:lstStyle>
            <a:lvl1pPr algn="r" eaLnBrk="1" fontAlgn="auto" hangingPunct="1">
              <a:spcBef>
                <a:spcPts val="0"/>
              </a:spcBef>
              <a:spcAft>
                <a:spcPts val="0"/>
              </a:spcAft>
              <a:defRPr sz="1200">
                <a:latin typeface="+mn-lt"/>
                <a:cs typeface="+mn-cs"/>
              </a:defRPr>
            </a:lvl1pPr>
          </a:lstStyle>
          <a:p>
            <a:pPr>
              <a:defRPr/>
            </a:pPr>
            <a:fld id="{96732ED4-BDFB-4C62-9C66-ADD61683F345}" type="datetimeFigureOut">
              <a:rPr lang="en-US"/>
              <a:pPr>
                <a:defRPr/>
              </a:pPr>
              <a:t>2/12/2025</a:t>
            </a:fld>
            <a:endParaRPr lang="en-GB"/>
          </a:p>
        </p:txBody>
      </p:sp>
      <p:sp>
        <p:nvSpPr>
          <p:cNvPr id="4" name="Slide Image Placeholder 3">
            <a:extLst>
              <a:ext uri="{FF2B5EF4-FFF2-40B4-BE49-F238E27FC236}">
                <a16:creationId xmlns:a16="http://schemas.microsoft.com/office/drawing/2014/main" id="{23F736A7-A85E-403E-8A37-EA0DAC620927}"/>
              </a:ext>
            </a:extLst>
          </p:cNvPr>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58" tIns="45729" rIns="91458" bIns="45729" rtlCol="0" anchor="ctr"/>
          <a:lstStyle/>
          <a:p>
            <a:pPr lvl="0"/>
            <a:endParaRPr lang="en-GB" noProof="0"/>
          </a:p>
        </p:txBody>
      </p:sp>
      <p:sp>
        <p:nvSpPr>
          <p:cNvPr id="5" name="Notes Placeholder 4">
            <a:extLst>
              <a:ext uri="{FF2B5EF4-FFF2-40B4-BE49-F238E27FC236}">
                <a16:creationId xmlns:a16="http://schemas.microsoft.com/office/drawing/2014/main" id="{F7EBB7F6-FBF8-4E2C-8A0A-413E71D7D404}"/>
              </a:ext>
            </a:extLst>
          </p:cNvPr>
          <p:cNvSpPr>
            <a:spLocks noGrp="1"/>
          </p:cNvSpPr>
          <p:nvPr>
            <p:ph type="body" sz="quarter" idx="3"/>
          </p:nvPr>
        </p:nvSpPr>
        <p:spPr>
          <a:xfrm>
            <a:off x="679450" y="4714875"/>
            <a:ext cx="5438775" cy="4467225"/>
          </a:xfrm>
          <a:prstGeom prst="rect">
            <a:avLst/>
          </a:prstGeom>
        </p:spPr>
        <p:txBody>
          <a:bodyPr vert="horz" lIns="91458" tIns="45729" rIns="91458" bIns="4572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FDB051D7-AA42-4A8E-8717-EAF698BAB28E}"/>
              </a:ext>
            </a:extLst>
          </p:cNvPr>
          <p:cNvSpPr>
            <a:spLocks noGrp="1"/>
          </p:cNvSpPr>
          <p:nvPr>
            <p:ph type="ftr" sz="quarter" idx="4"/>
          </p:nvPr>
        </p:nvSpPr>
        <p:spPr>
          <a:xfrm>
            <a:off x="0" y="9428163"/>
            <a:ext cx="2946400" cy="496887"/>
          </a:xfrm>
          <a:prstGeom prst="rect">
            <a:avLst/>
          </a:prstGeom>
        </p:spPr>
        <p:txBody>
          <a:bodyPr vert="horz" lIns="91458" tIns="45729" rIns="91458" bIns="45729"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4B6A3D1-8834-4507-9AA0-48ABD6784A13}"/>
              </a:ext>
            </a:extLst>
          </p:cNvPr>
          <p:cNvSpPr>
            <a:spLocks noGrp="1"/>
          </p:cNvSpPr>
          <p:nvPr>
            <p:ph type="sldNum" sz="quarter" idx="5"/>
          </p:nvPr>
        </p:nvSpPr>
        <p:spPr>
          <a:xfrm>
            <a:off x="3849688" y="9428163"/>
            <a:ext cx="2946400" cy="496887"/>
          </a:xfrm>
          <a:prstGeom prst="rect">
            <a:avLst/>
          </a:prstGeom>
        </p:spPr>
        <p:txBody>
          <a:bodyPr vert="horz" wrap="square" lIns="91458" tIns="45729" rIns="91458" bIns="4572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7110FC1-3CF9-4D6B-ABA1-2864D3042C7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26EAD89-8EAA-4F7D-8F80-4D9644597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5C76EECA-4EDE-48AD-BE0E-4823C16CD8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Good morning.</a:t>
            </a:r>
            <a:endParaRPr lang="en-GB" altLang="en-US" dirty="0">
              <a:ea typeface="Calibri"/>
              <a:cs typeface="Calibri"/>
            </a:endParaRPr>
          </a:p>
          <a:p>
            <a:pPr>
              <a:spcBef>
                <a:spcPct val="0"/>
              </a:spcBef>
            </a:pPr>
            <a:endParaRPr lang="en-GB" altLang="en-US" dirty="0">
              <a:ea typeface="Calibri"/>
              <a:cs typeface="Calibri"/>
            </a:endParaRPr>
          </a:p>
          <a:p>
            <a:pPr>
              <a:spcBef>
                <a:spcPct val="0"/>
              </a:spcBef>
            </a:pPr>
            <a:r>
              <a:rPr lang="en-GB" altLang="en-US" dirty="0">
                <a:ea typeface="Calibri"/>
                <a:cs typeface="Calibri"/>
              </a:rPr>
              <a:t>We're holding a special assembly today, about young carers. </a:t>
            </a:r>
            <a:endParaRPr lang="en-GB" altLang="en-US" dirty="0"/>
          </a:p>
          <a:p>
            <a:pPr eaLnBrk="1" hangingPunct="1">
              <a:spcBef>
                <a:spcPct val="0"/>
              </a:spcBef>
            </a:pPr>
            <a:r>
              <a:rPr lang="en-GB" altLang="en-US" dirty="0"/>
              <a:t>Today’s assembly is really important – I’m going to be telling you about young carers. This is something we’re really keen to help people with at this school so, after you’ve listened  if you think you might be a young carer or you know someone else who is, please do come and talk to us so we can find out what you need to make life easier. </a:t>
            </a:r>
            <a:endParaRPr lang="en-GB" altLang="en-US" dirty="0">
              <a:ea typeface="Calibri"/>
              <a:cs typeface="Calibri"/>
            </a:endParaRPr>
          </a:p>
          <a:p>
            <a:pPr eaLnBrk="1" hangingPunct="1">
              <a:spcBef>
                <a:spcPct val="0"/>
              </a:spcBef>
            </a:pPr>
            <a:endParaRPr lang="en-GB" altLang="en-US"/>
          </a:p>
        </p:txBody>
      </p:sp>
      <p:sp>
        <p:nvSpPr>
          <p:cNvPr id="6148" name="Slide Number Placeholder 3">
            <a:extLst>
              <a:ext uri="{FF2B5EF4-FFF2-40B4-BE49-F238E27FC236}">
                <a16:creationId xmlns:a16="http://schemas.microsoft.com/office/drawing/2014/main" id="{9C014408-9FBC-4704-A795-0D074D1BD4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21C009-13F2-4711-8EBA-F3606B64141B}" type="slidenum">
              <a:rPr lang="en-GB" altLang="en-US" smtClean="0"/>
              <a:pPr>
                <a:spcBef>
                  <a:spcPct val="0"/>
                </a:spcBef>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B89057C-B4EA-4D0A-B909-90A0CCDA08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7C8AA8E-0350-48E3-B8B5-B58721EA16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t>Joe said he had difficulty staying awake in class...</a:t>
            </a:r>
          </a:p>
          <a:p>
            <a:pPr>
              <a:spcBef>
                <a:spcPct val="0"/>
              </a:spcBef>
            </a:pPr>
            <a:r>
              <a:rPr lang="en-GB" dirty="0"/>
              <a:t>What else do you think might be difficult for a young carer and how might school life be for them? (respond to answers)</a:t>
            </a:r>
            <a:endParaRPr lang="en-GB" dirty="0">
              <a:ea typeface="Calibri"/>
              <a:cs typeface="Calibri"/>
            </a:endParaRPr>
          </a:p>
          <a:p>
            <a:pPr>
              <a:spcBef>
                <a:spcPct val="0"/>
              </a:spcBef>
            </a:pPr>
            <a:endParaRPr lang="en-GB" altLang="en-US" dirty="0"/>
          </a:p>
          <a:p>
            <a:pPr>
              <a:spcBef>
                <a:spcPct val="0"/>
              </a:spcBef>
            </a:pPr>
            <a:endParaRPr lang="en-GB" altLang="en-US" dirty="0">
              <a:ea typeface="Calibri"/>
              <a:cs typeface="Calibri"/>
            </a:endParaRPr>
          </a:p>
        </p:txBody>
      </p:sp>
      <p:sp>
        <p:nvSpPr>
          <p:cNvPr id="18436" name="Slide Number Placeholder 3">
            <a:extLst>
              <a:ext uri="{FF2B5EF4-FFF2-40B4-BE49-F238E27FC236}">
                <a16:creationId xmlns:a16="http://schemas.microsoft.com/office/drawing/2014/main" id="{2E6766F4-EAD3-4626-A6C7-E1F4EB2B05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731CD5-D9A2-4230-BF95-84EA5BF8CAEE}" type="slidenum">
              <a:rPr lang="en-GB" altLang="en-US" smtClean="0"/>
              <a:pPr>
                <a:spcBef>
                  <a:spcPct val="0"/>
                </a:spcBef>
              </a:pPr>
              <a:t>11</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F94D004-AA63-4190-B889-E4C661B186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5E9B0FC7-6FDD-4B49-BB8C-0226CE8513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Young carers love the person they care for though, and young carers we know have said that they want to do it, and there are lots of good things about being a young carer too... </a:t>
            </a:r>
            <a:endParaRPr lang="en-US" dirty="0"/>
          </a:p>
          <a:p>
            <a:pPr marL="171450" indent="-171450">
              <a:buFont typeface="Arial,Sans-Serif"/>
              <a:buChar char="•"/>
            </a:pPr>
            <a:endParaRPr lang="en-GB" dirty="0"/>
          </a:p>
          <a:p>
            <a:pPr marL="171450" indent="-171450">
              <a:buFont typeface="Arial,Sans-Serif"/>
              <a:buChar char="•"/>
            </a:pPr>
            <a:r>
              <a:rPr lang="en-GB" dirty="0"/>
              <a:t>Things like feeling close to your family and spending time with them</a:t>
            </a:r>
            <a:endParaRPr lang="en-US" dirty="0"/>
          </a:p>
          <a:p>
            <a:pPr marL="171450" indent="-171450">
              <a:buFont typeface="Arial,Sans-Serif"/>
              <a:buChar char="•"/>
            </a:pPr>
            <a:endParaRPr lang="en-GB" dirty="0"/>
          </a:p>
          <a:p>
            <a:pPr marL="171450" indent="-171450">
              <a:buFont typeface="Arial,Sans-Serif"/>
              <a:buChar char="•"/>
            </a:pPr>
            <a:r>
              <a:rPr lang="en-GB" dirty="0"/>
              <a:t>Feeling proud because you're doing a good job caring for them</a:t>
            </a:r>
            <a:endParaRPr lang="en-US" dirty="0"/>
          </a:p>
          <a:p>
            <a:pPr marL="171450" indent="-171450">
              <a:buFont typeface="Arial,Sans-Serif"/>
              <a:buChar char="•"/>
            </a:pPr>
            <a:endParaRPr lang="en-GB" dirty="0"/>
          </a:p>
          <a:p>
            <a:pPr marL="171450" indent="-171450">
              <a:buFont typeface="Arial,Sans-Serif"/>
              <a:buChar char="•"/>
            </a:pPr>
            <a:r>
              <a:rPr lang="en-GB" dirty="0"/>
              <a:t>And learning lots of great skills. </a:t>
            </a:r>
            <a:endParaRPr lang="en-US" dirty="0"/>
          </a:p>
          <a:p>
            <a:r>
              <a:rPr lang="en-GB" dirty="0"/>
              <a:t>What skills do you think a young carer might have?</a:t>
            </a:r>
            <a:endParaRPr lang="en-US" dirty="0"/>
          </a:p>
          <a:p>
            <a:r>
              <a:rPr lang="en-GB" i="1" dirty="0"/>
              <a:t>(wait for answers and then click the next section and read out)</a:t>
            </a:r>
            <a:endParaRPr lang="en-GB" dirty="0"/>
          </a:p>
        </p:txBody>
      </p:sp>
      <p:sp>
        <p:nvSpPr>
          <p:cNvPr id="22532" name="Slide Number Placeholder 3">
            <a:extLst>
              <a:ext uri="{FF2B5EF4-FFF2-40B4-BE49-F238E27FC236}">
                <a16:creationId xmlns:a16="http://schemas.microsoft.com/office/drawing/2014/main" id="{740240C3-0074-4625-9993-94C09300AD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592101-A061-47A2-872D-5283E8F2CA7C}" type="slidenum">
              <a:rPr lang="en-GB" altLang="en-US" smtClean="0"/>
              <a:pPr>
                <a:spcBef>
                  <a:spcPct val="0"/>
                </a:spcBef>
              </a:pPr>
              <a:t>12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A810582-9B3F-42BD-B490-49EA36E04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AE84F08-1DBA-469B-AA9D-03689FFA29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So, this is the most important bit about today’s assembly. </a:t>
            </a:r>
            <a:endParaRPr lang="en-US"/>
          </a:p>
          <a:p>
            <a:pPr>
              <a:spcBef>
                <a:spcPct val="0"/>
              </a:spcBef>
            </a:pPr>
            <a:r>
              <a:rPr lang="en-GB" altLang="en-US" dirty="0"/>
              <a:t>Has anyone got ideas of what you could do if you or someone you know is a young carer to get some help? (respond to answers)</a:t>
            </a:r>
            <a:endParaRPr lang="en-GB" dirty="0"/>
          </a:p>
          <a:p>
            <a:pPr>
              <a:spcBef>
                <a:spcPct val="0"/>
              </a:spcBef>
            </a:pPr>
            <a:endParaRPr lang="en-GB" altLang="en-US" dirty="0">
              <a:ea typeface="Calibri"/>
              <a:cs typeface="Calibri"/>
            </a:endParaRPr>
          </a:p>
          <a:p>
            <a:pPr>
              <a:spcBef>
                <a:spcPct val="0"/>
              </a:spcBef>
            </a:pPr>
            <a:endParaRPr lang="en-GB" altLang="en-US" i="1" dirty="0">
              <a:ea typeface="Calibri"/>
              <a:cs typeface="Calibri"/>
            </a:endParaRPr>
          </a:p>
        </p:txBody>
      </p:sp>
      <p:sp>
        <p:nvSpPr>
          <p:cNvPr id="30724" name="Slide Number Placeholder 3">
            <a:extLst>
              <a:ext uri="{FF2B5EF4-FFF2-40B4-BE49-F238E27FC236}">
                <a16:creationId xmlns:a16="http://schemas.microsoft.com/office/drawing/2014/main" id="{8A56E8F9-74DF-431F-AB76-58B99ACAE1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14EBC-2EF8-4BEF-82FF-2774C258E2B0}" type="slidenum">
              <a:rPr lang="en-GB" altLang="en-US" smtClean="0"/>
              <a:pPr>
                <a:spcBef>
                  <a:spcPct val="0"/>
                </a:spcBef>
              </a:pPr>
              <a:t>13</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F1BCC07-07C8-40D7-9934-CB1AA58C8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8C91215-3380-4DF3-B454-A9FA37CB56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a:buChar char="•"/>
            </a:pPr>
            <a:r>
              <a:rPr lang="en-GB" altLang="en-US" sz="1100"/>
              <a:t>The most important thing, is to speak to someone about it. If no one knows, no-one can help!</a:t>
            </a:r>
            <a:endParaRPr lang="en-US"/>
          </a:p>
          <a:p>
            <a:pPr eaLnBrk="1" hangingPunct="1">
              <a:spcBef>
                <a:spcPct val="0"/>
              </a:spcBef>
            </a:pPr>
            <a:endParaRPr lang="en-GB" altLang="en-US" sz="1100" b="1"/>
          </a:p>
          <a:p>
            <a:pPr marL="285750" indent="-285750" eaLnBrk="1" hangingPunct="1">
              <a:spcBef>
                <a:spcPct val="0"/>
              </a:spcBef>
              <a:buFont typeface="Arial"/>
              <a:buChar char="•"/>
            </a:pPr>
            <a:r>
              <a:rPr lang="en-GB" altLang="en-US" sz="1100" b="1"/>
              <a:t>You and your family wont get in any trouble – we just want to make sure you are all OK. </a:t>
            </a:r>
            <a:endParaRPr lang="en-GB" altLang="en-US" sz="1100" b="1">
              <a:ea typeface="Calibri"/>
              <a:cs typeface="Calibri"/>
            </a:endParaRPr>
          </a:p>
          <a:p>
            <a:pPr eaLnBrk="1" hangingPunct="1">
              <a:spcBef>
                <a:spcPct val="0"/>
              </a:spcBef>
            </a:pPr>
            <a:endParaRPr lang="en-GB" altLang="en-US" sz="1100"/>
          </a:p>
          <a:p>
            <a:pPr marL="285750" indent="-285750">
              <a:spcBef>
                <a:spcPct val="0"/>
              </a:spcBef>
              <a:buFont typeface="Arial"/>
              <a:buChar char="•"/>
            </a:pPr>
            <a:r>
              <a:rPr lang="en-GB" dirty="0"/>
              <a:t>In our school, we have a Young Carer Lead who understands the issues that young carers face. They are XXX so they are somebody you can talk to.  Or you can choose to talk to somebody else you feel comfortable with – that might be your form tutor or another teacher, Head of Year, Safeguarding lead, or anybody else. Everything you share will be in confidence, unless they are worried about yours or someone else's safety. </a:t>
            </a:r>
            <a:endParaRPr lang="en-GB" dirty="0">
              <a:ea typeface="Calibri"/>
              <a:cs typeface="Calibri"/>
            </a:endParaRPr>
          </a:p>
          <a:p>
            <a:pPr eaLnBrk="1" hangingPunct="1">
              <a:spcBef>
                <a:spcPct val="0"/>
              </a:spcBef>
            </a:pPr>
            <a:endParaRPr lang="en-GB" altLang="en-US" sz="1100" i="1"/>
          </a:p>
          <a:p>
            <a:pPr eaLnBrk="1" hangingPunct="1">
              <a:spcBef>
                <a:spcPct val="0"/>
              </a:spcBef>
            </a:pPr>
            <a:endParaRPr lang="en-GB" altLang="en-US" sz="1100"/>
          </a:p>
        </p:txBody>
      </p:sp>
      <p:sp>
        <p:nvSpPr>
          <p:cNvPr id="32772" name="Slide Number Placeholder 3">
            <a:extLst>
              <a:ext uri="{FF2B5EF4-FFF2-40B4-BE49-F238E27FC236}">
                <a16:creationId xmlns:a16="http://schemas.microsoft.com/office/drawing/2014/main" id="{ABE9DEDE-23BF-495D-AE94-C257A7E41A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966501-62DB-443B-8AC3-233CD0820DA0}" type="slidenum">
              <a:rPr lang="en-GB" altLang="en-US" smtClean="0"/>
              <a:pPr>
                <a:spcBef>
                  <a:spcPct val="0"/>
                </a:spcBef>
              </a:pPr>
              <a:t>14</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8CA7E5A-2622-47A6-9EFE-6549783535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006F7BA9-E7DC-45E6-91B1-4426770B0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Bef>
                <a:spcPct val="20000"/>
              </a:spcBef>
              <a:buFont typeface="Arial,Sans-Serif"/>
              <a:buChar char="•"/>
            </a:pPr>
            <a:r>
              <a:rPr lang="en-GB" i="1" dirty="0"/>
              <a:t>Optional slide – if doing the identification process in school</a:t>
            </a:r>
            <a:endParaRPr lang="en-US" dirty="0"/>
          </a:p>
          <a:p>
            <a:pPr marL="285750" indent="-285750">
              <a:spcBef>
                <a:spcPct val="20000"/>
              </a:spcBef>
              <a:buFont typeface="Arial,Sans-Serif"/>
              <a:buChar char="•"/>
            </a:pPr>
            <a:endParaRPr lang="en-GB" dirty="0"/>
          </a:p>
          <a:p>
            <a:pPr marL="285750" indent="-285750">
              <a:spcBef>
                <a:spcPct val="20000"/>
              </a:spcBef>
              <a:buFont typeface="Arial,Sans-Serif"/>
              <a:buChar char="•"/>
            </a:pPr>
            <a:r>
              <a:rPr lang="en-GB" i="1" dirty="0"/>
              <a:t>Our school already give lots of support to the young carers that we know about. We want to help others who we don’t</a:t>
            </a:r>
            <a:endParaRPr lang="en-US" dirty="0"/>
          </a:p>
          <a:p>
            <a:pPr>
              <a:spcBef>
                <a:spcPct val="20000"/>
              </a:spcBef>
            </a:pPr>
            <a:r>
              <a:rPr lang="en-GB" i="1" dirty="0"/>
              <a:t>know about yet too.</a:t>
            </a:r>
            <a:endParaRPr lang="en-GB" dirty="0"/>
          </a:p>
          <a:p>
            <a:pPr>
              <a:spcBef>
                <a:spcPct val="20000"/>
              </a:spcBef>
            </a:pPr>
            <a:endParaRPr lang="en-GB" dirty="0"/>
          </a:p>
          <a:p>
            <a:pPr marL="171450" indent="-171450">
              <a:buFont typeface="Arial,Sans-Serif"/>
              <a:buChar char="•"/>
            </a:pPr>
            <a:r>
              <a:rPr lang="en-GB" dirty="0"/>
              <a:t>We're going to be doing an activity with you so you can let us know about your caring using that, even if you don’t want to tell anyone face-to-face. </a:t>
            </a:r>
            <a:endParaRPr lang="en-US" dirty="0"/>
          </a:p>
          <a:p>
            <a:pPr marL="171450" indent="-171450">
              <a:buFont typeface="Arial,Sans-Serif"/>
              <a:buChar char="•"/>
            </a:pPr>
            <a:r>
              <a:rPr lang="en-GB" dirty="0"/>
              <a:t>So soon we will be doing questionnaires in class.</a:t>
            </a:r>
            <a:endParaRPr lang="en-US" dirty="0"/>
          </a:p>
          <a:p>
            <a:endParaRPr lang="en-GB" dirty="0"/>
          </a:p>
          <a:p>
            <a:pPr marL="285750" indent="-285750">
              <a:buFont typeface="Arial,Sans-Serif"/>
              <a:buChar char="•"/>
            </a:pPr>
            <a:r>
              <a:rPr lang="en-GB" dirty="0"/>
              <a:t>Its really important you know that – if you are a carer – your family won’t get into any trouble for this, but it's your chance to get the support and recognition you deserve to make balancing school and caring manageable and make sure you can get help if you need it, either now or in the future if things get harder for you and your family.  </a:t>
            </a:r>
          </a:p>
          <a:p>
            <a:endParaRPr lang="en-GB" altLang="en-US" sz="1100" dirty="0">
              <a:ea typeface="Calibri"/>
              <a:cs typeface="Calibri"/>
            </a:endParaRPr>
          </a:p>
          <a:p>
            <a:pPr eaLnBrk="1" hangingPunct="1">
              <a:spcBef>
                <a:spcPct val="0"/>
              </a:spcBef>
            </a:pPr>
            <a:endParaRPr lang="en-GB" altLang="en-US" sz="1100"/>
          </a:p>
        </p:txBody>
      </p:sp>
      <p:sp>
        <p:nvSpPr>
          <p:cNvPr id="34820" name="Slide Number Placeholder 3">
            <a:extLst>
              <a:ext uri="{FF2B5EF4-FFF2-40B4-BE49-F238E27FC236}">
                <a16:creationId xmlns:a16="http://schemas.microsoft.com/office/drawing/2014/main" id="{A46F1ED9-2D6D-4B38-978F-0E714E6067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D81819-8FBB-464F-BABE-6FD5B1747926}" type="slidenum">
              <a:rPr lang="en-GB" altLang="en-US" smtClean="0"/>
              <a:pPr>
                <a:spcBef>
                  <a:spcPct val="0"/>
                </a:spcBef>
              </a:pPr>
              <a:t>15</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56FFC01-3CA7-40DE-8A6D-06BBAAADB3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FEAE92A-0652-40E6-9BF9-3CF40B2A23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i="1"/>
              <a:t>Optional slide:</a:t>
            </a:r>
            <a:endParaRPr lang="en-GB" dirty="0"/>
          </a:p>
          <a:p>
            <a:r>
              <a:rPr lang="en-GB" i="1"/>
              <a:t>Another way to get help is online. A really good place for young carers is </a:t>
            </a:r>
            <a:r>
              <a:rPr lang="en-GB" i="1" err="1"/>
              <a:t>MeWe</a:t>
            </a:r>
            <a:r>
              <a:rPr lang="en-GB" i="1"/>
              <a:t> website which has a booklet made for young carers, by young carers to help you know how to take care of yourself, while caring for another person. </a:t>
            </a:r>
            <a:endParaRPr lang="en-GB" dirty="0"/>
          </a:p>
          <a:p>
            <a:endParaRPr lang="en-GB" i="1" dirty="0"/>
          </a:p>
          <a:p>
            <a:r>
              <a:rPr lang="en-GB" i="1" dirty="0"/>
              <a:t>There is also a Young Carers Support App you can download which has lots of information on it to help you feel less alone and find out where to get support. </a:t>
            </a:r>
            <a:endParaRPr lang="en-GB" dirty="0">
              <a:ea typeface="Calibri"/>
              <a:cs typeface="Calibri"/>
            </a:endParaRPr>
          </a:p>
          <a:p>
            <a:endParaRPr lang="en-GB" altLang="en-US" dirty="0"/>
          </a:p>
        </p:txBody>
      </p:sp>
      <p:sp>
        <p:nvSpPr>
          <p:cNvPr id="36868" name="Slide Number Placeholder 3">
            <a:extLst>
              <a:ext uri="{FF2B5EF4-FFF2-40B4-BE49-F238E27FC236}">
                <a16:creationId xmlns:a16="http://schemas.microsoft.com/office/drawing/2014/main" id="{01F41A33-EA7E-4BDF-8C25-312E366847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8379C5-2227-491F-8898-AD667A77B804}" type="slidenum">
              <a:rPr lang="en-GB" altLang="en-US" smtClean="0"/>
              <a:pPr>
                <a:spcBef>
                  <a:spcPct val="0"/>
                </a:spcBef>
              </a:pPr>
              <a:t>16</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92B691E-B215-4DA4-A306-0761FAE13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FB21DA30-2EAD-48A8-9499-EDF29DAD4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t>Thank you all for listening so well today. </a:t>
            </a:r>
            <a:endParaRPr lang="en-US"/>
          </a:p>
          <a:p>
            <a:pPr>
              <a:spcBef>
                <a:spcPct val="0"/>
              </a:spcBef>
            </a:pPr>
            <a:endParaRPr lang="en-GB" dirty="0"/>
          </a:p>
          <a:p>
            <a:pPr>
              <a:spcBef>
                <a:spcPct val="0"/>
              </a:spcBef>
            </a:pPr>
            <a:r>
              <a:rPr lang="en-GB"/>
              <a:t>If, after that, you think you might be a young carer or you know someone else who is, please do come and talk to XXX (YC LEAD) so we can find out what you need to make life easier. </a:t>
            </a:r>
            <a:endParaRPr lang="en-GB" dirty="0"/>
          </a:p>
          <a:p>
            <a:pPr>
              <a:spcBef>
                <a:spcPct val="0"/>
              </a:spcBef>
            </a:pPr>
            <a:endParaRPr lang="en-GB" dirty="0"/>
          </a:p>
          <a:p>
            <a:pPr>
              <a:spcBef>
                <a:spcPct val="0"/>
              </a:spcBef>
            </a:pPr>
            <a:r>
              <a:rPr lang="en-GB"/>
              <a:t>Has anyone got any questions?</a:t>
            </a:r>
            <a:endParaRPr lang="en-US"/>
          </a:p>
          <a:p>
            <a:pPr marL="171450" indent="-171450">
              <a:spcBef>
                <a:spcPct val="0"/>
              </a:spcBef>
              <a:buFont typeface="Arial,Sans-Serif"/>
              <a:buChar char="•"/>
            </a:pPr>
            <a:endParaRPr lang="en-GB" dirty="0"/>
          </a:p>
          <a:p>
            <a:pPr>
              <a:spcBef>
                <a:spcPct val="0"/>
              </a:spcBef>
            </a:pPr>
            <a:r>
              <a:rPr lang="en-GB"/>
              <a:t>Remember, young carers are doing something amazing - its something to feel really, really proud of. </a:t>
            </a:r>
            <a:endParaRPr lang="en-GB" dirty="0"/>
          </a:p>
          <a:p>
            <a:pPr>
              <a:spcBef>
                <a:spcPct val="0"/>
              </a:spcBef>
            </a:pPr>
            <a:r>
              <a:rPr lang="en-GB" dirty="0"/>
              <a:t>They often just want a bit more support and for people to understand what being a young carer means, which I hope we've shown you today. </a:t>
            </a:r>
          </a:p>
        </p:txBody>
      </p:sp>
      <p:sp>
        <p:nvSpPr>
          <p:cNvPr id="47108" name="Slide Number Placeholder 3">
            <a:extLst>
              <a:ext uri="{FF2B5EF4-FFF2-40B4-BE49-F238E27FC236}">
                <a16:creationId xmlns:a16="http://schemas.microsoft.com/office/drawing/2014/main" id="{8E172E72-145D-4B35-955C-05A10CC90B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5E3BF0-FA0C-4C55-8DD3-3654AF3BBDA8}" type="slidenum">
              <a:rPr lang="en-GB" altLang="en-US" smtClean="0"/>
              <a:pPr>
                <a:spcBef>
                  <a:spcPct val="0"/>
                </a:spcBef>
              </a:pPr>
              <a:t>17</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553E62D-D5E1-4539-BAE2-F30F87E660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5AC8732-37B4-4B8D-B266-5979CD34C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So, first of all, a question...who is a ‘young carer’? Has anyone got any ideas? (respond to answers)</a:t>
            </a:r>
          </a:p>
        </p:txBody>
      </p:sp>
      <p:sp>
        <p:nvSpPr>
          <p:cNvPr id="8196" name="Slide Number Placeholder 3">
            <a:extLst>
              <a:ext uri="{FF2B5EF4-FFF2-40B4-BE49-F238E27FC236}">
                <a16:creationId xmlns:a16="http://schemas.microsoft.com/office/drawing/2014/main" id="{D8A29FEC-1381-427F-9F03-405479F807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9A2D3F-B560-4B9B-AA2D-2D40FDEE52FF}" type="slidenum">
              <a:rPr lang="en-GB" altLang="en-US" smtClean="0"/>
              <a:pPr>
                <a:spcBef>
                  <a:spcPct val="0"/>
                </a:spcBef>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8CD80140-65BE-48D7-A60D-10DFFEE4D8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B97CCD4-4007-4616-9C1C-24530C97847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457200" indent="-457200" eaLnBrk="1" hangingPunct="1">
              <a:spcBef>
                <a:spcPct val="0"/>
              </a:spcBef>
              <a:buFont typeface="Arial" panose="020B0604020202020204" pitchFamily="34" charset="0"/>
              <a:buChar char="•"/>
              <a:defRPr/>
            </a:pPr>
            <a:r>
              <a:rPr lang="en-GB" altLang="en-US" sz="2800" dirty="0"/>
              <a:t>A ‘Young Carer’ is someone under the age of 18 (or 18-25 if they're a young adult carer) who looks after, or helps to look after, someone in their family – this might be your mum, dad, brother, sister, grandparent or other family member.  Sometimes young carers are helping more than one person in their family.</a:t>
            </a:r>
          </a:p>
          <a:p>
            <a:pPr marL="457200" indent="-457200">
              <a:spcBef>
                <a:spcPct val="0"/>
              </a:spcBef>
              <a:buFont typeface="Arial" panose="020B0604020202020204" pitchFamily="34" charset="0"/>
              <a:buChar char="•"/>
              <a:defRPr/>
            </a:pPr>
            <a:endParaRPr lang="en-GB" altLang="en-US" sz="2800" dirty="0">
              <a:ea typeface="Calibri"/>
              <a:cs typeface="Calibri"/>
            </a:endParaRPr>
          </a:p>
          <a:p>
            <a:pPr>
              <a:defRPr/>
            </a:pPr>
            <a:r>
              <a:rPr lang="en-GB" altLang="en-US" sz="2800" dirty="0">
                <a:ea typeface="Calibri"/>
                <a:cs typeface="Calibri"/>
              </a:rPr>
              <a:t>This might be because they have:</a:t>
            </a:r>
            <a:endParaRPr lang="en-US" dirty="0">
              <a:ea typeface="Calibri"/>
              <a:cs typeface="Calibri"/>
            </a:endParaRPr>
          </a:p>
          <a:p>
            <a:pPr marL="285750" indent="-285750">
              <a:buFont typeface="Arial"/>
              <a:buChar char="•"/>
              <a:defRPr/>
            </a:pPr>
            <a:r>
              <a:rPr lang="en-GB" altLang="en-US" sz="2800" dirty="0">
                <a:ea typeface="Calibri"/>
                <a:cs typeface="Calibri"/>
              </a:rPr>
              <a:t>A long-term physical illness, such as cancer, epilepsy, or pain conditions for example </a:t>
            </a:r>
            <a:r>
              <a:rPr lang="en-GB" altLang="en-US" sz="2800" i="1" dirty="0">
                <a:ea typeface="Calibri"/>
                <a:cs typeface="Calibri"/>
              </a:rPr>
              <a:t> (you can ask them for suggestions)</a:t>
            </a:r>
            <a:endParaRPr lang="en-GB" i="1" dirty="0">
              <a:ea typeface="Calibri"/>
              <a:cs typeface="Calibri"/>
            </a:endParaRPr>
          </a:p>
          <a:p>
            <a:pPr>
              <a:defRPr/>
            </a:pPr>
            <a:endParaRPr lang="en-GB" altLang="en-US" sz="2800" dirty="0">
              <a:ea typeface="Calibri"/>
              <a:cs typeface="Calibri"/>
            </a:endParaRPr>
          </a:p>
          <a:p>
            <a:pPr marL="285750" indent="-285750">
              <a:buFont typeface="Arial"/>
              <a:buChar char="•"/>
              <a:defRPr/>
            </a:pPr>
            <a:r>
              <a:rPr lang="en-GB" altLang="en-US" sz="2800" dirty="0">
                <a:ea typeface="Calibri"/>
                <a:cs typeface="Calibri"/>
              </a:rPr>
              <a:t>Mental health difficulties. </a:t>
            </a:r>
            <a:r>
              <a:rPr lang="en-GB" dirty="0"/>
              <a:t>Things like depression or anxiety, schizophrenia, bi-polar disorder, and many others</a:t>
            </a:r>
          </a:p>
          <a:p>
            <a:pPr marL="285750" indent="-285750">
              <a:buFont typeface="Arial"/>
              <a:buChar char="•"/>
              <a:defRPr/>
            </a:pPr>
            <a:r>
              <a:rPr lang="en-GB" i="1" dirty="0"/>
              <a:t>More detail: These kind of illnesses affect how people feel or behave, so people might be very sad a lot of the time, or feel too tired to get out of bed, or worried or anxious, their moods might change. </a:t>
            </a:r>
            <a:r>
              <a:rPr lang="en-GB" dirty="0"/>
              <a:t>.</a:t>
            </a:r>
            <a:endParaRPr lang="en-GB" dirty="0">
              <a:ea typeface="Calibri"/>
              <a:cs typeface="Calibri"/>
            </a:endParaRPr>
          </a:p>
          <a:p>
            <a:pPr>
              <a:defRPr/>
            </a:pPr>
            <a:endParaRPr lang="en-GB" altLang="en-US" sz="2800" dirty="0">
              <a:ea typeface="Calibri"/>
              <a:cs typeface="Calibri"/>
            </a:endParaRPr>
          </a:p>
          <a:p>
            <a:pPr marL="285750" indent="-285750">
              <a:buFont typeface="Arial"/>
              <a:buChar char="•"/>
              <a:defRPr/>
            </a:pPr>
            <a:r>
              <a:rPr lang="en-GB" altLang="en-US" sz="2800" dirty="0">
                <a:ea typeface="Calibri"/>
                <a:cs typeface="Calibri"/>
              </a:rPr>
              <a:t>A physical or learning disability </a:t>
            </a:r>
            <a:r>
              <a:rPr lang="en-GB" i="1" dirty="0"/>
              <a:t>which might affect how they move or communicate or behave. </a:t>
            </a:r>
            <a:r>
              <a:rPr lang="en-US" i="1" dirty="0"/>
              <a:t> </a:t>
            </a:r>
            <a:endParaRPr lang="en-GB" dirty="0"/>
          </a:p>
          <a:p>
            <a:pPr marL="285750" indent="-285750">
              <a:buFont typeface="Arial"/>
              <a:buChar char="•"/>
              <a:defRPr/>
            </a:pPr>
            <a:endParaRPr lang="en-GB" altLang="en-US" sz="2800" dirty="0">
              <a:ea typeface="Calibri"/>
              <a:cs typeface="Calibri"/>
            </a:endParaRPr>
          </a:p>
          <a:p>
            <a:pPr marL="285750" indent="-285750">
              <a:buFont typeface="Arial"/>
              <a:buChar char="•"/>
              <a:defRPr/>
            </a:pPr>
            <a:r>
              <a:rPr lang="en-GB" altLang="en-US" sz="2800" dirty="0">
                <a:ea typeface="Calibri"/>
                <a:cs typeface="Calibri"/>
              </a:rPr>
              <a:t>Or issues with drugs or alcohol misuse </a:t>
            </a:r>
            <a:r>
              <a:rPr lang="en-GB" i="1" dirty="0"/>
              <a:t>and this affects how they manage day-to-day.</a:t>
            </a:r>
            <a:endParaRPr lang="en-GB" dirty="0">
              <a:ea typeface="Calibri"/>
              <a:cs typeface="Calibri"/>
            </a:endParaRPr>
          </a:p>
          <a:p>
            <a:pPr marL="457200" indent="-457200" eaLnBrk="1" hangingPunct="1">
              <a:spcBef>
                <a:spcPct val="0"/>
              </a:spcBef>
              <a:buFont typeface="Arial" panose="020B0604020202020204" pitchFamily="34" charset="0"/>
              <a:buChar char="•"/>
              <a:defRPr/>
            </a:pPr>
            <a:endParaRPr lang="en-GB" altLang="en-US" sz="2800" dirty="0"/>
          </a:p>
          <a:p>
            <a:pPr eaLnBrk="1" hangingPunct="1">
              <a:spcBef>
                <a:spcPct val="0"/>
              </a:spcBef>
              <a:defRPr/>
            </a:pPr>
            <a:r>
              <a:rPr lang="en-GB" altLang="en-US" sz="2800" i="1" dirty="0">
                <a:ea typeface="Calibri"/>
                <a:cs typeface="Calibri"/>
              </a:rPr>
              <a:t>If you have time, you can go into more detail about each of these conditions </a:t>
            </a:r>
            <a:endParaRPr lang="en-GB" altLang="en-US" sz="2800" dirty="0">
              <a:ea typeface="Calibri"/>
              <a:cs typeface="Calibri"/>
            </a:endParaRPr>
          </a:p>
          <a:p>
            <a:pPr eaLnBrk="1" hangingPunct="1">
              <a:spcBef>
                <a:spcPct val="0"/>
              </a:spcBef>
              <a:defRPr/>
            </a:pPr>
            <a:endParaRPr lang="en-GB" altLang="en-US" dirty="0"/>
          </a:p>
        </p:txBody>
      </p:sp>
      <p:sp>
        <p:nvSpPr>
          <p:cNvPr id="10244" name="Slide Number Placeholder 3">
            <a:extLst>
              <a:ext uri="{FF2B5EF4-FFF2-40B4-BE49-F238E27FC236}">
                <a16:creationId xmlns:a16="http://schemas.microsoft.com/office/drawing/2014/main" id="{BC204062-5AFE-4540-944E-7C35197044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7F7756-83A4-423C-A21F-2C5094269BD2}" type="slidenum">
              <a:rPr lang="en-GB" altLang="en-US" smtClean="0"/>
              <a:pPr>
                <a:spcBef>
                  <a:spcPct val="0"/>
                </a:spcBef>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01D8928-E4BC-4747-A51C-A7602F25A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C1F4D81-22AD-46A9-B09E-C6DC9C46AD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dirty="0">
              <a:ea typeface="Calibri"/>
              <a:cs typeface="Calibri"/>
            </a:endParaRPr>
          </a:p>
          <a:p>
            <a:pPr>
              <a:spcBef>
                <a:spcPct val="0"/>
              </a:spcBef>
            </a:pPr>
            <a:r>
              <a:rPr lang="en-GB" altLang="en-US" dirty="0"/>
              <a:t>Now often people don’t tell anyone they’re a young carer because they're worried about what people will think. But there are lots of young carers in Sheffield. Can anyone guess how many? (respond to answers – higher, lower etc)</a:t>
            </a:r>
            <a:endParaRPr lang="en-GB" dirty="0">
              <a:ea typeface="Calibri"/>
              <a:cs typeface="Calibri"/>
            </a:endParaRPr>
          </a:p>
        </p:txBody>
      </p:sp>
      <p:sp>
        <p:nvSpPr>
          <p:cNvPr id="24580" name="Slide Number Placeholder 3">
            <a:extLst>
              <a:ext uri="{FF2B5EF4-FFF2-40B4-BE49-F238E27FC236}">
                <a16:creationId xmlns:a16="http://schemas.microsoft.com/office/drawing/2014/main" id="{1FF0E491-5B48-4D04-B972-97C92CFC89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CEBA7F-D0AF-4AB5-92F8-C6966E449108}" type="slidenum">
              <a:rPr lang="en-GB" altLang="en-US" smtClean="0"/>
              <a:pPr>
                <a:spcBef>
                  <a:spcPct val="0"/>
                </a:spcBef>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399A37A-9780-41BD-92D3-6EF93344BF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E5072FA-3F9C-4E3B-9D97-D1B6C0C471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a:buChar char="•"/>
            </a:pPr>
            <a:r>
              <a:rPr lang="en-GB" altLang="en-US" dirty="0"/>
              <a:t>The answer is we don’t really know because so many young carers haven't told anyone about what's happening at home.</a:t>
            </a:r>
            <a:endParaRPr lang="en-US" dirty="0"/>
          </a:p>
          <a:p>
            <a:pPr eaLnBrk="1" hangingPunct="1">
              <a:spcBef>
                <a:spcPct val="0"/>
              </a:spcBef>
            </a:pPr>
            <a:endParaRPr lang="en-GB" altLang="en-US"/>
          </a:p>
          <a:p>
            <a:pPr marL="171450" indent="-171450" eaLnBrk="1" hangingPunct="1">
              <a:buFont typeface="Arial"/>
              <a:buChar char="•"/>
            </a:pPr>
            <a:r>
              <a:rPr lang="en-GB" altLang="en-US" dirty="0"/>
              <a:t>But according to a BBC study in 2010, 1 in 12 children and young people are carers (that's caring for someone for more than 15 hours a week)</a:t>
            </a:r>
            <a:endParaRPr lang="en-GB" altLang="en-US" dirty="0">
              <a:ea typeface="Calibri"/>
              <a:cs typeface="Calibri"/>
            </a:endParaRPr>
          </a:p>
          <a:p>
            <a:pPr marL="171450" indent="-171450">
              <a:buFont typeface="Arial"/>
              <a:buChar char="•"/>
            </a:pPr>
            <a:r>
              <a:rPr lang="en-GB" altLang="en-US" dirty="0"/>
              <a:t>...which means over 7000 young carers in Sheffield!</a:t>
            </a:r>
          </a:p>
          <a:p>
            <a:r>
              <a:rPr lang="en-GB" altLang="en-US" dirty="0">
                <a:ea typeface="Calibri"/>
                <a:cs typeface="Calibri"/>
              </a:rPr>
              <a:t>Anyone good at maths? Can you work out how many there might be in your year group if there are X students in your year group? </a:t>
            </a:r>
          </a:p>
          <a:p>
            <a:r>
              <a:rPr lang="en-GB" altLang="en-US" dirty="0">
                <a:ea typeface="Calibri"/>
                <a:cs typeface="Calibri"/>
              </a:rPr>
              <a:t>How about in school? (there are X students in the school)</a:t>
            </a:r>
            <a:endParaRPr lang="en-GB" altLang="en-US" dirty="0"/>
          </a:p>
          <a:p>
            <a:pPr eaLnBrk="1" hangingPunct="1"/>
            <a:endParaRPr lang="en-GB" altLang="en-US">
              <a:ea typeface="Calibri"/>
              <a:cs typeface="Calibri"/>
            </a:endParaRPr>
          </a:p>
          <a:p>
            <a:pPr marL="171450" indent="-171450">
              <a:buFont typeface="Arial"/>
              <a:buChar char="•"/>
            </a:pPr>
            <a:r>
              <a:rPr lang="en-GB" altLang="en-US" dirty="0">
                <a:ea typeface="Calibri"/>
                <a:cs typeface="Calibri"/>
              </a:rPr>
              <a:t>Is that more than you thought?</a:t>
            </a:r>
          </a:p>
          <a:p>
            <a:pPr marL="171450" indent="-171450">
              <a:buFont typeface="Arial"/>
              <a:buChar char="•"/>
            </a:pPr>
            <a:r>
              <a:rPr lang="en-GB" altLang="en-US" dirty="0">
                <a:ea typeface="Calibri"/>
                <a:cs typeface="Calibri"/>
              </a:rPr>
              <a:t>So if you're a young carer, you're not alone</a:t>
            </a:r>
            <a:endParaRPr lang="en-GB" altLang="en-US" dirty="0"/>
          </a:p>
          <a:p>
            <a:endParaRPr lang="en-GB" altLang="en-US" dirty="0">
              <a:ea typeface="Calibri"/>
              <a:cs typeface="Calibri"/>
            </a:endParaRPr>
          </a:p>
          <a:p>
            <a:pPr marL="171450" indent="-171450">
              <a:buFont typeface="Arial"/>
              <a:buChar char="•"/>
            </a:pPr>
            <a:endParaRPr lang="en-GB" altLang="en-US" dirty="0"/>
          </a:p>
          <a:p>
            <a:pPr eaLnBrk="1" hangingPunct="1"/>
            <a:r>
              <a:rPr lang="en-GB" altLang="en-US" i="1" dirty="0"/>
              <a:t>We know some of the young carers in this school already and give them lots of support to help them manage at school, but we know there are many more who we don’t know about , which is another reason why we’re doing this assembly today. </a:t>
            </a:r>
            <a:endParaRPr lang="en-GB" altLang="en-US" i="1" dirty="0">
              <a:cs typeface="Calibri"/>
            </a:endParaRPr>
          </a:p>
        </p:txBody>
      </p:sp>
      <p:sp>
        <p:nvSpPr>
          <p:cNvPr id="26628" name="Slide Number Placeholder 3">
            <a:extLst>
              <a:ext uri="{FF2B5EF4-FFF2-40B4-BE49-F238E27FC236}">
                <a16:creationId xmlns:a16="http://schemas.microsoft.com/office/drawing/2014/main" id="{3BB62241-DB39-4577-B012-695B90A41F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D177B9-9A00-40CA-BCBA-990B17673BAF}" type="slidenum">
              <a:rPr lang="en-GB" altLang="en-US" smtClean="0"/>
              <a:pPr>
                <a:spcBef>
                  <a:spcPct val="0"/>
                </a:spcBef>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Who can tell me who this is? </a:t>
            </a:r>
            <a:endParaRPr lang="en-US">
              <a:cs typeface="Calibri"/>
            </a:endParaRPr>
          </a:p>
          <a:p>
            <a:pPr marL="171450" indent="-171450">
              <a:buFont typeface="Arial"/>
              <a:buChar char="•"/>
            </a:pPr>
            <a:r>
              <a:rPr lang="en-US" dirty="0">
                <a:cs typeface="Calibri"/>
              </a:rPr>
              <a:t>That's right. Jack Grealish is a very famous footballer and he was also a young carer to his sister who has cerebral palsy – a disability that affects movement and balance. </a:t>
            </a:r>
            <a:endParaRPr lang="en-US" dirty="0">
              <a:ea typeface="Calibri"/>
              <a:cs typeface="Calibri"/>
            </a:endParaRPr>
          </a:p>
          <a:p>
            <a:pPr marL="171450" indent="-171450">
              <a:buFont typeface="Arial"/>
              <a:buChar char="•"/>
            </a:pPr>
            <a:r>
              <a:rPr lang="en-US" dirty="0">
                <a:cs typeface="Calibri"/>
              </a:rPr>
              <a:t>Now, Jack supports disabled young people and young carers around the country.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07110FC1-3CF9-4D6B-ABA1-2864D3042C7E}" type="slidenum">
              <a:rPr lang="en-GB" altLang="en-US"/>
              <a:pPr>
                <a:defRPr/>
              </a:pPr>
              <a:t>6</a:t>
            </a:fld>
            <a:endParaRPr lang="en-GB" altLang="en-US"/>
          </a:p>
        </p:txBody>
      </p:sp>
    </p:spTree>
    <p:extLst>
      <p:ext uri="{BB962C8B-B14F-4D97-AF65-F5344CB8AC3E}">
        <p14:creationId xmlns:p14="http://schemas.microsoft.com/office/powerpoint/2010/main" val="152150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Who can tell me who this is? </a:t>
            </a:r>
          </a:p>
          <a:p>
            <a:pPr marL="171450" indent="-171450">
              <a:buFont typeface="Arial,Sans-Serif"/>
              <a:buChar char="•"/>
            </a:pPr>
            <a:r>
              <a:rPr lang="en-US" dirty="0"/>
              <a:t>Well, Joe Wicks is a fitness coach and TV presenter who was a young carer for his mum who had bipolar disorder and schizophrenia – which are quite serious mental health conditions - and his father who had depression and an addiction to drugs. </a:t>
            </a:r>
            <a:endParaRPr lang="en-US" dirty="0">
              <a:cs typeface="Calibri"/>
            </a:endParaRPr>
          </a:p>
          <a:p>
            <a:pPr marL="171450" indent="-171450">
              <a:spcBef>
                <a:spcPct val="20000"/>
              </a:spcBef>
              <a:buFont typeface="Arial"/>
              <a:buChar char="•"/>
            </a:pPr>
            <a:r>
              <a:rPr lang="en-US" dirty="0"/>
              <a:t>Joe said: </a:t>
            </a:r>
            <a:r>
              <a:rPr lang="en-US" i="1" dirty="0"/>
              <a:t>Often, I felt like I was a parent myself, and was frequently exhausted, often falling asleep in class, and having to fit in </a:t>
            </a:r>
            <a:endParaRPr lang="en-US" dirty="0"/>
          </a:p>
          <a:p>
            <a:pPr>
              <a:spcBef>
                <a:spcPct val="20000"/>
              </a:spcBef>
            </a:pPr>
            <a:r>
              <a:rPr lang="en-US" i="1" dirty="0"/>
              <a:t>revision around hospital visiting times.</a:t>
            </a:r>
            <a:endParaRPr lang="en-US" dirty="0">
              <a:cs typeface="Calibri"/>
            </a:endParaRPr>
          </a:p>
          <a:p>
            <a:pPr marL="171450" indent="-171450">
              <a:buFont typeface="Arial,Sans-Serif"/>
              <a:buChar char="•"/>
            </a:pPr>
            <a:r>
              <a:rPr lang="en-US" dirty="0"/>
              <a:t>Joe now supports a charity that helps children of parents who have a mental illness.</a:t>
            </a:r>
            <a:endParaRPr lang="en-US" dirty="0">
              <a:cs typeface="Calibri"/>
            </a:endParaRPr>
          </a:p>
        </p:txBody>
      </p:sp>
      <p:sp>
        <p:nvSpPr>
          <p:cNvPr id="4" name="Slide Number Placeholder 3"/>
          <p:cNvSpPr>
            <a:spLocks noGrp="1"/>
          </p:cNvSpPr>
          <p:nvPr>
            <p:ph type="sldNum" sz="quarter" idx="5"/>
          </p:nvPr>
        </p:nvSpPr>
        <p:spPr/>
        <p:txBody>
          <a:bodyPr/>
          <a:lstStyle/>
          <a:p>
            <a:pPr>
              <a:defRPr/>
            </a:pPr>
            <a:fld id="{07110FC1-3CF9-4D6B-ABA1-2864D3042C7E}" type="slidenum">
              <a:rPr lang="en-GB" altLang="en-US"/>
              <a:pPr>
                <a:defRPr/>
              </a:pPr>
              <a:t>7</a:t>
            </a:fld>
            <a:endParaRPr lang="en-GB" altLang="en-US"/>
          </a:p>
        </p:txBody>
      </p:sp>
    </p:spTree>
    <p:extLst>
      <p:ext uri="{BB962C8B-B14F-4D97-AF65-F5344CB8AC3E}">
        <p14:creationId xmlns:p14="http://schemas.microsoft.com/office/powerpoint/2010/main" val="1100179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0D12DB6-8C09-4651-839B-686358C38E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7E03D2BB-CEEE-4FFE-B940-9239B6B3EA7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spcBef>
                <a:spcPct val="0"/>
              </a:spcBef>
              <a:defRPr/>
            </a:pPr>
            <a:r>
              <a:rPr lang="en-GB" altLang="en-US" i="1" dirty="0">
                <a:ea typeface="Calibri"/>
                <a:cs typeface="Calibri"/>
              </a:rPr>
              <a:t>Optional slide: </a:t>
            </a:r>
            <a:endParaRPr lang="en-GB" altLang="en-US" i="1" dirty="0">
              <a:cs typeface="Calibri"/>
            </a:endParaRPr>
          </a:p>
          <a:p>
            <a:pPr marL="171450" indent="-171450">
              <a:spcBef>
                <a:spcPct val="0"/>
              </a:spcBef>
              <a:buFont typeface="Arial"/>
              <a:buChar char="•"/>
              <a:defRPr/>
            </a:pPr>
            <a:r>
              <a:rPr lang="en-GB" altLang="en-US" dirty="0">
                <a:cs typeface="Calibri"/>
              </a:rPr>
              <a:t>You might be listening to this and thinking ‘that’s not me, I don’t need to listen to this’. But it is important to listen for a few reasons. </a:t>
            </a:r>
            <a:endParaRPr lang="en-GB" dirty="0">
              <a:ea typeface="Calibri"/>
              <a:cs typeface="Calibri"/>
            </a:endParaRPr>
          </a:p>
          <a:p>
            <a:pPr eaLnBrk="1" hangingPunct="1">
              <a:spcBef>
                <a:spcPct val="0"/>
              </a:spcBef>
              <a:defRPr/>
            </a:pPr>
            <a:endParaRPr lang="en-GB" altLang="en-US" b="1" dirty="0">
              <a:cs typeface="Arial" panose="020B0604020202020204" pitchFamily="34" charset="0"/>
            </a:endParaRPr>
          </a:p>
          <a:p>
            <a:pPr marL="171450" indent="-171450" eaLnBrk="1" hangingPunct="1">
              <a:spcBef>
                <a:spcPct val="0"/>
              </a:spcBef>
              <a:buFont typeface="Arial"/>
              <a:buChar char="•"/>
              <a:defRPr/>
            </a:pPr>
            <a:r>
              <a:rPr lang="en-GB" altLang="en-US" b="1" dirty="0">
                <a:cs typeface="Calibri"/>
              </a:rPr>
              <a:t>Sadly illnesses and disability can affect families at any time</a:t>
            </a:r>
            <a:r>
              <a:rPr lang="en-GB" altLang="en-US" dirty="0">
                <a:cs typeface="Calibri"/>
              </a:rPr>
              <a:t>. Hopefully it won’t happen to you but it could, so it’s always good to know about how to get help. </a:t>
            </a:r>
            <a:endParaRPr lang="en-GB" altLang="en-US" dirty="0">
              <a:ea typeface="Calibri"/>
              <a:cs typeface="Calibri"/>
            </a:endParaRPr>
          </a:p>
          <a:p>
            <a:pPr>
              <a:spcBef>
                <a:spcPct val="0"/>
              </a:spcBef>
              <a:defRPr/>
            </a:pPr>
            <a:endParaRPr lang="en-GB" altLang="en-US" dirty="0">
              <a:ea typeface="Calibri"/>
              <a:cs typeface="Calibri"/>
            </a:endParaRPr>
          </a:p>
          <a:p>
            <a:pPr marL="171450" indent="-171450">
              <a:spcBef>
                <a:spcPct val="0"/>
              </a:spcBef>
              <a:buFont typeface="Arial"/>
              <a:buChar char="•"/>
              <a:defRPr/>
            </a:pPr>
            <a:r>
              <a:rPr lang="en-GB" dirty="0"/>
              <a:t>Some illnesses are up and down so people can be fine a lot of the time, but go through bad patches which can be really hard.</a:t>
            </a:r>
            <a:endParaRPr lang="en-GB" altLang="en-US" dirty="0">
              <a:cs typeface="Calibri"/>
            </a:endParaRPr>
          </a:p>
          <a:p>
            <a:pPr marL="171450" indent="-171450">
              <a:spcBef>
                <a:spcPct val="0"/>
              </a:spcBef>
              <a:buFont typeface="Arial"/>
              <a:buChar char="•"/>
              <a:defRPr/>
            </a:pPr>
            <a:endParaRPr lang="en-GB" altLang="en-US" dirty="0">
              <a:ea typeface="Calibri"/>
              <a:cs typeface="Calibri"/>
            </a:endParaRPr>
          </a:p>
          <a:p>
            <a:pPr marL="171450" indent="-171450">
              <a:spcBef>
                <a:spcPct val="0"/>
              </a:spcBef>
              <a:buFont typeface="Arial"/>
              <a:buChar char="•"/>
              <a:defRPr/>
            </a:pPr>
            <a:r>
              <a:rPr lang="en-GB" altLang="en-US" dirty="0">
                <a:cs typeface="Calibri"/>
              </a:rPr>
              <a:t>You might also be listening to this and have never thought of yourself as a carer </a:t>
            </a:r>
            <a:r>
              <a:rPr lang="en-GB" dirty="0"/>
              <a:t>because it's what you've always done and not realised it was called caring or that you could get help and support. </a:t>
            </a:r>
            <a:endParaRPr lang="en-GB" altLang="en-US" dirty="0">
              <a:ea typeface="Calibri"/>
              <a:cs typeface="Calibri"/>
            </a:endParaRPr>
          </a:p>
          <a:p>
            <a:pPr marL="171450" indent="-171450">
              <a:spcBef>
                <a:spcPct val="0"/>
              </a:spcBef>
              <a:buFont typeface="Arial"/>
              <a:buChar char="•"/>
              <a:defRPr/>
            </a:pPr>
            <a:endParaRPr lang="en-GB" dirty="0">
              <a:ea typeface="Calibri"/>
              <a:cs typeface="Calibri"/>
            </a:endParaRPr>
          </a:p>
          <a:p>
            <a:pPr marL="171450" indent="-171450">
              <a:spcBef>
                <a:spcPct val="0"/>
              </a:spcBef>
              <a:buFont typeface="Arial"/>
              <a:buChar char="•"/>
              <a:defRPr/>
            </a:pPr>
            <a:r>
              <a:rPr lang="en-GB" dirty="0"/>
              <a:t>Another reason to listen is so that we can understand and be supportive to other young people in our school who are young carers. So everyone in this whole year/school can help  and be a friend to each other. </a:t>
            </a:r>
            <a:endParaRPr lang="en-GB" dirty="0">
              <a:ea typeface="Calibri"/>
              <a:cs typeface="Calibri"/>
            </a:endParaRPr>
          </a:p>
          <a:p>
            <a:pPr>
              <a:spcBef>
                <a:spcPct val="0"/>
              </a:spcBef>
              <a:defRPr/>
            </a:pPr>
            <a:endParaRPr lang="en-GB" dirty="0"/>
          </a:p>
          <a:p>
            <a:pPr marL="171450" indent="-171450">
              <a:spcBef>
                <a:spcPct val="0"/>
              </a:spcBef>
              <a:buFont typeface="Arial"/>
              <a:buChar char="•"/>
              <a:defRPr/>
            </a:pPr>
            <a:r>
              <a:rPr lang="en-GB" i="1" dirty="0"/>
              <a:t>More detail: In a survey completed by a national carers organisation, </a:t>
            </a:r>
            <a:r>
              <a:rPr lang="en-GB" b="1" i="1" dirty="0"/>
              <a:t>a massive two thirds of young carers said they had experienced bullying at school because they look after someone who is ill or disabled in the family! </a:t>
            </a:r>
            <a:r>
              <a:rPr lang="en-GB" i="1" dirty="0"/>
              <a:t>So, even if you don’t think this affects you at all, this assembly is still important because we want our school to be a really good place for all our carers and, to make that happen, we need everyone in the school to understand and be supportive to all the young carers and to our teachers who are carers for people in their families. </a:t>
            </a:r>
            <a:endParaRPr lang="en-GB" i="1" dirty="0">
              <a:ea typeface="Calibri"/>
              <a:cs typeface="Calibri"/>
            </a:endParaRPr>
          </a:p>
          <a:p>
            <a:pPr eaLnBrk="1" hangingPunct="1">
              <a:spcBef>
                <a:spcPct val="0"/>
              </a:spcBef>
              <a:defRPr/>
            </a:pPr>
            <a:endParaRPr lang="en-GB" altLang="en-US" dirty="0">
              <a:cs typeface="Arial" panose="020B0604020202020204" pitchFamily="34" charset="0"/>
            </a:endParaRPr>
          </a:p>
          <a:p>
            <a:pPr eaLnBrk="1" hangingPunct="1">
              <a:spcBef>
                <a:spcPct val="0"/>
              </a:spcBef>
              <a:defRPr/>
            </a:pPr>
            <a:r>
              <a:rPr lang="en-GB" altLang="en-US" dirty="0">
                <a:cs typeface="Arial" panose="020B0604020202020204" pitchFamily="34" charset="0"/>
              </a:rPr>
              <a:t>So everyone in this whole year can help by being a good friend and looking after people who are carers. </a:t>
            </a:r>
          </a:p>
          <a:p>
            <a:pPr eaLnBrk="1" hangingPunct="1">
              <a:spcBef>
                <a:spcPct val="0"/>
              </a:spcBef>
              <a:defRPr/>
            </a:pPr>
            <a:endParaRPr lang="en-GB" altLang="en-US" b="1" dirty="0">
              <a:cs typeface="Arial" panose="020B0604020202020204" pitchFamily="34" charset="0"/>
            </a:endParaRPr>
          </a:p>
          <a:p>
            <a:pPr eaLnBrk="1" hangingPunct="1">
              <a:spcBef>
                <a:spcPct val="0"/>
              </a:spcBef>
              <a:defRPr/>
            </a:pPr>
            <a:r>
              <a:rPr lang="en-GB" altLang="en-US" dirty="0"/>
              <a:t>                                                          </a:t>
            </a:r>
            <a:endParaRPr lang="en-GB" altLang="en-US" dirty="0">
              <a:ea typeface="Calibri"/>
              <a:cs typeface="Calibri"/>
            </a:endParaRPr>
          </a:p>
          <a:p>
            <a:pPr eaLnBrk="1" hangingPunct="1">
              <a:spcBef>
                <a:spcPct val="0"/>
              </a:spcBef>
              <a:defRPr/>
            </a:pPr>
            <a:endParaRPr lang="en-GB" altLang="en-US" dirty="0"/>
          </a:p>
          <a:p>
            <a:pPr eaLnBrk="1" hangingPunct="1">
              <a:spcBef>
                <a:spcPct val="0"/>
              </a:spcBef>
              <a:defRPr/>
            </a:pPr>
            <a:endParaRPr lang="en-GB" altLang="en-US" dirty="0"/>
          </a:p>
        </p:txBody>
      </p:sp>
      <p:sp>
        <p:nvSpPr>
          <p:cNvPr id="12292" name="Slide Number Placeholder 3">
            <a:extLst>
              <a:ext uri="{FF2B5EF4-FFF2-40B4-BE49-F238E27FC236}">
                <a16:creationId xmlns:a16="http://schemas.microsoft.com/office/drawing/2014/main" id="{E87EB0B4-EB99-4944-94E0-6B3E87EC41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C8A1CF-6346-419F-B63D-3686BD09E99B}" type="slidenum">
              <a:rPr lang="en-GB" altLang="en-US" smtClean="0"/>
              <a:pPr>
                <a:spcBef>
                  <a:spcPct val="0"/>
                </a:spcBef>
              </a:pPr>
              <a:t>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1A49E80-DD00-4463-BB1A-75DFDFED61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DF91567-CB28-4E85-AF59-C52F7FF2EB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So, what kind of things do you think young carers do? (respond to answers)</a:t>
            </a:r>
          </a:p>
        </p:txBody>
      </p:sp>
      <p:sp>
        <p:nvSpPr>
          <p:cNvPr id="14340" name="Slide Number Placeholder 3">
            <a:extLst>
              <a:ext uri="{FF2B5EF4-FFF2-40B4-BE49-F238E27FC236}">
                <a16:creationId xmlns:a16="http://schemas.microsoft.com/office/drawing/2014/main" id="{017FCE41-A409-49FE-A199-999511244B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0187F9-A643-46AC-9449-74AF9CB1BD70}" type="slidenum">
              <a:rPr lang="en-GB" altLang="en-US" smtClean="0"/>
              <a:pPr>
                <a:spcBef>
                  <a:spcPct val="0"/>
                </a:spcBef>
              </a:pPr>
              <a:t>10</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cid:AAE7A456-1FFF-45E1-9C35-19F3FA39C448"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1142984"/>
            <a:ext cx="7072362" cy="1470025"/>
          </a:xfrm>
        </p:spPr>
        <p:txBody>
          <a:bodyPr/>
          <a:lstStyle/>
          <a:p>
            <a:r>
              <a:rPr lang="en-US"/>
              <a:t>Click to edit Master title style</a:t>
            </a:r>
            <a:endParaRPr lang="en-GB"/>
          </a:p>
        </p:txBody>
      </p:sp>
      <p:sp>
        <p:nvSpPr>
          <p:cNvPr id="3" name="Subtitle 2"/>
          <p:cNvSpPr>
            <a:spLocks noGrp="1"/>
          </p:cNvSpPr>
          <p:nvPr>
            <p:ph type="subTitle" idx="1"/>
          </p:nvPr>
        </p:nvSpPr>
        <p:spPr>
          <a:xfrm>
            <a:off x="1500166" y="5000636"/>
            <a:ext cx="6400800" cy="110965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3439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21">
            <a:extLst>
              <a:ext uri="{FF2B5EF4-FFF2-40B4-BE49-F238E27FC236}">
                <a16:creationId xmlns:a16="http://schemas.microsoft.com/office/drawing/2014/main" id="{826ED686-4212-4028-8E8D-5AC347F3C5A7}"/>
              </a:ext>
            </a:extLst>
          </p:cNvPr>
          <p:cNvGrpSpPr>
            <a:grpSpLocks/>
          </p:cNvGrpSpPr>
          <p:nvPr userDrawn="1"/>
        </p:nvGrpSpPr>
        <p:grpSpPr bwMode="auto">
          <a:xfrm>
            <a:off x="6659563" y="5949950"/>
            <a:ext cx="2339975" cy="908050"/>
            <a:chOff x="6659563" y="5949950"/>
            <a:chExt cx="2339975" cy="908050"/>
          </a:xfrm>
        </p:grpSpPr>
        <p:pic>
          <p:nvPicPr>
            <p:cNvPr id="5" name="Picture 6" descr="cid:AAE7A456-1FFF-45E1-9C35-19F3FA39C448">
              <a:extLst>
                <a:ext uri="{FF2B5EF4-FFF2-40B4-BE49-F238E27FC236}">
                  <a16:creationId xmlns:a16="http://schemas.microsoft.com/office/drawing/2014/main" id="{5428AD6F-5965-478B-BA96-6F24ED7C65E5}"/>
                </a:ext>
              </a:extLst>
            </p:cNvPr>
            <p:cNvPicPr>
              <a:picLocks noChangeAspect="1" noChangeArrowheads="1"/>
            </p:cNvPicPr>
            <p:nvPr userDrawn="1"/>
          </p:nvPicPr>
          <p:blipFill>
            <a:blip r:embed="rId2" r:link="rId3">
              <a:extLst>
                <a:ext uri="{28A0092B-C50C-407E-A947-70E740481C1C}">
                  <a14:useLocalDpi xmlns:a14="http://schemas.microsoft.com/office/drawing/2010/main"/>
                </a:ext>
              </a:extLst>
            </a:blip>
            <a:srcRect/>
            <a:stretch>
              <a:fillRect/>
            </a:stretch>
          </p:blipFill>
          <p:spPr bwMode="auto">
            <a:xfrm>
              <a:off x="6669435" y="5949950"/>
              <a:ext cx="12811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876C92EA-0DC9-4717-80EB-FE51C69B4350}"/>
                </a:ext>
              </a:extLst>
            </p:cNvPr>
            <p:cNvSpPr txBox="1">
              <a:spLocks/>
            </p:cNvSpPr>
            <p:nvPr userDrawn="1"/>
          </p:nvSpPr>
          <p:spPr>
            <a:xfrm>
              <a:off x="6659563" y="6524625"/>
              <a:ext cx="2339975" cy="333375"/>
            </a:xfrm>
            <a:prstGeom prst="rect">
              <a:avLst/>
            </a:prstGeom>
          </p:spPr>
          <p:txBody>
            <a:bodyPr anchor="ctr"/>
            <a:lstStyle>
              <a:lvl1pPr algn="ctr">
                <a:defRPr sz="1200" b="1">
                  <a:solidFill>
                    <a:schemeClr val="tx1"/>
                  </a:solidFill>
                </a:defRPr>
              </a:lvl1pPr>
            </a:lstStyle>
            <a:p>
              <a:pPr algn="r" eaLnBrk="1" fontAlgn="auto" hangingPunct="1">
                <a:spcBef>
                  <a:spcPts val="0"/>
                </a:spcBef>
                <a:spcAft>
                  <a:spcPts val="0"/>
                </a:spcAft>
                <a:defRPr/>
              </a:pPr>
              <a:r>
                <a:rPr lang="en-GB" sz="900" b="0">
                  <a:latin typeface="+mn-lt"/>
                  <a:cs typeface="+mn-cs"/>
                </a:rPr>
                <a:t>Company Limited by Guarantee 7461229 </a:t>
              </a:r>
            </a:p>
            <a:p>
              <a:pPr algn="r" eaLnBrk="1" fontAlgn="auto" hangingPunct="1">
                <a:spcBef>
                  <a:spcPts val="0"/>
                </a:spcBef>
                <a:spcAft>
                  <a:spcPts val="0"/>
                </a:spcAft>
                <a:defRPr/>
              </a:pPr>
              <a:r>
                <a:rPr lang="en-GB" sz="900" b="0">
                  <a:latin typeface="+mn-lt"/>
                  <a:cs typeface="+mn-cs"/>
                </a:rPr>
                <a:t>Registered Charity 1140105</a:t>
              </a:r>
            </a:p>
          </p:txBody>
        </p:sp>
      </p:grpSp>
      <p:pic>
        <p:nvPicPr>
          <p:cNvPr id="7" name="Picture 7">
            <a:extLst>
              <a:ext uri="{FF2B5EF4-FFF2-40B4-BE49-F238E27FC236}">
                <a16:creationId xmlns:a16="http://schemas.microsoft.com/office/drawing/2014/main" id="{3D72C67B-2D3F-464E-BC12-7CA994CBBA54}"/>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975600" y="5853113"/>
            <a:ext cx="10239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BD9B081-6D71-4534-9952-22C62E3EA2A7}"/>
              </a:ext>
            </a:extLst>
          </p:cNvPr>
          <p:cNvSpPr txBox="1">
            <a:spLocks noChangeArrowheads="1"/>
          </p:cNvSpPr>
          <p:nvPr userDrawn="1"/>
        </p:nvSpPr>
        <p:spPr bwMode="auto">
          <a:xfrm>
            <a:off x="7775575" y="5543550"/>
            <a:ext cx="1223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defRPr/>
            </a:pPr>
            <a:r>
              <a:rPr lang="en-GB" altLang="en-US" sz="1400">
                <a:latin typeface="Calibri" pitchFamily="34" charset="0"/>
              </a:rPr>
              <a:t>Supported by: </a:t>
            </a:r>
          </a:p>
        </p:txBody>
      </p:sp>
      <p:sp>
        <p:nvSpPr>
          <p:cNvPr id="2" name="Title 1"/>
          <p:cNvSpPr>
            <a:spLocks noGrp="1"/>
          </p:cNvSpPr>
          <p:nvPr>
            <p:ph type="title"/>
          </p:nvPr>
        </p:nvSpPr>
        <p:spPr>
          <a:xfrm>
            <a:off x="467544" y="274638"/>
            <a:ext cx="8219256" cy="582594"/>
          </a:xfr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467544" y="1000108"/>
            <a:ext cx="8219256" cy="5143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48075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8039"/>
          </a:schemeClr>
        </a:solidFill>
        <a:effectLst/>
      </p:bgPr>
    </p:bg>
    <p:spTree>
      <p:nvGrpSpPr>
        <p:cNvPr id="1" name=""/>
        <p:cNvGrpSpPr/>
        <p:nvPr/>
      </p:nvGrpSpPr>
      <p:grpSpPr>
        <a:xfrm>
          <a:off x="0" y="0"/>
          <a:ext cx="0" cy="0"/>
          <a:chOff x="0" y="0"/>
          <a:chExt cx="0" cy="0"/>
        </a:xfrm>
      </p:grpSpPr>
      <p:sp>
        <p:nvSpPr>
          <p:cNvPr id="1026" name="TextBox 37">
            <a:extLst>
              <a:ext uri="{FF2B5EF4-FFF2-40B4-BE49-F238E27FC236}">
                <a16:creationId xmlns:a16="http://schemas.microsoft.com/office/drawing/2014/main" id="{DB890993-F933-41C0-861A-2CA2610C6D80}"/>
              </a:ext>
            </a:extLst>
          </p:cNvPr>
          <p:cNvSpPr txBox="1">
            <a:spLocks noChangeArrowheads="1"/>
          </p:cNvSpPr>
          <p:nvPr userDrawn="1"/>
        </p:nvSpPr>
        <p:spPr bwMode="auto">
          <a:xfrm>
            <a:off x="0" y="0"/>
            <a:ext cx="9144000" cy="6862763"/>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a:p>
            <a:pPr eaLnBrk="1" hangingPunct="1">
              <a:defRPr/>
            </a:pPr>
            <a:endParaRPr lang="en-GB" altLang="en-US" sz="800">
              <a:latin typeface="Calibri" pitchFamily="34" charset="0"/>
            </a:endParaRPr>
          </a:p>
        </p:txBody>
      </p:sp>
      <p:sp>
        <p:nvSpPr>
          <p:cNvPr id="1027" name="Title Placeholder 1">
            <a:extLst>
              <a:ext uri="{FF2B5EF4-FFF2-40B4-BE49-F238E27FC236}">
                <a16:creationId xmlns:a16="http://schemas.microsoft.com/office/drawing/2014/main" id="{695B23F8-FE19-451E-8694-A9F1BD78DD9B}"/>
              </a:ext>
            </a:extLst>
          </p:cNvPr>
          <p:cNvSpPr>
            <a:spLocks noGrp="1"/>
          </p:cNvSpPr>
          <p:nvPr>
            <p:ph type="title"/>
          </p:nvPr>
        </p:nvSpPr>
        <p:spPr bwMode="auto">
          <a:xfrm>
            <a:off x="468313" y="274638"/>
            <a:ext cx="82184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a:extLst>
              <a:ext uri="{FF2B5EF4-FFF2-40B4-BE49-F238E27FC236}">
                <a16:creationId xmlns:a16="http://schemas.microsoft.com/office/drawing/2014/main" id="{E45820EC-DD8B-49AC-B4C3-8EA19AD7E331}"/>
              </a:ext>
            </a:extLst>
          </p:cNvPr>
          <p:cNvSpPr>
            <a:spLocks noGrp="1"/>
          </p:cNvSpPr>
          <p:nvPr>
            <p:ph type="body" idx="1"/>
          </p:nvPr>
        </p:nvSpPr>
        <p:spPr bwMode="auto">
          <a:xfrm>
            <a:off x="468313" y="1600200"/>
            <a:ext cx="82184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e-we.eu/bookl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a:extLst>
              <a:ext uri="{FF2B5EF4-FFF2-40B4-BE49-F238E27FC236}">
                <a16:creationId xmlns:a16="http://schemas.microsoft.com/office/drawing/2014/main" id="{9617B0BB-DD0C-4357-9BF1-ADA9047003E7}"/>
              </a:ext>
            </a:extLst>
          </p:cNvPr>
          <p:cNvSpPr>
            <a:spLocks noGrp="1"/>
          </p:cNvSpPr>
          <p:nvPr>
            <p:ph type="subTitle" idx="1"/>
          </p:nvPr>
        </p:nvSpPr>
        <p:spPr>
          <a:xfrm>
            <a:off x="1371600" y="512978"/>
            <a:ext cx="6400800" cy="2519362"/>
          </a:xfrm>
        </p:spPr>
        <p:txBody>
          <a:bodyPr/>
          <a:lstStyle/>
          <a:p>
            <a:pPr eaLnBrk="1" hangingPunct="1"/>
            <a:r>
              <a:rPr lang="en-GB" altLang="en-US" sz="6000" b="1" dirty="0">
                <a:solidFill>
                  <a:srgbClr val="00B0F0"/>
                </a:solidFill>
              </a:rPr>
              <a:t>Supporting young carers in our sixth form</a:t>
            </a:r>
            <a:endParaRPr lang="en-GB" altLang="en-US" b="1" dirty="0">
              <a:solidFill>
                <a:schemeClr val="tx1"/>
              </a:solidFill>
            </a:endParaRPr>
          </a:p>
        </p:txBody>
      </p:sp>
      <p:pic>
        <p:nvPicPr>
          <p:cNvPr id="3" name="Picture 2">
            <a:extLst>
              <a:ext uri="{FF2B5EF4-FFF2-40B4-BE49-F238E27FC236}">
                <a16:creationId xmlns:a16="http://schemas.microsoft.com/office/drawing/2014/main" id="{C533C1EA-9959-4EC6-896F-237390432C4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10311" y="3825661"/>
            <a:ext cx="3923928" cy="2707903"/>
          </a:xfrm>
          <a:prstGeom prst="rect">
            <a:avLst/>
          </a:prstGeom>
        </p:spPr>
      </p:pic>
      <p:pic>
        <p:nvPicPr>
          <p:cNvPr id="2050" name="Picture 2" descr="Sheffield Young Carers | Dedicated to helping young carers across Sheffield">
            <a:extLst>
              <a:ext uri="{FF2B5EF4-FFF2-40B4-BE49-F238E27FC236}">
                <a16:creationId xmlns:a16="http://schemas.microsoft.com/office/drawing/2014/main" id="{ADDAAE68-B867-4597-8F32-C67808A17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02087"/>
            <a:ext cx="4572001" cy="2789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20DA624F-1F8A-4DE7-AD38-AE281BA716D9}"/>
              </a:ext>
            </a:extLst>
          </p:cNvPr>
          <p:cNvSpPr>
            <a:spLocks noGrp="1"/>
          </p:cNvSpPr>
          <p:nvPr>
            <p:ph idx="1"/>
          </p:nvPr>
        </p:nvSpPr>
        <p:spPr>
          <a:xfrm>
            <a:off x="462757" y="260648"/>
            <a:ext cx="3780770" cy="5143500"/>
          </a:xfrm>
        </p:spPr>
        <p:txBody>
          <a:bodyPr/>
          <a:lstStyle/>
          <a:p>
            <a:pPr algn="ctr" eaLnBrk="1" hangingPunct="1">
              <a:buFont typeface="Arial" panose="020B0604020202020204" pitchFamily="34" charset="0"/>
              <a:buNone/>
            </a:pPr>
            <a:endParaRPr lang="en-GB" altLang="en-US" sz="1600" dirty="0"/>
          </a:p>
          <a:p>
            <a:pPr algn="ctr" eaLnBrk="1" hangingPunct="1">
              <a:buFont typeface="Arial" panose="020B0604020202020204" pitchFamily="34" charset="0"/>
              <a:buNone/>
            </a:pPr>
            <a:r>
              <a:rPr lang="en-GB" altLang="en-US" sz="5400" b="1" dirty="0">
                <a:solidFill>
                  <a:srgbClr val="00B0F0"/>
                </a:solidFill>
              </a:rPr>
              <a:t>What do </a:t>
            </a:r>
          </a:p>
          <a:p>
            <a:pPr algn="ctr" eaLnBrk="1" hangingPunct="1">
              <a:buFont typeface="Arial" panose="020B0604020202020204" pitchFamily="34" charset="0"/>
              <a:buNone/>
            </a:pPr>
            <a:r>
              <a:rPr lang="en-GB" altLang="en-US" sz="5400" b="1" dirty="0">
                <a:solidFill>
                  <a:srgbClr val="00B0F0"/>
                </a:solidFill>
              </a:rPr>
              <a:t>young carers do?</a:t>
            </a:r>
          </a:p>
        </p:txBody>
      </p:sp>
      <p:pic>
        <p:nvPicPr>
          <p:cNvPr id="3" name="Picture 2">
            <a:extLst>
              <a:ext uri="{FF2B5EF4-FFF2-40B4-BE49-F238E27FC236}">
                <a16:creationId xmlns:a16="http://schemas.microsoft.com/office/drawing/2014/main" id="{9F06D553-3252-47DE-8B82-25D09A54BA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9665" y="3923308"/>
            <a:ext cx="3618149" cy="2412099"/>
          </a:xfrm>
          <a:prstGeom prst="rect">
            <a:avLst/>
          </a:prstGeom>
        </p:spPr>
      </p:pic>
      <p:sp>
        <p:nvSpPr>
          <p:cNvPr id="2" name="Rectangle 1">
            <a:extLst>
              <a:ext uri="{FF2B5EF4-FFF2-40B4-BE49-F238E27FC236}">
                <a16:creationId xmlns:a16="http://schemas.microsoft.com/office/drawing/2014/main" id="{C9CCBBE4-F711-4C0B-AD63-7222ACD133E6}"/>
              </a:ext>
            </a:extLst>
          </p:cNvPr>
          <p:cNvSpPr/>
          <p:nvPr/>
        </p:nvSpPr>
        <p:spPr>
          <a:xfrm>
            <a:off x="4492101" y="123531"/>
            <a:ext cx="4500979" cy="5478423"/>
          </a:xfrm>
          <a:prstGeom prst="rect">
            <a:avLst/>
          </a:prstGeom>
        </p:spPr>
        <p:txBody>
          <a:bodyPr wrap="square">
            <a:spAutoFit/>
          </a:bodyPr>
          <a:lstStyle/>
          <a:p>
            <a:pPr eaLnBrk="1" fontAlgn="auto" hangingPunct="1">
              <a:spcAft>
                <a:spcPts val="0"/>
              </a:spcAft>
              <a:buFont typeface="Arial" panose="020B0604020202020204" pitchFamily="34" charset="0"/>
              <a:buNone/>
              <a:defRPr/>
            </a:pPr>
            <a:r>
              <a:rPr lang="en-GB" sz="2000" dirty="0"/>
              <a:t>A young carer may be helping in lots of ways, including:</a:t>
            </a:r>
          </a:p>
          <a:p>
            <a:pPr eaLnBrk="1" fontAlgn="auto" hangingPunct="1">
              <a:spcAft>
                <a:spcPts val="0"/>
              </a:spcAft>
              <a:buFont typeface="Arial" panose="020B0604020202020204" pitchFamily="34" charset="0"/>
              <a:buNone/>
              <a:defRPr/>
            </a:pPr>
            <a:endParaRPr lang="en-GB" sz="1200" dirty="0"/>
          </a:p>
          <a:p>
            <a:pPr marL="800100" lvl="1" indent="-342900" eaLnBrk="1" fontAlgn="auto" hangingPunct="1">
              <a:spcAft>
                <a:spcPts val="0"/>
              </a:spcAft>
              <a:buFont typeface="Arial" panose="020B0604020202020204" pitchFamily="34" charset="0"/>
              <a:buChar char="•"/>
              <a:defRPr/>
            </a:pPr>
            <a:r>
              <a:rPr lang="en-GB" sz="2000" dirty="0"/>
              <a:t>Housework, shopping and cooking</a:t>
            </a:r>
          </a:p>
          <a:p>
            <a:pPr marL="800100" lvl="1" indent="-342900" eaLnBrk="1" fontAlgn="auto" hangingPunct="1">
              <a:spcAft>
                <a:spcPts val="0"/>
              </a:spcAft>
              <a:buFont typeface="Arial" panose="020B0604020202020204" pitchFamily="34" charset="0"/>
              <a:buChar char="•"/>
              <a:defRPr/>
            </a:pPr>
            <a:r>
              <a:rPr lang="en-GB" sz="2000" dirty="0"/>
              <a:t>Looking after younger brothers or sisters / taking them to school</a:t>
            </a:r>
          </a:p>
          <a:p>
            <a:pPr marL="800100" lvl="1" indent="-342900" eaLnBrk="1" fontAlgn="auto" hangingPunct="1">
              <a:spcAft>
                <a:spcPts val="0"/>
              </a:spcAft>
              <a:buFont typeface="Arial" panose="020B0604020202020204" pitchFamily="34" charset="0"/>
              <a:buChar char="•"/>
              <a:defRPr/>
            </a:pPr>
            <a:r>
              <a:rPr lang="en-GB" sz="2000" dirty="0"/>
              <a:t>Helping someone get washed or dressed or move around</a:t>
            </a:r>
          </a:p>
          <a:p>
            <a:pPr marL="800100" lvl="1" indent="-342900" eaLnBrk="1" fontAlgn="auto" hangingPunct="1">
              <a:spcAft>
                <a:spcPts val="0"/>
              </a:spcAft>
              <a:buFont typeface="Arial" panose="020B0604020202020204" pitchFamily="34" charset="0"/>
              <a:buChar char="•"/>
              <a:defRPr/>
            </a:pPr>
            <a:r>
              <a:rPr lang="en-GB" sz="2000" dirty="0"/>
              <a:t>Listening to someone’s problems / keeping them company </a:t>
            </a:r>
          </a:p>
          <a:p>
            <a:pPr marL="800100" lvl="1" indent="-342900" eaLnBrk="1" fontAlgn="auto" hangingPunct="1">
              <a:spcAft>
                <a:spcPts val="0"/>
              </a:spcAft>
              <a:buFont typeface="Arial" panose="020B0604020202020204" pitchFamily="34" charset="0"/>
              <a:buChar char="•"/>
              <a:defRPr/>
            </a:pPr>
            <a:r>
              <a:rPr lang="en-GB" sz="2000" dirty="0"/>
              <a:t>Helping someone take their medication </a:t>
            </a:r>
          </a:p>
          <a:p>
            <a:pPr marL="800100" lvl="1" indent="-342900" eaLnBrk="1" fontAlgn="auto" hangingPunct="1">
              <a:spcAft>
                <a:spcPts val="0"/>
              </a:spcAft>
              <a:buFont typeface="Arial" panose="020B0604020202020204" pitchFamily="34" charset="0"/>
              <a:buChar char="•"/>
              <a:defRPr/>
            </a:pPr>
            <a:r>
              <a:rPr lang="en-GB" sz="2000" dirty="0"/>
              <a:t>Going to hospital and doctors visits with them</a:t>
            </a:r>
          </a:p>
          <a:p>
            <a:pPr marL="800100" lvl="1" indent="-342900" eaLnBrk="1" fontAlgn="auto" hangingPunct="1">
              <a:spcAft>
                <a:spcPts val="0"/>
              </a:spcAft>
              <a:buFont typeface="Arial" panose="020B0604020202020204" pitchFamily="34" charset="0"/>
              <a:buChar char="•"/>
              <a:defRPr/>
            </a:pPr>
            <a:r>
              <a:rPr lang="en-GB" sz="2000" dirty="0"/>
              <a:t>Paying household bills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B2D3234E-AF5D-4F0A-A0CD-CC68B0CBC235}"/>
              </a:ext>
            </a:extLst>
          </p:cNvPr>
          <p:cNvSpPr>
            <a:spLocks noGrp="1"/>
          </p:cNvSpPr>
          <p:nvPr>
            <p:ph idx="1"/>
          </p:nvPr>
        </p:nvSpPr>
        <p:spPr>
          <a:xfrm>
            <a:off x="462757" y="588963"/>
            <a:ext cx="3484846" cy="5143500"/>
          </a:xfrm>
        </p:spPr>
        <p:txBody>
          <a:bodyPr/>
          <a:lstStyle/>
          <a:p>
            <a:pPr algn="ctr" eaLnBrk="1" hangingPunct="1">
              <a:buFont typeface="Arial" panose="020B0604020202020204" pitchFamily="34" charset="0"/>
              <a:buNone/>
            </a:pPr>
            <a:r>
              <a:rPr lang="en-GB" altLang="en-US" sz="4800" b="1" dirty="0">
                <a:solidFill>
                  <a:srgbClr val="00B0F0"/>
                </a:solidFill>
              </a:rPr>
              <a:t>How can </a:t>
            </a:r>
          </a:p>
          <a:p>
            <a:pPr algn="ctr" eaLnBrk="1" hangingPunct="1">
              <a:buFont typeface="Arial" panose="020B0604020202020204" pitchFamily="34" charset="0"/>
              <a:buNone/>
            </a:pPr>
            <a:r>
              <a:rPr lang="en-GB" altLang="en-US" sz="4800" b="1" dirty="0">
                <a:solidFill>
                  <a:srgbClr val="00B0F0"/>
                </a:solidFill>
              </a:rPr>
              <a:t>caring affect you?</a:t>
            </a:r>
          </a:p>
        </p:txBody>
      </p:sp>
      <p:pic>
        <p:nvPicPr>
          <p:cNvPr id="3" name="Picture 2">
            <a:extLst>
              <a:ext uri="{FF2B5EF4-FFF2-40B4-BE49-F238E27FC236}">
                <a16:creationId xmlns:a16="http://schemas.microsoft.com/office/drawing/2014/main" id="{DD1AFAEF-711E-4EA2-AEC7-38DA8CFF0F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757" y="3809911"/>
            <a:ext cx="3690157" cy="2459126"/>
          </a:xfrm>
          <a:prstGeom prst="rect">
            <a:avLst/>
          </a:prstGeom>
        </p:spPr>
      </p:pic>
      <p:sp>
        <p:nvSpPr>
          <p:cNvPr id="4" name="Content Placeholder 2">
            <a:extLst>
              <a:ext uri="{FF2B5EF4-FFF2-40B4-BE49-F238E27FC236}">
                <a16:creationId xmlns:a16="http://schemas.microsoft.com/office/drawing/2014/main" id="{5FA7357E-FA3D-47E9-A28F-85C56BD12A13}"/>
              </a:ext>
            </a:extLst>
          </p:cNvPr>
          <p:cNvSpPr txBox="1">
            <a:spLocks/>
          </p:cNvSpPr>
          <p:nvPr/>
        </p:nvSpPr>
        <p:spPr bwMode="auto">
          <a:xfrm>
            <a:off x="4572000" y="210012"/>
            <a:ext cx="4363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endParaRPr lang="en-GB" altLang="en-US" sz="1800" dirty="0"/>
          </a:p>
          <a:p>
            <a:pPr eaLnBrk="1" hangingPunct="1"/>
            <a:r>
              <a:rPr lang="en-GB" altLang="en-US" sz="1800" dirty="0"/>
              <a:t>Missing school</a:t>
            </a:r>
          </a:p>
          <a:p>
            <a:pPr eaLnBrk="1" hangingPunct="1"/>
            <a:r>
              <a:rPr lang="en-GB" altLang="en-US" sz="1800" dirty="0"/>
              <a:t>Being late for school</a:t>
            </a:r>
          </a:p>
          <a:p>
            <a:pPr eaLnBrk="1" hangingPunct="1"/>
            <a:r>
              <a:rPr lang="en-GB" altLang="en-US" sz="1800" dirty="0"/>
              <a:t>Feeling very tired / falling asleep in class</a:t>
            </a:r>
          </a:p>
          <a:p>
            <a:pPr eaLnBrk="1" hangingPunct="1"/>
            <a:r>
              <a:rPr lang="en-GB" altLang="en-US" sz="1800" dirty="0"/>
              <a:t>Not being able to concentrate at school</a:t>
            </a:r>
          </a:p>
          <a:p>
            <a:pPr eaLnBrk="1" hangingPunct="1"/>
            <a:r>
              <a:rPr lang="en-GB" altLang="en-US" sz="1800" dirty="0"/>
              <a:t>Not being able to get homework/ coursework done</a:t>
            </a:r>
          </a:p>
          <a:p>
            <a:pPr eaLnBrk="1" hangingPunct="1"/>
            <a:r>
              <a:rPr lang="en-GB" altLang="en-US" sz="1800" dirty="0"/>
              <a:t>Can’t join in activities after school or go out much</a:t>
            </a:r>
          </a:p>
          <a:p>
            <a:pPr eaLnBrk="1" hangingPunct="1"/>
            <a:r>
              <a:rPr lang="en-GB" altLang="en-US" sz="1800" dirty="0"/>
              <a:t>Hard to make friends</a:t>
            </a:r>
          </a:p>
          <a:p>
            <a:pPr eaLnBrk="1" hangingPunct="1"/>
            <a:r>
              <a:rPr lang="en-GB" altLang="en-US" sz="1800" dirty="0"/>
              <a:t>Bullying</a:t>
            </a:r>
          </a:p>
          <a:p>
            <a:pPr eaLnBrk="1" hangingPunct="1"/>
            <a:r>
              <a:rPr lang="en-GB" altLang="en-US" sz="1800" dirty="0"/>
              <a:t>Feeling really worried, frightened, angry or sad</a:t>
            </a:r>
          </a:p>
          <a:p>
            <a:pPr eaLnBrk="1" hangingPunct="1">
              <a:buFont typeface="Arial" panose="020B0604020202020204" pitchFamily="34" charset="0"/>
              <a:buNone/>
            </a:pPr>
            <a:endParaRPr lang="en-GB" altLang="en-US" sz="1800" dirty="0"/>
          </a:p>
          <a:p>
            <a:pPr eaLnBrk="1" hangingPunct="1"/>
            <a:endParaRPr lang="en-GB" altLang="en-US" sz="1800" dirty="0"/>
          </a:p>
          <a:p>
            <a:pPr algn="ctr" eaLnBrk="1" hangingPunct="1">
              <a:buFont typeface="Arial" panose="020B0604020202020204" pitchFamily="34" charset="0"/>
              <a:buNone/>
            </a:pPr>
            <a:endParaRPr lang="en-GB" alt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A076-8610-4112-AB2D-D75115560697}"/>
              </a:ext>
            </a:extLst>
          </p:cNvPr>
          <p:cNvSpPr>
            <a:spLocks noGrp="1"/>
          </p:cNvSpPr>
          <p:nvPr>
            <p:ph type="title"/>
          </p:nvPr>
        </p:nvSpPr>
        <p:spPr>
          <a:xfrm>
            <a:off x="1259632" y="201612"/>
            <a:ext cx="7043737" cy="654050"/>
          </a:xfrm>
        </p:spPr>
        <p:txBody>
          <a:bodyPr rtlCol="0">
            <a:normAutofit fontScale="90000"/>
          </a:bodyPr>
          <a:lstStyle/>
          <a:p>
            <a:pPr eaLnBrk="1" fontAlgn="auto" hangingPunct="1">
              <a:spcAft>
                <a:spcPts val="0"/>
              </a:spcAft>
              <a:defRPr/>
            </a:pPr>
            <a:br>
              <a:rPr lang="en-GB" sz="3600">
                <a:solidFill>
                  <a:srgbClr val="00B0F0"/>
                </a:solidFill>
              </a:rPr>
            </a:br>
            <a:r>
              <a:rPr lang="en-GB" sz="3600" b="1">
                <a:solidFill>
                  <a:srgbClr val="00B0F0"/>
                </a:solidFill>
              </a:rPr>
              <a:t>Good things about being a Young Carer</a:t>
            </a:r>
            <a:br>
              <a:rPr lang="en-GB"/>
            </a:br>
            <a:endParaRPr lang="en-GB" b="1"/>
          </a:p>
        </p:txBody>
      </p:sp>
      <p:sp>
        <p:nvSpPr>
          <p:cNvPr id="21507" name="Content Placeholder 2">
            <a:extLst>
              <a:ext uri="{FF2B5EF4-FFF2-40B4-BE49-F238E27FC236}">
                <a16:creationId xmlns:a16="http://schemas.microsoft.com/office/drawing/2014/main" id="{BD8EB109-BF49-41B5-8D1F-32F78B585814}"/>
              </a:ext>
            </a:extLst>
          </p:cNvPr>
          <p:cNvSpPr>
            <a:spLocks noGrp="1"/>
          </p:cNvSpPr>
          <p:nvPr>
            <p:ph idx="1"/>
          </p:nvPr>
        </p:nvSpPr>
        <p:spPr>
          <a:xfrm>
            <a:off x="395536" y="1124744"/>
            <a:ext cx="8218487" cy="4929187"/>
          </a:xfrm>
        </p:spPr>
        <p:txBody>
          <a:bodyPr/>
          <a:lstStyle/>
          <a:p>
            <a:pPr eaLnBrk="1" hangingPunct="1"/>
            <a:endParaRPr lang="en-GB" altLang="en-US" sz="2600" dirty="0">
              <a:ea typeface="Calibri"/>
              <a:cs typeface="Calibri"/>
            </a:endParaRPr>
          </a:p>
          <a:p>
            <a:pPr eaLnBrk="1" hangingPunct="1"/>
            <a:endParaRPr lang="en-GB" altLang="en-US"/>
          </a:p>
          <a:p>
            <a:pPr eaLnBrk="1" hangingPunct="1"/>
            <a:endParaRPr lang="en-GB" altLang="en-US"/>
          </a:p>
        </p:txBody>
      </p:sp>
      <p:sp>
        <p:nvSpPr>
          <p:cNvPr id="3" name="Content Placeholder 2">
            <a:extLst>
              <a:ext uri="{FF2B5EF4-FFF2-40B4-BE49-F238E27FC236}">
                <a16:creationId xmlns:a16="http://schemas.microsoft.com/office/drawing/2014/main" id="{A40272E9-9F00-504A-0164-F8A5F33C53CB}"/>
              </a:ext>
            </a:extLst>
          </p:cNvPr>
          <p:cNvSpPr txBox="1">
            <a:spLocks/>
          </p:cNvSpPr>
          <p:nvPr/>
        </p:nvSpPr>
        <p:spPr bwMode="auto">
          <a:xfrm>
            <a:off x="468313" y="1000124"/>
            <a:ext cx="8290374" cy="244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ts val="1400"/>
              </a:spcBef>
              <a:spcAft>
                <a:spcPts val="600"/>
              </a:spcAft>
              <a:defRPr/>
            </a:pPr>
            <a:r>
              <a:rPr lang="en-GB" sz="2000" dirty="0">
                <a:ea typeface="Calibri"/>
                <a:cs typeface="Calibri"/>
              </a:rPr>
              <a:t>Feeling close to your family and getting to spend lots of time with the people you love</a:t>
            </a:r>
            <a:endParaRPr lang="en-US" sz="2000" dirty="0">
              <a:ea typeface="Calibri"/>
              <a:cs typeface="Calibri"/>
            </a:endParaRPr>
          </a:p>
          <a:p>
            <a:pPr>
              <a:spcBef>
                <a:spcPts val="1400"/>
              </a:spcBef>
              <a:spcAft>
                <a:spcPts val="600"/>
              </a:spcAft>
              <a:defRPr/>
            </a:pPr>
            <a:r>
              <a:rPr lang="en-GB" sz="2000" dirty="0">
                <a:latin typeface="Arial"/>
                <a:ea typeface="Calibri"/>
                <a:cs typeface="Calibri"/>
              </a:rPr>
              <a:t>Feeling proud because you are doing a good job looking after your family</a:t>
            </a:r>
            <a:endParaRPr lang="en-US" sz="2000" dirty="0">
              <a:latin typeface="Arial"/>
              <a:ea typeface="Calibri"/>
              <a:cs typeface="Calibri"/>
            </a:endParaRPr>
          </a:p>
          <a:p>
            <a:pPr>
              <a:spcBef>
                <a:spcPts val="1400"/>
              </a:spcBef>
              <a:spcAft>
                <a:spcPts val="600"/>
              </a:spcAft>
              <a:defRPr/>
            </a:pPr>
            <a:r>
              <a:rPr lang="en-GB" sz="2000" dirty="0">
                <a:latin typeface="Arial"/>
                <a:ea typeface="Calibri"/>
                <a:cs typeface="Calibri"/>
              </a:rPr>
              <a:t>Gaining lots of strengths and skills that will help when you're older, like...</a:t>
            </a:r>
            <a:endParaRPr lang="en-US" sz="2000" dirty="0">
              <a:latin typeface="Arial"/>
              <a:ea typeface="Calibri"/>
              <a:cs typeface="Calibri"/>
            </a:endParaRPr>
          </a:p>
          <a:p>
            <a:pPr>
              <a:lnSpc>
                <a:spcPct val="120000"/>
              </a:lnSpc>
              <a:spcBef>
                <a:spcPts val="300"/>
              </a:spcBef>
              <a:spcAft>
                <a:spcPts val="300"/>
              </a:spcAft>
              <a:defRPr/>
            </a:pPr>
            <a:endParaRPr lang="en-GB" dirty="0">
              <a:latin typeface="Calibri"/>
              <a:ea typeface="Calibri"/>
              <a:cs typeface="Calibri"/>
            </a:endParaRPr>
          </a:p>
          <a:p>
            <a:pPr marL="0" indent="0">
              <a:lnSpc>
                <a:spcPct val="80000"/>
              </a:lnSpc>
              <a:buNone/>
              <a:defRPr/>
            </a:pPr>
            <a:endParaRPr lang="en-GB" sz="2200">
              <a:ea typeface="Calibri"/>
              <a:cs typeface="Calibri"/>
            </a:endParaRPr>
          </a:p>
          <a:p>
            <a:pPr>
              <a:lnSpc>
                <a:spcPct val="80000"/>
              </a:lnSpc>
              <a:buFont typeface="Arial"/>
              <a:buChar char="•"/>
              <a:defRPr/>
            </a:pPr>
            <a:endParaRPr lang="en-GB" sz="2200">
              <a:ea typeface="Calibri"/>
              <a:cs typeface="Calibri"/>
            </a:endParaRPr>
          </a:p>
          <a:p>
            <a:pPr>
              <a:lnSpc>
                <a:spcPct val="80000"/>
              </a:lnSpc>
              <a:buFont typeface="Arial"/>
              <a:buChar char="•"/>
              <a:defRPr/>
            </a:pPr>
            <a:endParaRPr lang="en-GB" sz="2200">
              <a:ea typeface="Calibri"/>
              <a:cs typeface="Calibri"/>
            </a:endParaRPr>
          </a:p>
          <a:p>
            <a:pPr eaLnBrk="1" fontAlgn="auto" hangingPunct="1">
              <a:spcAft>
                <a:spcPts val="0"/>
              </a:spcAft>
              <a:buFont typeface="Arial" panose="020B0604020202020204" pitchFamily="34" charset="0"/>
              <a:buNone/>
              <a:defRPr/>
            </a:pPr>
            <a:endParaRPr lang="en-GB" sz="1500"/>
          </a:p>
          <a:p>
            <a:pPr lvl="1" eaLnBrk="1" fontAlgn="auto" hangingPunct="1">
              <a:spcAft>
                <a:spcPts val="0"/>
              </a:spcAft>
              <a:defRPr/>
            </a:pPr>
            <a:endParaRPr lang="en-GB" sz="2600"/>
          </a:p>
          <a:p>
            <a:pPr eaLnBrk="1" fontAlgn="auto" hangingPunct="1">
              <a:spcAft>
                <a:spcPts val="0"/>
              </a:spcAft>
              <a:defRPr/>
            </a:pPr>
            <a:endParaRPr lang="en-GB" sz="1600"/>
          </a:p>
          <a:p>
            <a:pPr eaLnBrk="1" fontAlgn="auto" hangingPunct="1">
              <a:spcAft>
                <a:spcPts val="0"/>
              </a:spcAft>
              <a:defRPr/>
            </a:pPr>
            <a:endParaRPr lang="en-GB"/>
          </a:p>
        </p:txBody>
      </p:sp>
      <p:pic>
        <p:nvPicPr>
          <p:cNvPr id="6" name="Picture 5" descr="A couple of kids cooking in a kitchen&#10;&#10;Description automatically generated">
            <a:extLst>
              <a:ext uri="{FF2B5EF4-FFF2-40B4-BE49-F238E27FC236}">
                <a16:creationId xmlns:a16="http://schemas.microsoft.com/office/drawing/2014/main" id="{36366829-DF26-282C-AAA1-608FDF2E4CBC}"/>
              </a:ext>
            </a:extLst>
          </p:cNvPr>
          <p:cNvPicPr>
            <a:picLocks noChangeAspect="1"/>
          </p:cNvPicPr>
          <p:nvPr/>
        </p:nvPicPr>
        <p:blipFill>
          <a:blip r:embed="rId3"/>
          <a:stretch>
            <a:fillRect/>
          </a:stretch>
        </p:blipFill>
        <p:spPr>
          <a:xfrm>
            <a:off x="5946475" y="3434751"/>
            <a:ext cx="2886973" cy="1929441"/>
          </a:xfrm>
          <a:prstGeom prst="rect">
            <a:avLst/>
          </a:prstGeom>
        </p:spPr>
      </p:pic>
      <p:sp>
        <p:nvSpPr>
          <p:cNvPr id="7" name="Content Placeholder 2">
            <a:extLst>
              <a:ext uri="{FF2B5EF4-FFF2-40B4-BE49-F238E27FC236}">
                <a16:creationId xmlns:a16="http://schemas.microsoft.com/office/drawing/2014/main" id="{AF04EB10-66FA-B3E5-226A-ED6CB0A48823}"/>
              </a:ext>
            </a:extLst>
          </p:cNvPr>
          <p:cNvSpPr txBox="1">
            <a:spLocks/>
          </p:cNvSpPr>
          <p:nvPr/>
        </p:nvSpPr>
        <p:spPr bwMode="auto">
          <a:xfrm>
            <a:off x="400411" y="3276373"/>
            <a:ext cx="5889356" cy="22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nSpc>
                <a:spcPct val="120000"/>
              </a:lnSpc>
              <a:spcBef>
                <a:spcPts val="300"/>
              </a:spcBef>
              <a:spcAft>
                <a:spcPts val="300"/>
              </a:spcAft>
              <a:buFont typeface="Wingdings"/>
              <a:buChar char="v"/>
              <a:defRPr/>
            </a:pPr>
            <a:r>
              <a:rPr lang="en-GB" sz="1800">
                <a:ea typeface="Calibri"/>
                <a:cs typeface="Calibri"/>
              </a:rPr>
              <a:t>Understanding, kindness and compassion</a:t>
            </a:r>
            <a:endParaRPr lang="en-US" sz="1800">
              <a:ea typeface="Calibri"/>
              <a:cs typeface="Calibri"/>
            </a:endParaRPr>
          </a:p>
          <a:p>
            <a:pPr>
              <a:lnSpc>
                <a:spcPct val="120000"/>
              </a:lnSpc>
              <a:spcBef>
                <a:spcPts val="300"/>
              </a:spcBef>
              <a:spcAft>
                <a:spcPts val="300"/>
              </a:spcAft>
              <a:buFont typeface="Wingdings"/>
              <a:buChar char="v"/>
              <a:defRPr/>
            </a:pPr>
            <a:r>
              <a:rPr lang="en-GB" sz="1800">
                <a:ea typeface="Calibri"/>
                <a:cs typeface="Calibri"/>
              </a:rPr>
              <a:t>Hardworking – young carers are often used to be being busy so they might work really hard</a:t>
            </a:r>
            <a:endParaRPr lang="en-US" sz="1800">
              <a:ea typeface="Calibri"/>
              <a:cs typeface="Calibri"/>
            </a:endParaRPr>
          </a:p>
          <a:p>
            <a:pPr>
              <a:lnSpc>
                <a:spcPct val="120000"/>
              </a:lnSpc>
              <a:spcBef>
                <a:spcPts val="300"/>
              </a:spcBef>
              <a:spcAft>
                <a:spcPts val="300"/>
              </a:spcAft>
              <a:buFont typeface="Wingdings"/>
              <a:buChar char="v"/>
              <a:defRPr/>
            </a:pPr>
            <a:r>
              <a:rPr lang="en-GB" sz="1800">
                <a:ea typeface="Calibri"/>
                <a:cs typeface="Calibri"/>
              </a:rPr>
              <a:t>Skills like cooking, making phone-calls, paying bills</a:t>
            </a:r>
          </a:p>
          <a:p>
            <a:pPr>
              <a:lnSpc>
                <a:spcPct val="120000"/>
              </a:lnSpc>
              <a:spcBef>
                <a:spcPts val="300"/>
              </a:spcBef>
              <a:spcAft>
                <a:spcPts val="300"/>
              </a:spcAft>
              <a:buFont typeface="Wingdings"/>
              <a:buChar char="v"/>
              <a:defRPr/>
            </a:pPr>
            <a:r>
              <a:rPr lang="en-GB" sz="1800">
                <a:ea typeface="Calibri"/>
                <a:cs typeface="Calibri"/>
              </a:rPr>
              <a:t>Being responsible</a:t>
            </a:r>
          </a:p>
          <a:p>
            <a:pPr>
              <a:lnSpc>
                <a:spcPct val="120000"/>
              </a:lnSpc>
              <a:spcBef>
                <a:spcPts val="300"/>
              </a:spcBef>
              <a:spcAft>
                <a:spcPts val="300"/>
              </a:spcAft>
              <a:buFont typeface="Wingdings"/>
              <a:buChar char="v"/>
              <a:defRPr/>
            </a:pPr>
            <a:r>
              <a:rPr lang="en-GB" sz="1800">
                <a:ea typeface="Calibri"/>
                <a:cs typeface="Calibri"/>
              </a:rPr>
              <a:t>Resilience and coping strategies</a:t>
            </a:r>
          </a:p>
          <a:p>
            <a:pPr>
              <a:lnSpc>
                <a:spcPct val="120000"/>
              </a:lnSpc>
              <a:spcBef>
                <a:spcPts val="300"/>
              </a:spcBef>
              <a:spcAft>
                <a:spcPts val="300"/>
              </a:spcAft>
              <a:buFont typeface="Wingdings"/>
              <a:buChar char="v"/>
              <a:defRPr/>
            </a:pPr>
            <a:r>
              <a:rPr lang="en-GB" sz="1800">
                <a:ea typeface="Calibri"/>
                <a:cs typeface="Calibri"/>
              </a:rPr>
              <a:t>Understanding health and how to stay healthy</a:t>
            </a:r>
            <a:endParaRPr lang="en-US" sz="1800">
              <a:ea typeface="Calibri"/>
              <a:cs typeface="Calibri"/>
            </a:endParaRPr>
          </a:p>
          <a:p>
            <a:pPr>
              <a:lnSpc>
                <a:spcPct val="120000"/>
              </a:lnSpc>
              <a:spcBef>
                <a:spcPts val="300"/>
              </a:spcBef>
              <a:spcAft>
                <a:spcPts val="300"/>
              </a:spcAft>
              <a:buFont typeface="Wingdings"/>
              <a:buChar char="v"/>
              <a:defRPr/>
            </a:pPr>
            <a:endParaRPr lang="en-GB" sz="2500">
              <a:ea typeface="Calibri"/>
              <a:cs typeface="Calibri"/>
            </a:endParaRPr>
          </a:p>
          <a:p>
            <a:pPr>
              <a:lnSpc>
                <a:spcPct val="120000"/>
              </a:lnSpc>
              <a:buFont typeface="Wingdings"/>
              <a:buChar char="v"/>
              <a:defRPr/>
            </a:pPr>
            <a:endParaRPr lang="en-GB" sz="2200">
              <a:ea typeface="Calibri"/>
              <a:cs typeface="Calibri"/>
            </a:endParaRPr>
          </a:p>
          <a:p>
            <a:pPr>
              <a:buFont typeface="Wingdings"/>
              <a:buChar char="v"/>
              <a:defRPr/>
            </a:pPr>
            <a:endParaRPr lang="en-GB" sz="2600">
              <a:ea typeface="Calibri"/>
              <a:cs typeface="Calibri"/>
            </a:endParaRPr>
          </a:p>
          <a:p>
            <a:pPr>
              <a:buFont typeface="Wingdings"/>
              <a:buChar char="v"/>
              <a:defRPr/>
            </a:pPr>
            <a:endParaRPr lang="en-GB" sz="2600">
              <a:ea typeface="Calibri"/>
              <a:cs typeface="Calibri"/>
            </a:endParaRPr>
          </a:p>
          <a:p>
            <a:pPr>
              <a:lnSpc>
                <a:spcPct val="80000"/>
              </a:lnSpc>
              <a:buFont typeface="Wingdings"/>
              <a:buChar char="v"/>
              <a:defRPr/>
            </a:pPr>
            <a:endParaRPr lang="en-GB" sz="2200">
              <a:ea typeface="Calibri"/>
              <a:cs typeface="Calibri"/>
            </a:endParaRPr>
          </a:p>
          <a:p>
            <a:pPr>
              <a:lnSpc>
                <a:spcPct val="80000"/>
              </a:lnSpc>
              <a:buFont typeface="Wingdings"/>
              <a:buChar char="v"/>
              <a:defRPr/>
            </a:pPr>
            <a:endParaRPr lang="en-GB" sz="2200">
              <a:ea typeface="Calibri"/>
              <a:cs typeface="Calibri"/>
            </a:endParaRPr>
          </a:p>
          <a:p>
            <a:pPr>
              <a:lnSpc>
                <a:spcPct val="80000"/>
              </a:lnSpc>
              <a:buFont typeface="Wingdings"/>
              <a:buChar char="v"/>
              <a:defRPr/>
            </a:pPr>
            <a:endParaRPr lang="en-GB" sz="2200">
              <a:ea typeface="Calibri"/>
              <a:cs typeface="Calibri"/>
            </a:endParaRPr>
          </a:p>
          <a:p>
            <a:pPr eaLnBrk="1" fontAlgn="auto" hangingPunct="1">
              <a:spcAft>
                <a:spcPts val="0"/>
              </a:spcAft>
              <a:buFont typeface="Wingdings"/>
              <a:buChar char="v"/>
              <a:defRPr/>
            </a:pPr>
            <a:endParaRPr lang="en-GB" sz="1500">
              <a:ea typeface="Calibri"/>
              <a:cs typeface="Calibri"/>
            </a:endParaRPr>
          </a:p>
          <a:p>
            <a:pPr lvl="1" eaLnBrk="1" fontAlgn="auto" hangingPunct="1">
              <a:spcAft>
                <a:spcPts val="0"/>
              </a:spcAft>
              <a:buFont typeface="Wingdings"/>
              <a:buChar char="v"/>
              <a:defRPr/>
            </a:pPr>
            <a:endParaRPr lang="en-GB" sz="2600">
              <a:ea typeface="Calibri"/>
              <a:cs typeface="Calibri"/>
            </a:endParaRPr>
          </a:p>
          <a:p>
            <a:pPr eaLnBrk="1" fontAlgn="auto" hangingPunct="1">
              <a:spcAft>
                <a:spcPts val="0"/>
              </a:spcAft>
              <a:buFont typeface="Wingdings"/>
              <a:buChar char="v"/>
              <a:defRPr/>
            </a:pPr>
            <a:endParaRPr lang="en-GB" sz="1600">
              <a:ea typeface="Calibri"/>
              <a:cs typeface="Calibri"/>
            </a:endParaRPr>
          </a:p>
          <a:p>
            <a:pPr eaLnBrk="1" fontAlgn="auto" hangingPunct="1">
              <a:spcAft>
                <a:spcPts val="0"/>
              </a:spcAft>
              <a:buFont typeface="Wingdings"/>
              <a:buChar char="v"/>
              <a:defRPr/>
            </a:pPr>
            <a:endParaRPr lang="en-GB">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57FAB119-F734-4DBE-970D-DC6E24B2E077}"/>
              </a:ext>
            </a:extLst>
          </p:cNvPr>
          <p:cNvSpPr>
            <a:spLocks noGrp="1"/>
          </p:cNvSpPr>
          <p:nvPr>
            <p:ph idx="1"/>
          </p:nvPr>
        </p:nvSpPr>
        <p:spPr>
          <a:xfrm>
            <a:off x="462756" y="476672"/>
            <a:ext cx="8218487" cy="5143500"/>
          </a:xfrm>
        </p:spPr>
        <p:txBody>
          <a:bodyPr/>
          <a:lstStyle/>
          <a:p>
            <a:pPr algn="ctr" eaLnBrk="1" hangingPunct="1">
              <a:buFont typeface="Arial" panose="020B0604020202020204" pitchFamily="34" charset="0"/>
              <a:buNone/>
            </a:pPr>
            <a:endParaRPr lang="en-GB" altLang="en-US" sz="3000"/>
          </a:p>
          <a:p>
            <a:pPr algn="ctr" eaLnBrk="1" hangingPunct="1">
              <a:buFont typeface="Arial" panose="020B0604020202020204" pitchFamily="34" charset="0"/>
              <a:buNone/>
            </a:pPr>
            <a:r>
              <a:rPr lang="en-GB" altLang="en-US" sz="6000" b="1">
                <a:solidFill>
                  <a:srgbClr val="00B0F0"/>
                </a:solidFill>
              </a:rPr>
              <a:t>How can you get help?</a:t>
            </a:r>
          </a:p>
        </p:txBody>
      </p:sp>
      <p:pic>
        <p:nvPicPr>
          <p:cNvPr id="3" name="Picture 2">
            <a:extLst>
              <a:ext uri="{FF2B5EF4-FFF2-40B4-BE49-F238E27FC236}">
                <a16:creationId xmlns:a16="http://schemas.microsoft.com/office/drawing/2014/main" id="{0597E7B4-9818-4E15-8BC5-CFD14652F5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95736" y="2840418"/>
            <a:ext cx="4211960" cy="28079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63125BA-76E3-4F03-8DE3-2E84398507C8}"/>
              </a:ext>
            </a:extLst>
          </p:cNvPr>
          <p:cNvSpPr>
            <a:spLocks noGrp="1"/>
          </p:cNvSpPr>
          <p:nvPr>
            <p:ph type="title"/>
          </p:nvPr>
        </p:nvSpPr>
        <p:spPr>
          <a:xfrm>
            <a:off x="95450" y="279295"/>
            <a:ext cx="8218487" cy="582612"/>
          </a:xfrm>
        </p:spPr>
        <p:txBody>
          <a:bodyPr/>
          <a:lstStyle/>
          <a:p>
            <a:pPr eaLnBrk="1" hangingPunct="1"/>
            <a:r>
              <a:rPr lang="en-GB" altLang="en-US" b="1" dirty="0">
                <a:solidFill>
                  <a:srgbClr val="00B0F0"/>
                </a:solidFill>
              </a:rPr>
              <a:t>How can you get help?</a:t>
            </a:r>
          </a:p>
        </p:txBody>
      </p:sp>
      <p:sp>
        <p:nvSpPr>
          <p:cNvPr id="31747" name="Content Placeholder 2">
            <a:extLst>
              <a:ext uri="{FF2B5EF4-FFF2-40B4-BE49-F238E27FC236}">
                <a16:creationId xmlns:a16="http://schemas.microsoft.com/office/drawing/2014/main" id="{8FE60C4C-0794-45F7-A177-E46C6A937F99}"/>
              </a:ext>
            </a:extLst>
          </p:cNvPr>
          <p:cNvSpPr>
            <a:spLocks noGrp="1"/>
          </p:cNvSpPr>
          <p:nvPr>
            <p:ph idx="1"/>
          </p:nvPr>
        </p:nvSpPr>
        <p:spPr>
          <a:xfrm>
            <a:off x="468313" y="1000125"/>
            <a:ext cx="8218487" cy="5143500"/>
          </a:xfrm>
        </p:spPr>
        <p:txBody>
          <a:bodyPr/>
          <a:lstStyle/>
          <a:p>
            <a:pPr eaLnBrk="1" hangingPunct="1">
              <a:buFont typeface="Arial" panose="020B0604020202020204" pitchFamily="34" charset="0"/>
              <a:buNone/>
            </a:pPr>
            <a:endParaRPr lang="en-GB" altLang="en-US" sz="2000" b="1"/>
          </a:p>
          <a:p>
            <a:pPr eaLnBrk="1" hangingPunct="1">
              <a:buFont typeface="Arial" panose="020B0604020202020204" pitchFamily="34" charset="0"/>
              <a:buNone/>
            </a:pPr>
            <a:endParaRPr lang="en-GB" altLang="en-US" sz="2200" b="1"/>
          </a:p>
          <a:p>
            <a:pPr eaLnBrk="1" hangingPunct="1">
              <a:buFont typeface="Arial" panose="020B0604020202020204" pitchFamily="34" charset="0"/>
              <a:buNone/>
            </a:pPr>
            <a:endParaRPr lang="en-GB" altLang="en-US" sz="2200"/>
          </a:p>
          <a:p>
            <a:pPr eaLnBrk="1" hangingPunct="1"/>
            <a:endParaRPr lang="en-GB" altLang="en-US" sz="2200" dirty="0"/>
          </a:p>
        </p:txBody>
      </p:sp>
      <p:sp>
        <p:nvSpPr>
          <p:cNvPr id="31748" name="Content Placeholder 2">
            <a:extLst>
              <a:ext uri="{FF2B5EF4-FFF2-40B4-BE49-F238E27FC236}">
                <a16:creationId xmlns:a16="http://schemas.microsoft.com/office/drawing/2014/main" id="{424E7D5A-F5FC-4FCF-89B4-3A89103E8F9C}"/>
              </a:ext>
            </a:extLst>
          </p:cNvPr>
          <p:cNvSpPr txBox="1">
            <a:spLocks/>
          </p:cNvSpPr>
          <p:nvPr/>
        </p:nvSpPr>
        <p:spPr bwMode="auto">
          <a:xfrm>
            <a:off x="491063" y="570601"/>
            <a:ext cx="726802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n-GB" altLang="en-US" sz="2800" b="1" dirty="0"/>
          </a:p>
          <a:p>
            <a:pPr algn="ctr" eaLnBrk="1" hangingPunct="1">
              <a:buNone/>
            </a:pPr>
            <a:r>
              <a:rPr lang="en-GB" altLang="en-US" sz="2800" b="1" dirty="0">
                <a:latin typeface="Calibri"/>
                <a:ea typeface="Calibri"/>
                <a:cs typeface="Arial"/>
              </a:rPr>
              <a:t>Speak to someone!</a:t>
            </a:r>
            <a:r>
              <a:rPr lang="en-GB" altLang="en-US" sz="2800" dirty="0">
                <a:latin typeface="Calibri"/>
                <a:ea typeface="Calibri"/>
                <a:cs typeface="Arial"/>
              </a:rPr>
              <a:t> </a:t>
            </a:r>
            <a:endParaRPr lang="en-GB" altLang="en-US" sz="2800" dirty="0">
              <a:ea typeface="Calibri"/>
            </a:endParaRPr>
          </a:p>
          <a:p>
            <a:pPr algn="ctr" eaLnBrk="1" hangingPunct="1">
              <a:buNone/>
            </a:pPr>
            <a:r>
              <a:rPr lang="en-GB" altLang="en-US" sz="2400" dirty="0">
                <a:latin typeface="Calibri"/>
                <a:ea typeface="Calibri"/>
                <a:cs typeface="Arial"/>
              </a:rPr>
              <a:t>Caring for someone is something to be proud of.  </a:t>
            </a:r>
            <a:endParaRPr lang="en-GB" altLang="en-US" sz="2400" dirty="0">
              <a:ea typeface="Calibri"/>
            </a:endParaRPr>
          </a:p>
          <a:p>
            <a:pPr algn="ctr" eaLnBrk="1" hangingPunct="1">
              <a:buNone/>
            </a:pPr>
            <a:r>
              <a:rPr lang="en-GB" altLang="en-US" sz="2400" dirty="0">
                <a:latin typeface="Calibri"/>
                <a:ea typeface="Calibri"/>
                <a:cs typeface="Arial"/>
              </a:rPr>
              <a:t>But it can be hard and sometimes everyone needs help. </a:t>
            </a:r>
            <a:endParaRPr lang="en-GB" altLang="en-US" sz="2400" dirty="0">
              <a:ea typeface="Calibri"/>
            </a:endParaRPr>
          </a:p>
          <a:p>
            <a:pPr algn="ctr" eaLnBrk="1" hangingPunct="1">
              <a:buFontTx/>
              <a:buNone/>
            </a:pPr>
            <a:r>
              <a:rPr lang="en-GB" altLang="en-US" sz="2400" dirty="0">
                <a:latin typeface="Calibri"/>
                <a:ea typeface="Calibri"/>
                <a:cs typeface="Arial"/>
              </a:rPr>
              <a:t>If no one knows, no-one can help!</a:t>
            </a:r>
          </a:p>
          <a:p>
            <a:pPr algn="ctr">
              <a:buNone/>
            </a:pPr>
            <a:endParaRPr lang="en-GB" sz="2400" dirty="0">
              <a:latin typeface="Calibri"/>
              <a:ea typeface="Calibri"/>
              <a:cs typeface="Calibri"/>
            </a:endParaRPr>
          </a:p>
          <a:p>
            <a:pPr algn="ctr">
              <a:buNone/>
            </a:pPr>
            <a:endParaRPr lang="en-GB" sz="2400" dirty="0">
              <a:latin typeface="Calibri"/>
              <a:ea typeface="Calibri"/>
              <a:cs typeface="Calibri"/>
            </a:endParaRPr>
          </a:p>
          <a:p>
            <a:pPr algn="ctr">
              <a:buNone/>
            </a:pPr>
            <a:endParaRPr lang="en-GB" sz="2400" dirty="0">
              <a:latin typeface="Calibri"/>
              <a:ea typeface="Calibri"/>
              <a:cs typeface="Calibri"/>
            </a:endParaRPr>
          </a:p>
          <a:p>
            <a:pPr algn="ctr">
              <a:buNone/>
            </a:pPr>
            <a:endParaRPr lang="en-GB" sz="2400" dirty="0">
              <a:latin typeface="Calibri"/>
              <a:ea typeface="Calibri"/>
              <a:cs typeface="Calibri"/>
            </a:endParaRPr>
          </a:p>
          <a:p>
            <a:pPr algn="ctr">
              <a:buNone/>
            </a:pPr>
            <a:endParaRPr lang="en-GB" sz="2400" dirty="0">
              <a:latin typeface="Calibri"/>
              <a:ea typeface="Calibri"/>
              <a:cs typeface="Calibri"/>
            </a:endParaRPr>
          </a:p>
          <a:p>
            <a:pPr algn="ctr">
              <a:buNone/>
            </a:pPr>
            <a:r>
              <a:rPr lang="en-GB" sz="2400" dirty="0">
                <a:latin typeface="Calibri"/>
                <a:ea typeface="Calibri"/>
                <a:cs typeface="Calibri"/>
              </a:rPr>
              <a:t>The Young Carer Lead at our sixth form is Miss Lyon. They understand some of the issues of being a young carer.</a:t>
            </a:r>
            <a:endParaRPr lang="en-GB" sz="2400" dirty="0">
              <a:latin typeface="Calibri"/>
              <a:ea typeface="Calibri"/>
            </a:endParaRPr>
          </a:p>
          <a:p>
            <a:pPr eaLnBrk="1" hangingPunct="1">
              <a:buFont typeface="Arial" panose="020B0604020202020204" pitchFamily="34" charset="0"/>
              <a:buNone/>
            </a:pPr>
            <a:endParaRPr lang="en-GB" altLang="en-US" sz="4000" b="1" dirty="0">
              <a:ea typeface="Calibri" panose="020F0502020204030204" pitchFamily="34" charset="0"/>
            </a:endParaRPr>
          </a:p>
          <a:p>
            <a:pPr eaLnBrk="1" hangingPunct="1">
              <a:buNone/>
            </a:pPr>
            <a:endParaRPr lang="en-GB" altLang="en-US" sz="4000" dirty="0">
              <a:ea typeface="Calibri" panose="020F0502020204030204" pitchFamily="34" charset="0"/>
            </a:endParaRPr>
          </a:p>
          <a:p>
            <a:pPr eaLnBrk="1" hangingPunct="1"/>
            <a:endParaRPr lang="en-GB" altLang="en-US" sz="4000" i="1" dirty="0">
              <a:ea typeface="Calibri" panose="020F0502020204030204" pitchFamily="34" charset="0"/>
            </a:endParaRPr>
          </a:p>
        </p:txBody>
      </p:sp>
      <p:pic>
        <p:nvPicPr>
          <p:cNvPr id="3" name="Picture 2">
            <a:extLst>
              <a:ext uri="{FF2B5EF4-FFF2-40B4-BE49-F238E27FC236}">
                <a16:creationId xmlns:a16="http://schemas.microsoft.com/office/drawing/2014/main" id="{434D5B2B-1F7A-4128-B295-CB9B70328C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2259" y="2970971"/>
            <a:ext cx="2801652" cy="18678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B2B1D18-60CE-48FE-84E3-93579EC04036}"/>
              </a:ext>
            </a:extLst>
          </p:cNvPr>
          <p:cNvSpPr>
            <a:spLocks noGrp="1"/>
          </p:cNvSpPr>
          <p:nvPr>
            <p:ph type="title"/>
          </p:nvPr>
        </p:nvSpPr>
        <p:spPr>
          <a:xfrm>
            <a:off x="468313" y="274638"/>
            <a:ext cx="8218487" cy="582612"/>
          </a:xfrm>
        </p:spPr>
        <p:txBody>
          <a:bodyPr/>
          <a:lstStyle/>
          <a:p>
            <a:pPr eaLnBrk="1" hangingPunct="1"/>
            <a:r>
              <a:rPr lang="en-GB" altLang="en-US" b="1">
                <a:solidFill>
                  <a:srgbClr val="00B0F0"/>
                </a:solidFill>
              </a:rPr>
              <a:t>Young Carers Questionnaire</a:t>
            </a:r>
          </a:p>
        </p:txBody>
      </p:sp>
      <p:sp>
        <p:nvSpPr>
          <p:cNvPr id="33795" name="Content Placeholder 2">
            <a:extLst>
              <a:ext uri="{FF2B5EF4-FFF2-40B4-BE49-F238E27FC236}">
                <a16:creationId xmlns:a16="http://schemas.microsoft.com/office/drawing/2014/main" id="{7461D691-05C1-4CBE-A22B-0C848600EDDB}"/>
              </a:ext>
            </a:extLst>
          </p:cNvPr>
          <p:cNvSpPr>
            <a:spLocks noGrp="1"/>
          </p:cNvSpPr>
          <p:nvPr>
            <p:ph idx="1"/>
          </p:nvPr>
        </p:nvSpPr>
        <p:spPr>
          <a:xfrm>
            <a:off x="468313" y="1000125"/>
            <a:ext cx="8218487" cy="5143500"/>
          </a:xfrm>
        </p:spPr>
        <p:txBody>
          <a:bodyPr/>
          <a:lstStyle/>
          <a:p>
            <a:pPr eaLnBrk="1" hangingPunct="1">
              <a:buFont typeface="Arial" panose="020B0604020202020204" pitchFamily="34" charset="0"/>
              <a:buNone/>
            </a:pPr>
            <a:endParaRPr lang="en-GB" altLang="en-US" sz="2000" b="1"/>
          </a:p>
          <a:p>
            <a:pPr eaLnBrk="1" hangingPunct="1">
              <a:buFont typeface="Arial" panose="020B0604020202020204" pitchFamily="34" charset="0"/>
              <a:buNone/>
            </a:pPr>
            <a:endParaRPr lang="en-GB" altLang="en-US" sz="2200" b="1"/>
          </a:p>
          <a:p>
            <a:pPr eaLnBrk="1" hangingPunct="1">
              <a:buFont typeface="Arial" panose="020B0604020202020204" pitchFamily="34" charset="0"/>
              <a:buNone/>
            </a:pPr>
            <a:endParaRPr lang="en-GB" altLang="en-US" sz="2200"/>
          </a:p>
          <a:p>
            <a:pPr eaLnBrk="1" hangingPunct="1"/>
            <a:endParaRPr lang="en-GB" altLang="en-US" sz="2200"/>
          </a:p>
        </p:txBody>
      </p:sp>
      <p:sp>
        <p:nvSpPr>
          <p:cNvPr id="17412" name="Content Placeholder 2">
            <a:extLst>
              <a:ext uri="{FF2B5EF4-FFF2-40B4-BE49-F238E27FC236}">
                <a16:creationId xmlns:a16="http://schemas.microsoft.com/office/drawing/2014/main" id="{21A11D96-D6E5-448B-9103-BF60CC9323B7}"/>
              </a:ext>
            </a:extLst>
          </p:cNvPr>
          <p:cNvSpPr txBox="1">
            <a:spLocks/>
          </p:cNvSpPr>
          <p:nvPr/>
        </p:nvSpPr>
        <p:spPr bwMode="auto">
          <a:xfrm>
            <a:off x="3995738" y="1143000"/>
            <a:ext cx="475297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57150">
              <a:buNone/>
              <a:defRPr/>
            </a:pPr>
            <a:r>
              <a:rPr lang="en-GB" sz="2200" dirty="0">
                <a:latin typeface="Calibri"/>
                <a:ea typeface="Calibri"/>
                <a:cs typeface="Calibri"/>
              </a:rPr>
              <a:t>We want to know about all the young carers in our sixth form so we can help them.</a:t>
            </a:r>
            <a:endParaRPr lang="en-US" sz="2200" dirty="0">
              <a:latin typeface="Calibri"/>
              <a:ea typeface="Calibri"/>
              <a:cs typeface="Calibri"/>
            </a:endParaRPr>
          </a:p>
          <a:p>
            <a:pPr eaLnBrk="1" hangingPunct="1">
              <a:buFont typeface="Arial" charset="0"/>
              <a:buNone/>
              <a:defRPr/>
            </a:pPr>
            <a:endParaRPr lang="en-GB" altLang="en-US" sz="1400" dirty="0">
              <a:cs typeface="Arial" charset="0"/>
            </a:endParaRPr>
          </a:p>
          <a:p>
            <a:pPr eaLnBrk="1" hangingPunct="1">
              <a:buFont typeface="Arial" charset="0"/>
              <a:buNone/>
              <a:defRPr/>
            </a:pPr>
            <a:r>
              <a:rPr lang="en-GB" altLang="en-US" sz="2100" dirty="0">
                <a:latin typeface="Calibri"/>
                <a:ea typeface="Calibri"/>
                <a:cs typeface="Arial"/>
              </a:rPr>
              <a:t>To help with this, we will be carrying out a</a:t>
            </a:r>
          </a:p>
          <a:p>
            <a:pPr eaLnBrk="1" hangingPunct="1">
              <a:buNone/>
              <a:defRPr/>
            </a:pPr>
            <a:r>
              <a:rPr lang="en-GB" altLang="en-US" sz="2100" dirty="0">
                <a:latin typeface="Calibri"/>
                <a:ea typeface="Calibri"/>
                <a:cs typeface="Arial"/>
              </a:rPr>
              <a:t>young carers questionnaire soon. </a:t>
            </a:r>
          </a:p>
          <a:p>
            <a:pPr eaLnBrk="1" hangingPunct="1">
              <a:buNone/>
              <a:defRPr/>
            </a:pPr>
            <a:endParaRPr lang="en-GB" altLang="en-US" sz="1400" dirty="0">
              <a:ea typeface="Calibri" pitchFamily="34" charset="0"/>
              <a:cs typeface="Arial" charset="0"/>
            </a:endParaRPr>
          </a:p>
          <a:p>
            <a:pPr eaLnBrk="1" hangingPunct="1">
              <a:buFont typeface="Arial" charset="0"/>
              <a:buNone/>
              <a:defRPr/>
            </a:pPr>
            <a:r>
              <a:rPr lang="en-GB" altLang="en-US" sz="2100" dirty="0">
                <a:latin typeface="Calibri"/>
                <a:ea typeface="Calibri"/>
                <a:cs typeface="Arial"/>
              </a:rPr>
              <a:t>You and your family won’t get in any</a:t>
            </a:r>
          </a:p>
          <a:p>
            <a:pPr eaLnBrk="1" hangingPunct="1">
              <a:buFont typeface="Arial" charset="0"/>
              <a:buNone/>
              <a:defRPr/>
            </a:pPr>
            <a:r>
              <a:rPr lang="en-GB" altLang="en-US" sz="2100" dirty="0">
                <a:latin typeface="Calibri"/>
                <a:ea typeface="Calibri"/>
                <a:cs typeface="Arial"/>
              </a:rPr>
              <a:t>trouble if you are caring at home – we will</a:t>
            </a:r>
          </a:p>
          <a:p>
            <a:pPr eaLnBrk="1" hangingPunct="1">
              <a:buFont typeface="Arial" charset="0"/>
              <a:buNone/>
              <a:defRPr/>
            </a:pPr>
            <a:r>
              <a:rPr lang="en-GB" altLang="en-US" sz="2100" dirty="0">
                <a:latin typeface="Calibri"/>
                <a:ea typeface="Calibri"/>
                <a:cs typeface="Arial"/>
              </a:rPr>
              <a:t>just make sure you are getting</a:t>
            </a:r>
          </a:p>
          <a:p>
            <a:pPr eaLnBrk="1" hangingPunct="1">
              <a:buNone/>
              <a:defRPr/>
            </a:pPr>
            <a:r>
              <a:rPr lang="en-GB" altLang="en-US" sz="2100" dirty="0">
                <a:latin typeface="Calibri"/>
                <a:ea typeface="Calibri"/>
                <a:cs typeface="Arial"/>
              </a:rPr>
              <a:t>the help and support you need. </a:t>
            </a:r>
            <a:endParaRPr lang="en-GB" altLang="en-US" sz="2100" dirty="0">
              <a:ea typeface="Calibri"/>
              <a:cs typeface="Arial" charset="0"/>
            </a:endParaRPr>
          </a:p>
          <a:p>
            <a:pPr eaLnBrk="1" hangingPunct="1">
              <a:buFont typeface="Arial" charset="0"/>
              <a:buNone/>
              <a:defRPr/>
            </a:pPr>
            <a:endParaRPr lang="en-GB" altLang="en-US" sz="2000" dirty="0">
              <a:cs typeface="Arial" charset="0"/>
            </a:endParaRPr>
          </a:p>
          <a:p>
            <a:pPr algn="ctr" eaLnBrk="1" hangingPunct="1">
              <a:buFont typeface="Arial" charset="0"/>
              <a:buNone/>
              <a:defRPr/>
            </a:pPr>
            <a:endParaRPr lang="en-GB" altLang="en-US" sz="1600" b="1" dirty="0">
              <a:cs typeface="Arial" charset="0"/>
            </a:endParaRPr>
          </a:p>
          <a:p>
            <a:pPr marL="0" indent="0" eaLnBrk="1" hangingPunct="1">
              <a:buFont typeface="Arial" charset="0"/>
              <a:buNone/>
              <a:defRPr/>
            </a:pPr>
            <a:endParaRPr lang="en-GB" altLang="en-US" sz="1600" i="1" dirty="0">
              <a:cs typeface="Arial" charset="0"/>
            </a:endParaRPr>
          </a:p>
        </p:txBody>
      </p:sp>
      <p:pic>
        <p:nvPicPr>
          <p:cNvPr id="33797" name="Picture 2">
            <a:extLst>
              <a:ext uri="{FF2B5EF4-FFF2-40B4-BE49-F238E27FC236}">
                <a16:creationId xmlns:a16="http://schemas.microsoft.com/office/drawing/2014/main" id="{6008CDE3-2160-4939-8CE8-E232EC16E2D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652" y="1457324"/>
            <a:ext cx="3614923"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2345241-A472-4805-888E-0DB2652AD5D1}"/>
              </a:ext>
            </a:extLst>
          </p:cNvPr>
          <p:cNvSpPr>
            <a:spLocks noGrp="1"/>
          </p:cNvSpPr>
          <p:nvPr>
            <p:ph type="title"/>
          </p:nvPr>
        </p:nvSpPr>
        <p:spPr>
          <a:xfrm>
            <a:off x="5381480" y="375766"/>
            <a:ext cx="3221183" cy="777875"/>
          </a:xfrm>
        </p:spPr>
        <p:txBody>
          <a:bodyPr>
            <a:normAutofit fontScale="90000"/>
          </a:bodyPr>
          <a:lstStyle/>
          <a:p>
            <a:r>
              <a:rPr lang="en-GB" altLang="en-US" b="1" dirty="0">
                <a:solidFill>
                  <a:srgbClr val="00B0F0"/>
                </a:solidFill>
              </a:rPr>
              <a:t>Support elsewhere</a:t>
            </a:r>
          </a:p>
        </p:txBody>
      </p:sp>
      <p:sp>
        <p:nvSpPr>
          <p:cNvPr id="21507" name="Content Placeholder 2">
            <a:extLst>
              <a:ext uri="{FF2B5EF4-FFF2-40B4-BE49-F238E27FC236}">
                <a16:creationId xmlns:a16="http://schemas.microsoft.com/office/drawing/2014/main" id="{90AF059C-DBD4-4174-ACE4-CCD3DB1531DB}"/>
              </a:ext>
            </a:extLst>
          </p:cNvPr>
          <p:cNvSpPr>
            <a:spLocks noGrp="1"/>
          </p:cNvSpPr>
          <p:nvPr>
            <p:ph idx="1"/>
          </p:nvPr>
        </p:nvSpPr>
        <p:spPr>
          <a:xfrm>
            <a:off x="5993423" y="1030288"/>
            <a:ext cx="2609239" cy="4535487"/>
          </a:xfrm>
        </p:spPr>
        <p:txBody>
          <a:bodyPr/>
          <a:lstStyle/>
          <a:p>
            <a:pPr marL="0" indent="0">
              <a:buFont typeface="Arial" charset="0"/>
              <a:buNone/>
              <a:defRPr/>
            </a:pPr>
            <a:endParaRPr lang="en-GB" sz="1600" b="1" dirty="0"/>
          </a:p>
          <a:p>
            <a:pPr>
              <a:defRPr/>
            </a:pPr>
            <a:r>
              <a:rPr lang="en-GB" sz="1600" dirty="0" err="1"/>
              <a:t>MeWe</a:t>
            </a:r>
            <a:r>
              <a:rPr lang="en-GB" sz="1600" dirty="0"/>
              <a:t> website: </a:t>
            </a:r>
            <a:r>
              <a:rPr lang="en-GB" sz="1600" dirty="0">
                <a:hlinkClick r:id="rId3"/>
              </a:rPr>
              <a:t>https://me-we.eu/booklet/</a:t>
            </a:r>
            <a:r>
              <a:rPr lang="en-GB" sz="1600" dirty="0"/>
              <a:t> </a:t>
            </a:r>
          </a:p>
          <a:p>
            <a:pPr>
              <a:defRPr/>
            </a:pPr>
            <a:r>
              <a:rPr lang="en-GB" sz="1600" dirty="0"/>
              <a:t>Young Carers Support App (available on Google Play Store and the Apple store)</a:t>
            </a:r>
          </a:p>
        </p:txBody>
      </p:sp>
      <p:pic>
        <p:nvPicPr>
          <p:cNvPr id="35844" name="Picture 6" descr="West Yorkshire and Harrogate Partnership :: Young Carers Support App">
            <a:extLst>
              <a:ext uri="{FF2B5EF4-FFF2-40B4-BE49-F238E27FC236}">
                <a16:creationId xmlns:a16="http://schemas.microsoft.com/office/drawing/2014/main" id="{3454D7B2-E2CF-4330-84A4-A6C81649AB9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033245" y="3781425"/>
            <a:ext cx="411075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17D110E-FE7F-4940-B9E7-557FF1274F87}"/>
              </a:ext>
            </a:extLst>
          </p:cNvPr>
          <p:cNvSpPr txBox="1">
            <a:spLocks/>
          </p:cNvSpPr>
          <p:nvPr/>
        </p:nvSpPr>
        <p:spPr bwMode="auto">
          <a:xfrm>
            <a:off x="541337" y="369076"/>
            <a:ext cx="322118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b="1" dirty="0">
                <a:solidFill>
                  <a:srgbClr val="00B0F0"/>
                </a:solidFill>
              </a:rPr>
              <a:t>Support from SYC</a:t>
            </a:r>
          </a:p>
        </p:txBody>
      </p:sp>
      <p:sp>
        <p:nvSpPr>
          <p:cNvPr id="6" name="Content Placeholder 2">
            <a:extLst>
              <a:ext uri="{FF2B5EF4-FFF2-40B4-BE49-F238E27FC236}">
                <a16:creationId xmlns:a16="http://schemas.microsoft.com/office/drawing/2014/main" id="{5A85FB2F-B935-480A-BCA9-81A25B779E7B}"/>
              </a:ext>
            </a:extLst>
          </p:cNvPr>
          <p:cNvSpPr txBox="1">
            <a:spLocks/>
          </p:cNvSpPr>
          <p:nvPr/>
        </p:nvSpPr>
        <p:spPr bwMode="auto">
          <a:xfrm>
            <a:off x="347775" y="1146951"/>
            <a:ext cx="4037189" cy="570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defRPr/>
            </a:pPr>
            <a:r>
              <a:rPr lang="en-GB" altLang="en-US" sz="1400" dirty="0">
                <a:latin typeface="Calibri"/>
                <a:ea typeface="Calibri"/>
                <a:cs typeface="Arial"/>
              </a:rPr>
              <a:t>Home visits or phone call to meet the carer</a:t>
            </a:r>
          </a:p>
          <a:p>
            <a:pPr>
              <a:defRPr/>
            </a:pPr>
            <a:r>
              <a:rPr lang="en-GB" sz="1400" dirty="0">
                <a:latin typeface="Calibri"/>
                <a:ea typeface="Calibri"/>
                <a:cs typeface="Calibri"/>
              </a:rPr>
              <a:t>One-to-one support based on the needs and interests of you</a:t>
            </a:r>
          </a:p>
          <a:p>
            <a:pPr>
              <a:defRPr/>
            </a:pPr>
            <a:r>
              <a:rPr lang="en-GB" sz="1400" dirty="0">
                <a:latin typeface="Calibri"/>
                <a:ea typeface="Calibri"/>
                <a:cs typeface="Calibri"/>
              </a:rPr>
              <a:t>Evening group programme to learn new skills and get peer support from other carers</a:t>
            </a:r>
          </a:p>
          <a:p>
            <a:pPr>
              <a:defRPr/>
            </a:pPr>
            <a:r>
              <a:rPr lang="en-GB" sz="1400" dirty="0">
                <a:latin typeface="Calibri"/>
                <a:ea typeface="Calibri"/>
                <a:cs typeface="Calibri"/>
              </a:rPr>
              <a:t>Advocacy and signposting </a:t>
            </a:r>
          </a:p>
          <a:p>
            <a:pPr>
              <a:defRPr/>
            </a:pPr>
            <a:r>
              <a:rPr lang="en-GB" altLang="en-US" sz="1400" dirty="0">
                <a:latin typeface="Calibri"/>
                <a:ea typeface="Calibri"/>
                <a:cs typeface="Arial"/>
              </a:rPr>
              <a:t>Social groups, trips, activities to give you a break from caring</a:t>
            </a:r>
            <a:endParaRPr lang="en-GB" sz="1400" dirty="0">
              <a:latin typeface="Calibri"/>
              <a:ea typeface="Calibri"/>
              <a:cs typeface="Calibri"/>
            </a:endParaRPr>
          </a:p>
          <a:p>
            <a:pPr>
              <a:defRPr/>
            </a:pPr>
            <a:r>
              <a:rPr lang="en-GB" altLang="en-US" sz="1400" dirty="0">
                <a:latin typeface="Calibri"/>
                <a:ea typeface="Calibri"/>
                <a:cs typeface="Calibri"/>
              </a:rPr>
              <a:t>Up to a £300 grant </a:t>
            </a:r>
          </a:p>
          <a:p>
            <a:pPr>
              <a:defRPr/>
            </a:pPr>
            <a:r>
              <a:rPr lang="en-GB" altLang="en-US" sz="1400" dirty="0">
                <a:latin typeface="Calibri"/>
                <a:ea typeface="Calibri"/>
                <a:cs typeface="Calibri"/>
              </a:rPr>
              <a:t>Carers card </a:t>
            </a:r>
          </a:p>
          <a:p>
            <a:pPr>
              <a:defRPr/>
            </a:pPr>
            <a:endParaRPr lang="en-GB" altLang="en-US" sz="1400" dirty="0">
              <a:latin typeface="Calibri"/>
              <a:ea typeface="Calibri"/>
              <a:cs typeface="Calibri"/>
            </a:endParaRPr>
          </a:p>
          <a:p>
            <a:pPr>
              <a:defRPr/>
            </a:pPr>
            <a:endParaRPr lang="en-GB" altLang="en-US" sz="1400" dirty="0">
              <a:latin typeface="Calibri"/>
              <a:ea typeface="Calibri"/>
              <a:cs typeface="Calibri"/>
            </a:endParaRPr>
          </a:p>
          <a:p>
            <a:pPr>
              <a:defRPr/>
            </a:pPr>
            <a:endParaRPr lang="en-GB" altLang="en-US" sz="1400" dirty="0">
              <a:latin typeface="Calibri"/>
              <a:ea typeface="Calibri"/>
              <a:cs typeface="Calibri"/>
            </a:endParaRPr>
          </a:p>
          <a:p>
            <a:pPr marL="0" indent="0">
              <a:buNone/>
              <a:defRPr/>
            </a:pPr>
            <a:r>
              <a:rPr lang="en-GB" altLang="en-US" sz="1400" dirty="0"/>
              <a:t>They do have a waiting list though, so remember, we can support you in school too. </a:t>
            </a:r>
            <a:endParaRPr lang="en-GB" altLang="en-US" sz="1400" dirty="0">
              <a:cs typeface="Calibri"/>
            </a:endParaRPr>
          </a:p>
          <a:p>
            <a:pPr>
              <a:defRPr/>
            </a:pPr>
            <a:endParaRPr lang="en-GB" altLang="en-US" sz="1400" dirty="0">
              <a:latin typeface="Calibri"/>
              <a:ea typeface="Calibri"/>
              <a:cs typeface="Calibri"/>
            </a:endParaRPr>
          </a:p>
          <a:p>
            <a:pPr marL="0" indent="0">
              <a:buNone/>
              <a:defRPr/>
            </a:pPr>
            <a:endParaRPr lang="en-GB" altLang="en-US" sz="1400" dirty="0">
              <a:ea typeface="Calibri" panose="020F0502020204030204" pitchFamily="34" charset="0"/>
            </a:endParaRPr>
          </a:p>
          <a:p>
            <a:pPr eaLnBrk="1" hangingPunct="1">
              <a:defRPr/>
            </a:pPr>
            <a:endParaRPr lang="en-GB" altLang="en-US" sz="2000" i="1" dirty="0">
              <a:ea typeface="Calibri" panose="020F0502020204030204" pitchFamily="34" charset="0"/>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46D66F62-8C5F-4B87-ADB0-EC57C1FAF27C}"/>
              </a:ext>
            </a:extLst>
          </p:cNvPr>
          <p:cNvSpPr>
            <a:spLocks noGrp="1"/>
          </p:cNvSpPr>
          <p:nvPr>
            <p:ph idx="1"/>
          </p:nvPr>
        </p:nvSpPr>
        <p:spPr>
          <a:xfrm>
            <a:off x="539750" y="836613"/>
            <a:ext cx="8218488" cy="1655762"/>
          </a:xfrm>
        </p:spPr>
        <p:txBody>
          <a:bodyPr/>
          <a:lstStyle/>
          <a:p>
            <a:pPr algn="ctr" eaLnBrk="1" hangingPunct="1">
              <a:buFont typeface="Arial" panose="020B0604020202020204" pitchFamily="34" charset="0"/>
              <a:buNone/>
            </a:pPr>
            <a:r>
              <a:rPr lang="en-GB" altLang="en-US" sz="4000" b="1">
                <a:solidFill>
                  <a:srgbClr val="00B0F0"/>
                </a:solidFill>
              </a:rPr>
              <a:t>Thank you for listening</a:t>
            </a:r>
          </a:p>
          <a:p>
            <a:pPr algn="ctr" eaLnBrk="1" hangingPunct="1">
              <a:buFont typeface="Arial" panose="020B0604020202020204" pitchFamily="34" charset="0"/>
              <a:buNone/>
            </a:pPr>
            <a:r>
              <a:rPr lang="en-GB" altLang="en-US" sz="4000" b="1">
                <a:solidFill>
                  <a:srgbClr val="00B0F0"/>
                </a:solidFill>
              </a:rPr>
              <a:t>Any questions?</a:t>
            </a:r>
          </a:p>
          <a:p>
            <a:pPr algn="ctr" eaLnBrk="1" hangingPunct="1">
              <a:buFont typeface="Arial" panose="020B0604020202020204" pitchFamily="34" charset="0"/>
              <a:buNone/>
            </a:pPr>
            <a:endParaRPr lang="en-GB" altLang="en-US" sz="4000" b="1"/>
          </a:p>
          <a:p>
            <a:pPr algn="ctr" eaLnBrk="1" hangingPunct="1">
              <a:buFont typeface="Arial" panose="020B0604020202020204" pitchFamily="34" charset="0"/>
              <a:buNone/>
            </a:pPr>
            <a:endParaRPr lang="en-GB" altLang="en-US" sz="4000" b="1"/>
          </a:p>
          <a:p>
            <a:pPr algn="ctr" eaLnBrk="1" hangingPunct="1">
              <a:buFont typeface="Arial" panose="020B0604020202020204" pitchFamily="34" charset="0"/>
              <a:buNone/>
            </a:pPr>
            <a:endParaRPr lang="en-GB" altLang="en-US" sz="4000" b="1"/>
          </a:p>
          <a:p>
            <a:pPr algn="ctr" eaLnBrk="1" hangingPunct="1">
              <a:buFont typeface="Arial" panose="020B0604020202020204" pitchFamily="34" charset="0"/>
              <a:buNone/>
            </a:pPr>
            <a:endParaRPr lang="en-GB" altLang="en-US" sz="4000" b="1"/>
          </a:p>
        </p:txBody>
      </p:sp>
      <p:pic>
        <p:nvPicPr>
          <p:cNvPr id="3" name="Picture 2">
            <a:extLst>
              <a:ext uri="{FF2B5EF4-FFF2-40B4-BE49-F238E27FC236}">
                <a16:creationId xmlns:a16="http://schemas.microsoft.com/office/drawing/2014/main" id="{5B2A588B-64B0-42B6-AB24-EFA754DE4A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3848" y="2576305"/>
            <a:ext cx="3190311" cy="31903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67BB004A-D871-4D84-A539-630589BBD208}"/>
              </a:ext>
            </a:extLst>
          </p:cNvPr>
          <p:cNvSpPr>
            <a:spLocks noGrp="1"/>
          </p:cNvSpPr>
          <p:nvPr>
            <p:ph idx="1"/>
          </p:nvPr>
        </p:nvSpPr>
        <p:spPr>
          <a:xfrm>
            <a:off x="539552" y="519113"/>
            <a:ext cx="8218487" cy="5143500"/>
          </a:xfrm>
        </p:spPr>
        <p:txBody>
          <a:bodyPr/>
          <a:lstStyle/>
          <a:p>
            <a:pPr algn="ctr" eaLnBrk="1" hangingPunct="1">
              <a:buFont typeface="Arial" panose="020B0604020202020204" pitchFamily="34" charset="0"/>
              <a:buNone/>
            </a:pPr>
            <a:r>
              <a:rPr lang="en-GB" altLang="en-US" sz="6600" b="1">
                <a:solidFill>
                  <a:srgbClr val="00B0F0"/>
                </a:solidFill>
              </a:rPr>
              <a:t>Who are </a:t>
            </a:r>
          </a:p>
          <a:p>
            <a:pPr algn="ctr" eaLnBrk="1" hangingPunct="1">
              <a:buFont typeface="Arial" panose="020B0604020202020204" pitchFamily="34" charset="0"/>
              <a:buNone/>
            </a:pPr>
            <a:r>
              <a:rPr lang="en-GB" altLang="en-US" sz="6600" b="1">
                <a:solidFill>
                  <a:srgbClr val="00B0F0"/>
                </a:solidFill>
              </a:rPr>
              <a:t>young carers?</a:t>
            </a:r>
          </a:p>
        </p:txBody>
      </p:sp>
      <p:pic>
        <p:nvPicPr>
          <p:cNvPr id="3" name="Picture 2">
            <a:extLst>
              <a:ext uri="{FF2B5EF4-FFF2-40B4-BE49-F238E27FC236}">
                <a16:creationId xmlns:a16="http://schemas.microsoft.com/office/drawing/2014/main" id="{C188A3A6-9BFE-4F5F-93A4-6A8E4CE6CA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792" y="3140968"/>
            <a:ext cx="4045409" cy="26957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FD6B42-6AFF-4390-93CF-9229F066CF23}"/>
              </a:ext>
            </a:extLst>
          </p:cNvPr>
          <p:cNvSpPr>
            <a:spLocks noGrp="1"/>
          </p:cNvSpPr>
          <p:nvPr>
            <p:ph type="title"/>
          </p:nvPr>
        </p:nvSpPr>
        <p:spPr>
          <a:xfrm>
            <a:off x="583332" y="590940"/>
            <a:ext cx="8218487" cy="582612"/>
          </a:xfrm>
        </p:spPr>
        <p:txBody>
          <a:bodyPr>
            <a:noAutofit/>
          </a:bodyPr>
          <a:lstStyle/>
          <a:p>
            <a:pPr eaLnBrk="1" hangingPunct="1"/>
            <a:r>
              <a:rPr lang="en-GB" altLang="en-US" sz="3600" b="1" dirty="0">
                <a:solidFill>
                  <a:srgbClr val="00B0F0"/>
                </a:solidFill>
              </a:rPr>
              <a:t>Who are young carers?</a:t>
            </a:r>
          </a:p>
        </p:txBody>
      </p:sp>
      <p:sp>
        <p:nvSpPr>
          <p:cNvPr id="9219" name="Content Placeholder 2">
            <a:extLst>
              <a:ext uri="{FF2B5EF4-FFF2-40B4-BE49-F238E27FC236}">
                <a16:creationId xmlns:a16="http://schemas.microsoft.com/office/drawing/2014/main" id="{DC4559AA-2280-47F9-AC16-875D9F8E61A3}"/>
              </a:ext>
            </a:extLst>
          </p:cNvPr>
          <p:cNvSpPr>
            <a:spLocks noGrp="1"/>
          </p:cNvSpPr>
          <p:nvPr>
            <p:ph idx="1"/>
          </p:nvPr>
        </p:nvSpPr>
        <p:spPr>
          <a:xfrm>
            <a:off x="451509" y="1613321"/>
            <a:ext cx="8466856" cy="2088232"/>
          </a:xfrm>
        </p:spPr>
        <p:txBody>
          <a:bodyPr/>
          <a:lstStyle/>
          <a:p>
            <a:pPr eaLnBrk="1" hangingPunct="1">
              <a:spcBef>
                <a:spcPct val="0"/>
              </a:spcBef>
              <a:buFont typeface="Arial" panose="020B0604020202020204" pitchFamily="34" charset="0"/>
              <a:buNone/>
            </a:pPr>
            <a:r>
              <a:rPr lang="en-GB" altLang="en-US" sz="2600" dirty="0"/>
              <a:t>A ‘young carer’ is the name for a child or young</a:t>
            </a:r>
          </a:p>
          <a:p>
            <a:pPr eaLnBrk="1" hangingPunct="1">
              <a:spcBef>
                <a:spcPct val="0"/>
              </a:spcBef>
              <a:buFont typeface="Arial" panose="020B0604020202020204" pitchFamily="34" charset="0"/>
              <a:buNone/>
            </a:pPr>
            <a:r>
              <a:rPr lang="en-GB" altLang="en-US" sz="2600" dirty="0"/>
              <a:t>person who looks after, or helps to look after,</a:t>
            </a:r>
          </a:p>
          <a:p>
            <a:pPr eaLnBrk="1" hangingPunct="1">
              <a:spcBef>
                <a:spcPct val="0"/>
              </a:spcBef>
              <a:buFont typeface="Arial" panose="020B0604020202020204" pitchFamily="34" charset="0"/>
              <a:buNone/>
            </a:pPr>
            <a:r>
              <a:rPr lang="en-GB" altLang="en-US" sz="2600" dirty="0"/>
              <a:t>someone in their family who:</a:t>
            </a:r>
          </a:p>
          <a:p>
            <a:pPr lvl="1" eaLnBrk="1" hangingPunct="1"/>
            <a:r>
              <a:rPr lang="en-GB" altLang="en-US" sz="2600" dirty="0"/>
              <a:t>is physically ill</a:t>
            </a:r>
          </a:p>
          <a:p>
            <a:pPr lvl="1" eaLnBrk="1" hangingPunct="1"/>
            <a:r>
              <a:rPr lang="en-GB" altLang="en-US" sz="2600" dirty="0"/>
              <a:t>has a mental health problem</a:t>
            </a:r>
          </a:p>
          <a:p>
            <a:pPr lvl="1" eaLnBrk="1" hangingPunct="1"/>
            <a:r>
              <a:rPr lang="en-GB" altLang="en-US" sz="2600" dirty="0"/>
              <a:t>has a disability</a:t>
            </a:r>
          </a:p>
          <a:p>
            <a:pPr lvl="1" eaLnBrk="1" hangingPunct="1"/>
            <a:r>
              <a:rPr lang="en-GB" altLang="en-US" sz="2600" dirty="0"/>
              <a:t>has a drug or alcohol problem.</a:t>
            </a:r>
          </a:p>
          <a:p>
            <a:pPr lvl="1" eaLnBrk="1" hangingPunct="1"/>
            <a:endParaRPr lang="en-GB" altLang="en-US" sz="2200"/>
          </a:p>
          <a:p>
            <a:pPr lvl="1" algn="ctr" eaLnBrk="1" hangingPunct="1">
              <a:buFont typeface="Arial" panose="020B0604020202020204" pitchFamily="34" charset="0"/>
              <a:buNone/>
            </a:pPr>
            <a:endParaRPr lang="en-GB" altLang="en-US" sz="1200"/>
          </a:p>
        </p:txBody>
      </p:sp>
      <p:pic>
        <p:nvPicPr>
          <p:cNvPr id="3" name="Picture 2">
            <a:extLst>
              <a:ext uri="{FF2B5EF4-FFF2-40B4-BE49-F238E27FC236}">
                <a16:creationId xmlns:a16="http://schemas.microsoft.com/office/drawing/2014/main" id="{08B279AB-42F1-432B-AC1B-D38142E0A6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66341" y="2747389"/>
            <a:ext cx="3026998" cy="20179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4E4EC79F-7175-40E1-9893-49EE7D42CC3B}"/>
              </a:ext>
            </a:extLst>
          </p:cNvPr>
          <p:cNvSpPr>
            <a:spLocks noGrp="1"/>
          </p:cNvSpPr>
          <p:nvPr>
            <p:ph idx="1"/>
          </p:nvPr>
        </p:nvSpPr>
        <p:spPr>
          <a:xfrm>
            <a:off x="462756" y="404664"/>
            <a:ext cx="8218487" cy="5143500"/>
          </a:xfrm>
        </p:spPr>
        <p:txBody>
          <a:bodyPr/>
          <a:lstStyle/>
          <a:p>
            <a:pPr algn="ctr" eaLnBrk="1" hangingPunct="1">
              <a:buFont typeface="Arial" panose="020B0604020202020204" pitchFamily="34" charset="0"/>
              <a:buNone/>
            </a:pPr>
            <a:r>
              <a:rPr lang="en-GB" altLang="en-US" sz="6000" b="1">
                <a:solidFill>
                  <a:srgbClr val="00B0F0"/>
                </a:solidFill>
              </a:rPr>
              <a:t>How many young carers are there in Sheffield?</a:t>
            </a:r>
          </a:p>
        </p:txBody>
      </p:sp>
      <p:pic>
        <p:nvPicPr>
          <p:cNvPr id="2" name="Picture 1" descr="A group of people sitting on a ledge&#10;&#10;Description automatically generated">
            <a:extLst>
              <a:ext uri="{FF2B5EF4-FFF2-40B4-BE49-F238E27FC236}">
                <a16:creationId xmlns:a16="http://schemas.microsoft.com/office/drawing/2014/main" id="{BC9C79B2-051A-CF4C-1B85-7CAE20FA7D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7155" y="2629618"/>
            <a:ext cx="4238445" cy="284959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AA8BBB6-8859-4D3B-8340-38D1FF75E6E1}"/>
              </a:ext>
            </a:extLst>
          </p:cNvPr>
          <p:cNvSpPr>
            <a:spLocks noGrp="1"/>
          </p:cNvSpPr>
          <p:nvPr>
            <p:ph type="title"/>
          </p:nvPr>
        </p:nvSpPr>
        <p:spPr>
          <a:xfrm>
            <a:off x="468313" y="274638"/>
            <a:ext cx="8218487" cy="582612"/>
          </a:xfrm>
        </p:spPr>
        <p:txBody>
          <a:bodyPr/>
          <a:lstStyle/>
          <a:p>
            <a:pPr eaLnBrk="1" hangingPunct="1"/>
            <a:r>
              <a:rPr lang="en-GB" altLang="en-US" b="1" dirty="0">
                <a:solidFill>
                  <a:srgbClr val="00B0F0"/>
                </a:solidFill>
              </a:rPr>
              <a:t>Young Carers are not alone!</a:t>
            </a:r>
          </a:p>
        </p:txBody>
      </p:sp>
      <p:sp>
        <p:nvSpPr>
          <p:cNvPr id="13315" name="Content Placeholder 2">
            <a:extLst>
              <a:ext uri="{FF2B5EF4-FFF2-40B4-BE49-F238E27FC236}">
                <a16:creationId xmlns:a16="http://schemas.microsoft.com/office/drawing/2014/main" id="{5827656B-8B83-47D9-B543-5335DB77BFBE}"/>
              </a:ext>
            </a:extLst>
          </p:cNvPr>
          <p:cNvSpPr>
            <a:spLocks noGrp="1"/>
          </p:cNvSpPr>
          <p:nvPr>
            <p:ph idx="1"/>
          </p:nvPr>
        </p:nvSpPr>
        <p:spPr>
          <a:xfrm>
            <a:off x="468313" y="1412875"/>
            <a:ext cx="8218487" cy="4392613"/>
          </a:xfrm>
        </p:spPr>
        <p:txBody>
          <a:bodyPr/>
          <a:lstStyle/>
          <a:p>
            <a:pPr eaLnBrk="1" hangingPunct="1">
              <a:defRPr/>
            </a:pPr>
            <a:r>
              <a:rPr lang="en-GB" altLang="en-US" sz="2800" b="1" dirty="0"/>
              <a:t>1 in 12 </a:t>
            </a:r>
            <a:r>
              <a:rPr lang="en-GB" altLang="en-US" sz="2800" dirty="0"/>
              <a:t>children and young people are young carers</a:t>
            </a:r>
            <a:endParaRPr lang="en-GB" altLang="en-US" sz="2800" dirty="0">
              <a:ea typeface="Calibri"/>
              <a:cs typeface="Calibri"/>
            </a:endParaRPr>
          </a:p>
          <a:p>
            <a:pPr>
              <a:defRPr/>
            </a:pPr>
            <a:r>
              <a:rPr lang="en-GB" sz="2800" dirty="0">
                <a:ea typeface="Calibri"/>
                <a:cs typeface="Calibri"/>
              </a:rPr>
              <a:t>This means over 7000 young carers in Sheffield! </a:t>
            </a:r>
          </a:p>
          <a:p>
            <a:pPr>
              <a:defRPr/>
            </a:pPr>
            <a:r>
              <a:rPr lang="en-GB" altLang="en-US" sz="2800" dirty="0">
                <a:ea typeface="Calibri"/>
                <a:cs typeface="Calibri"/>
              </a:rPr>
              <a:t>The average age of a young carer is 12. </a:t>
            </a:r>
          </a:p>
          <a:p>
            <a:pPr eaLnBrk="1" hangingPunct="1">
              <a:defRPr/>
            </a:pPr>
            <a:endParaRPr lang="en-GB" altLang="en-US" sz="2800" dirty="0">
              <a:ea typeface="Calibri"/>
              <a:cs typeface="Calibri"/>
            </a:endParaRPr>
          </a:p>
          <a:p>
            <a:pPr eaLnBrk="1" hangingPunct="1">
              <a:buFont typeface="Arial" panose="020B0604020202020204" pitchFamily="34" charset="0"/>
              <a:buChar char="•"/>
              <a:defRPr/>
            </a:pPr>
            <a:endParaRPr lang="en-GB" altLang="en-US" sz="2800" b="1" dirty="0">
              <a:ea typeface="Calibri"/>
              <a:cs typeface="Calibri"/>
            </a:endParaRPr>
          </a:p>
          <a:p>
            <a:pPr eaLnBrk="1" hangingPunct="1">
              <a:buNone/>
              <a:defRPr/>
            </a:pPr>
            <a:endParaRPr lang="en-GB" altLang="en-US" dirty="0">
              <a:ea typeface="Calibri"/>
              <a:cs typeface="Calibri"/>
            </a:endParaRPr>
          </a:p>
        </p:txBody>
      </p:sp>
      <p:pic>
        <p:nvPicPr>
          <p:cNvPr id="1026" name="Picture 2" descr="Get help with money — Sheffield Young Carers | Dedicated to helping young  carers across Sheffield">
            <a:extLst>
              <a:ext uri="{FF2B5EF4-FFF2-40B4-BE49-F238E27FC236}">
                <a16:creationId xmlns:a16="http://schemas.microsoft.com/office/drawing/2014/main" id="{C380EAE7-4CE3-477D-AA68-C0BDF2776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396" y="3586101"/>
            <a:ext cx="4162518" cy="2775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3B79F-DCCC-78ED-F9A4-ED8632C9DF05}"/>
              </a:ext>
            </a:extLst>
          </p:cNvPr>
          <p:cNvSpPr>
            <a:spLocks noGrp="1"/>
          </p:cNvSpPr>
          <p:nvPr>
            <p:ph idx="1"/>
          </p:nvPr>
        </p:nvSpPr>
        <p:spPr>
          <a:xfrm>
            <a:off x="578041" y="3150703"/>
            <a:ext cx="8219256" cy="3392825"/>
          </a:xfrm>
        </p:spPr>
        <p:txBody>
          <a:bodyPr/>
          <a:lstStyle/>
          <a:p>
            <a:pPr marL="0" indent="0" algn="ctr">
              <a:buNone/>
            </a:pPr>
            <a:r>
              <a:rPr lang="en-US" sz="2600" b="1" dirty="0">
                <a:ea typeface="Calibri"/>
                <a:cs typeface="Calibri"/>
              </a:rPr>
              <a:t>Jack Grealish</a:t>
            </a:r>
            <a:r>
              <a:rPr lang="en-US" sz="2600" dirty="0">
                <a:ea typeface="Calibri"/>
                <a:cs typeface="Calibri"/>
              </a:rPr>
              <a:t> – Footballer for Premier League club Manchester City and the England national team was a young carer</a:t>
            </a:r>
          </a:p>
          <a:p>
            <a:endParaRPr lang="en-US" sz="2400" dirty="0">
              <a:ea typeface="Calibri"/>
              <a:cs typeface="Calibri"/>
            </a:endParaRPr>
          </a:p>
          <a:p>
            <a:r>
              <a:rPr lang="en-US" sz="2600" dirty="0">
                <a:ea typeface="Calibri"/>
                <a:cs typeface="Calibri"/>
              </a:rPr>
              <a:t>He helped care for his younger sister who has cerebral palsy.</a:t>
            </a:r>
            <a:endParaRPr lang="en-US" sz="2400" dirty="0">
              <a:ea typeface="Calibri"/>
              <a:cs typeface="Calibri"/>
            </a:endParaRPr>
          </a:p>
          <a:p>
            <a:r>
              <a:rPr lang="en-US" sz="2600" dirty="0">
                <a:ea typeface="+mn-lt"/>
                <a:cs typeface="+mn-lt"/>
              </a:rPr>
              <a:t>They are very close and he calls her his </a:t>
            </a:r>
          </a:p>
          <a:p>
            <a:pPr marL="0" indent="342900">
              <a:buNone/>
            </a:pPr>
            <a:r>
              <a:rPr lang="en-US" sz="2600" dirty="0">
                <a:ea typeface="+mn-lt"/>
                <a:cs typeface="+mn-lt"/>
              </a:rPr>
              <a:t>best friend</a:t>
            </a:r>
            <a:endParaRPr lang="en-US" sz="2600" dirty="0">
              <a:ea typeface="Calibri"/>
              <a:cs typeface="Calibri"/>
            </a:endParaRPr>
          </a:p>
        </p:txBody>
      </p:sp>
      <p:pic>
        <p:nvPicPr>
          <p:cNvPr id="4" name="Picture 3" descr="A person in a blue jersey&#10;&#10;Description automatically generated">
            <a:extLst>
              <a:ext uri="{FF2B5EF4-FFF2-40B4-BE49-F238E27FC236}">
                <a16:creationId xmlns:a16="http://schemas.microsoft.com/office/drawing/2014/main" id="{78EA9FEA-743C-B541-21A5-286BB627DBBB}"/>
              </a:ext>
            </a:extLst>
          </p:cNvPr>
          <p:cNvPicPr>
            <a:picLocks noChangeAspect="1"/>
          </p:cNvPicPr>
          <p:nvPr/>
        </p:nvPicPr>
        <p:blipFill>
          <a:blip r:embed="rId3"/>
          <a:stretch>
            <a:fillRect/>
          </a:stretch>
        </p:blipFill>
        <p:spPr>
          <a:xfrm>
            <a:off x="3479521" y="452475"/>
            <a:ext cx="2416296" cy="2416295"/>
          </a:xfrm>
          <a:prstGeom prst="rect">
            <a:avLst/>
          </a:prstGeom>
        </p:spPr>
      </p:pic>
      <p:pic>
        <p:nvPicPr>
          <p:cNvPr id="5" name="Picture 4" descr="A black and white football ball&#10;&#10;Description automatically generated">
            <a:extLst>
              <a:ext uri="{FF2B5EF4-FFF2-40B4-BE49-F238E27FC236}">
                <a16:creationId xmlns:a16="http://schemas.microsoft.com/office/drawing/2014/main" id="{043FA830-D959-E2F0-FFDB-5900C9F6D566}"/>
              </a:ext>
            </a:extLst>
          </p:cNvPr>
          <p:cNvPicPr>
            <a:picLocks noChangeAspect="1"/>
          </p:cNvPicPr>
          <p:nvPr/>
        </p:nvPicPr>
        <p:blipFill>
          <a:blip r:embed="rId4"/>
          <a:stretch>
            <a:fillRect/>
          </a:stretch>
        </p:blipFill>
        <p:spPr>
          <a:xfrm>
            <a:off x="6082646" y="482980"/>
            <a:ext cx="2619375" cy="1743075"/>
          </a:xfrm>
          <a:prstGeom prst="rect">
            <a:avLst/>
          </a:prstGeom>
        </p:spPr>
      </p:pic>
      <p:pic>
        <p:nvPicPr>
          <p:cNvPr id="6" name="Picture 5" descr="A black and white football ball&#10;&#10;Description automatically generated">
            <a:extLst>
              <a:ext uri="{FF2B5EF4-FFF2-40B4-BE49-F238E27FC236}">
                <a16:creationId xmlns:a16="http://schemas.microsoft.com/office/drawing/2014/main" id="{81082CCC-72F3-14F0-2747-0E790E402282}"/>
              </a:ext>
            </a:extLst>
          </p:cNvPr>
          <p:cNvPicPr>
            <a:picLocks noChangeAspect="1"/>
          </p:cNvPicPr>
          <p:nvPr/>
        </p:nvPicPr>
        <p:blipFill>
          <a:blip r:embed="rId4"/>
          <a:stretch>
            <a:fillRect/>
          </a:stretch>
        </p:blipFill>
        <p:spPr>
          <a:xfrm>
            <a:off x="673317" y="452475"/>
            <a:ext cx="2619375" cy="1743075"/>
          </a:xfrm>
          <a:prstGeom prst="rect">
            <a:avLst/>
          </a:prstGeom>
        </p:spPr>
      </p:pic>
    </p:spTree>
    <p:extLst>
      <p:ext uri="{BB962C8B-B14F-4D97-AF65-F5344CB8AC3E}">
        <p14:creationId xmlns:p14="http://schemas.microsoft.com/office/powerpoint/2010/main" val="1012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3B79F-DCCC-78ED-F9A4-ED8632C9DF05}"/>
              </a:ext>
            </a:extLst>
          </p:cNvPr>
          <p:cNvSpPr>
            <a:spLocks noGrp="1"/>
          </p:cNvSpPr>
          <p:nvPr>
            <p:ph idx="1"/>
          </p:nvPr>
        </p:nvSpPr>
        <p:spPr>
          <a:xfrm>
            <a:off x="462372" y="3200400"/>
            <a:ext cx="8219256" cy="2568009"/>
          </a:xfrm>
        </p:spPr>
        <p:txBody>
          <a:bodyPr/>
          <a:lstStyle/>
          <a:p>
            <a:pPr marL="0" indent="0">
              <a:buNone/>
            </a:pPr>
            <a:r>
              <a:rPr lang="en-US" sz="2400" b="1" dirty="0">
                <a:ea typeface="+mn-lt"/>
                <a:cs typeface="+mn-lt"/>
              </a:rPr>
              <a:t>Joe Wicks – </a:t>
            </a:r>
            <a:r>
              <a:rPr lang="en-US" sz="2400" dirty="0">
                <a:ea typeface="+mn-lt"/>
                <a:cs typeface="+mn-lt"/>
              </a:rPr>
              <a:t>Fitness coach and TV presenter – was a young </a:t>
            </a:r>
            <a:r>
              <a:rPr lang="en-US" sz="2400" dirty="0" err="1">
                <a:ea typeface="+mn-lt"/>
                <a:cs typeface="+mn-lt"/>
              </a:rPr>
              <a:t>carer</a:t>
            </a:r>
            <a:endParaRPr lang="en-US" sz="2400" dirty="0">
              <a:ea typeface="Calibri"/>
              <a:cs typeface="Calibri"/>
            </a:endParaRPr>
          </a:p>
          <a:p>
            <a:endParaRPr lang="en-US" sz="2200" dirty="0">
              <a:ea typeface="Calibri"/>
              <a:cs typeface="Calibri"/>
            </a:endParaRPr>
          </a:p>
          <a:p>
            <a:r>
              <a:rPr lang="en-US" sz="2200" dirty="0">
                <a:ea typeface="Calibri"/>
                <a:cs typeface="Calibri"/>
              </a:rPr>
              <a:t>Joe </a:t>
            </a:r>
            <a:r>
              <a:rPr lang="en-US" sz="2200" dirty="0">
                <a:ea typeface="+mn-lt"/>
                <a:cs typeface="+mn-lt"/>
              </a:rPr>
              <a:t>grew up with his mum who had mental health difficulties, and his dad who had addiction issues.</a:t>
            </a:r>
            <a:endParaRPr lang="en-US" sz="2200" i="1" dirty="0">
              <a:ea typeface="+mn-lt"/>
              <a:cs typeface="+mn-lt"/>
            </a:endParaRPr>
          </a:p>
          <a:p>
            <a:r>
              <a:rPr lang="en-US" sz="2200" dirty="0">
                <a:ea typeface="+mn-lt"/>
                <a:cs typeface="+mn-lt"/>
              </a:rPr>
              <a:t>Joe said: </a:t>
            </a:r>
            <a:r>
              <a:rPr lang="en-US" sz="2200" i="1" dirty="0">
                <a:ea typeface="+mn-lt"/>
                <a:cs typeface="+mn-lt"/>
              </a:rPr>
              <a:t>Often, I felt like I was a parent myself, and was frequently exhausted, often falling asleep in class, and having to fit in </a:t>
            </a:r>
          </a:p>
          <a:p>
            <a:pPr marL="0" indent="342900">
              <a:buNone/>
            </a:pPr>
            <a:r>
              <a:rPr lang="en-US" sz="2200" i="1" dirty="0">
                <a:ea typeface="+mn-lt"/>
                <a:cs typeface="+mn-lt"/>
              </a:rPr>
              <a:t>revision around hospital visiting times.</a:t>
            </a:r>
            <a:endParaRPr lang="en-US" sz="2200" i="1" dirty="0">
              <a:ea typeface="Calibri"/>
              <a:cs typeface="Calibri"/>
            </a:endParaRPr>
          </a:p>
          <a:p>
            <a:endParaRPr lang="en-US" dirty="0">
              <a:ea typeface="Calibri"/>
              <a:cs typeface="Calibri"/>
            </a:endParaRPr>
          </a:p>
        </p:txBody>
      </p:sp>
      <p:pic>
        <p:nvPicPr>
          <p:cNvPr id="4" name="Picture 3" descr="A person in a blue superhero garment&#10;&#10;Description automatically generated">
            <a:extLst>
              <a:ext uri="{FF2B5EF4-FFF2-40B4-BE49-F238E27FC236}">
                <a16:creationId xmlns:a16="http://schemas.microsoft.com/office/drawing/2014/main" id="{D1485730-F5A7-6046-CDF4-B5C9BBBF8D0A}"/>
              </a:ext>
            </a:extLst>
          </p:cNvPr>
          <p:cNvPicPr>
            <a:picLocks noChangeAspect="1"/>
          </p:cNvPicPr>
          <p:nvPr/>
        </p:nvPicPr>
        <p:blipFill>
          <a:blip r:embed="rId3"/>
          <a:stretch>
            <a:fillRect/>
          </a:stretch>
        </p:blipFill>
        <p:spPr>
          <a:xfrm>
            <a:off x="2146932" y="460942"/>
            <a:ext cx="4850136" cy="2568009"/>
          </a:xfrm>
          <a:prstGeom prst="rect">
            <a:avLst/>
          </a:prstGeom>
        </p:spPr>
      </p:pic>
    </p:spTree>
    <p:extLst>
      <p:ext uri="{BB962C8B-B14F-4D97-AF65-F5344CB8AC3E}">
        <p14:creationId xmlns:p14="http://schemas.microsoft.com/office/powerpoint/2010/main" val="29286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BBC Radio 2 - Jo Whiley">
            <a:extLst>
              <a:ext uri="{FF2B5EF4-FFF2-40B4-BE49-F238E27FC236}">
                <a16:creationId xmlns:a16="http://schemas.microsoft.com/office/drawing/2014/main" id="{40BD8389-7746-42A9-B3C5-1C60E16663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62" r="22839"/>
          <a:stretch/>
        </p:blipFill>
        <p:spPr bwMode="auto">
          <a:xfrm>
            <a:off x="2431061" y="4830762"/>
            <a:ext cx="2018966"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C7E840-8655-4DDA-ACB2-19A78BA7B478}"/>
              </a:ext>
            </a:extLst>
          </p:cNvPr>
          <p:cNvSpPr>
            <a:spLocks noGrp="1"/>
          </p:cNvSpPr>
          <p:nvPr>
            <p:ph type="title"/>
          </p:nvPr>
        </p:nvSpPr>
        <p:spPr/>
        <p:txBody>
          <a:bodyPr/>
          <a:lstStyle/>
          <a:p>
            <a:endParaRPr lang="en-GB" dirty="0"/>
          </a:p>
        </p:txBody>
      </p:sp>
      <p:pic>
        <p:nvPicPr>
          <p:cNvPr id="3074" name="Picture 2" descr="Famous Carers | young and carefree">
            <a:extLst>
              <a:ext uri="{FF2B5EF4-FFF2-40B4-BE49-F238E27FC236}">
                <a16:creationId xmlns:a16="http://schemas.microsoft.com/office/drawing/2014/main" id="{78E905C9-099B-459B-8356-D374FCE884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2538462"/>
            <a:ext cx="2877820" cy="19470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itain's Youngest Carers – African Celebs">
            <a:extLst>
              <a:ext uri="{FF2B5EF4-FFF2-40B4-BE49-F238E27FC236}">
                <a16:creationId xmlns:a16="http://schemas.microsoft.com/office/drawing/2014/main" id="{18FB084C-DEA5-4DD3-83ED-587119291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2309089"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BC One - Strictly Come Dancing - Dave Myers">
            <a:extLst>
              <a:ext uri="{FF2B5EF4-FFF2-40B4-BE49-F238E27FC236}">
                <a16:creationId xmlns:a16="http://schemas.microsoft.com/office/drawing/2014/main" id="{C63DE15C-F0AD-4892-95C7-0D390A1B1B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7188" y="4816224"/>
            <a:ext cx="2956600" cy="16522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aurence Llewelyn-Bowen - Wikipedia">
            <a:extLst>
              <a:ext uri="{FF2B5EF4-FFF2-40B4-BE49-F238E27FC236}">
                <a16:creationId xmlns:a16="http://schemas.microsoft.com/office/drawing/2014/main" id="{A3EED1B8-30DD-4421-9B6F-D8E81934D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0950" y="4636402"/>
            <a:ext cx="1436706" cy="215505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s. Dynamite | Spotify">
            <a:extLst>
              <a:ext uri="{FF2B5EF4-FFF2-40B4-BE49-F238E27FC236}">
                <a16:creationId xmlns:a16="http://schemas.microsoft.com/office/drawing/2014/main" id="{D807E77F-FB65-4004-9226-E421B68A0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091" y="2538462"/>
            <a:ext cx="2018965" cy="20055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ichard McCourt | TV Time">
            <a:extLst>
              <a:ext uri="{FF2B5EF4-FFF2-40B4-BE49-F238E27FC236}">
                <a16:creationId xmlns:a16="http://schemas.microsoft.com/office/drawing/2014/main" id="{00A47450-E86C-4D1E-ABE0-F10F293E4A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2658" y="2217022"/>
            <a:ext cx="1514998" cy="227249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Jade Ewen | Sugababes Wiki | Fandom">
            <a:extLst>
              <a:ext uri="{FF2B5EF4-FFF2-40B4-BE49-F238E27FC236}">
                <a16:creationId xmlns:a16="http://schemas.microsoft.com/office/drawing/2014/main" id="{4C9CDF1F-2484-4050-A6D2-DED1CB03F9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42" y="513364"/>
            <a:ext cx="1538846" cy="260985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ierre-Emile Hojbjerg transfer: Tottenham midfielder signs for Ligue 1 club  Marseille | Transfer Centre News | Sky Sports">
            <a:extLst>
              <a:ext uri="{FF2B5EF4-FFF2-40B4-BE49-F238E27FC236}">
                <a16:creationId xmlns:a16="http://schemas.microsoft.com/office/drawing/2014/main" id="{3B34BAE3-E6F9-4ECF-9B1C-01479A0FE6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0228" y="161787"/>
            <a:ext cx="3577428" cy="201230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Vicky Pattison to Present Drivetime on Heart North East | Global">
            <a:extLst>
              <a:ext uri="{FF2B5EF4-FFF2-40B4-BE49-F238E27FC236}">
                <a16:creationId xmlns:a16="http://schemas.microsoft.com/office/drawing/2014/main" id="{323EB69F-1E26-438E-B919-1B8DF5248B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4903" y="389561"/>
            <a:ext cx="3565340" cy="200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8B0D4C4-9D92-46E2-B85E-6A70FAEB0E53}"/>
              </a:ext>
            </a:extLst>
          </p:cNvPr>
          <p:cNvSpPr>
            <a:spLocks noGrp="1"/>
          </p:cNvSpPr>
          <p:nvPr>
            <p:ph type="title"/>
          </p:nvPr>
        </p:nvSpPr>
        <p:spPr>
          <a:xfrm>
            <a:off x="468313" y="274638"/>
            <a:ext cx="8218487" cy="582612"/>
          </a:xfrm>
        </p:spPr>
        <p:txBody>
          <a:bodyPr/>
          <a:lstStyle/>
          <a:p>
            <a:pPr eaLnBrk="1" hangingPunct="1"/>
            <a:r>
              <a:rPr lang="en-GB" altLang="en-US" b="1">
                <a:solidFill>
                  <a:srgbClr val="00B0F0"/>
                </a:solidFill>
              </a:rPr>
              <a:t>Who are young carers?</a:t>
            </a:r>
          </a:p>
        </p:txBody>
      </p:sp>
      <p:sp>
        <p:nvSpPr>
          <p:cNvPr id="11267" name="Content Placeholder 2">
            <a:extLst>
              <a:ext uri="{FF2B5EF4-FFF2-40B4-BE49-F238E27FC236}">
                <a16:creationId xmlns:a16="http://schemas.microsoft.com/office/drawing/2014/main" id="{C032C882-2B8A-429C-B2B1-5A4976AFD241}"/>
              </a:ext>
            </a:extLst>
          </p:cNvPr>
          <p:cNvSpPr>
            <a:spLocks noGrp="1"/>
          </p:cNvSpPr>
          <p:nvPr>
            <p:ph idx="1"/>
          </p:nvPr>
        </p:nvSpPr>
        <p:spPr>
          <a:xfrm>
            <a:off x="323528" y="980728"/>
            <a:ext cx="8640960" cy="5022850"/>
          </a:xfrm>
        </p:spPr>
        <p:txBody>
          <a:bodyPr/>
          <a:lstStyle/>
          <a:p>
            <a:r>
              <a:rPr lang="en-GB" altLang="en-US" sz="2400" dirty="0"/>
              <a:t>Anyone can become a young carer at any time</a:t>
            </a:r>
          </a:p>
          <a:p>
            <a:r>
              <a:rPr lang="en-GB" altLang="en-US" sz="2400" dirty="0"/>
              <a:t>Caring can go up and down – people can be fine sometimes but need a lot of care at other times</a:t>
            </a:r>
          </a:p>
          <a:p>
            <a:r>
              <a:rPr lang="en-GB" altLang="en-US" sz="2400" dirty="0"/>
              <a:t>Sometimes you might be helping to look after someone but not think you are a ‘young carer,’ but you can still get help</a:t>
            </a:r>
          </a:p>
          <a:p>
            <a:r>
              <a:rPr lang="en-GB" altLang="en-US" sz="2400" dirty="0"/>
              <a:t>Even if you’re not a young carer, you can help other young carers by being a good friend</a:t>
            </a:r>
          </a:p>
          <a:p>
            <a:pPr>
              <a:buFont typeface="Arial" panose="020B0604020202020204" pitchFamily="34" charset="0"/>
              <a:buNone/>
            </a:pPr>
            <a:endParaRPr lang="en-GB" altLang="en-US" sz="2600" dirty="0"/>
          </a:p>
        </p:txBody>
      </p:sp>
      <p:pic>
        <p:nvPicPr>
          <p:cNvPr id="7" name="Picture 6">
            <a:extLst>
              <a:ext uri="{FF2B5EF4-FFF2-40B4-BE49-F238E27FC236}">
                <a16:creationId xmlns:a16="http://schemas.microsoft.com/office/drawing/2014/main" id="{8C99A27B-3DAF-47A1-9FF9-E29DE8DDF3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9908" y="4118186"/>
            <a:ext cx="3563888" cy="2375925"/>
          </a:xfrm>
          <a:prstGeom prst="rect">
            <a:avLst/>
          </a:prstGeom>
        </p:spPr>
      </p:pic>
      <p:sp>
        <p:nvSpPr>
          <p:cNvPr id="2" name="TextBox 1">
            <a:extLst>
              <a:ext uri="{FF2B5EF4-FFF2-40B4-BE49-F238E27FC236}">
                <a16:creationId xmlns:a16="http://schemas.microsoft.com/office/drawing/2014/main" id="{C2C044AF-FCA5-430A-B164-594C18FB9B08}"/>
              </a:ext>
            </a:extLst>
          </p:cNvPr>
          <p:cNvSpPr txBox="1"/>
          <p:nvPr/>
        </p:nvSpPr>
        <p:spPr>
          <a:xfrm>
            <a:off x="4644008" y="4372064"/>
            <a:ext cx="3775156" cy="923330"/>
          </a:xfrm>
          <a:prstGeom prst="rect">
            <a:avLst/>
          </a:prstGeom>
          <a:noFill/>
        </p:spPr>
        <p:txBody>
          <a:bodyPr wrap="square" rtlCol="0">
            <a:spAutoFit/>
          </a:bodyPr>
          <a:lstStyle/>
          <a:p>
            <a:r>
              <a:rPr lang="en-GB" b="1" i="1" dirty="0"/>
              <a:t>“I wouldn’t say that my caring role impacts on my life, I’d say that it is my life”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d95428-5669-4d97-a170-6e112d3f932e"/>
    <lcf76f155ced4ddcb4097134ff3c332f xmlns="86cd7eb6-70bf-459e-853e-fe5fb917d22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3A3CB676483645A3C62E2DF80F0529" ma:contentTypeVersion="22" ma:contentTypeDescription="Create a new document." ma:contentTypeScope="" ma:versionID="63342da1e6b665dbff7cab02d503e4ee">
  <xsd:schema xmlns:xsd="http://www.w3.org/2001/XMLSchema" xmlns:xs="http://www.w3.org/2001/XMLSchema" xmlns:p="http://schemas.microsoft.com/office/2006/metadata/properties" xmlns:ns2="86cd7eb6-70bf-459e-853e-fe5fb917d228" xmlns:ns3="6fd95428-5669-4d97-a170-6e112d3f932e" targetNamespace="http://schemas.microsoft.com/office/2006/metadata/properties" ma:root="true" ma:fieldsID="9bf7035f2fce5938b32c25da0b9da453" ns2:_="" ns3:_="">
    <xsd:import namespace="86cd7eb6-70bf-459e-853e-fe5fb917d228"/>
    <xsd:import namespace="6fd95428-5669-4d97-a170-6e112d3f93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TaxCatchAll" minOccurs="0"/>
                <xsd:element ref="ns2:lcf76f155ced4ddcb4097134ff3c332f"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cd7eb6-70bf-459e-853e-fe5fb917d2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0bc665e-4ed3-4280-b02f-7a735d1402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d95428-5669-4d97-a170-6e112d3f932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1d42911-b26a-49da-9bbb-61677e1904d7}" ma:internalName="TaxCatchAll" ma:showField="CatchAllData" ma:web="6fd95428-5669-4d97-a170-6e112d3f932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20E3BE-DABA-416A-B112-984F80D30503}">
  <ds:schemaRefs>
    <ds:schemaRef ds:uri="http://schemas.microsoft.com/sharepoint/v3/contenttype/forms"/>
  </ds:schemaRefs>
</ds:datastoreItem>
</file>

<file path=customXml/itemProps2.xml><?xml version="1.0" encoding="utf-8"?>
<ds:datastoreItem xmlns:ds="http://schemas.openxmlformats.org/officeDocument/2006/customXml" ds:itemID="{5C587F84-7AC6-4D78-B324-3F17D9923436}">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6fd95428-5669-4d97-a170-6e112d3f932e"/>
    <ds:schemaRef ds:uri="http://purl.org/dc/elements/1.1/"/>
    <ds:schemaRef ds:uri="http://schemas.microsoft.com/office/2006/metadata/properties"/>
    <ds:schemaRef ds:uri="86cd7eb6-70bf-459e-853e-fe5fb917d228"/>
    <ds:schemaRef ds:uri="http://www.w3.org/XML/1998/namespace"/>
    <ds:schemaRef ds:uri="http://purl.org/dc/dcmitype/"/>
  </ds:schemaRefs>
</ds:datastoreItem>
</file>

<file path=customXml/itemProps3.xml><?xml version="1.0" encoding="utf-8"?>
<ds:datastoreItem xmlns:ds="http://schemas.openxmlformats.org/officeDocument/2006/customXml" ds:itemID="{0DA40B31-0DDF-4C1D-865E-05AA511BF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cd7eb6-70bf-459e-853e-fe5fb917d228"/>
    <ds:schemaRef ds:uri="6fd95428-5669-4d97-a170-6e112d3f93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TotalTime>
  <Words>2617</Words>
  <Application>Microsoft Office PowerPoint</Application>
  <PresentationFormat>On-screen Show (4:3)</PresentationFormat>
  <Paragraphs>247</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Arial,Sans-Serif</vt:lpstr>
      <vt:lpstr>Calibri</vt:lpstr>
      <vt:lpstr>Wingdings</vt:lpstr>
      <vt:lpstr>Office Theme</vt:lpstr>
      <vt:lpstr>PowerPoint Presentation</vt:lpstr>
      <vt:lpstr>PowerPoint Presentation</vt:lpstr>
      <vt:lpstr>Who are young carers?</vt:lpstr>
      <vt:lpstr>PowerPoint Presentation</vt:lpstr>
      <vt:lpstr>Young Carers are not alone!</vt:lpstr>
      <vt:lpstr>PowerPoint Presentation</vt:lpstr>
      <vt:lpstr>PowerPoint Presentation</vt:lpstr>
      <vt:lpstr>PowerPoint Presentation</vt:lpstr>
      <vt:lpstr>Who are young carers?</vt:lpstr>
      <vt:lpstr>PowerPoint Presentation</vt:lpstr>
      <vt:lpstr>PowerPoint Presentation</vt:lpstr>
      <vt:lpstr> Good things about being a Young Carer </vt:lpstr>
      <vt:lpstr>PowerPoint Presentation</vt:lpstr>
      <vt:lpstr>How can you get help?</vt:lpstr>
      <vt:lpstr>Young Carers Questionnaire</vt:lpstr>
      <vt:lpstr>Support elsewhere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Sheffield Young Carers Project</dc:title>
  <dc:creator>USER</dc:creator>
  <cp:lastModifiedBy>Lyon, C (Forge Valley - Staff)</cp:lastModifiedBy>
  <cp:revision>337</cp:revision>
  <cp:lastPrinted>2015-11-02T17:31:45Z</cp:lastPrinted>
  <dcterms:created xsi:type="dcterms:W3CDTF">2010-01-07T12:42:54Z</dcterms:created>
  <dcterms:modified xsi:type="dcterms:W3CDTF">2025-02-12T11:25:30Z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0x010100AD3A3CB676483645A3C62E2DF80F0529</vt:lpwstr>
  </property>
  <property fmtid="{D5CDD505-2E9C-101B-9397-08002B2CF9AE}" pid="3" name="MediaServiceImageTags">
    <vt:lpwstr/>
  </property>
</Properties>
</file>