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74" r:id="rId3"/>
    <p:sldId id="257" r:id="rId4"/>
    <p:sldId id="273" r:id="rId5"/>
    <p:sldId id="256" r:id="rId6"/>
    <p:sldId id="258" r:id="rId7"/>
    <p:sldId id="259" r:id="rId8"/>
    <p:sldId id="260" r:id="rId9"/>
    <p:sldId id="261" r:id="rId10"/>
    <p:sldId id="262" r:id="rId11"/>
    <p:sldId id="263" r:id="rId12"/>
    <p:sldId id="275" r:id="rId13"/>
    <p:sldId id="266" r:id="rId14"/>
    <p:sldId id="272" r:id="rId15"/>
    <p:sldId id="267" r:id="rId16"/>
    <p:sldId id="270" r:id="rId17"/>
    <p:sldId id="269" r:id="rId18"/>
    <p:sldId id="271" r:id="rId19"/>
  </p:sldIdLst>
  <p:sldSz cx="12192000" cy="6858000"/>
  <p:notesSz cx="6858000" cy="9144000"/>
  <p:embeddedFontLst>
    <p:embeddedFont>
      <p:font typeface="Acme" panose="020B0604020202020204"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DC46"/>
    <a:srgbClr val="96DCF8"/>
    <a:srgbClr val="CCC6B9"/>
    <a:srgbClr val="7CBCBF"/>
    <a:srgbClr val="C7E2E3"/>
    <a:srgbClr val="7BBBBE"/>
    <a:srgbClr val="C669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9E5BB5-8AC6-B6A9-1205-26E654A17AF6}" v="2" dt="2026-01-20T19:40:37.1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BC9AD-C253-B953-57A9-3A0F00CD2F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B0B35BB-8415-45C0-8744-20AECFF6EF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39E62F8-88FD-2AE1-A737-8D9A7567AED2}"/>
              </a:ext>
            </a:extLst>
          </p:cNvPr>
          <p:cNvSpPr>
            <a:spLocks noGrp="1"/>
          </p:cNvSpPr>
          <p:nvPr>
            <p:ph type="dt" sz="half" idx="10"/>
          </p:nvPr>
        </p:nvSpPr>
        <p:spPr/>
        <p:txBody>
          <a:bodyPr/>
          <a:lstStyle/>
          <a:p>
            <a:fld id="{633610F5-1982-4022-A03D-54CC5013438F}" type="datetimeFigureOut">
              <a:rPr lang="en-GB" smtClean="0"/>
              <a:t>21/01/2026</a:t>
            </a:fld>
            <a:endParaRPr lang="en-GB"/>
          </a:p>
        </p:txBody>
      </p:sp>
      <p:sp>
        <p:nvSpPr>
          <p:cNvPr id="5" name="Footer Placeholder 4">
            <a:extLst>
              <a:ext uri="{FF2B5EF4-FFF2-40B4-BE49-F238E27FC236}">
                <a16:creationId xmlns:a16="http://schemas.microsoft.com/office/drawing/2014/main" id="{9AD4006D-6916-D8E1-A18D-F09E5B3732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37136C-1B3A-D97F-069F-BD3BCB3BAD55}"/>
              </a:ext>
            </a:extLst>
          </p:cNvPr>
          <p:cNvSpPr>
            <a:spLocks noGrp="1"/>
          </p:cNvSpPr>
          <p:nvPr>
            <p:ph type="sldNum" sz="quarter" idx="12"/>
          </p:nvPr>
        </p:nvSpPr>
        <p:spPr/>
        <p:txBody>
          <a:bodyPr/>
          <a:lstStyle/>
          <a:p>
            <a:fld id="{A42B7F6B-48B3-4EB1-8A72-C1437A4812A0}" type="slidenum">
              <a:rPr lang="en-GB" smtClean="0"/>
              <a:t>‹#›</a:t>
            </a:fld>
            <a:endParaRPr lang="en-GB"/>
          </a:p>
        </p:txBody>
      </p:sp>
    </p:spTree>
    <p:extLst>
      <p:ext uri="{BB962C8B-B14F-4D97-AF65-F5344CB8AC3E}">
        <p14:creationId xmlns:p14="http://schemas.microsoft.com/office/powerpoint/2010/main" val="7237931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8FB6A-B3C4-2F5D-6762-F853DFE82E3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A7AD6F8-F08A-3B4E-6DED-8EE6264C06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0B6D23C-326B-FA1E-3D20-78799E668F51}"/>
              </a:ext>
            </a:extLst>
          </p:cNvPr>
          <p:cNvSpPr>
            <a:spLocks noGrp="1"/>
          </p:cNvSpPr>
          <p:nvPr>
            <p:ph type="dt" sz="half" idx="10"/>
          </p:nvPr>
        </p:nvSpPr>
        <p:spPr/>
        <p:txBody>
          <a:bodyPr/>
          <a:lstStyle/>
          <a:p>
            <a:fld id="{633610F5-1982-4022-A03D-54CC5013438F}" type="datetimeFigureOut">
              <a:rPr lang="en-GB" smtClean="0"/>
              <a:t>21/01/2026</a:t>
            </a:fld>
            <a:endParaRPr lang="en-GB"/>
          </a:p>
        </p:txBody>
      </p:sp>
      <p:sp>
        <p:nvSpPr>
          <p:cNvPr id="5" name="Footer Placeholder 4">
            <a:extLst>
              <a:ext uri="{FF2B5EF4-FFF2-40B4-BE49-F238E27FC236}">
                <a16:creationId xmlns:a16="http://schemas.microsoft.com/office/drawing/2014/main" id="{DD16148C-38A9-7C64-6EA6-608A045D85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EAD406-1FCC-A8BF-3656-8FF1A5357589}"/>
              </a:ext>
            </a:extLst>
          </p:cNvPr>
          <p:cNvSpPr>
            <a:spLocks noGrp="1"/>
          </p:cNvSpPr>
          <p:nvPr>
            <p:ph type="sldNum" sz="quarter" idx="12"/>
          </p:nvPr>
        </p:nvSpPr>
        <p:spPr/>
        <p:txBody>
          <a:bodyPr/>
          <a:lstStyle/>
          <a:p>
            <a:fld id="{A42B7F6B-48B3-4EB1-8A72-C1437A4812A0}" type="slidenum">
              <a:rPr lang="en-GB" smtClean="0"/>
              <a:t>‹#›</a:t>
            </a:fld>
            <a:endParaRPr lang="en-GB"/>
          </a:p>
        </p:txBody>
      </p:sp>
    </p:spTree>
    <p:extLst>
      <p:ext uri="{BB962C8B-B14F-4D97-AF65-F5344CB8AC3E}">
        <p14:creationId xmlns:p14="http://schemas.microsoft.com/office/powerpoint/2010/main" val="13677406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858123-805C-26F4-BA72-03D3F22B7B0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549ED7-55A1-41A0-CEEF-7C5AA78A75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75B788-AB8E-2B20-2689-078B8DEE9D63}"/>
              </a:ext>
            </a:extLst>
          </p:cNvPr>
          <p:cNvSpPr>
            <a:spLocks noGrp="1"/>
          </p:cNvSpPr>
          <p:nvPr>
            <p:ph type="dt" sz="half" idx="10"/>
          </p:nvPr>
        </p:nvSpPr>
        <p:spPr/>
        <p:txBody>
          <a:bodyPr/>
          <a:lstStyle/>
          <a:p>
            <a:fld id="{633610F5-1982-4022-A03D-54CC5013438F}" type="datetimeFigureOut">
              <a:rPr lang="en-GB" smtClean="0"/>
              <a:t>21/01/2026</a:t>
            </a:fld>
            <a:endParaRPr lang="en-GB"/>
          </a:p>
        </p:txBody>
      </p:sp>
      <p:sp>
        <p:nvSpPr>
          <p:cNvPr id="5" name="Footer Placeholder 4">
            <a:extLst>
              <a:ext uri="{FF2B5EF4-FFF2-40B4-BE49-F238E27FC236}">
                <a16:creationId xmlns:a16="http://schemas.microsoft.com/office/drawing/2014/main" id="{A3D3B687-C417-C9AB-9D7A-98D118D844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A11FEA-A587-DAC5-66CF-7B60CAE7CA72}"/>
              </a:ext>
            </a:extLst>
          </p:cNvPr>
          <p:cNvSpPr>
            <a:spLocks noGrp="1"/>
          </p:cNvSpPr>
          <p:nvPr>
            <p:ph type="sldNum" sz="quarter" idx="12"/>
          </p:nvPr>
        </p:nvSpPr>
        <p:spPr/>
        <p:txBody>
          <a:bodyPr/>
          <a:lstStyle/>
          <a:p>
            <a:fld id="{A42B7F6B-48B3-4EB1-8A72-C1437A4812A0}" type="slidenum">
              <a:rPr lang="en-GB" smtClean="0"/>
              <a:t>‹#›</a:t>
            </a:fld>
            <a:endParaRPr lang="en-GB"/>
          </a:p>
        </p:txBody>
      </p:sp>
    </p:spTree>
    <p:extLst>
      <p:ext uri="{BB962C8B-B14F-4D97-AF65-F5344CB8AC3E}">
        <p14:creationId xmlns:p14="http://schemas.microsoft.com/office/powerpoint/2010/main" val="8467873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7ED2BA7-AC6D-447B-A4F0-58036C747C44}" type="datetimeFigureOut">
              <a:rPr lang="en-GB" smtClean="0"/>
              <a:t>21/01/2026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18E147-6648-41F6-B748-8DBB16B071DD}" type="slidenum">
              <a:rPr lang="en-GB" smtClean="0"/>
              <a:t>‹#›</a:t>
            </a:fld>
            <a:endParaRPr lang="en-GB"/>
          </a:p>
        </p:txBody>
      </p:sp>
    </p:spTree>
    <p:extLst>
      <p:ext uri="{BB962C8B-B14F-4D97-AF65-F5344CB8AC3E}">
        <p14:creationId xmlns:p14="http://schemas.microsoft.com/office/powerpoint/2010/main" val="4037239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ED2BA7-AC6D-447B-A4F0-58036C747C44}" type="datetimeFigureOut">
              <a:rPr lang="en-GB" smtClean="0"/>
              <a:t>21/01/2026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18E147-6648-41F6-B748-8DBB16B071DD}" type="slidenum">
              <a:rPr lang="en-GB" smtClean="0"/>
              <a:t>‹#›</a:t>
            </a:fld>
            <a:endParaRPr lang="en-GB"/>
          </a:p>
        </p:txBody>
      </p:sp>
    </p:spTree>
    <p:extLst>
      <p:ext uri="{BB962C8B-B14F-4D97-AF65-F5344CB8AC3E}">
        <p14:creationId xmlns:p14="http://schemas.microsoft.com/office/powerpoint/2010/main" val="36516115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41"/>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2" y="4589466"/>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ED2BA7-AC6D-447B-A4F0-58036C747C44}" type="datetimeFigureOut">
              <a:rPr lang="en-GB" smtClean="0"/>
              <a:t>21/01/2026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18E147-6648-41F6-B748-8DBB16B071DD}" type="slidenum">
              <a:rPr lang="en-GB" smtClean="0"/>
              <a:t>‹#›</a:t>
            </a:fld>
            <a:endParaRPr lang="en-GB"/>
          </a:p>
        </p:txBody>
      </p:sp>
    </p:spTree>
    <p:extLst>
      <p:ext uri="{BB962C8B-B14F-4D97-AF65-F5344CB8AC3E}">
        <p14:creationId xmlns:p14="http://schemas.microsoft.com/office/powerpoint/2010/main" val="55322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ED2BA7-AC6D-447B-A4F0-58036C747C44}" type="datetimeFigureOut">
              <a:rPr lang="en-GB" smtClean="0"/>
              <a:t>21/01/2026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18E147-6648-41F6-B748-8DBB16B071DD}" type="slidenum">
              <a:rPr lang="en-GB" smtClean="0"/>
              <a:t>‹#›</a:t>
            </a:fld>
            <a:endParaRPr lang="en-GB"/>
          </a:p>
        </p:txBody>
      </p:sp>
    </p:spTree>
    <p:extLst>
      <p:ext uri="{BB962C8B-B14F-4D97-AF65-F5344CB8AC3E}">
        <p14:creationId xmlns:p14="http://schemas.microsoft.com/office/powerpoint/2010/main" val="321339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8"/>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9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7ED2BA7-AC6D-447B-A4F0-58036C747C44}" type="datetimeFigureOut">
              <a:rPr lang="en-GB" smtClean="0"/>
              <a:t>21/01/2026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018E147-6648-41F6-B748-8DBB16B071DD}" type="slidenum">
              <a:rPr lang="en-GB" smtClean="0"/>
              <a:t>‹#›</a:t>
            </a:fld>
            <a:endParaRPr lang="en-GB"/>
          </a:p>
        </p:txBody>
      </p:sp>
    </p:spTree>
    <p:extLst>
      <p:ext uri="{BB962C8B-B14F-4D97-AF65-F5344CB8AC3E}">
        <p14:creationId xmlns:p14="http://schemas.microsoft.com/office/powerpoint/2010/main" val="12817018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7ED2BA7-AC6D-447B-A4F0-58036C747C44}" type="datetimeFigureOut">
              <a:rPr lang="en-GB" smtClean="0"/>
              <a:t>21/01/2026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018E147-6648-41F6-B748-8DBB16B071DD}" type="slidenum">
              <a:rPr lang="en-GB" smtClean="0"/>
              <a:t>‹#›</a:t>
            </a:fld>
            <a:endParaRPr lang="en-GB"/>
          </a:p>
        </p:txBody>
      </p:sp>
    </p:spTree>
    <p:extLst>
      <p:ext uri="{BB962C8B-B14F-4D97-AF65-F5344CB8AC3E}">
        <p14:creationId xmlns:p14="http://schemas.microsoft.com/office/powerpoint/2010/main" val="41315832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ED2BA7-AC6D-447B-A4F0-58036C747C44}" type="datetimeFigureOut">
              <a:rPr lang="en-GB" smtClean="0"/>
              <a:t>21/01/2026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018E147-6648-41F6-B748-8DBB16B071DD}" type="slidenum">
              <a:rPr lang="en-GB" smtClean="0"/>
              <a:t>‹#›</a:t>
            </a:fld>
            <a:endParaRPr lang="en-GB"/>
          </a:p>
        </p:txBody>
      </p:sp>
    </p:spTree>
    <p:extLst>
      <p:ext uri="{BB962C8B-B14F-4D97-AF65-F5344CB8AC3E}">
        <p14:creationId xmlns:p14="http://schemas.microsoft.com/office/powerpoint/2010/main" val="2634426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8"/>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ED2BA7-AC6D-447B-A4F0-58036C747C44}" type="datetimeFigureOut">
              <a:rPr lang="en-GB" smtClean="0"/>
              <a:t>21/01/2026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18E147-6648-41F6-B748-8DBB16B071DD}" type="slidenum">
              <a:rPr lang="en-GB" smtClean="0"/>
              <a:t>‹#›</a:t>
            </a:fld>
            <a:endParaRPr lang="en-GB"/>
          </a:p>
        </p:txBody>
      </p:sp>
    </p:spTree>
    <p:extLst>
      <p:ext uri="{BB962C8B-B14F-4D97-AF65-F5344CB8AC3E}">
        <p14:creationId xmlns:p14="http://schemas.microsoft.com/office/powerpoint/2010/main" val="2348027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C6915-42A0-108E-7727-3036F04DDFA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8D4B377-0466-5FB7-8119-45AA7B40C0F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6C6EFA-004E-34E6-1075-33AAD3080118}"/>
              </a:ext>
            </a:extLst>
          </p:cNvPr>
          <p:cNvSpPr>
            <a:spLocks noGrp="1"/>
          </p:cNvSpPr>
          <p:nvPr>
            <p:ph type="dt" sz="half" idx="10"/>
          </p:nvPr>
        </p:nvSpPr>
        <p:spPr/>
        <p:txBody>
          <a:bodyPr/>
          <a:lstStyle/>
          <a:p>
            <a:fld id="{633610F5-1982-4022-A03D-54CC5013438F}" type="datetimeFigureOut">
              <a:rPr lang="en-GB" smtClean="0"/>
              <a:t>21/01/2026</a:t>
            </a:fld>
            <a:endParaRPr lang="en-GB"/>
          </a:p>
        </p:txBody>
      </p:sp>
      <p:sp>
        <p:nvSpPr>
          <p:cNvPr id="5" name="Footer Placeholder 4">
            <a:extLst>
              <a:ext uri="{FF2B5EF4-FFF2-40B4-BE49-F238E27FC236}">
                <a16:creationId xmlns:a16="http://schemas.microsoft.com/office/drawing/2014/main" id="{241249F1-6B94-5FE9-D986-26B6361D60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02BEB6-2459-1AA7-F55F-A421BF00D85C}"/>
              </a:ext>
            </a:extLst>
          </p:cNvPr>
          <p:cNvSpPr>
            <a:spLocks noGrp="1"/>
          </p:cNvSpPr>
          <p:nvPr>
            <p:ph type="sldNum" sz="quarter" idx="12"/>
          </p:nvPr>
        </p:nvSpPr>
        <p:spPr/>
        <p:txBody>
          <a:bodyPr/>
          <a:lstStyle/>
          <a:p>
            <a:fld id="{A42B7F6B-48B3-4EB1-8A72-C1437A4812A0}" type="slidenum">
              <a:rPr lang="en-GB" smtClean="0"/>
              <a:t>‹#›</a:t>
            </a:fld>
            <a:endParaRPr lang="en-GB"/>
          </a:p>
        </p:txBody>
      </p:sp>
    </p:spTree>
    <p:extLst>
      <p:ext uri="{BB962C8B-B14F-4D97-AF65-F5344CB8AC3E}">
        <p14:creationId xmlns:p14="http://schemas.microsoft.com/office/powerpoint/2010/main" val="36824294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8"/>
            <a:ext cx="6172201"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ED2BA7-AC6D-447B-A4F0-58036C747C44}" type="datetimeFigureOut">
              <a:rPr lang="en-GB" smtClean="0"/>
              <a:t>21/01/2026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18E147-6648-41F6-B748-8DBB16B071DD}" type="slidenum">
              <a:rPr lang="en-GB" smtClean="0"/>
              <a:t>‹#›</a:t>
            </a:fld>
            <a:endParaRPr lang="en-GB"/>
          </a:p>
        </p:txBody>
      </p:sp>
    </p:spTree>
    <p:extLst>
      <p:ext uri="{BB962C8B-B14F-4D97-AF65-F5344CB8AC3E}">
        <p14:creationId xmlns:p14="http://schemas.microsoft.com/office/powerpoint/2010/main" val="22541533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ED2BA7-AC6D-447B-A4F0-58036C747C44}" type="datetimeFigureOut">
              <a:rPr lang="en-GB" smtClean="0"/>
              <a:t>21/01/2026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18E147-6648-41F6-B748-8DBB16B071DD}" type="slidenum">
              <a:rPr lang="en-GB" smtClean="0"/>
              <a:t>‹#›</a:t>
            </a:fld>
            <a:endParaRPr lang="en-GB"/>
          </a:p>
        </p:txBody>
      </p:sp>
    </p:spTree>
    <p:extLst>
      <p:ext uri="{BB962C8B-B14F-4D97-AF65-F5344CB8AC3E}">
        <p14:creationId xmlns:p14="http://schemas.microsoft.com/office/powerpoint/2010/main" val="36014065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ED2BA7-AC6D-447B-A4F0-58036C747C44}" type="datetimeFigureOut">
              <a:rPr lang="en-GB" smtClean="0"/>
              <a:t>21/01/2026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18E147-6648-41F6-B748-8DBB16B071DD}" type="slidenum">
              <a:rPr lang="en-GB" smtClean="0"/>
              <a:t>‹#›</a:t>
            </a:fld>
            <a:endParaRPr lang="en-GB"/>
          </a:p>
        </p:txBody>
      </p:sp>
    </p:spTree>
    <p:extLst>
      <p:ext uri="{BB962C8B-B14F-4D97-AF65-F5344CB8AC3E}">
        <p14:creationId xmlns:p14="http://schemas.microsoft.com/office/powerpoint/2010/main" val="1501809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98FD0-AF25-3A94-0406-B2D3A82E11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7AE9433-6436-EBCC-FFBF-B6797FE0A77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F38917-DC48-C8AF-6C7B-36E834AB9BF3}"/>
              </a:ext>
            </a:extLst>
          </p:cNvPr>
          <p:cNvSpPr>
            <a:spLocks noGrp="1"/>
          </p:cNvSpPr>
          <p:nvPr>
            <p:ph type="dt" sz="half" idx="10"/>
          </p:nvPr>
        </p:nvSpPr>
        <p:spPr/>
        <p:txBody>
          <a:bodyPr/>
          <a:lstStyle/>
          <a:p>
            <a:fld id="{633610F5-1982-4022-A03D-54CC5013438F}" type="datetimeFigureOut">
              <a:rPr lang="en-GB" smtClean="0"/>
              <a:t>21/01/2026</a:t>
            </a:fld>
            <a:endParaRPr lang="en-GB"/>
          </a:p>
        </p:txBody>
      </p:sp>
      <p:sp>
        <p:nvSpPr>
          <p:cNvPr id="5" name="Footer Placeholder 4">
            <a:extLst>
              <a:ext uri="{FF2B5EF4-FFF2-40B4-BE49-F238E27FC236}">
                <a16:creationId xmlns:a16="http://schemas.microsoft.com/office/drawing/2014/main" id="{2C2EBF0C-C1D8-ACA0-72D2-250DEFAFA2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6F7F7C-96E2-844B-952D-72E1470FA3A5}"/>
              </a:ext>
            </a:extLst>
          </p:cNvPr>
          <p:cNvSpPr>
            <a:spLocks noGrp="1"/>
          </p:cNvSpPr>
          <p:nvPr>
            <p:ph type="sldNum" sz="quarter" idx="12"/>
          </p:nvPr>
        </p:nvSpPr>
        <p:spPr/>
        <p:txBody>
          <a:bodyPr/>
          <a:lstStyle/>
          <a:p>
            <a:fld id="{A42B7F6B-48B3-4EB1-8A72-C1437A4812A0}" type="slidenum">
              <a:rPr lang="en-GB" smtClean="0"/>
              <a:t>‹#›</a:t>
            </a:fld>
            <a:endParaRPr lang="en-GB"/>
          </a:p>
        </p:txBody>
      </p:sp>
    </p:spTree>
    <p:extLst>
      <p:ext uri="{BB962C8B-B14F-4D97-AF65-F5344CB8AC3E}">
        <p14:creationId xmlns:p14="http://schemas.microsoft.com/office/powerpoint/2010/main" val="3935233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DAFBB-A92D-59D4-07AD-DF163D6E5A1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19DCED2-E04F-27F7-2C8C-D80E15437F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046AFDA-8B44-BB3C-B82A-9739FB9C8C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4E33160-274B-BBDC-3EEB-E8FA0AB0F86A}"/>
              </a:ext>
            </a:extLst>
          </p:cNvPr>
          <p:cNvSpPr>
            <a:spLocks noGrp="1"/>
          </p:cNvSpPr>
          <p:nvPr>
            <p:ph type="dt" sz="half" idx="10"/>
          </p:nvPr>
        </p:nvSpPr>
        <p:spPr/>
        <p:txBody>
          <a:bodyPr/>
          <a:lstStyle/>
          <a:p>
            <a:fld id="{633610F5-1982-4022-A03D-54CC5013438F}" type="datetimeFigureOut">
              <a:rPr lang="en-GB" smtClean="0"/>
              <a:t>21/01/2026</a:t>
            </a:fld>
            <a:endParaRPr lang="en-GB"/>
          </a:p>
        </p:txBody>
      </p:sp>
      <p:sp>
        <p:nvSpPr>
          <p:cNvPr id="6" name="Footer Placeholder 5">
            <a:extLst>
              <a:ext uri="{FF2B5EF4-FFF2-40B4-BE49-F238E27FC236}">
                <a16:creationId xmlns:a16="http://schemas.microsoft.com/office/drawing/2014/main" id="{A8FB4881-A492-83B7-93FA-5325F464371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9CB6E0B-E734-ADF6-F702-F4C9B5467883}"/>
              </a:ext>
            </a:extLst>
          </p:cNvPr>
          <p:cNvSpPr>
            <a:spLocks noGrp="1"/>
          </p:cNvSpPr>
          <p:nvPr>
            <p:ph type="sldNum" sz="quarter" idx="12"/>
          </p:nvPr>
        </p:nvSpPr>
        <p:spPr/>
        <p:txBody>
          <a:bodyPr/>
          <a:lstStyle/>
          <a:p>
            <a:fld id="{A42B7F6B-48B3-4EB1-8A72-C1437A4812A0}" type="slidenum">
              <a:rPr lang="en-GB" smtClean="0"/>
              <a:t>‹#›</a:t>
            </a:fld>
            <a:endParaRPr lang="en-GB"/>
          </a:p>
        </p:txBody>
      </p:sp>
    </p:spTree>
    <p:extLst>
      <p:ext uri="{BB962C8B-B14F-4D97-AF65-F5344CB8AC3E}">
        <p14:creationId xmlns:p14="http://schemas.microsoft.com/office/powerpoint/2010/main" val="36970072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1105A-7543-AF9A-36AF-D2AA9FB8025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5454689-B3DA-DEF8-C593-92943B64C0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D241616-ECA4-3804-6040-3DDB0B7A9A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459EC44-C83F-2206-4F2F-178C01105C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7DC195-F166-B9D8-B02D-FB90620042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466B58F-729F-B75C-AEDF-34AD6FC8BCD2}"/>
              </a:ext>
            </a:extLst>
          </p:cNvPr>
          <p:cNvSpPr>
            <a:spLocks noGrp="1"/>
          </p:cNvSpPr>
          <p:nvPr>
            <p:ph type="dt" sz="half" idx="10"/>
          </p:nvPr>
        </p:nvSpPr>
        <p:spPr/>
        <p:txBody>
          <a:bodyPr/>
          <a:lstStyle/>
          <a:p>
            <a:fld id="{633610F5-1982-4022-A03D-54CC5013438F}" type="datetimeFigureOut">
              <a:rPr lang="en-GB" smtClean="0"/>
              <a:t>21/01/2026</a:t>
            </a:fld>
            <a:endParaRPr lang="en-GB"/>
          </a:p>
        </p:txBody>
      </p:sp>
      <p:sp>
        <p:nvSpPr>
          <p:cNvPr id="8" name="Footer Placeholder 7">
            <a:extLst>
              <a:ext uri="{FF2B5EF4-FFF2-40B4-BE49-F238E27FC236}">
                <a16:creationId xmlns:a16="http://schemas.microsoft.com/office/drawing/2014/main" id="{FDAB9099-6F9C-83C6-D576-755A86111DD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F154BAA-934E-8658-6A0E-24F9442342A2}"/>
              </a:ext>
            </a:extLst>
          </p:cNvPr>
          <p:cNvSpPr>
            <a:spLocks noGrp="1"/>
          </p:cNvSpPr>
          <p:nvPr>
            <p:ph type="sldNum" sz="quarter" idx="12"/>
          </p:nvPr>
        </p:nvSpPr>
        <p:spPr/>
        <p:txBody>
          <a:bodyPr/>
          <a:lstStyle/>
          <a:p>
            <a:fld id="{A42B7F6B-48B3-4EB1-8A72-C1437A4812A0}" type="slidenum">
              <a:rPr lang="en-GB" smtClean="0"/>
              <a:t>‹#›</a:t>
            </a:fld>
            <a:endParaRPr lang="en-GB"/>
          </a:p>
        </p:txBody>
      </p:sp>
    </p:spTree>
    <p:extLst>
      <p:ext uri="{BB962C8B-B14F-4D97-AF65-F5344CB8AC3E}">
        <p14:creationId xmlns:p14="http://schemas.microsoft.com/office/powerpoint/2010/main" val="883000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C82D0-5E76-CAF5-D466-FE379FED098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0F53603-2E08-A32C-31A3-C87CEA1A4EBD}"/>
              </a:ext>
            </a:extLst>
          </p:cNvPr>
          <p:cNvSpPr>
            <a:spLocks noGrp="1"/>
          </p:cNvSpPr>
          <p:nvPr>
            <p:ph type="dt" sz="half" idx="10"/>
          </p:nvPr>
        </p:nvSpPr>
        <p:spPr/>
        <p:txBody>
          <a:bodyPr/>
          <a:lstStyle/>
          <a:p>
            <a:fld id="{633610F5-1982-4022-A03D-54CC5013438F}" type="datetimeFigureOut">
              <a:rPr lang="en-GB" smtClean="0"/>
              <a:t>21/01/2026</a:t>
            </a:fld>
            <a:endParaRPr lang="en-GB"/>
          </a:p>
        </p:txBody>
      </p:sp>
      <p:sp>
        <p:nvSpPr>
          <p:cNvPr id="4" name="Footer Placeholder 3">
            <a:extLst>
              <a:ext uri="{FF2B5EF4-FFF2-40B4-BE49-F238E27FC236}">
                <a16:creationId xmlns:a16="http://schemas.microsoft.com/office/drawing/2014/main" id="{820C1A2D-3979-D76C-A12B-CA94A77CB39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778D334-D5D7-057D-94F9-24B5CC9DD7A7}"/>
              </a:ext>
            </a:extLst>
          </p:cNvPr>
          <p:cNvSpPr>
            <a:spLocks noGrp="1"/>
          </p:cNvSpPr>
          <p:nvPr>
            <p:ph type="sldNum" sz="quarter" idx="12"/>
          </p:nvPr>
        </p:nvSpPr>
        <p:spPr/>
        <p:txBody>
          <a:bodyPr/>
          <a:lstStyle/>
          <a:p>
            <a:fld id="{A42B7F6B-48B3-4EB1-8A72-C1437A4812A0}" type="slidenum">
              <a:rPr lang="en-GB" smtClean="0"/>
              <a:t>‹#›</a:t>
            </a:fld>
            <a:endParaRPr lang="en-GB"/>
          </a:p>
        </p:txBody>
      </p:sp>
    </p:spTree>
    <p:extLst>
      <p:ext uri="{BB962C8B-B14F-4D97-AF65-F5344CB8AC3E}">
        <p14:creationId xmlns:p14="http://schemas.microsoft.com/office/powerpoint/2010/main" val="590315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75F141-1456-4EB6-CB42-BAFF70CB6D86}"/>
              </a:ext>
            </a:extLst>
          </p:cNvPr>
          <p:cNvSpPr>
            <a:spLocks noGrp="1"/>
          </p:cNvSpPr>
          <p:nvPr>
            <p:ph type="dt" sz="half" idx="10"/>
          </p:nvPr>
        </p:nvSpPr>
        <p:spPr/>
        <p:txBody>
          <a:bodyPr/>
          <a:lstStyle/>
          <a:p>
            <a:fld id="{633610F5-1982-4022-A03D-54CC5013438F}" type="datetimeFigureOut">
              <a:rPr lang="en-GB" smtClean="0"/>
              <a:t>21/01/2026</a:t>
            </a:fld>
            <a:endParaRPr lang="en-GB"/>
          </a:p>
        </p:txBody>
      </p:sp>
      <p:sp>
        <p:nvSpPr>
          <p:cNvPr id="3" name="Footer Placeholder 2">
            <a:extLst>
              <a:ext uri="{FF2B5EF4-FFF2-40B4-BE49-F238E27FC236}">
                <a16:creationId xmlns:a16="http://schemas.microsoft.com/office/drawing/2014/main" id="{30A99CE4-7A97-35C2-6558-52DE8DBC696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B2C3748-C665-5907-CEEA-FBF60175AAE7}"/>
              </a:ext>
            </a:extLst>
          </p:cNvPr>
          <p:cNvSpPr>
            <a:spLocks noGrp="1"/>
          </p:cNvSpPr>
          <p:nvPr>
            <p:ph type="sldNum" sz="quarter" idx="12"/>
          </p:nvPr>
        </p:nvSpPr>
        <p:spPr/>
        <p:txBody>
          <a:bodyPr/>
          <a:lstStyle/>
          <a:p>
            <a:fld id="{A42B7F6B-48B3-4EB1-8A72-C1437A4812A0}" type="slidenum">
              <a:rPr lang="en-GB" smtClean="0"/>
              <a:t>‹#›</a:t>
            </a:fld>
            <a:endParaRPr lang="en-GB"/>
          </a:p>
        </p:txBody>
      </p:sp>
    </p:spTree>
    <p:extLst>
      <p:ext uri="{BB962C8B-B14F-4D97-AF65-F5344CB8AC3E}">
        <p14:creationId xmlns:p14="http://schemas.microsoft.com/office/powerpoint/2010/main" val="38611330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F7900-3743-8023-79E7-15C280E5A4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D392229-9E39-F9B9-4E6E-C11C27D0F7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1EBA8A5-6951-EE5F-1806-215D409606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5DAE0A-CC23-9A3F-FB92-8D2E39E8615F}"/>
              </a:ext>
            </a:extLst>
          </p:cNvPr>
          <p:cNvSpPr>
            <a:spLocks noGrp="1"/>
          </p:cNvSpPr>
          <p:nvPr>
            <p:ph type="dt" sz="half" idx="10"/>
          </p:nvPr>
        </p:nvSpPr>
        <p:spPr/>
        <p:txBody>
          <a:bodyPr/>
          <a:lstStyle/>
          <a:p>
            <a:fld id="{633610F5-1982-4022-A03D-54CC5013438F}" type="datetimeFigureOut">
              <a:rPr lang="en-GB" smtClean="0"/>
              <a:t>21/01/2026</a:t>
            </a:fld>
            <a:endParaRPr lang="en-GB"/>
          </a:p>
        </p:txBody>
      </p:sp>
      <p:sp>
        <p:nvSpPr>
          <p:cNvPr id="6" name="Footer Placeholder 5">
            <a:extLst>
              <a:ext uri="{FF2B5EF4-FFF2-40B4-BE49-F238E27FC236}">
                <a16:creationId xmlns:a16="http://schemas.microsoft.com/office/drawing/2014/main" id="{68625F14-E034-8930-AFAE-4D5DBF16E19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FA2BFF-79F3-DF5A-077B-B5C06C4AD8E5}"/>
              </a:ext>
            </a:extLst>
          </p:cNvPr>
          <p:cNvSpPr>
            <a:spLocks noGrp="1"/>
          </p:cNvSpPr>
          <p:nvPr>
            <p:ph type="sldNum" sz="quarter" idx="12"/>
          </p:nvPr>
        </p:nvSpPr>
        <p:spPr/>
        <p:txBody>
          <a:bodyPr/>
          <a:lstStyle/>
          <a:p>
            <a:fld id="{A42B7F6B-48B3-4EB1-8A72-C1437A4812A0}" type="slidenum">
              <a:rPr lang="en-GB" smtClean="0"/>
              <a:t>‹#›</a:t>
            </a:fld>
            <a:endParaRPr lang="en-GB"/>
          </a:p>
        </p:txBody>
      </p:sp>
    </p:spTree>
    <p:extLst>
      <p:ext uri="{BB962C8B-B14F-4D97-AF65-F5344CB8AC3E}">
        <p14:creationId xmlns:p14="http://schemas.microsoft.com/office/powerpoint/2010/main" val="17371861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0A924-C685-27A6-9E0B-C30E42515F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5AF44FC-A114-ECC0-6A31-561C8CAB9C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4A1FE30-11DE-B918-1D88-DD85FE9EE7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602723-B306-04C0-56DA-856244D4297B}"/>
              </a:ext>
            </a:extLst>
          </p:cNvPr>
          <p:cNvSpPr>
            <a:spLocks noGrp="1"/>
          </p:cNvSpPr>
          <p:nvPr>
            <p:ph type="dt" sz="half" idx="10"/>
          </p:nvPr>
        </p:nvSpPr>
        <p:spPr/>
        <p:txBody>
          <a:bodyPr/>
          <a:lstStyle/>
          <a:p>
            <a:fld id="{633610F5-1982-4022-A03D-54CC5013438F}" type="datetimeFigureOut">
              <a:rPr lang="en-GB" smtClean="0"/>
              <a:t>21/01/2026</a:t>
            </a:fld>
            <a:endParaRPr lang="en-GB"/>
          </a:p>
        </p:txBody>
      </p:sp>
      <p:sp>
        <p:nvSpPr>
          <p:cNvPr id="6" name="Footer Placeholder 5">
            <a:extLst>
              <a:ext uri="{FF2B5EF4-FFF2-40B4-BE49-F238E27FC236}">
                <a16:creationId xmlns:a16="http://schemas.microsoft.com/office/drawing/2014/main" id="{50A045C5-C7D8-FFD2-0CB8-C46BF0B66FE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FC3445F-5E43-E13D-8CA9-A9D3374D60E3}"/>
              </a:ext>
            </a:extLst>
          </p:cNvPr>
          <p:cNvSpPr>
            <a:spLocks noGrp="1"/>
          </p:cNvSpPr>
          <p:nvPr>
            <p:ph type="sldNum" sz="quarter" idx="12"/>
          </p:nvPr>
        </p:nvSpPr>
        <p:spPr/>
        <p:txBody>
          <a:bodyPr/>
          <a:lstStyle/>
          <a:p>
            <a:fld id="{A42B7F6B-48B3-4EB1-8A72-C1437A4812A0}" type="slidenum">
              <a:rPr lang="en-GB" smtClean="0"/>
              <a:t>‹#›</a:t>
            </a:fld>
            <a:endParaRPr lang="en-GB"/>
          </a:p>
        </p:txBody>
      </p:sp>
    </p:spTree>
    <p:extLst>
      <p:ext uri="{BB962C8B-B14F-4D97-AF65-F5344CB8AC3E}">
        <p14:creationId xmlns:p14="http://schemas.microsoft.com/office/powerpoint/2010/main" val="23901556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A1F2B2-6D3F-0A17-F41C-BA26142726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6621FDB-A455-CE7E-8602-879FECC442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46F81E-1270-6BE9-5AE3-A02EEA76CF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33610F5-1982-4022-A03D-54CC5013438F}" type="datetimeFigureOut">
              <a:rPr lang="en-GB" smtClean="0"/>
              <a:t>21/01/2026</a:t>
            </a:fld>
            <a:endParaRPr lang="en-GB"/>
          </a:p>
        </p:txBody>
      </p:sp>
      <p:sp>
        <p:nvSpPr>
          <p:cNvPr id="5" name="Footer Placeholder 4">
            <a:extLst>
              <a:ext uri="{FF2B5EF4-FFF2-40B4-BE49-F238E27FC236}">
                <a16:creationId xmlns:a16="http://schemas.microsoft.com/office/drawing/2014/main" id="{64150CD9-EC0C-6AC5-0A1B-1A807EF244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9417778A-EB34-E1E6-A38F-32EE66657B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42B7F6B-48B3-4EB1-8A72-C1437A4812A0}" type="slidenum">
              <a:rPr lang="en-GB" smtClean="0"/>
              <a:t>‹#›</a:t>
            </a:fld>
            <a:endParaRPr lang="en-GB"/>
          </a:p>
        </p:txBody>
      </p:sp>
    </p:spTree>
    <p:extLst>
      <p:ext uri="{BB962C8B-B14F-4D97-AF65-F5344CB8AC3E}">
        <p14:creationId xmlns:p14="http://schemas.microsoft.com/office/powerpoint/2010/main" val="596582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8"/>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1"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ED2BA7-AC6D-447B-A4F0-58036C747C44}" type="datetimeFigureOut">
              <a:rPr lang="en-GB" smtClean="0"/>
              <a:t>21/01/2026</a:t>
            </a:fld>
            <a:endParaRPr lang="en-GB"/>
          </a:p>
        </p:txBody>
      </p:sp>
      <p:sp>
        <p:nvSpPr>
          <p:cNvPr id="5" name="Footer Placeholder 4"/>
          <p:cNvSpPr>
            <a:spLocks noGrp="1"/>
          </p:cNvSpPr>
          <p:nvPr>
            <p:ph type="ftr" sz="quarter" idx="3"/>
          </p:nvPr>
        </p:nvSpPr>
        <p:spPr>
          <a:xfrm>
            <a:off x="4038601"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1"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18E147-6648-41F6-B748-8DBB16B071DD}" type="slidenum">
              <a:rPr lang="en-GB" smtClean="0"/>
              <a:t>‹#›</a:t>
            </a:fld>
            <a:endParaRPr lang="en-GB"/>
          </a:p>
        </p:txBody>
      </p:sp>
    </p:spTree>
    <p:extLst>
      <p:ext uri="{BB962C8B-B14F-4D97-AF65-F5344CB8AC3E}">
        <p14:creationId xmlns:p14="http://schemas.microsoft.com/office/powerpoint/2010/main" val="38481994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2.xml"/><Relationship Id="rId7" Type="http://schemas.openxmlformats.org/officeDocument/2006/relationships/hyperlink" Target="https://www.teacherspayteachers.com/Store/Sarah-Pecorino-Illustration" TargetMode="Externa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hyperlink" Target="http://www.edu-clips.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hyperlink" Target="https://www.elsa-support.co.uk/resources/elsa-referral-fillable-form-item-665/" TargetMode="Externa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19.png"/><Relationship Id="rId5" Type="http://schemas.openxmlformats.org/officeDocument/2006/relationships/slideLayout" Target="../slideLayouts/slideLayout1.xml"/><Relationship Id="rId4" Type="http://schemas.openxmlformats.org/officeDocument/2006/relationships/tags" Target="../tags/tag26.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20.png"/><Relationship Id="rId4"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34.xml"/><Relationship Id="rId7" Type="http://schemas.openxmlformats.org/officeDocument/2006/relationships/slideLayout" Target="../slideLayouts/slideLayout1.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hyperlink" Target="https://www.elsa-support.co.uk/resources/social-emotional-excel-assessments-item-195/" TargetMode="External"/><Relationship Id="rId5" Type="http://schemas.openxmlformats.org/officeDocument/2006/relationships/tags" Target="../tags/tag36.xml"/><Relationship Id="rId10" Type="http://schemas.openxmlformats.org/officeDocument/2006/relationships/hyperlink" Target="https://www.elsa-support.co.uk/resources/social-and-emotional-paper-assessments-item-584/" TargetMode="External"/><Relationship Id="rId4" Type="http://schemas.openxmlformats.org/officeDocument/2006/relationships/tags" Target="../tags/tag35.xml"/><Relationship Id="rId9" Type="http://schemas.openxmlformats.org/officeDocument/2006/relationships/hyperlink" Target="https://www.elsa-support.co.uk/resources/elsa-individual-planning-template-pack-item-488/"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elsa-support.co.uk/elsa-time-poster/" TargetMode="External"/><Relationship Id="rId3" Type="http://schemas.openxmlformats.org/officeDocument/2006/relationships/tags" Target="../tags/tag40.xml"/><Relationship Id="rId7" Type="http://schemas.openxmlformats.org/officeDocument/2006/relationships/image" Target="../media/image23.pn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22.png"/><Relationship Id="rId5" Type="http://schemas.openxmlformats.org/officeDocument/2006/relationships/slideLayout" Target="../slideLayouts/slideLayout1.xml"/><Relationship Id="rId4" Type="http://schemas.openxmlformats.org/officeDocument/2006/relationships/tags" Target="../tags/tag41.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13" Type="http://schemas.openxmlformats.org/officeDocument/2006/relationships/tags" Target="../tags/tag56.xml"/><Relationship Id="rId18" Type="http://schemas.openxmlformats.org/officeDocument/2006/relationships/tags" Target="../tags/tag61.xml"/><Relationship Id="rId26" Type="http://schemas.openxmlformats.org/officeDocument/2006/relationships/hyperlink" Target="https://www.elsa-support.co.uk/resources/conversation-game-item-160/" TargetMode="External"/><Relationship Id="rId3" Type="http://schemas.openxmlformats.org/officeDocument/2006/relationships/tags" Target="../tags/tag46.xml"/><Relationship Id="rId21" Type="http://schemas.openxmlformats.org/officeDocument/2006/relationships/tags" Target="../tags/tag64.xml"/><Relationship Id="rId34" Type="http://schemas.openxmlformats.org/officeDocument/2006/relationships/hyperlink" Target="https://www.elsa-support.co.uk/resources/feelings-diary-or-journal-item-459/" TargetMode="External"/><Relationship Id="rId7" Type="http://schemas.openxmlformats.org/officeDocument/2006/relationships/tags" Target="../tags/tag50.xml"/><Relationship Id="rId12" Type="http://schemas.openxmlformats.org/officeDocument/2006/relationships/tags" Target="../tags/tag55.xml"/><Relationship Id="rId17" Type="http://schemas.openxmlformats.org/officeDocument/2006/relationships/tags" Target="../tags/tag60.xml"/><Relationship Id="rId25" Type="http://schemas.openxmlformats.org/officeDocument/2006/relationships/image" Target="../media/image25.png"/><Relationship Id="rId33" Type="http://schemas.openxmlformats.org/officeDocument/2006/relationships/hyperlink" Target="https://www.elsa-support.co.uk/resources/comfortable-and-uncomfortable-emotions-item-600/" TargetMode="External"/><Relationship Id="rId2" Type="http://schemas.openxmlformats.org/officeDocument/2006/relationships/tags" Target="../tags/tag45.xml"/><Relationship Id="rId16" Type="http://schemas.openxmlformats.org/officeDocument/2006/relationships/tags" Target="../tags/tag59.xml"/><Relationship Id="rId20" Type="http://schemas.openxmlformats.org/officeDocument/2006/relationships/tags" Target="../tags/tag63.xml"/><Relationship Id="rId29" Type="http://schemas.openxmlformats.org/officeDocument/2006/relationships/hyperlink" Target="https://www.elsa-support.co.uk/resources/emotion-cards-item-456/" TargetMode="External"/><Relationship Id="rId1" Type="http://schemas.openxmlformats.org/officeDocument/2006/relationships/tags" Target="../tags/tag44.xml"/><Relationship Id="rId6" Type="http://schemas.openxmlformats.org/officeDocument/2006/relationships/tags" Target="../tags/tag49.xml"/><Relationship Id="rId11" Type="http://schemas.openxmlformats.org/officeDocument/2006/relationships/tags" Target="../tags/tag54.xml"/><Relationship Id="rId24" Type="http://schemas.openxmlformats.org/officeDocument/2006/relationships/slideLayout" Target="../slideLayouts/slideLayout1.xml"/><Relationship Id="rId32" Type="http://schemas.openxmlformats.org/officeDocument/2006/relationships/hyperlink" Target="https://www.elsa-support.co.uk/resources/affirmation-station-display-pack-item-597/" TargetMode="External"/><Relationship Id="rId5" Type="http://schemas.openxmlformats.org/officeDocument/2006/relationships/tags" Target="../tags/tag48.xml"/><Relationship Id="rId15" Type="http://schemas.openxmlformats.org/officeDocument/2006/relationships/tags" Target="../tags/tag58.xml"/><Relationship Id="rId23" Type="http://schemas.openxmlformats.org/officeDocument/2006/relationships/tags" Target="../tags/tag66.xml"/><Relationship Id="rId28" Type="http://schemas.openxmlformats.org/officeDocument/2006/relationships/hyperlink" Target="https://www.elsa-support.co.uk/resources/friends-workbook-item-648/" TargetMode="External"/><Relationship Id="rId10" Type="http://schemas.openxmlformats.org/officeDocument/2006/relationships/tags" Target="../tags/tag53.xml"/><Relationship Id="rId19" Type="http://schemas.openxmlformats.org/officeDocument/2006/relationships/tags" Target="../tags/tag62.xml"/><Relationship Id="rId31" Type="http://schemas.openxmlformats.org/officeDocument/2006/relationships/hyperlink" Target="https://www.elsa-support.co.uk/resources/strength-cards-item-465/" TargetMode="External"/><Relationship Id="rId4" Type="http://schemas.openxmlformats.org/officeDocument/2006/relationships/tags" Target="../tags/tag47.xml"/><Relationship Id="rId9" Type="http://schemas.openxmlformats.org/officeDocument/2006/relationships/tags" Target="../tags/tag52.xml"/><Relationship Id="rId14" Type="http://schemas.openxmlformats.org/officeDocument/2006/relationships/tags" Target="../tags/tag57.xml"/><Relationship Id="rId22" Type="http://schemas.openxmlformats.org/officeDocument/2006/relationships/tags" Target="../tags/tag65.xml"/><Relationship Id="rId27" Type="http://schemas.openxmlformats.org/officeDocument/2006/relationships/hyperlink" Target="https://www.elsa-support.co.uk/resources/anger-volcano-craft-activity-item-549/" TargetMode="External"/><Relationship Id="rId30" Type="http://schemas.openxmlformats.org/officeDocument/2006/relationships/hyperlink" Target="https://www.elsa-support.co.uk/resources/back-to-school-lapbook-item-593/" TargetMode="External"/><Relationship Id="rId35" Type="http://schemas.openxmlformats.org/officeDocument/2006/relationships/hyperlink" Target="https://www.elsa-support.co.uk/resources/mindful-mandalas-item-299/" TargetMode="External"/><Relationship Id="rId8" Type="http://schemas.openxmlformats.org/officeDocument/2006/relationships/tags" Target="../tags/tag5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8.xml"/><Relationship Id="rId1" Type="http://schemas.openxmlformats.org/officeDocument/2006/relationships/tags" Target="../tags/tag67.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6.png"/><Relationship Id="rId18" Type="http://schemas.openxmlformats.org/officeDocument/2006/relationships/hyperlink" Target="https://www.elsa-support.co.uk/resources/elsa-referral-fillable-form-item-665/" TargetMode="External"/><Relationship Id="rId3" Type="http://schemas.openxmlformats.org/officeDocument/2006/relationships/tags" Target="../tags/tag5.xml"/><Relationship Id="rId21" Type="http://schemas.openxmlformats.org/officeDocument/2006/relationships/image" Target="../media/image10.png"/><Relationship Id="rId7" Type="http://schemas.openxmlformats.org/officeDocument/2006/relationships/tags" Target="../tags/tag9.xml"/><Relationship Id="rId12" Type="http://schemas.openxmlformats.org/officeDocument/2006/relationships/hyperlink" Target="https://www.elsa-support.co.uk/resources/elsa-individual-planning-template-pack-item-488/" TargetMode="External"/><Relationship Id="rId17" Type="http://schemas.openxmlformats.org/officeDocument/2006/relationships/image" Target="../media/image8.png"/><Relationship Id="rId2" Type="http://schemas.openxmlformats.org/officeDocument/2006/relationships/tags" Target="../tags/tag4.xml"/><Relationship Id="rId16" Type="http://schemas.openxmlformats.org/officeDocument/2006/relationships/hyperlink" Target="https://www.elsa-support.co.uk/resources/elsa-parent-and-teacher-feedback-forms-item-564/" TargetMode="External"/><Relationship Id="rId20" Type="http://schemas.openxmlformats.org/officeDocument/2006/relationships/hyperlink" Target="https://www.elsa-support.co.uk/resources/smart-target-list-item-509/" TargetMode="Externa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image" Target="../media/image5.png"/><Relationship Id="rId5" Type="http://schemas.openxmlformats.org/officeDocument/2006/relationships/tags" Target="../tags/tag7.xml"/><Relationship Id="rId15" Type="http://schemas.openxmlformats.org/officeDocument/2006/relationships/image" Target="../media/image7.png"/><Relationship Id="rId23" Type="http://schemas.openxmlformats.org/officeDocument/2006/relationships/image" Target="../media/image11.png"/><Relationship Id="rId10" Type="http://schemas.openxmlformats.org/officeDocument/2006/relationships/hyperlink" Target="https://www.elsa-support.co.uk/resources/social-emotional-excel-assessments-item-195/" TargetMode="External"/><Relationship Id="rId19" Type="http://schemas.openxmlformats.org/officeDocument/2006/relationships/image" Target="../media/image9.png"/><Relationship Id="rId4" Type="http://schemas.openxmlformats.org/officeDocument/2006/relationships/tags" Target="../tags/tag6.xml"/><Relationship Id="rId9" Type="http://schemas.openxmlformats.org/officeDocument/2006/relationships/image" Target="../media/image4.png"/><Relationship Id="rId14" Type="http://schemas.openxmlformats.org/officeDocument/2006/relationships/hyperlink" Target="https://www.elsa-support.co.uk/resources/elsa-group-planning-template-pack-item-489/" TargetMode="External"/><Relationship Id="rId22" Type="http://schemas.openxmlformats.org/officeDocument/2006/relationships/hyperlink" Target="https://www.elsa-support.co.uk/resources/pupil-talk-time-online-version-item-496/"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15.png"/><Relationship Id="rId4"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hyperlink" Target="https://www.elsa-support.co.uk/personal-characteristics-of-an-elsa/" TargetMode="External"/><Relationship Id="rId5" Type="http://schemas.openxmlformats.org/officeDocument/2006/relationships/image" Target="../media/image17.png"/><Relationship Id="rId4"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showMasterSp="0" show="0">
  <p:cSld>
    <p:bg>
      <p:bgPr>
        <a:blipFill>
          <a:blip r:embed="rId4"/>
          <a:stretch>
            <a:fillRect/>
          </a:stretch>
        </a:blipFill>
        <a:effectLst/>
      </p:bgPr>
    </p:bg>
    <p:spTree>
      <p:nvGrpSpPr>
        <p:cNvPr id="1" name=""/>
        <p:cNvGrpSpPr/>
        <p:nvPr/>
      </p:nvGrpSpPr>
      <p:grpSpPr>
        <a:xfrm>
          <a:off x="0" y="0"/>
          <a:ext cx="0" cy="0"/>
          <a:chOff x="0" y="0"/>
          <a:chExt cx="0" cy="0"/>
        </a:xfrm>
      </p:grpSpPr>
      <p:pic>
        <p:nvPicPr>
          <p:cNvPr id="13" name="Picture 12">
            <a:hlinkClick r:id="rId5"/>
            <a:extLst>
              <a:ext uri="{FF2B5EF4-FFF2-40B4-BE49-F238E27FC236}">
                <a16:creationId xmlns:a16="http://schemas.microsoft.com/office/drawing/2014/main" id="{4B9F36D3-33D1-66DA-C7E4-D42550D915C4}"/>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8789443" y="5699605"/>
            <a:ext cx="518017" cy="518742"/>
          </a:xfrm>
          <a:prstGeom prst="rect">
            <a:avLst/>
          </a:prstGeom>
        </p:spPr>
      </p:pic>
      <p:pic>
        <p:nvPicPr>
          <p:cNvPr id="14" name="Picture 13" descr="A close up of a sign&#10;&#10;Description automatically generated">
            <a:hlinkClick r:id="rId7"/>
            <a:extLst>
              <a:ext uri="{FF2B5EF4-FFF2-40B4-BE49-F238E27FC236}">
                <a16:creationId xmlns:a16="http://schemas.microsoft.com/office/drawing/2014/main" id="{0A9ABF2D-A655-B301-65E3-1D0D358F7358}"/>
              </a:ext>
            </a:extLst>
          </p:cNvPr>
          <p:cNvPicPr>
            <a:picLocks noChangeAspect="1"/>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8143415" y="5658897"/>
            <a:ext cx="600159" cy="600159"/>
          </a:xfrm>
          <a:prstGeom prst="rect">
            <a:avLst/>
          </a:prstGeom>
        </p:spPr>
      </p:pic>
    </p:spTree>
    <p:extLst>
      <p:ext uri="{BB962C8B-B14F-4D97-AF65-F5344CB8AC3E}">
        <p14:creationId xmlns:p14="http://schemas.microsoft.com/office/powerpoint/2010/main" val="690905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a:blip r:embed="rId6"/>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3E739C-3D9F-1DA4-19A5-A156FCCB095E}"/>
              </a:ext>
            </a:extLst>
          </p:cNvPr>
          <p:cNvSpPr txBox="1"/>
          <p:nvPr>
            <p:custDataLst>
              <p:tags r:id="rId1"/>
            </p:custDataLst>
          </p:nvPr>
        </p:nvSpPr>
        <p:spPr>
          <a:xfrm>
            <a:off x="41747" y="2259004"/>
            <a:ext cx="8636739" cy="3416320"/>
          </a:xfrm>
          <a:prstGeom prst="rect">
            <a:avLst/>
          </a:prstGeom>
          <a:noFill/>
        </p:spPr>
        <p:txBody>
          <a:bodyPr wrap="square">
            <a:spAutoFit/>
          </a:bodyPr>
          <a:lstStyle/>
          <a:p>
            <a:pPr marL="285750" indent="-285750">
              <a:buFont typeface="Arial" panose="020B0604020202020204" pitchFamily="34" charset="0"/>
              <a:buChar char="•"/>
            </a:pPr>
            <a:endParaRPr lang="en-US" b="0" i="0">
              <a:effectLst/>
              <a:highlight>
                <a:srgbClr val="FFFFFF"/>
              </a:highlight>
              <a:latin typeface="Acme" panose="02000706050000020004" pitchFamily="2"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r>
              <a:rPr lang="en-US">
                <a:latin typeface="Acme" panose="02000706050000020004" pitchFamily="2" charset="0"/>
                <a:ea typeface="Lato" panose="020F0502020204030203" pitchFamily="34" charset="0"/>
                <a:cs typeface="Lato" panose="020F0502020204030203" pitchFamily="34" charset="0"/>
              </a:rPr>
              <a:t> Teachers may notice when a pupil is struggling with emotional or social issues, such as anxiety, low self-esteem, difficulties in making friends, or issues with big feelings. They may identify a pupil who could benefit from ELSA support based on their observations in the classroom.</a:t>
            </a:r>
          </a:p>
          <a:p>
            <a:pPr marL="285750" indent="-285750">
              <a:buFont typeface="Arial" panose="020B0604020202020204" pitchFamily="34" charset="0"/>
              <a:buChar char="•"/>
            </a:pPr>
            <a:endParaRPr lang="en-US" b="0" i="0">
              <a:effectLst/>
              <a:highlight>
                <a:srgbClr val="FFFFFF"/>
              </a:highlight>
              <a:latin typeface="Acme" panose="02000706050000020004" pitchFamily="2"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r>
              <a:rPr lang="en-US">
                <a:latin typeface="Acme" panose="02000706050000020004" pitchFamily="2" charset="0"/>
                <a:ea typeface="Lato" panose="020F0502020204030203" pitchFamily="34" charset="0"/>
                <a:cs typeface="Lato" panose="020F0502020204030203" pitchFamily="34" charset="0"/>
              </a:rPr>
              <a:t>Sometimes, parents might express concerns about their child’s emotional well-being or social interactions. They may request additional support through the school.</a:t>
            </a:r>
          </a:p>
          <a:p>
            <a:pPr marL="285750" indent="-285750">
              <a:buFont typeface="Arial" panose="020B0604020202020204" pitchFamily="34" charset="0"/>
              <a:buChar char="•"/>
            </a:pPr>
            <a:endParaRPr lang="en-US">
              <a:latin typeface="Acme" panose="02000706050000020004" pitchFamily="2"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r>
              <a:rPr lang="en-US" b="0" i="0">
                <a:effectLst/>
                <a:latin typeface="Acme" panose="02000706050000020004" pitchFamily="2" charset="0"/>
                <a:ea typeface="Lato" panose="020F0502020204030203" pitchFamily="34" charset="0"/>
                <a:cs typeface="Lato" panose="020F0502020204030203" pitchFamily="34" charset="0"/>
              </a:rPr>
              <a:t>In some cases, older pupils may </a:t>
            </a:r>
            <a:r>
              <a:rPr lang="en-US" b="0" i="0" err="1">
                <a:effectLst/>
                <a:latin typeface="Acme" panose="02000706050000020004" pitchFamily="2" charset="0"/>
                <a:ea typeface="Lato" panose="020F0502020204030203" pitchFamily="34" charset="0"/>
                <a:cs typeface="Lato" panose="020F0502020204030203" pitchFamily="34" charset="0"/>
              </a:rPr>
              <a:t>recognise</a:t>
            </a:r>
            <a:r>
              <a:rPr lang="en-US" b="0" i="0">
                <a:effectLst/>
                <a:latin typeface="Acme" panose="02000706050000020004" pitchFamily="2" charset="0"/>
                <a:ea typeface="Lato" panose="020F0502020204030203" pitchFamily="34" charset="0"/>
                <a:cs typeface="Lato" panose="020F0502020204030203" pitchFamily="34" charset="0"/>
              </a:rPr>
              <a:t> they need help themselves.</a:t>
            </a:r>
            <a:r>
              <a:rPr lang="en-US" b="0" i="0">
                <a:effectLst/>
                <a:highlight>
                  <a:srgbClr val="FFFFFF"/>
                </a:highlight>
                <a:latin typeface="Acme" panose="02000706050000020004" pitchFamily="2" charset="0"/>
                <a:ea typeface="Lato" panose="020F0502020204030203" pitchFamily="34" charset="0"/>
                <a:cs typeface="Lato" panose="020F0502020204030203" pitchFamily="34" charset="0"/>
              </a:rPr>
              <a:t> </a:t>
            </a:r>
          </a:p>
          <a:p>
            <a:pPr marL="285750" indent="-285750">
              <a:buFont typeface="Arial" panose="020B0604020202020204" pitchFamily="34" charset="0"/>
              <a:buChar char="•"/>
            </a:pPr>
            <a:endParaRPr lang="en-US" b="0" i="0">
              <a:effectLst/>
              <a:highlight>
                <a:srgbClr val="FFFFFF"/>
              </a:highlight>
              <a:latin typeface="Acme" panose="02000706050000020004" pitchFamily="2"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r>
              <a:rPr lang="en-US">
                <a:highlight>
                  <a:srgbClr val="FFFFFF"/>
                </a:highlight>
                <a:latin typeface="Acme" panose="02000706050000020004" pitchFamily="2" charset="0"/>
                <a:ea typeface="Lato" panose="020F0502020204030203" pitchFamily="34" charset="0"/>
                <a:cs typeface="Lato" panose="020F0502020204030203" pitchFamily="34" charset="0"/>
              </a:rPr>
              <a:t>Referrals may come from outside agencies.</a:t>
            </a:r>
            <a:endParaRPr lang="en-GB">
              <a:latin typeface="Acme" panose="02000706050000020004" pitchFamily="2" charset="0"/>
              <a:ea typeface="Lato" panose="020F0502020204030203" pitchFamily="34" charset="0"/>
              <a:cs typeface="Lato" panose="020F0502020204030203" pitchFamily="34" charset="0"/>
            </a:endParaRPr>
          </a:p>
        </p:txBody>
      </p:sp>
      <p:sp>
        <p:nvSpPr>
          <p:cNvPr id="13" name="TextBox 12">
            <a:extLst>
              <a:ext uri="{FF2B5EF4-FFF2-40B4-BE49-F238E27FC236}">
                <a16:creationId xmlns:a16="http://schemas.microsoft.com/office/drawing/2014/main" id="{61D73A1C-3156-A75F-D87E-AD2B64183857}"/>
              </a:ext>
            </a:extLst>
          </p:cNvPr>
          <p:cNvSpPr txBox="1"/>
          <p:nvPr>
            <p:custDataLst>
              <p:tags r:id="rId2"/>
            </p:custDataLst>
          </p:nvPr>
        </p:nvSpPr>
        <p:spPr>
          <a:xfrm>
            <a:off x="165101" y="1279511"/>
            <a:ext cx="11907962" cy="1200329"/>
          </a:xfrm>
          <a:prstGeom prst="rect">
            <a:avLst/>
          </a:prstGeom>
          <a:noFill/>
        </p:spPr>
        <p:txBody>
          <a:bodyPr wrap="square">
            <a:spAutoFit/>
          </a:bodyPr>
          <a:lstStyle/>
          <a:p>
            <a:r>
              <a:rPr lang="en-US">
                <a:latin typeface="Acme" panose="02000706050000020004" pitchFamily="2" charset="0"/>
              </a:rPr>
              <a:t>This is the process through which pupils are identified and recommended for support from an Emotional Literacy Support Assistant (ELSA). The referral process is crucial in ensuring that the right pupils receive the appropriate emotional and social support. </a:t>
            </a:r>
          </a:p>
          <a:p>
            <a:endParaRPr lang="en-US">
              <a:latin typeface="Acme" panose="02000706050000020004" pitchFamily="2" charset="0"/>
            </a:endParaRPr>
          </a:p>
          <a:p>
            <a:r>
              <a:rPr lang="en-US">
                <a:latin typeface="Acme" panose="02000706050000020004" pitchFamily="2" charset="0"/>
              </a:rPr>
              <a:t>Identification of Need</a:t>
            </a:r>
          </a:p>
        </p:txBody>
      </p:sp>
      <p:sp>
        <p:nvSpPr>
          <p:cNvPr id="14" name="TextBox 13">
            <a:hlinkClick r:id="rId7"/>
            <a:extLst>
              <a:ext uri="{FF2B5EF4-FFF2-40B4-BE49-F238E27FC236}">
                <a16:creationId xmlns:a16="http://schemas.microsoft.com/office/drawing/2014/main" id="{4F3835F4-95A9-F09E-CE71-F96C9CDF8585}"/>
              </a:ext>
            </a:extLst>
          </p:cNvPr>
          <p:cNvSpPr txBox="1"/>
          <p:nvPr>
            <p:custDataLst>
              <p:tags r:id="rId3"/>
            </p:custDataLst>
          </p:nvPr>
        </p:nvSpPr>
        <p:spPr>
          <a:xfrm>
            <a:off x="9051750" y="6140345"/>
            <a:ext cx="1575540" cy="646331"/>
          </a:xfrm>
          <a:prstGeom prst="rect">
            <a:avLst/>
          </a:prstGeom>
          <a:solidFill>
            <a:srgbClr val="FBDC46"/>
          </a:solidFill>
        </p:spPr>
        <p:txBody>
          <a:bodyPr wrap="square" rtlCol="0">
            <a:spAutoFit/>
          </a:bodyPr>
          <a:lstStyle/>
          <a:p>
            <a:pPr algn="ctr"/>
            <a:r>
              <a:rPr lang="en-GB">
                <a:latin typeface="Acme" panose="02000706050000020004" pitchFamily="2" charset="0"/>
              </a:rPr>
              <a:t>Example referral form</a:t>
            </a:r>
          </a:p>
        </p:txBody>
      </p:sp>
      <p:sp>
        <p:nvSpPr>
          <p:cNvPr id="15" name="Action Button: Go Forward or Next 14">
            <a:hlinkClick r:id="" action="ppaction://hlinkshowjump?jump=nextslide" highlightClick="1"/>
            <a:extLst>
              <a:ext uri="{FF2B5EF4-FFF2-40B4-BE49-F238E27FC236}">
                <a16:creationId xmlns:a16="http://schemas.microsoft.com/office/drawing/2014/main" id="{EC0C17FB-1D40-4CE2-757D-ECA3CCD31877}"/>
              </a:ext>
            </a:extLst>
          </p:cNvPr>
          <p:cNvSpPr/>
          <p:nvPr>
            <p:custDataLst>
              <p:tags r:id="rId4"/>
            </p:custDataLst>
          </p:nvPr>
        </p:nvSpPr>
        <p:spPr>
          <a:xfrm>
            <a:off x="11453081" y="6237818"/>
            <a:ext cx="520725" cy="426422"/>
          </a:xfrm>
          <a:prstGeom prst="actionButtonForwardNext">
            <a:avLst/>
          </a:prstGeom>
          <a:solidFill>
            <a:srgbClr val="FBDC4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020324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a:blip r:embed="rId4"/>
          <a:stretch>
            <a:fillRect/>
          </a:stretch>
        </a:blip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61D73A1C-3156-A75F-D87E-AD2B64183857}"/>
              </a:ext>
            </a:extLst>
          </p:cNvPr>
          <p:cNvSpPr txBox="1"/>
          <p:nvPr>
            <p:custDataLst>
              <p:tags r:id="rId1"/>
            </p:custDataLst>
          </p:nvPr>
        </p:nvSpPr>
        <p:spPr>
          <a:xfrm>
            <a:off x="109174" y="1691165"/>
            <a:ext cx="7018485" cy="6740307"/>
          </a:xfrm>
          <a:prstGeom prst="rect">
            <a:avLst/>
          </a:prstGeom>
          <a:noFill/>
        </p:spPr>
        <p:txBody>
          <a:bodyPr wrap="square" lIns="91440" tIns="45720" rIns="91440" bIns="45720" anchor="t">
            <a:spAutoFit/>
          </a:bodyPr>
          <a:lstStyle/>
          <a:p>
            <a:r>
              <a:rPr lang="en-US">
                <a:latin typeface="Acme"/>
              </a:rPr>
              <a:t>This is the process through which pupils are identified and recommended for support from an Emotional Literacy Support Assistant (ELSA). The referral process is crucial in ensuring that the right pupils receive the appropriate emotional and social support. </a:t>
            </a:r>
            <a:br>
              <a:rPr lang="en-US">
                <a:latin typeface="Acme"/>
              </a:rPr>
            </a:br>
            <a:br>
              <a:rPr lang="en-US">
                <a:latin typeface="Acme"/>
              </a:rPr>
            </a:br>
            <a:endParaRPr lang="en-US">
              <a:latin typeface="Acme"/>
            </a:endParaRPr>
          </a:p>
          <a:p>
            <a:r>
              <a:rPr lang="en-US">
                <a:latin typeface="Acme"/>
              </a:rPr>
              <a:t>Referral process at Foxwood </a:t>
            </a:r>
          </a:p>
          <a:p>
            <a:pPr marL="285750" indent="-285750">
              <a:buFont typeface="Arial"/>
              <a:buChar char="•"/>
            </a:pPr>
            <a:r>
              <a:rPr lang="en-US">
                <a:latin typeface="Acme"/>
              </a:rPr>
              <a:t>All referrals are to be made on Provision Map-  Click create a plan/ search a student's name/ create a therapeutic plan- send to Angie Potter/ Susan Porter.</a:t>
            </a:r>
          </a:p>
          <a:p>
            <a:pPr marL="285750" indent="-285750">
              <a:buFont typeface="Arial"/>
              <a:buChar char="•"/>
            </a:pPr>
            <a:r>
              <a:rPr lang="en-US">
                <a:latin typeface="Acme"/>
              </a:rPr>
              <a:t>Referrals will be reviewed by Angie Potter/ Susan Porter and assigned to Bev as and when space is available.</a:t>
            </a:r>
          </a:p>
          <a:p>
            <a:pPr marL="285750" indent="-285750">
              <a:buFont typeface="Arial"/>
              <a:buChar char="•"/>
            </a:pPr>
            <a:r>
              <a:rPr lang="en-US">
                <a:latin typeface="Acme"/>
              </a:rPr>
              <a:t>Bev or Anna may be able to offer support/ ideas and resources to support whilst waiting for ELSA sessions to be offered.</a:t>
            </a:r>
          </a:p>
          <a:p>
            <a:pPr marL="285750" indent="-285750">
              <a:buFont typeface="Arial"/>
              <a:buChar char="•"/>
            </a:pPr>
            <a:r>
              <a:rPr lang="en-US">
                <a:latin typeface="Acme"/>
              </a:rPr>
              <a:t>Other outside agencies may be able to offer support in school if the criteria is not met or whilst waiting for spaces. </a:t>
            </a:r>
          </a:p>
          <a:p>
            <a:pPr marL="285750" indent="-285750">
              <a:buFont typeface="Arial"/>
              <a:buChar char="•"/>
            </a:pPr>
            <a:r>
              <a:rPr lang="en-US">
                <a:latin typeface="Acme"/>
              </a:rPr>
              <a:t>ELSA may not be suitable for all students.</a:t>
            </a:r>
          </a:p>
          <a:p>
            <a:endParaRPr lang="en-US">
              <a:latin typeface="Acme"/>
            </a:endParaRPr>
          </a:p>
          <a:p>
            <a:endParaRPr lang="en-US">
              <a:latin typeface="Acme"/>
            </a:endParaRPr>
          </a:p>
          <a:p>
            <a:pPr marL="285750" indent="-285750">
              <a:buFont typeface="Arial"/>
              <a:buChar char="•"/>
            </a:pPr>
            <a:endParaRPr lang="en-US">
              <a:latin typeface="Acme"/>
            </a:endParaRPr>
          </a:p>
          <a:p>
            <a:endParaRPr lang="en-US">
              <a:latin typeface="Acme"/>
            </a:endParaRPr>
          </a:p>
          <a:p>
            <a:endParaRPr lang="en-US">
              <a:latin typeface="Acme"/>
            </a:endParaRPr>
          </a:p>
          <a:p>
            <a:r>
              <a:rPr lang="en-US">
                <a:latin typeface="Acme"/>
              </a:rPr>
              <a:t>   </a:t>
            </a:r>
          </a:p>
          <a:p>
            <a:endParaRPr lang="en-US">
              <a:latin typeface="Acme" panose="02000706050000020004" pitchFamily="2" charset="0"/>
            </a:endParaRPr>
          </a:p>
        </p:txBody>
      </p:sp>
      <p:sp>
        <p:nvSpPr>
          <p:cNvPr id="15" name="Action Button: Go Forward or Next 14">
            <a:hlinkClick r:id="" action="ppaction://hlinkshowjump?jump=nextslide" highlightClick="1"/>
            <a:extLst>
              <a:ext uri="{FF2B5EF4-FFF2-40B4-BE49-F238E27FC236}">
                <a16:creationId xmlns:a16="http://schemas.microsoft.com/office/drawing/2014/main" id="{EC0C17FB-1D40-4CE2-757D-ECA3CCD31877}"/>
              </a:ext>
            </a:extLst>
          </p:cNvPr>
          <p:cNvSpPr/>
          <p:nvPr>
            <p:custDataLst>
              <p:tags r:id="rId2"/>
            </p:custDataLst>
          </p:nvPr>
        </p:nvSpPr>
        <p:spPr>
          <a:xfrm>
            <a:off x="11453081" y="6237818"/>
            <a:ext cx="520725" cy="426422"/>
          </a:xfrm>
          <a:prstGeom prst="actionButtonForwardNext">
            <a:avLst/>
          </a:prstGeom>
          <a:solidFill>
            <a:srgbClr val="FBDC4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845895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a:blip r:embed="rId5"/>
          <a:stretch>
            <a:fillRect/>
          </a:stretch>
        </a:blip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DE11C5C0-7F4E-A8D0-231F-3E670447F43C}"/>
              </a:ext>
            </a:extLst>
          </p:cNvPr>
          <p:cNvSpPr txBox="1"/>
          <p:nvPr>
            <p:custDataLst>
              <p:tags r:id="rId1"/>
            </p:custDataLst>
          </p:nvPr>
        </p:nvSpPr>
        <p:spPr>
          <a:xfrm>
            <a:off x="102984" y="1563355"/>
            <a:ext cx="11907962" cy="5078313"/>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endParaRPr lang="en-US" b="0" i="0">
              <a:effectLst/>
              <a:highlight>
                <a:srgbClr val="FFFFFF"/>
              </a:highlight>
              <a:latin typeface="Acme" panose="02000706050000020004" pitchFamily="2" charset="0"/>
              <a:ea typeface="Lato" panose="020F0502020204030203" pitchFamily="34" charset="0"/>
              <a:cs typeface="Lato" panose="020F0502020204030203" pitchFamily="34" charset="0"/>
            </a:endParaRPr>
          </a:p>
          <a:p>
            <a:r>
              <a:rPr lang="en-US">
                <a:latin typeface="Acme"/>
                <a:ea typeface="Lato"/>
                <a:cs typeface="Lato"/>
              </a:rPr>
              <a:t>Specific, Targeted Goals:</a:t>
            </a:r>
          </a:p>
          <a:p>
            <a:pPr marL="285750" indent="-285750">
              <a:buFont typeface="Arial" panose="020B0604020202020204" pitchFamily="34" charset="0"/>
              <a:buChar char="•"/>
            </a:pPr>
            <a:r>
              <a:rPr lang="en-US">
                <a:latin typeface="Acme"/>
                <a:ea typeface="Lato"/>
                <a:cs typeface="Lato"/>
              </a:rPr>
              <a:t>The support focuses on addressing particular issues, such as managing anxiety, improving social skills, or boosting self-esteem.</a:t>
            </a:r>
          </a:p>
          <a:p>
            <a:pPr marL="285750" indent="-285750">
              <a:buFont typeface="Arial" panose="020B0604020202020204" pitchFamily="34" charset="0"/>
              <a:buChar char="•"/>
            </a:pPr>
            <a:r>
              <a:rPr lang="en-US">
                <a:latin typeface="Acme"/>
                <a:ea typeface="Lato"/>
                <a:cs typeface="Lato"/>
              </a:rPr>
              <a:t>Goals are clear and measurable, ensuring that the intervention remains focused and effective.</a:t>
            </a:r>
          </a:p>
          <a:p>
            <a:r>
              <a:rPr lang="en-US" b="0" i="0">
                <a:effectLst/>
                <a:highlight>
                  <a:srgbClr val="FFFFFF"/>
                </a:highlight>
                <a:latin typeface="Acme"/>
                <a:ea typeface="Lato"/>
                <a:cs typeface="Lato"/>
              </a:rPr>
              <a:t>Time-Limited Intervention</a:t>
            </a:r>
          </a:p>
          <a:p>
            <a:pPr marL="285750" indent="-285750">
              <a:buFont typeface="Arial" panose="020B0604020202020204" pitchFamily="34" charset="0"/>
              <a:buChar char="•"/>
            </a:pPr>
            <a:r>
              <a:rPr lang="en-US">
                <a:latin typeface="Acme"/>
                <a:ea typeface="Lato"/>
                <a:cs typeface="Lato"/>
              </a:rPr>
              <a:t>Support is designed to be brief, usually spanning 6 to 12 sessions over half a term or full term. Sessions are Foxwood range from 12 to 30 depending on specific needs.</a:t>
            </a:r>
            <a:endParaRPr lang="en-US">
              <a:latin typeface="Acme" panose="02000706050000020004" pitchFamily="2"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r>
              <a:rPr lang="en-US">
                <a:latin typeface="Acme"/>
                <a:ea typeface="Lato"/>
                <a:cs typeface="Lato"/>
              </a:rPr>
              <a:t>This limited duration is set from the beginning, providing a structured approach to addressing the pupil’s needs.</a:t>
            </a:r>
          </a:p>
          <a:p>
            <a:r>
              <a:rPr lang="en-US" err="1">
                <a:latin typeface="Acme"/>
                <a:ea typeface="Lato"/>
                <a:cs typeface="Lato"/>
              </a:rPr>
              <a:t>Personalised</a:t>
            </a:r>
            <a:r>
              <a:rPr lang="en-US">
                <a:latin typeface="Acme"/>
                <a:ea typeface="Lato"/>
                <a:cs typeface="Lato"/>
              </a:rPr>
              <a:t> Support</a:t>
            </a:r>
          </a:p>
          <a:p>
            <a:pPr marL="285750" indent="-285750">
              <a:buFont typeface="Arial" panose="020B0604020202020204" pitchFamily="34" charset="0"/>
              <a:buChar char="•"/>
            </a:pPr>
            <a:r>
              <a:rPr lang="en-US">
                <a:latin typeface="Acme"/>
                <a:ea typeface="Lato"/>
                <a:cs typeface="Lato"/>
              </a:rPr>
              <a:t>The ELSA tailors' activities and strategies to the individual needs of the pupil either one to one or in a small group.</a:t>
            </a:r>
          </a:p>
          <a:p>
            <a:r>
              <a:rPr lang="en-US">
                <a:latin typeface="Acme"/>
                <a:ea typeface="Lato"/>
                <a:cs typeface="Lato"/>
              </a:rPr>
              <a:t>Regular monitoring and feedback</a:t>
            </a:r>
          </a:p>
          <a:p>
            <a:pPr marL="285750" indent="-285750">
              <a:buFont typeface="Arial" panose="020B0604020202020204" pitchFamily="34" charset="0"/>
              <a:buChar char="•"/>
            </a:pPr>
            <a:r>
              <a:rPr lang="en-US">
                <a:latin typeface="Acme"/>
                <a:ea typeface="Lato"/>
                <a:cs typeface="Lato"/>
              </a:rPr>
              <a:t>Progress is closely monitored throughout the intervention and a pre and post assessment is done to measure impact overall.</a:t>
            </a:r>
          </a:p>
          <a:p>
            <a:pPr marL="285750" indent="-285750">
              <a:buFont typeface="Arial" panose="020B0604020202020204" pitchFamily="34" charset="0"/>
              <a:buChar char="•"/>
            </a:pPr>
            <a:r>
              <a:rPr lang="en-US">
                <a:latin typeface="Acme"/>
                <a:ea typeface="Lato"/>
                <a:cs typeface="Lato"/>
              </a:rPr>
              <a:t>Adjustments can be made, if necessary, based on how the pupil is responding to the support.</a:t>
            </a:r>
          </a:p>
          <a:p>
            <a:r>
              <a:rPr lang="en-US">
                <a:latin typeface="Acme"/>
                <a:ea typeface="Lato"/>
                <a:cs typeface="Lato"/>
              </a:rPr>
              <a:t>Evaluation</a:t>
            </a:r>
          </a:p>
          <a:p>
            <a:pPr marL="285750" indent="-285750">
              <a:buFont typeface="Arial" panose="020B0604020202020204" pitchFamily="34" charset="0"/>
              <a:buChar char="•"/>
            </a:pPr>
            <a:r>
              <a:rPr lang="en-US">
                <a:latin typeface="Acme"/>
                <a:ea typeface="Lato"/>
                <a:cs typeface="Lato"/>
              </a:rPr>
              <a:t>At the end of the support period, the ELSA reviews the pupil’s progress against the initial goals and their pre assessment.</a:t>
            </a:r>
          </a:p>
          <a:p>
            <a:pPr marL="285750" indent="-285750">
              <a:buFont typeface="Arial" panose="020B0604020202020204" pitchFamily="34" charset="0"/>
              <a:buChar char="•"/>
            </a:pPr>
            <a:r>
              <a:rPr lang="en-US">
                <a:latin typeface="Acme"/>
                <a:ea typeface="Lato"/>
                <a:cs typeface="Lato"/>
              </a:rPr>
              <a:t>If objectives have been met, the support is phased out and the pupil may be given strategies to continue their progress independently. </a:t>
            </a:r>
          </a:p>
          <a:p>
            <a:pPr marL="285750" indent="-285750">
              <a:buFont typeface="Arial" panose="020B0604020202020204" pitchFamily="34" charset="0"/>
              <a:buChar char="•"/>
            </a:pPr>
            <a:r>
              <a:rPr lang="en-US">
                <a:latin typeface="Acme"/>
                <a:ea typeface="Lato"/>
                <a:cs typeface="Lato"/>
              </a:rPr>
              <a:t>If further support is needed, the ELSA may extend the intervention slightly or refer the pupil to more </a:t>
            </a:r>
            <a:r>
              <a:rPr lang="en-US" err="1">
                <a:latin typeface="Acme"/>
                <a:ea typeface="Lato"/>
                <a:cs typeface="Lato"/>
              </a:rPr>
              <a:t>specialised</a:t>
            </a:r>
            <a:r>
              <a:rPr lang="en-US">
                <a:latin typeface="Acme"/>
                <a:ea typeface="Lato"/>
                <a:cs typeface="Lato"/>
              </a:rPr>
              <a:t> services. </a:t>
            </a:r>
          </a:p>
        </p:txBody>
      </p:sp>
      <p:sp>
        <p:nvSpPr>
          <p:cNvPr id="16" name="TextBox 15">
            <a:extLst>
              <a:ext uri="{FF2B5EF4-FFF2-40B4-BE49-F238E27FC236}">
                <a16:creationId xmlns:a16="http://schemas.microsoft.com/office/drawing/2014/main" id="{2C2ECB43-6B2C-9409-63DA-89FE7B01C65A}"/>
              </a:ext>
            </a:extLst>
          </p:cNvPr>
          <p:cNvSpPr txBox="1"/>
          <p:nvPr>
            <p:custDataLst>
              <p:tags r:id="rId2"/>
            </p:custDataLst>
          </p:nvPr>
        </p:nvSpPr>
        <p:spPr>
          <a:xfrm>
            <a:off x="102984" y="1222495"/>
            <a:ext cx="11907962" cy="646331"/>
          </a:xfrm>
          <a:prstGeom prst="rect">
            <a:avLst/>
          </a:prstGeom>
          <a:noFill/>
        </p:spPr>
        <p:txBody>
          <a:bodyPr wrap="square">
            <a:spAutoFit/>
          </a:bodyPr>
          <a:lstStyle/>
          <a:p>
            <a:r>
              <a:rPr lang="en-US">
                <a:latin typeface="Acme" panose="02000706050000020004" pitchFamily="2" charset="0"/>
              </a:rPr>
              <a:t>Short-term focused support refers to targeted, time-limited interventions aimed at helping pupils with specific emotional or social challenges. </a:t>
            </a:r>
          </a:p>
        </p:txBody>
      </p:sp>
      <p:sp>
        <p:nvSpPr>
          <p:cNvPr id="21" name="Action Button: Go Forward or Next 20">
            <a:hlinkClick r:id="" action="ppaction://hlinkshowjump?jump=nextslide" highlightClick="1"/>
            <a:extLst>
              <a:ext uri="{FF2B5EF4-FFF2-40B4-BE49-F238E27FC236}">
                <a16:creationId xmlns:a16="http://schemas.microsoft.com/office/drawing/2014/main" id="{59B65EFF-0200-8AEF-219C-261BCDABC698}"/>
              </a:ext>
            </a:extLst>
          </p:cNvPr>
          <p:cNvSpPr/>
          <p:nvPr>
            <p:custDataLst>
              <p:tags r:id="rId3"/>
            </p:custDataLst>
          </p:nvPr>
        </p:nvSpPr>
        <p:spPr>
          <a:xfrm>
            <a:off x="11453081" y="6237818"/>
            <a:ext cx="520725" cy="426422"/>
          </a:xfrm>
          <a:prstGeom prst="actionButtonForwardNext">
            <a:avLst/>
          </a:prstGeom>
          <a:solidFill>
            <a:srgbClr val="FBDC4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612116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5">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5">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5">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5">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a:blip r:embed="rId8"/>
          <a:stretch>
            <a:fillRect/>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2C2ECB43-6B2C-9409-63DA-89FE7B01C65A}"/>
              </a:ext>
            </a:extLst>
          </p:cNvPr>
          <p:cNvSpPr txBox="1"/>
          <p:nvPr>
            <p:custDataLst>
              <p:tags r:id="rId1"/>
            </p:custDataLst>
          </p:nvPr>
        </p:nvSpPr>
        <p:spPr>
          <a:xfrm>
            <a:off x="102984" y="1222495"/>
            <a:ext cx="11907962" cy="369332"/>
          </a:xfrm>
          <a:prstGeom prst="rect">
            <a:avLst/>
          </a:prstGeom>
          <a:noFill/>
        </p:spPr>
        <p:txBody>
          <a:bodyPr wrap="square">
            <a:spAutoFit/>
          </a:bodyPr>
          <a:lstStyle/>
          <a:p>
            <a:r>
              <a:rPr lang="en-US">
                <a:latin typeface="Acme" panose="02000706050000020004" pitchFamily="2" charset="0"/>
              </a:rPr>
              <a:t>Here are examples of planning and assessment sheets that can be used for ELSA intervention. </a:t>
            </a:r>
          </a:p>
        </p:txBody>
      </p:sp>
      <p:sp>
        <p:nvSpPr>
          <p:cNvPr id="6" name="TextBox 5">
            <a:hlinkClick r:id="rId9"/>
            <a:extLst>
              <a:ext uri="{FF2B5EF4-FFF2-40B4-BE49-F238E27FC236}">
                <a16:creationId xmlns:a16="http://schemas.microsoft.com/office/drawing/2014/main" id="{8995C5A6-F162-37A2-EB41-4F4AF528A6B3}"/>
              </a:ext>
            </a:extLst>
          </p:cNvPr>
          <p:cNvSpPr txBox="1"/>
          <p:nvPr>
            <p:custDataLst>
              <p:tags r:id="rId2"/>
            </p:custDataLst>
          </p:nvPr>
        </p:nvSpPr>
        <p:spPr>
          <a:xfrm>
            <a:off x="200484" y="4097021"/>
            <a:ext cx="2538834" cy="369332"/>
          </a:xfrm>
          <a:prstGeom prst="rect">
            <a:avLst/>
          </a:prstGeom>
          <a:solidFill>
            <a:srgbClr val="FBDC46"/>
          </a:solidFill>
        </p:spPr>
        <p:txBody>
          <a:bodyPr wrap="square" rtlCol="0">
            <a:spAutoFit/>
          </a:bodyPr>
          <a:lstStyle/>
          <a:p>
            <a:pPr algn="ctr"/>
            <a:r>
              <a:rPr lang="en-GB">
                <a:latin typeface="Acme" panose="02000706050000020004" pitchFamily="2" charset="0"/>
              </a:rPr>
              <a:t>Overview for six sessions</a:t>
            </a:r>
          </a:p>
        </p:txBody>
      </p:sp>
      <p:sp>
        <p:nvSpPr>
          <p:cNvPr id="7" name="TextBox 6">
            <a:hlinkClick r:id="rId9"/>
            <a:extLst>
              <a:ext uri="{FF2B5EF4-FFF2-40B4-BE49-F238E27FC236}">
                <a16:creationId xmlns:a16="http://schemas.microsoft.com/office/drawing/2014/main" id="{3E1A5CD3-CB9D-3CEA-93D9-EC2079D2E861}"/>
              </a:ext>
            </a:extLst>
          </p:cNvPr>
          <p:cNvSpPr txBox="1"/>
          <p:nvPr>
            <p:custDataLst>
              <p:tags r:id="rId3"/>
            </p:custDataLst>
          </p:nvPr>
        </p:nvSpPr>
        <p:spPr>
          <a:xfrm>
            <a:off x="3130496" y="6197274"/>
            <a:ext cx="2538834" cy="369332"/>
          </a:xfrm>
          <a:prstGeom prst="rect">
            <a:avLst/>
          </a:prstGeom>
          <a:solidFill>
            <a:srgbClr val="FBDC46"/>
          </a:solidFill>
        </p:spPr>
        <p:txBody>
          <a:bodyPr wrap="square" rtlCol="0">
            <a:spAutoFit/>
          </a:bodyPr>
          <a:lstStyle/>
          <a:p>
            <a:pPr algn="ctr"/>
            <a:r>
              <a:rPr lang="en-GB">
                <a:latin typeface="Acme" panose="02000706050000020004" pitchFamily="2" charset="0"/>
              </a:rPr>
              <a:t>Individual session plan</a:t>
            </a:r>
          </a:p>
        </p:txBody>
      </p:sp>
      <p:sp>
        <p:nvSpPr>
          <p:cNvPr id="8" name="TextBox 7">
            <a:hlinkClick r:id="rId10"/>
            <a:extLst>
              <a:ext uri="{FF2B5EF4-FFF2-40B4-BE49-F238E27FC236}">
                <a16:creationId xmlns:a16="http://schemas.microsoft.com/office/drawing/2014/main" id="{E2FE0F76-6680-6040-4383-BA81AF7467D6}"/>
              </a:ext>
            </a:extLst>
          </p:cNvPr>
          <p:cNvSpPr txBox="1"/>
          <p:nvPr>
            <p:custDataLst>
              <p:tags r:id="rId4"/>
            </p:custDataLst>
          </p:nvPr>
        </p:nvSpPr>
        <p:spPr>
          <a:xfrm>
            <a:off x="6056965" y="6197274"/>
            <a:ext cx="2538834" cy="369332"/>
          </a:xfrm>
          <a:prstGeom prst="rect">
            <a:avLst/>
          </a:prstGeom>
          <a:solidFill>
            <a:srgbClr val="FBDC46"/>
          </a:solidFill>
        </p:spPr>
        <p:txBody>
          <a:bodyPr wrap="square" rtlCol="0">
            <a:spAutoFit/>
          </a:bodyPr>
          <a:lstStyle/>
          <a:p>
            <a:pPr algn="ctr"/>
            <a:r>
              <a:rPr lang="en-GB">
                <a:latin typeface="Acme" panose="02000706050000020004" pitchFamily="2" charset="0"/>
              </a:rPr>
              <a:t>Assessments</a:t>
            </a:r>
          </a:p>
        </p:txBody>
      </p:sp>
      <p:sp>
        <p:nvSpPr>
          <p:cNvPr id="10" name="TextBox 9">
            <a:hlinkClick r:id="rId11"/>
            <a:extLst>
              <a:ext uri="{FF2B5EF4-FFF2-40B4-BE49-F238E27FC236}">
                <a16:creationId xmlns:a16="http://schemas.microsoft.com/office/drawing/2014/main" id="{7C32A14E-8DBF-90B7-491A-941DB9132193}"/>
              </a:ext>
            </a:extLst>
          </p:cNvPr>
          <p:cNvSpPr txBox="1"/>
          <p:nvPr>
            <p:custDataLst>
              <p:tags r:id="rId5"/>
            </p:custDataLst>
          </p:nvPr>
        </p:nvSpPr>
        <p:spPr>
          <a:xfrm>
            <a:off x="9268974" y="5294770"/>
            <a:ext cx="2538834" cy="369332"/>
          </a:xfrm>
          <a:prstGeom prst="rect">
            <a:avLst/>
          </a:prstGeom>
          <a:solidFill>
            <a:srgbClr val="FBDC46"/>
          </a:solidFill>
        </p:spPr>
        <p:txBody>
          <a:bodyPr wrap="square" rtlCol="0">
            <a:spAutoFit/>
          </a:bodyPr>
          <a:lstStyle/>
          <a:p>
            <a:pPr algn="ctr"/>
            <a:r>
              <a:rPr lang="en-GB">
                <a:latin typeface="Acme" panose="02000706050000020004" pitchFamily="2" charset="0"/>
              </a:rPr>
              <a:t>Excel assessments</a:t>
            </a:r>
          </a:p>
        </p:txBody>
      </p:sp>
      <p:sp>
        <p:nvSpPr>
          <p:cNvPr id="17" name="Action Button: Go Forward or Next 16">
            <a:hlinkClick r:id="" action="ppaction://hlinkshowjump?jump=nextslide" highlightClick="1"/>
            <a:extLst>
              <a:ext uri="{FF2B5EF4-FFF2-40B4-BE49-F238E27FC236}">
                <a16:creationId xmlns:a16="http://schemas.microsoft.com/office/drawing/2014/main" id="{B5EF66A2-2F51-F7C5-D464-EB3EECEF4878}"/>
              </a:ext>
            </a:extLst>
          </p:cNvPr>
          <p:cNvSpPr/>
          <p:nvPr>
            <p:custDataLst>
              <p:tags r:id="rId6"/>
            </p:custDataLst>
          </p:nvPr>
        </p:nvSpPr>
        <p:spPr>
          <a:xfrm>
            <a:off x="11453081" y="6237818"/>
            <a:ext cx="520725" cy="426422"/>
          </a:xfrm>
          <a:prstGeom prst="actionButtonForwardNext">
            <a:avLst/>
          </a:prstGeom>
          <a:solidFill>
            <a:srgbClr val="FBDC4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075864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a:blip r:embed="rId6"/>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00667E-6B3F-3762-6015-81955D905023}"/>
              </a:ext>
            </a:extLst>
          </p:cNvPr>
          <p:cNvSpPr txBox="1"/>
          <p:nvPr>
            <p:custDataLst>
              <p:tags r:id="rId1"/>
            </p:custDataLst>
          </p:nvPr>
        </p:nvSpPr>
        <p:spPr>
          <a:xfrm>
            <a:off x="272498" y="2241352"/>
            <a:ext cx="8636001" cy="4616648"/>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US" b="0" i="0">
                <a:solidFill>
                  <a:srgbClr val="434343"/>
                </a:solidFill>
                <a:effectLst/>
                <a:highlight>
                  <a:srgbClr val="FFFFFF"/>
                </a:highlight>
                <a:latin typeface="Acme"/>
                <a:ea typeface="Lato"/>
                <a:cs typeface="Lato"/>
              </a:rPr>
              <a:t>There would be a welcome for the pupil along with an emotional check in. How do they feel today?</a:t>
            </a:r>
          </a:p>
          <a:p>
            <a:pPr marL="285750" indent="-285750">
              <a:buFont typeface="Arial" panose="020B0604020202020204" pitchFamily="34" charset="0"/>
              <a:buChar char="•"/>
            </a:pPr>
            <a:endParaRPr lang="en-US" sz="1400" b="0" i="0">
              <a:solidFill>
                <a:srgbClr val="434343"/>
              </a:solidFill>
              <a:effectLst/>
              <a:highlight>
                <a:srgbClr val="FFFFFF"/>
              </a:highlight>
              <a:latin typeface="Acme" panose="02000706050000020004" pitchFamily="2"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r>
              <a:rPr lang="en-US" b="0" i="0">
                <a:solidFill>
                  <a:srgbClr val="434343"/>
                </a:solidFill>
                <a:effectLst/>
                <a:highlight>
                  <a:srgbClr val="FFFFFF"/>
                </a:highlight>
                <a:latin typeface="Acme"/>
                <a:ea typeface="Lato"/>
                <a:cs typeface="Lato"/>
              </a:rPr>
              <a:t>A warmup or icebreaker game or activity would be played. This part is important because it helps the pupil to feel relaxed and feel safe.</a:t>
            </a:r>
          </a:p>
          <a:p>
            <a:pPr marL="285750" indent="-285750">
              <a:buFont typeface="Arial" panose="020B0604020202020204" pitchFamily="34" charset="0"/>
              <a:buChar char="•"/>
            </a:pPr>
            <a:endParaRPr lang="en-US" sz="1400" b="0" i="0">
              <a:solidFill>
                <a:srgbClr val="434343"/>
              </a:solidFill>
              <a:effectLst/>
              <a:highlight>
                <a:srgbClr val="FFFFFF"/>
              </a:highlight>
              <a:latin typeface="Acme" panose="02000706050000020004" pitchFamily="2"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r>
              <a:rPr lang="en-US" b="0" i="0">
                <a:solidFill>
                  <a:srgbClr val="434343"/>
                </a:solidFill>
                <a:effectLst/>
                <a:highlight>
                  <a:srgbClr val="FFFFFF"/>
                </a:highlight>
                <a:latin typeface="Acme"/>
                <a:ea typeface="Lato"/>
                <a:cs typeface="Lato"/>
              </a:rPr>
              <a:t>The main activity would follow where the ELSA would be teaching something to help the pupil with their target. The ELSA would also review what was learnt last time to see if the pupil has remembered and if they used the skill taught.</a:t>
            </a:r>
          </a:p>
          <a:p>
            <a:pPr marL="285750" indent="-285750">
              <a:buFont typeface="Arial" panose="020B0604020202020204" pitchFamily="34" charset="0"/>
              <a:buChar char="•"/>
            </a:pPr>
            <a:endParaRPr lang="en-US" sz="1400" b="0" i="0">
              <a:solidFill>
                <a:srgbClr val="434343"/>
              </a:solidFill>
              <a:effectLst/>
              <a:highlight>
                <a:srgbClr val="FFFFFF"/>
              </a:highlight>
              <a:latin typeface="Acme" panose="02000706050000020004" pitchFamily="2"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r>
              <a:rPr lang="en-US" b="0" i="0">
                <a:solidFill>
                  <a:srgbClr val="434343"/>
                </a:solidFill>
                <a:effectLst/>
                <a:highlight>
                  <a:srgbClr val="FFFFFF"/>
                </a:highlight>
                <a:latin typeface="Acme"/>
                <a:ea typeface="Lato"/>
                <a:cs typeface="Lato"/>
              </a:rPr>
              <a:t>There would be a relaxation exercise to help the pupil be ready for class and a quick review on what the pupil has learnt that session. At this point</a:t>
            </a:r>
            <a:r>
              <a:rPr lang="en-US">
                <a:solidFill>
                  <a:srgbClr val="434343"/>
                </a:solidFill>
                <a:highlight>
                  <a:srgbClr val="FFFFFF"/>
                </a:highlight>
                <a:latin typeface="Acme"/>
                <a:ea typeface="Lato"/>
                <a:cs typeface="Lato"/>
              </a:rPr>
              <a:t>,</a:t>
            </a:r>
            <a:r>
              <a:rPr lang="en-US" b="0" i="0">
                <a:solidFill>
                  <a:srgbClr val="434343"/>
                </a:solidFill>
                <a:effectLst/>
                <a:highlight>
                  <a:srgbClr val="FFFFFF"/>
                </a:highlight>
                <a:latin typeface="Acme"/>
                <a:ea typeface="Lato"/>
                <a:cs typeface="Lato"/>
              </a:rPr>
              <a:t> the ELSA may ask the pupil to do something for next time. </a:t>
            </a:r>
            <a:r>
              <a:rPr lang="en-US">
                <a:solidFill>
                  <a:srgbClr val="434343"/>
                </a:solidFill>
                <a:highlight>
                  <a:srgbClr val="FFFFFF"/>
                </a:highlight>
                <a:latin typeface="Acme"/>
                <a:ea typeface="Lato"/>
                <a:cs typeface="Lato"/>
              </a:rPr>
              <a:t>e.g</a:t>
            </a:r>
            <a:r>
              <a:rPr lang="en-US" b="0" i="0">
                <a:solidFill>
                  <a:srgbClr val="434343"/>
                </a:solidFill>
                <a:effectLst/>
                <a:highlight>
                  <a:srgbClr val="FFFFFF"/>
                </a:highlight>
                <a:latin typeface="Acme"/>
                <a:ea typeface="Lato"/>
                <a:cs typeface="Lato"/>
              </a:rPr>
              <a:t>. </a:t>
            </a:r>
            <a:r>
              <a:rPr lang="en-US">
                <a:solidFill>
                  <a:srgbClr val="434343"/>
                </a:solidFill>
                <a:highlight>
                  <a:srgbClr val="FFFFFF"/>
                </a:highlight>
                <a:latin typeface="Acme"/>
                <a:ea typeface="Lato"/>
                <a:cs typeface="Lato"/>
              </a:rPr>
              <a:t>practice</a:t>
            </a:r>
            <a:r>
              <a:rPr lang="en-US" b="0" i="0">
                <a:solidFill>
                  <a:srgbClr val="434343"/>
                </a:solidFill>
                <a:effectLst/>
                <a:highlight>
                  <a:srgbClr val="FFFFFF"/>
                </a:highlight>
                <a:latin typeface="Acme"/>
                <a:ea typeface="Lato"/>
                <a:cs typeface="Lato"/>
              </a:rPr>
              <a:t> star breathing when feeling angry</a:t>
            </a:r>
            <a:endParaRPr lang="en-US">
              <a:solidFill>
                <a:srgbClr val="434343"/>
              </a:solidFill>
              <a:highlight>
                <a:srgbClr val="FFFFFF"/>
              </a:highlight>
              <a:latin typeface="Acme"/>
              <a:ea typeface="Lato"/>
              <a:cs typeface="Lato"/>
            </a:endParaRPr>
          </a:p>
          <a:p>
            <a:pPr marL="285750" indent="-285750">
              <a:buFont typeface="Arial" panose="020B0604020202020204" pitchFamily="34" charset="0"/>
              <a:buChar char="•"/>
            </a:pPr>
            <a:endParaRPr lang="en-US" b="0" i="0">
              <a:solidFill>
                <a:srgbClr val="434343"/>
              </a:solidFill>
              <a:effectLst/>
              <a:highlight>
                <a:srgbClr val="FFFFFF"/>
              </a:highlight>
              <a:latin typeface="Acme" panose="02000706050000020004" pitchFamily="2"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endParaRPr lang="en-US" b="0" i="0">
              <a:solidFill>
                <a:srgbClr val="434343"/>
              </a:solidFill>
              <a:effectLst/>
              <a:highlight>
                <a:srgbClr val="FFFFFF"/>
              </a:highlight>
              <a:latin typeface="Acme" panose="02000706050000020004" pitchFamily="2"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endParaRPr lang="en-US" b="0" i="0">
              <a:solidFill>
                <a:srgbClr val="434343"/>
              </a:solidFill>
              <a:effectLst/>
              <a:highlight>
                <a:srgbClr val="FFFFFF"/>
              </a:highlight>
              <a:latin typeface="Acme" panose="02000706050000020004" pitchFamily="2"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endParaRPr lang="en-GB">
              <a:latin typeface="Acme" panose="02000706050000020004" pitchFamily="2" charset="0"/>
              <a:ea typeface="Lato" panose="020F0502020204030203" pitchFamily="34" charset="0"/>
              <a:cs typeface="Lato" panose="020F0502020204030203" pitchFamily="34" charset="0"/>
            </a:endParaRPr>
          </a:p>
        </p:txBody>
      </p:sp>
      <p:pic>
        <p:nvPicPr>
          <p:cNvPr id="8" name="Picture 7">
            <a:extLst>
              <a:ext uri="{FF2B5EF4-FFF2-40B4-BE49-F238E27FC236}">
                <a16:creationId xmlns:a16="http://schemas.microsoft.com/office/drawing/2014/main" id="{6C25E411-EDF9-9B5A-4D63-4E82F7B473C8}"/>
              </a:ext>
            </a:extLst>
          </p:cNvPr>
          <p:cNvPicPr>
            <a:picLocks noChangeAspect="1"/>
          </p:cNvPicPr>
          <p:nvPr>
            <p:custDataLst>
              <p:tags r:id="rId2"/>
            </p:custDataLst>
          </p:nvPr>
        </p:nvPicPr>
        <p:blipFill>
          <a:blip r:embed="rId7"/>
          <a:stretch>
            <a:fillRect/>
          </a:stretch>
        </p:blipFill>
        <p:spPr>
          <a:xfrm>
            <a:off x="8946600" y="1472826"/>
            <a:ext cx="2769973" cy="3912347"/>
          </a:xfrm>
          <a:prstGeom prst="rect">
            <a:avLst/>
          </a:prstGeom>
          <a:ln>
            <a:noFill/>
          </a:ln>
          <a:effectLst>
            <a:outerShdw blurRad="292100" dist="139700" dir="2700000" algn="tl" rotWithShape="0">
              <a:srgbClr val="333333">
                <a:alpha val="65000"/>
              </a:srgbClr>
            </a:outerShdw>
          </a:effectLst>
        </p:spPr>
      </p:pic>
      <p:sp>
        <p:nvSpPr>
          <p:cNvPr id="17" name="TextBox 16">
            <a:hlinkClick r:id="rId8"/>
            <a:extLst>
              <a:ext uri="{FF2B5EF4-FFF2-40B4-BE49-F238E27FC236}">
                <a16:creationId xmlns:a16="http://schemas.microsoft.com/office/drawing/2014/main" id="{26A79DB2-8BB2-A0C4-ADEF-80EFA43A251C}"/>
              </a:ext>
            </a:extLst>
          </p:cNvPr>
          <p:cNvSpPr txBox="1"/>
          <p:nvPr>
            <p:custDataLst>
              <p:tags r:id="rId3"/>
            </p:custDataLst>
          </p:nvPr>
        </p:nvSpPr>
        <p:spPr>
          <a:xfrm>
            <a:off x="8943471" y="5527626"/>
            <a:ext cx="2769972" cy="369332"/>
          </a:xfrm>
          <a:prstGeom prst="rect">
            <a:avLst/>
          </a:prstGeom>
          <a:solidFill>
            <a:srgbClr val="FBDC46"/>
          </a:solidFill>
        </p:spPr>
        <p:txBody>
          <a:bodyPr wrap="square" rtlCol="0">
            <a:spAutoFit/>
          </a:bodyPr>
          <a:lstStyle/>
          <a:p>
            <a:pPr algn="ctr"/>
            <a:r>
              <a:rPr lang="en-GB">
                <a:latin typeface="Acme" panose="02000706050000020004" pitchFamily="2" charset="0"/>
              </a:rPr>
              <a:t>Visual timetable of a session</a:t>
            </a:r>
          </a:p>
        </p:txBody>
      </p:sp>
      <p:sp>
        <p:nvSpPr>
          <p:cNvPr id="18" name="Action Button: Go Forward or Next 17">
            <a:hlinkClick r:id="" action="ppaction://hlinkshowjump?jump=nextslide" highlightClick="1"/>
            <a:extLst>
              <a:ext uri="{FF2B5EF4-FFF2-40B4-BE49-F238E27FC236}">
                <a16:creationId xmlns:a16="http://schemas.microsoft.com/office/drawing/2014/main" id="{FA936223-28FE-95CB-70A4-7ECC1B031230}"/>
              </a:ext>
            </a:extLst>
          </p:cNvPr>
          <p:cNvSpPr/>
          <p:nvPr>
            <p:custDataLst>
              <p:tags r:id="rId4"/>
            </p:custDataLst>
          </p:nvPr>
        </p:nvSpPr>
        <p:spPr>
          <a:xfrm>
            <a:off x="11453081" y="6237818"/>
            <a:ext cx="520725" cy="426422"/>
          </a:xfrm>
          <a:prstGeom prst="actionButtonForwardNext">
            <a:avLst/>
          </a:prstGeom>
          <a:solidFill>
            <a:srgbClr val="FBDC4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732413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a:blip r:embed="rId4"/>
          <a:stretch>
            <a:fillRect/>
          </a:stretch>
        </a:blip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49C0A2A-6A7A-5F8C-46D7-8348AAFD4BF8}"/>
              </a:ext>
            </a:extLst>
          </p:cNvPr>
          <p:cNvSpPr txBox="1"/>
          <p:nvPr>
            <p:custDataLst>
              <p:tags r:id="rId1"/>
            </p:custDataLst>
          </p:nvPr>
        </p:nvSpPr>
        <p:spPr>
          <a:xfrm>
            <a:off x="165127" y="1506594"/>
            <a:ext cx="11785573" cy="5078313"/>
          </a:xfrm>
          <a:prstGeom prst="rect">
            <a:avLst/>
          </a:prstGeom>
          <a:noFill/>
        </p:spPr>
        <p:txBody>
          <a:bodyPr wrap="square" rtlCol="0">
            <a:spAutoFit/>
          </a:bodyPr>
          <a:lstStyle/>
          <a:p>
            <a:r>
              <a:rPr lang="en-GB">
                <a:latin typeface="Acme" panose="02000706050000020004" pitchFamily="2" charset="0"/>
              </a:rPr>
              <a:t>There may be times when it is appropriate for an ELSA to respond immediately to a pupil’s needs. This would be reactive support. </a:t>
            </a:r>
          </a:p>
          <a:p>
            <a:endParaRPr lang="en-GB">
              <a:latin typeface="Acme" panose="02000706050000020004" pitchFamily="2" charset="0"/>
            </a:endParaRPr>
          </a:p>
          <a:p>
            <a:pPr marL="285750" indent="-285750">
              <a:buFont typeface="Arial" panose="020B0604020202020204" pitchFamily="34" charset="0"/>
              <a:buChar char="•"/>
            </a:pPr>
            <a:r>
              <a:rPr lang="en-GB">
                <a:latin typeface="Acme" panose="02000706050000020004" pitchFamily="2" charset="0"/>
              </a:rPr>
              <a:t>A pupil who suddenly becomes upset or angry in class may need support from an ELSA. The ELSA may help with coping/calming skills. </a:t>
            </a:r>
          </a:p>
          <a:p>
            <a:pPr marL="285750" indent="-285750">
              <a:buFont typeface="Arial" panose="020B0604020202020204" pitchFamily="34" charset="0"/>
              <a:buChar char="•"/>
            </a:pPr>
            <a:endParaRPr lang="en-GB">
              <a:latin typeface="Acme" panose="02000706050000020004" pitchFamily="2" charset="0"/>
            </a:endParaRPr>
          </a:p>
          <a:p>
            <a:pPr marL="285750" indent="-285750">
              <a:buFont typeface="Arial" panose="020B0604020202020204" pitchFamily="34" charset="0"/>
              <a:buChar char="•"/>
            </a:pPr>
            <a:r>
              <a:rPr lang="en-GB">
                <a:latin typeface="Acme" panose="02000706050000020004" pitchFamily="2" charset="0"/>
              </a:rPr>
              <a:t>Conflict with their peers, the ELSA may help the pupil reflect on what happened and develop strategies for resolving the conflict. </a:t>
            </a:r>
          </a:p>
          <a:p>
            <a:pPr marL="285750" indent="-285750">
              <a:buFont typeface="Arial" panose="020B0604020202020204" pitchFamily="34" charset="0"/>
              <a:buChar char="•"/>
            </a:pPr>
            <a:endParaRPr lang="en-GB">
              <a:latin typeface="Acme" panose="02000706050000020004" pitchFamily="2" charset="0"/>
            </a:endParaRPr>
          </a:p>
          <a:p>
            <a:pPr marL="285750" indent="-285750">
              <a:buFont typeface="Arial" panose="020B0604020202020204" pitchFamily="34" charset="0"/>
              <a:buChar char="•"/>
            </a:pPr>
            <a:r>
              <a:rPr lang="en-GB">
                <a:latin typeface="Acme" panose="02000706050000020004" pitchFamily="2" charset="0"/>
              </a:rPr>
              <a:t>If a pupil receives distressing news e.g. a family member ill, or a pet has died. The ELSA can provide immediate support to help them cope with their big emotions.</a:t>
            </a:r>
          </a:p>
          <a:p>
            <a:pPr marL="285750" indent="-285750">
              <a:buFont typeface="Arial" panose="020B0604020202020204" pitchFamily="34" charset="0"/>
              <a:buChar char="•"/>
            </a:pPr>
            <a:endParaRPr lang="en-GB">
              <a:latin typeface="Acme" panose="02000706050000020004" pitchFamily="2" charset="0"/>
            </a:endParaRPr>
          </a:p>
          <a:p>
            <a:pPr marL="285750" indent="-285750">
              <a:buFont typeface="Arial" panose="020B0604020202020204" pitchFamily="34" charset="0"/>
              <a:buChar char="•"/>
            </a:pPr>
            <a:r>
              <a:rPr lang="en-GB">
                <a:latin typeface="Acme" panose="02000706050000020004" pitchFamily="2" charset="0"/>
              </a:rPr>
              <a:t>If a pupil is upset after being bullied, an ELSA can help the pupil and come up with a plan to address the bullying.</a:t>
            </a:r>
          </a:p>
          <a:p>
            <a:pPr marL="285750" indent="-285750">
              <a:buFont typeface="Arial" panose="020B0604020202020204" pitchFamily="34" charset="0"/>
              <a:buChar char="•"/>
            </a:pPr>
            <a:endParaRPr lang="en-GB">
              <a:latin typeface="Acme" panose="02000706050000020004" pitchFamily="2" charset="0"/>
            </a:endParaRPr>
          </a:p>
          <a:p>
            <a:pPr marL="285750" indent="-285750">
              <a:buFont typeface="Arial" panose="020B0604020202020204" pitchFamily="34" charset="0"/>
              <a:buChar char="•"/>
            </a:pPr>
            <a:r>
              <a:rPr lang="en-GB">
                <a:latin typeface="Acme" panose="02000706050000020004" pitchFamily="2" charset="0"/>
              </a:rPr>
              <a:t>Conflict at home. A pupil may witness conflict at home and come to school upset. An ELSA can use active listening to support the pupil.</a:t>
            </a:r>
          </a:p>
          <a:p>
            <a:pPr marL="285750" indent="-285750">
              <a:buFont typeface="Arial" panose="020B0604020202020204" pitchFamily="34" charset="0"/>
              <a:buChar char="•"/>
            </a:pPr>
            <a:endParaRPr lang="en-GB">
              <a:latin typeface="Acme" panose="02000706050000020004" pitchFamily="2" charset="0"/>
            </a:endParaRPr>
          </a:p>
          <a:p>
            <a:pPr marL="285750" indent="-285750">
              <a:buFont typeface="Arial" panose="020B0604020202020204" pitchFamily="34" charset="0"/>
              <a:buChar char="•"/>
            </a:pPr>
            <a:r>
              <a:rPr lang="en-GB">
                <a:latin typeface="Acme" panose="02000706050000020004" pitchFamily="2" charset="0"/>
              </a:rPr>
              <a:t>A pupil who has fallen out with their best friend and is upset. The ELSA may help the pupil explore their feelings and develop strategies to mend the friendship. </a:t>
            </a:r>
          </a:p>
        </p:txBody>
      </p:sp>
      <p:sp>
        <p:nvSpPr>
          <p:cNvPr id="14" name="Action Button: Go Forward or Next 13">
            <a:hlinkClick r:id="" action="ppaction://hlinkshowjump?jump=nextslide" highlightClick="1"/>
            <a:extLst>
              <a:ext uri="{FF2B5EF4-FFF2-40B4-BE49-F238E27FC236}">
                <a16:creationId xmlns:a16="http://schemas.microsoft.com/office/drawing/2014/main" id="{6C7BCFB5-385A-9190-A3E3-4274B8E38338}"/>
              </a:ext>
            </a:extLst>
          </p:cNvPr>
          <p:cNvSpPr/>
          <p:nvPr>
            <p:custDataLst>
              <p:tags r:id="rId2"/>
            </p:custDataLst>
          </p:nvPr>
        </p:nvSpPr>
        <p:spPr>
          <a:xfrm>
            <a:off x="11453081" y="6237818"/>
            <a:ext cx="520725" cy="426422"/>
          </a:xfrm>
          <a:prstGeom prst="actionButtonForwardNext">
            <a:avLst/>
          </a:prstGeom>
          <a:solidFill>
            <a:srgbClr val="FBDC4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739569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a:blip r:embed="rId25"/>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526555D-817E-901C-69C2-EBBF829EF6EB}"/>
              </a:ext>
            </a:extLst>
          </p:cNvPr>
          <p:cNvSpPr txBox="1"/>
          <p:nvPr>
            <p:custDataLst>
              <p:tags r:id="rId1"/>
            </p:custDataLst>
          </p:nvPr>
        </p:nvSpPr>
        <p:spPr>
          <a:xfrm>
            <a:off x="5530851" y="1699059"/>
            <a:ext cx="1397000" cy="369332"/>
          </a:xfrm>
          <a:prstGeom prst="rect">
            <a:avLst/>
          </a:prstGeom>
          <a:solidFill>
            <a:srgbClr val="FBDC46"/>
          </a:solidFill>
        </p:spPr>
        <p:txBody>
          <a:bodyPr wrap="square" rtlCol="0">
            <a:spAutoFit/>
          </a:bodyPr>
          <a:lstStyle/>
          <a:p>
            <a:pPr algn="ctr"/>
            <a:r>
              <a:rPr lang="en-GB">
                <a:latin typeface="Acme" panose="02000706050000020004" pitchFamily="2" charset="0"/>
              </a:rPr>
              <a:t>Puppets </a:t>
            </a:r>
          </a:p>
        </p:txBody>
      </p:sp>
      <p:sp>
        <p:nvSpPr>
          <p:cNvPr id="10" name="TextBox 9">
            <a:hlinkClick r:id="rId26"/>
            <a:extLst>
              <a:ext uri="{FF2B5EF4-FFF2-40B4-BE49-F238E27FC236}">
                <a16:creationId xmlns:a16="http://schemas.microsoft.com/office/drawing/2014/main" id="{E7C99D14-4708-FE78-EAE8-4FF07B966421}"/>
              </a:ext>
            </a:extLst>
          </p:cNvPr>
          <p:cNvSpPr txBox="1"/>
          <p:nvPr>
            <p:custDataLst>
              <p:tags r:id="rId2"/>
            </p:custDataLst>
          </p:nvPr>
        </p:nvSpPr>
        <p:spPr>
          <a:xfrm>
            <a:off x="4832351" y="3371253"/>
            <a:ext cx="1397000" cy="369332"/>
          </a:xfrm>
          <a:prstGeom prst="rect">
            <a:avLst/>
          </a:prstGeom>
          <a:solidFill>
            <a:srgbClr val="FBDC46"/>
          </a:solidFill>
        </p:spPr>
        <p:txBody>
          <a:bodyPr wrap="square" rtlCol="0">
            <a:spAutoFit/>
          </a:bodyPr>
          <a:lstStyle/>
          <a:p>
            <a:pPr algn="ctr"/>
            <a:r>
              <a:rPr lang="en-GB">
                <a:latin typeface="Acme" panose="02000706050000020004" pitchFamily="2" charset="0"/>
              </a:rPr>
              <a:t>Games </a:t>
            </a:r>
          </a:p>
        </p:txBody>
      </p:sp>
      <p:sp>
        <p:nvSpPr>
          <p:cNvPr id="11" name="TextBox 10">
            <a:extLst>
              <a:ext uri="{FF2B5EF4-FFF2-40B4-BE49-F238E27FC236}">
                <a16:creationId xmlns:a16="http://schemas.microsoft.com/office/drawing/2014/main" id="{D59B61C4-D793-CC4B-9817-BD21710E12F7}"/>
              </a:ext>
            </a:extLst>
          </p:cNvPr>
          <p:cNvSpPr txBox="1"/>
          <p:nvPr>
            <p:custDataLst>
              <p:tags r:id="rId3"/>
            </p:custDataLst>
          </p:nvPr>
        </p:nvSpPr>
        <p:spPr>
          <a:xfrm>
            <a:off x="6794500" y="2667198"/>
            <a:ext cx="1397000" cy="369332"/>
          </a:xfrm>
          <a:prstGeom prst="rect">
            <a:avLst/>
          </a:prstGeom>
          <a:solidFill>
            <a:srgbClr val="FBDC46"/>
          </a:solidFill>
        </p:spPr>
        <p:txBody>
          <a:bodyPr wrap="square" rtlCol="0">
            <a:spAutoFit/>
          </a:bodyPr>
          <a:lstStyle/>
          <a:p>
            <a:pPr algn="ctr"/>
            <a:r>
              <a:rPr lang="en-GB">
                <a:latin typeface="Acme" panose="02000706050000020004" pitchFamily="2" charset="0"/>
              </a:rPr>
              <a:t>Playdough </a:t>
            </a:r>
          </a:p>
        </p:txBody>
      </p:sp>
      <p:sp>
        <p:nvSpPr>
          <p:cNvPr id="12" name="TextBox 11">
            <a:hlinkClick r:id="rId27"/>
            <a:extLst>
              <a:ext uri="{FF2B5EF4-FFF2-40B4-BE49-F238E27FC236}">
                <a16:creationId xmlns:a16="http://schemas.microsoft.com/office/drawing/2014/main" id="{D84A9BBD-3098-78E0-2DB6-94311B8EFB50}"/>
              </a:ext>
            </a:extLst>
          </p:cNvPr>
          <p:cNvSpPr txBox="1"/>
          <p:nvPr>
            <p:custDataLst>
              <p:tags r:id="rId4"/>
            </p:custDataLst>
          </p:nvPr>
        </p:nvSpPr>
        <p:spPr>
          <a:xfrm>
            <a:off x="4980134" y="4957115"/>
            <a:ext cx="1562098" cy="369332"/>
          </a:xfrm>
          <a:prstGeom prst="rect">
            <a:avLst/>
          </a:prstGeom>
          <a:solidFill>
            <a:srgbClr val="FBDC46"/>
          </a:solidFill>
        </p:spPr>
        <p:txBody>
          <a:bodyPr wrap="square" rtlCol="0">
            <a:spAutoFit/>
          </a:bodyPr>
          <a:lstStyle/>
          <a:p>
            <a:pPr algn="ctr"/>
            <a:r>
              <a:rPr lang="en-GB">
                <a:latin typeface="Acme" panose="02000706050000020004" pitchFamily="2" charset="0"/>
              </a:rPr>
              <a:t>Art and crafts</a:t>
            </a:r>
          </a:p>
        </p:txBody>
      </p:sp>
      <p:sp>
        <p:nvSpPr>
          <p:cNvPr id="13" name="TextBox 12">
            <a:extLst>
              <a:ext uri="{FF2B5EF4-FFF2-40B4-BE49-F238E27FC236}">
                <a16:creationId xmlns:a16="http://schemas.microsoft.com/office/drawing/2014/main" id="{E18DEF05-54AD-BF42-93E8-69DCAECC705A}"/>
              </a:ext>
            </a:extLst>
          </p:cNvPr>
          <p:cNvSpPr txBox="1"/>
          <p:nvPr>
            <p:custDataLst>
              <p:tags r:id="rId5"/>
            </p:custDataLst>
          </p:nvPr>
        </p:nvSpPr>
        <p:spPr>
          <a:xfrm>
            <a:off x="5615132" y="6109920"/>
            <a:ext cx="1866898" cy="369332"/>
          </a:xfrm>
          <a:prstGeom prst="rect">
            <a:avLst/>
          </a:prstGeom>
          <a:solidFill>
            <a:srgbClr val="FBDC46"/>
          </a:solidFill>
        </p:spPr>
        <p:txBody>
          <a:bodyPr wrap="square" rtlCol="0">
            <a:spAutoFit/>
          </a:bodyPr>
          <a:lstStyle/>
          <a:p>
            <a:pPr algn="ctr"/>
            <a:r>
              <a:rPr lang="en-GB">
                <a:latin typeface="Acme" panose="02000706050000020004" pitchFamily="2" charset="0"/>
              </a:rPr>
              <a:t>Books and stories</a:t>
            </a:r>
          </a:p>
        </p:txBody>
      </p:sp>
      <p:sp>
        <p:nvSpPr>
          <p:cNvPr id="14" name="TextBox 13">
            <a:extLst>
              <a:ext uri="{FF2B5EF4-FFF2-40B4-BE49-F238E27FC236}">
                <a16:creationId xmlns:a16="http://schemas.microsoft.com/office/drawing/2014/main" id="{5AC75E6B-2566-34FE-0480-947706062ECA}"/>
              </a:ext>
            </a:extLst>
          </p:cNvPr>
          <p:cNvSpPr txBox="1"/>
          <p:nvPr>
            <p:custDataLst>
              <p:tags r:id="rId6"/>
            </p:custDataLst>
          </p:nvPr>
        </p:nvSpPr>
        <p:spPr>
          <a:xfrm>
            <a:off x="6976923" y="3575469"/>
            <a:ext cx="1866898" cy="369332"/>
          </a:xfrm>
          <a:prstGeom prst="rect">
            <a:avLst/>
          </a:prstGeom>
          <a:solidFill>
            <a:srgbClr val="FBDC46"/>
          </a:solidFill>
        </p:spPr>
        <p:txBody>
          <a:bodyPr wrap="square" rtlCol="0">
            <a:spAutoFit/>
          </a:bodyPr>
          <a:lstStyle/>
          <a:p>
            <a:pPr algn="ctr"/>
            <a:r>
              <a:rPr lang="en-GB">
                <a:latin typeface="Acme" panose="02000706050000020004" pitchFamily="2" charset="0"/>
              </a:rPr>
              <a:t>Sensory items</a:t>
            </a:r>
          </a:p>
        </p:txBody>
      </p:sp>
      <p:sp>
        <p:nvSpPr>
          <p:cNvPr id="15" name="TextBox 14">
            <a:extLst>
              <a:ext uri="{FF2B5EF4-FFF2-40B4-BE49-F238E27FC236}">
                <a16:creationId xmlns:a16="http://schemas.microsoft.com/office/drawing/2014/main" id="{CCBFEBF3-FB52-8632-23D9-4876CCEF7F70}"/>
              </a:ext>
            </a:extLst>
          </p:cNvPr>
          <p:cNvSpPr txBox="1"/>
          <p:nvPr>
            <p:custDataLst>
              <p:tags r:id="rId7"/>
            </p:custDataLst>
          </p:nvPr>
        </p:nvSpPr>
        <p:spPr>
          <a:xfrm>
            <a:off x="8775678" y="6073356"/>
            <a:ext cx="1866898" cy="369332"/>
          </a:xfrm>
          <a:prstGeom prst="rect">
            <a:avLst/>
          </a:prstGeom>
          <a:solidFill>
            <a:srgbClr val="FBDC46"/>
          </a:solidFill>
        </p:spPr>
        <p:txBody>
          <a:bodyPr wrap="square" rtlCol="0">
            <a:spAutoFit/>
          </a:bodyPr>
          <a:lstStyle/>
          <a:p>
            <a:pPr algn="ctr"/>
            <a:r>
              <a:rPr lang="en-GB">
                <a:latin typeface="Acme" panose="02000706050000020004" pitchFamily="2" charset="0"/>
              </a:rPr>
              <a:t>Role play</a:t>
            </a:r>
          </a:p>
        </p:txBody>
      </p:sp>
      <p:sp>
        <p:nvSpPr>
          <p:cNvPr id="16" name="TextBox 15">
            <a:extLst>
              <a:ext uri="{FF2B5EF4-FFF2-40B4-BE49-F238E27FC236}">
                <a16:creationId xmlns:a16="http://schemas.microsoft.com/office/drawing/2014/main" id="{8468261D-F32D-7BA4-BE1A-BB28B57A757A}"/>
              </a:ext>
            </a:extLst>
          </p:cNvPr>
          <p:cNvSpPr txBox="1"/>
          <p:nvPr>
            <p:custDataLst>
              <p:tags r:id="rId8"/>
            </p:custDataLst>
          </p:nvPr>
        </p:nvSpPr>
        <p:spPr>
          <a:xfrm>
            <a:off x="8396139" y="1560800"/>
            <a:ext cx="2673902" cy="369332"/>
          </a:xfrm>
          <a:prstGeom prst="rect">
            <a:avLst/>
          </a:prstGeom>
          <a:solidFill>
            <a:srgbClr val="FBDC46"/>
          </a:solidFill>
        </p:spPr>
        <p:txBody>
          <a:bodyPr wrap="square" rtlCol="0">
            <a:spAutoFit/>
          </a:bodyPr>
          <a:lstStyle/>
          <a:p>
            <a:pPr algn="ctr"/>
            <a:r>
              <a:rPr lang="en-GB">
                <a:latin typeface="Acme" panose="02000706050000020004" pitchFamily="2" charset="0"/>
              </a:rPr>
              <a:t>Digital resources and Apps</a:t>
            </a:r>
          </a:p>
        </p:txBody>
      </p:sp>
      <p:sp>
        <p:nvSpPr>
          <p:cNvPr id="17" name="TextBox 16">
            <a:hlinkClick r:id="rId28"/>
            <a:extLst>
              <a:ext uri="{FF2B5EF4-FFF2-40B4-BE49-F238E27FC236}">
                <a16:creationId xmlns:a16="http://schemas.microsoft.com/office/drawing/2014/main" id="{AB474B2B-10A8-E2E1-E6D4-E77736270F22}"/>
              </a:ext>
            </a:extLst>
          </p:cNvPr>
          <p:cNvSpPr txBox="1"/>
          <p:nvPr>
            <p:custDataLst>
              <p:tags r:id="rId9"/>
            </p:custDataLst>
          </p:nvPr>
        </p:nvSpPr>
        <p:spPr>
          <a:xfrm>
            <a:off x="755648" y="3277850"/>
            <a:ext cx="2946402" cy="369332"/>
          </a:xfrm>
          <a:prstGeom prst="rect">
            <a:avLst/>
          </a:prstGeom>
          <a:solidFill>
            <a:srgbClr val="FBDC46"/>
          </a:solidFill>
        </p:spPr>
        <p:txBody>
          <a:bodyPr wrap="square" rtlCol="0">
            <a:spAutoFit/>
          </a:bodyPr>
          <a:lstStyle/>
          <a:p>
            <a:pPr algn="ctr"/>
            <a:r>
              <a:rPr lang="en-GB">
                <a:latin typeface="Acme" panose="02000706050000020004" pitchFamily="2" charset="0"/>
              </a:rPr>
              <a:t>Worksheets and workbooks</a:t>
            </a:r>
          </a:p>
        </p:txBody>
      </p:sp>
      <p:sp>
        <p:nvSpPr>
          <p:cNvPr id="18" name="TextBox 17">
            <a:extLst>
              <a:ext uri="{FF2B5EF4-FFF2-40B4-BE49-F238E27FC236}">
                <a16:creationId xmlns:a16="http://schemas.microsoft.com/office/drawing/2014/main" id="{2DEE7463-12FC-2384-1CEA-AB2CE7915E0B}"/>
              </a:ext>
            </a:extLst>
          </p:cNvPr>
          <p:cNvSpPr txBox="1"/>
          <p:nvPr>
            <p:custDataLst>
              <p:tags r:id="rId10"/>
            </p:custDataLst>
          </p:nvPr>
        </p:nvSpPr>
        <p:spPr>
          <a:xfrm>
            <a:off x="3098800" y="6088805"/>
            <a:ext cx="1206500" cy="369332"/>
          </a:xfrm>
          <a:prstGeom prst="rect">
            <a:avLst/>
          </a:prstGeom>
          <a:solidFill>
            <a:srgbClr val="FBDC46"/>
          </a:solidFill>
        </p:spPr>
        <p:txBody>
          <a:bodyPr wrap="square" rtlCol="0">
            <a:spAutoFit/>
          </a:bodyPr>
          <a:lstStyle/>
          <a:p>
            <a:pPr algn="ctr"/>
            <a:r>
              <a:rPr lang="en-GB">
                <a:latin typeface="Acme" panose="02000706050000020004" pitchFamily="2" charset="0"/>
              </a:rPr>
              <a:t>Lego bricks</a:t>
            </a:r>
          </a:p>
        </p:txBody>
      </p:sp>
      <p:sp>
        <p:nvSpPr>
          <p:cNvPr id="21" name="TextBox 20">
            <a:hlinkClick r:id="rId29"/>
            <a:extLst>
              <a:ext uri="{FF2B5EF4-FFF2-40B4-BE49-F238E27FC236}">
                <a16:creationId xmlns:a16="http://schemas.microsoft.com/office/drawing/2014/main" id="{C4BEF943-7DCC-8E36-3A2D-2F0BFE6CE642}"/>
              </a:ext>
            </a:extLst>
          </p:cNvPr>
          <p:cNvSpPr txBox="1"/>
          <p:nvPr>
            <p:custDataLst>
              <p:tags r:id="rId11"/>
            </p:custDataLst>
          </p:nvPr>
        </p:nvSpPr>
        <p:spPr>
          <a:xfrm>
            <a:off x="9135914" y="4130832"/>
            <a:ext cx="2470148" cy="369332"/>
          </a:xfrm>
          <a:prstGeom prst="rect">
            <a:avLst/>
          </a:prstGeom>
          <a:solidFill>
            <a:srgbClr val="FBDC46"/>
          </a:solidFill>
        </p:spPr>
        <p:txBody>
          <a:bodyPr wrap="square" rtlCol="0">
            <a:spAutoFit/>
          </a:bodyPr>
          <a:lstStyle/>
          <a:p>
            <a:pPr algn="ctr"/>
            <a:r>
              <a:rPr lang="en-GB">
                <a:latin typeface="Acme" panose="02000706050000020004" pitchFamily="2" charset="0"/>
              </a:rPr>
              <a:t>Emotion cards and charts</a:t>
            </a:r>
          </a:p>
        </p:txBody>
      </p:sp>
      <p:sp>
        <p:nvSpPr>
          <p:cNvPr id="22" name="TextBox 21">
            <a:hlinkClick r:id="rId30"/>
            <a:extLst>
              <a:ext uri="{FF2B5EF4-FFF2-40B4-BE49-F238E27FC236}">
                <a16:creationId xmlns:a16="http://schemas.microsoft.com/office/drawing/2014/main" id="{A6E21DA3-AA7A-D714-C963-3E8EE3C4AC8D}"/>
              </a:ext>
            </a:extLst>
          </p:cNvPr>
          <p:cNvSpPr txBox="1"/>
          <p:nvPr>
            <p:custDataLst>
              <p:tags r:id="rId12"/>
            </p:custDataLst>
          </p:nvPr>
        </p:nvSpPr>
        <p:spPr>
          <a:xfrm>
            <a:off x="9855177" y="4866059"/>
            <a:ext cx="1574798" cy="369332"/>
          </a:xfrm>
          <a:prstGeom prst="rect">
            <a:avLst/>
          </a:prstGeom>
          <a:solidFill>
            <a:srgbClr val="FBDC46"/>
          </a:solidFill>
        </p:spPr>
        <p:txBody>
          <a:bodyPr wrap="square" rtlCol="0">
            <a:spAutoFit/>
          </a:bodyPr>
          <a:lstStyle/>
          <a:p>
            <a:pPr algn="ctr"/>
            <a:r>
              <a:rPr lang="en-GB">
                <a:latin typeface="Acme" panose="02000706050000020004" pitchFamily="2" charset="0"/>
              </a:rPr>
              <a:t>Lapbooks</a:t>
            </a:r>
          </a:p>
        </p:txBody>
      </p:sp>
      <p:sp>
        <p:nvSpPr>
          <p:cNvPr id="23" name="TextBox 22">
            <a:extLst>
              <a:ext uri="{FF2B5EF4-FFF2-40B4-BE49-F238E27FC236}">
                <a16:creationId xmlns:a16="http://schemas.microsoft.com/office/drawing/2014/main" id="{90811759-CA8D-B010-B1DB-7AB8DADB590A}"/>
              </a:ext>
            </a:extLst>
          </p:cNvPr>
          <p:cNvSpPr txBox="1"/>
          <p:nvPr>
            <p:custDataLst>
              <p:tags r:id="rId13"/>
            </p:custDataLst>
          </p:nvPr>
        </p:nvSpPr>
        <p:spPr>
          <a:xfrm>
            <a:off x="449137" y="4028382"/>
            <a:ext cx="1562098" cy="369332"/>
          </a:xfrm>
          <a:prstGeom prst="rect">
            <a:avLst/>
          </a:prstGeom>
          <a:solidFill>
            <a:srgbClr val="FBDC46"/>
          </a:solidFill>
        </p:spPr>
        <p:txBody>
          <a:bodyPr wrap="square" rtlCol="0">
            <a:spAutoFit/>
          </a:bodyPr>
          <a:lstStyle/>
          <a:p>
            <a:pPr algn="ctr"/>
            <a:r>
              <a:rPr lang="en-GB">
                <a:latin typeface="Acme" panose="02000706050000020004" pitchFamily="2" charset="0"/>
              </a:rPr>
              <a:t>Sand play</a:t>
            </a:r>
          </a:p>
        </p:txBody>
      </p:sp>
      <p:sp>
        <p:nvSpPr>
          <p:cNvPr id="24" name="TextBox 23">
            <a:extLst>
              <a:ext uri="{FF2B5EF4-FFF2-40B4-BE49-F238E27FC236}">
                <a16:creationId xmlns:a16="http://schemas.microsoft.com/office/drawing/2014/main" id="{093F5903-03CC-5E77-03E1-35F92CB18C33}"/>
              </a:ext>
            </a:extLst>
          </p:cNvPr>
          <p:cNvSpPr txBox="1"/>
          <p:nvPr>
            <p:custDataLst>
              <p:tags r:id="rId14"/>
            </p:custDataLst>
          </p:nvPr>
        </p:nvSpPr>
        <p:spPr>
          <a:xfrm>
            <a:off x="755648" y="5637086"/>
            <a:ext cx="1838042" cy="369332"/>
          </a:xfrm>
          <a:prstGeom prst="rect">
            <a:avLst/>
          </a:prstGeom>
          <a:solidFill>
            <a:srgbClr val="FBDC46"/>
          </a:solidFill>
        </p:spPr>
        <p:txBody>
          <a:bodyPr wrap="square" rtlCol="0">
            <a:spAutoFit/>
          </a:bodyPr>
          <a:lstStyle/>
          <a:p>
            <a:pPr algn="ctr"/>
            <a:r>
              <a:rPr lang="en-GB">
                <a:latin typeface="Acme" panose="02000706050000020004" pitchFamily="2" charset="0"/>
              </a:rPr>
              <a:t>Small world toys</a:t>
            </a:r>
          </a:p>
        </p:txBody>
      </p:sp>
      <p:sp>
        <p:nvSpPr>
          <p:cNvPr id="26" name="TextBox 25">
            <a:hlinkClick r:id="rId31"/>
            <a:extLst>
              <a:ext uri="{FF2B5EF4-FFF2-40B4-BE49-F238E27FC236}">
                <a16:creationId xmlns:a16="http://schemas.microsoft.com/office/drawing/2014/main" id="{4B88A374-E14B-5BC8-0F6E-D0C0DCB239B6}"/>
              </a:ext>
            </a:extLst>
          </p:cNvPr>
          <p:cNvSpPr txBox="1"/>
          <p:nvPr>
            <p:custDataLst>
              <p:tags r:id="rId15"/>
            </p:custDataLst>
          </p:nvPr>
        </p:nvSpPr>
        <p:spPr>
          <a:xfrm>
            <a:off x="2674511" y="1496089"/>
            <a:ext cx="1689100" cy="369332"/>
          </a:xfrm>
          <a:prstGeom prst="rect">
            <a:avLst/>
          </a:prstGeom>
          <a:solidFill>
            <a:srgbClr val="FBDC46"/>
          </a:solidFill>
        </p:spPr>
        <p:txBody>
          <a:bodyPr wrap="square" rtlCol="0">
            <a:spAutoFit/>
          </a:bodyPr>
          <a:lstStyle/>
          <a:p>
            <a:pPr algn="ctr"/>
            <a:r>
              <a:rPr lang="en-GB">
                <a:latin typeface="Acme" panose="02000706050000020004" pitchFamily="2" charset="0"/>
              </a:rPr>
              <a:t>Strength cards</a:t>
            </a:r>
          </a:p>
        </p:txBody>
      </p:sp>
      <p:sp>
        <p:nvSpPr>
          <p:cNvPr id="27" name="TextBox 26">
            <a:hlinkClick r:id="rId32"/>
            <a:extLst>
              <a:ext uri="{FF2B5EF4-FFF2-40B4-BE49-F238E27FC236}">
                <a16:creationId xmlns:a16="http://schemas.microsoft.com/office/drawing/2014/main" id="{9713B530-3FFD-FBBA-CB66-8B1864E75883}"/>
              </a:ext>
            </a:extLst>
          </p:cNvPr>
          <p:cNvSpPr txBox="1"/>
          <p:nvPr>
            <p:custDataLst>
              <p:tags r:id="rId16"/>
            </p:custDataLst>
          </p:nvPr>
        </p:nvSpPr>
        <p:spPr>
          <a:xfrm>
            <a:off x="449137" y="2273218"/>
            <a:ext cx="1930400" cy="369332"/>
          </a:xfrm>
          <a:prstGeom prst="rect">
            <a:avLst/>
          </a:prstGeom>
          <a:solidFill>
            <a:srgbClr val="FBDC46"/>
          </a:solidFill>
        </p:spPr>
        <p:txBody>
          <a:bodyPr wrap="square" rtlCol="0">
            <a:spAutoFit/>
          </a:bodyPr>
          <a:lstStyle/>
          <a:p>
            <a:pPr algn="ctr"/>
            <a:r>
              <a:rPr lang="en-GB">
                <a:latin typeface="Acme" panose="02000706050000020004" pitchFamily="2" charset="0"/>
              </a:rPr>
              <a:t>Affirmation cards</a:t>
            </a:r>
          </a:p>
        </p:txBody>
      </p:sp>
      <p:sp>
        <p:nvSpPr>
          <p:cNvPr id="28" name="TextBox 27">
            <a:hlinkClick r:id="rId33"/>
            <a:extLst>
              <a:ext uri="{FF2B5EF4-FFF2-40B4-BE49-F238E27FC236}">
                <a16:creationId xmlns:a16="http://schemas.microsoft.com/office/drawing/2014/main" id="{9BDB4EC2-8B82-5B31-523D-7365167CF1E3}"/>
              </a:ext>
            </a:extLst>
          </p:cNvPr>
          <p:cNvSpPr txBox="1"/>
          <p:nvPr>
            <p:custDataLst>
              <p:tags r:id="rId17"/>
            </p:custDataLst>
          </p:nvPr>
        </p:nvSpPr>
        <p:spPr>
          <a:xfrm>
            <a:off x="3867150" y="2541254"/>
            <a:ext cx="1689100" cy="369332"/>
          </a:xfrm>
          <a:prstGeom prst="rect">
            <a:avLst/>
          </a:prstGeom>
          <a:solidFill>
            <a:srgbClr val="FBDC46"/>
          </a:solidFill>
        </p:spPr>
        <p:txBody>
          <a:bodyPr wrap="square" rtlCol="0">
            <a:spAutoFit/>
          </a:bodyPr>
          <a:lstStyle/>
          <a:p>
            <a:pPr algn="ctr"/>
            <a:r>
              <a:rPr lang="en-GB">
                <a:latin typeface="Acme" panose="02000706050000020004" pitchFamily="2" charset="0"/>
              </a:rPr>
              <a:t>Scenario cards</a:t>
            </a:r>
          </a:p>
        </p:txBody>
      </p:sp>
      <p:sp>
        <p:nvSpPr>
          <p:cNvPr id="29" name="TextBox 28">
            <a:hlinkClick r:id="rId34"/>
            <a:extLst>
              <a:ext uri="{FF2B5EF4-FFF2-40B4-BE49-F238E27FC236}">
                <a16:creationId xmlns:a16="http://schemas.microsoft.com/office/drawing/2014/main" id="{FF3C532B-96AB-4196-9B26-F63C3224416F}"/>
              </a:ext>
            </a:extLst>
          </p:cNvPr>
          <p:cNvSpPr txBox="1"/>
          <p:nvPr>
            <p:custDataLst>
              <p:tags r:id="rId18"/>
            </p:custDataLst>
          </p:nvPr>
        </p:nvSpPr>
        <p:spPr>
          <a:xfrm>
            <a:off x="8837462" y="2336142"/>
            <a:ext cx="2768600" cy="369332"/>
          </a:xfrm>
          <a:prstGeom prst="rect">
            <a:avLst/>
          </a:prstGeom>
          <a:solidFill>
            <a:srgbClr val="FBDC46"/>
          </a:solidFill>
        </p:spPr>
        <p:txBody>
          <a:bodyPr wrap="square" rtlCol="0">
            <a:spAutoFit/>
          </a:bodyPr>
          <a:lstStyle/>
          <a:p>
            <a:pPr algn="ctr"/>
            <a:r>
              <a:rPr lang="en-GB">
                <a:latin typeface="Acme" panose="02000706050000020004" pitchFamily="2" charset="0"/>
              </a:rPr>
              <a:t>Emotion journals or diaries</a:t>
            </a:r>
          </a:p>
        </p:txBody>
      </p:sp>
      <p:sp>
        <p:nvSpPr>
          <p:cNvPr id="30" name="TextBox 29">
            <a:extLst>
              <a:ext uri="{FF2B5EF4-FFF2-40B4-BE49-F238E27FC236}">
                <a16:creationId xmlns:a16="http://schemas.microsoft.com/office/drawing/2014/main" id="{D725A89D-9F64-33DB-B0D7-FA957139FB9D}"/>
              </a:ext>
            </a:extLst>
          </p:cNvPr>
          <p:cNvSpPr txBox="1"/>
          <p:nvPr>
            <p:custDataLst>
              <p:tags r:id="rId19"/>
            </p:custDataLst>
          </p:nvPr>
        </p:nvSpPr>
        <p:spPr>
          <a:xfrm>
            <a:off x="9610425" y="3111484"/>
            <a:ext cx="1222675" cy="366049"/>
          </a:xfrm>
          <a:prstGeom prst="rect">
            <a:avLst/>
          </a:prstGeom>
          <a:solidFill>
            <a:srgbClr val="FBDC46"/>
          </a:solidFill>
        </p:spPr>
        <p:txBody>
          <a:bodyPr wrap="square" rtlCol="0">
            <a:spAutoFit/>
          </a:bodyPr>
          <a:lstStyle/>
          <a:p>
            <a:pPr algn="ctr"/>
            <a:r>
              <a:rPr lang="en-GB">
                <a:latin typeface="Acme" panose="02000706050000020004" pitchFamily="2" charset="0"/>
              </a:rPr>
              <a:t>Music</a:t>
            </a:r>
          </a:p>
        </p:txBody>
      </p:sp>
      <p:sp>
        <p:nvSpPr>
          <p:cNvPr id="31" name="TextBox 30">
            <a:extLst>
              <a:ext uri="{FF2B5EF4-FFF2-40B4-BE49-F238E27FC236}">
                <a16:creationId xmlns:a16="http://schemas.microsoft.com/office/drawing/2014/main" id="{07ACFEE3-69AB-17D8-EBC4-104E7FEE35E7}"/>
              </a:ext>
            </a:extLst>
          </p:cNvPr>
          <p:cNvSpPr txBox="1"/>
          <p:nvPr>
            <p:custDataLst>
              <p:tags r:id="rId20"/>
            </p:custDataLst>
          </p:nvPr>
        </p:nvSpPr>
        <p:spPr>
          <a:xfrm>
            <a:off x="956536" y="4724124"/>
            <a:ext cx="2910614" cy="369332"/>
          </a:xfrm>
          <a:prstGeom prst="rect">
            <a:avLst/>
          </a:prstGeom>
          <a:solidFill>
            <a:srgbClr val="FBDC46"/>
          </a:solidFill>
        </p:spPr>
        <p:txBody>
          <a:bodyPr wrap="square" rtlCol="0">
            <a:spAutoFit/>
          </a:bodyPr>
          <a:lstStyle/>
          <a:p>
            <a:pPr algn="ctr"/>
            <a:r>
              <a:rPr lang="en-GB">
                <a:latin typeface="Acme" panose="02000706050000020004" pitchFamily="2" charset="0"/>
              </a:rPr>
              <a:t>Calming jars or glitter bottles</a:t>
            </a:r>
          </a:p>
        </p:txBody>
      </p:sp>
      <p:sp>
        <p:nvSpPr>
          <p:cNvPr id="32" name="TextBox 31">
            <a:hlinkClick r:id="rId35"/>
            <a:extLst>
              <a:ext uri="{FF2B5EF4-FFF2-40B4-BE49-F238E27FC236}">
                <a16:creationId xmlns:a16="http://schemas.microsoft.com/office/drawing/2014/main" id="{FA0E7320-6A1C-D3F1-712A-F6E37464F5A8}"/>
              </a:ext>
            </a:extLst>
          </p:cNvPr>
          <p:cNvSpPr txBox="1"/>
          <p:nvPr>
            <p:custDataLst>
              <p:tags r:id="rId21"/>
            </p:custDataLst>
          </p:nvPr>
        </p:nvSpPr>
        <p:spPr>
          <a:xfrm>
            <a:off x="7493000" y="5342067"/>
            <a:ext cx="1866898" cy="369332"/>
          </a:xfrm>
          <a:prstGeom prst="rect">
            <a:avLst/>
          </a:prstGeom>
          <a:solidFill>
            <a:srgbClr val="FBDC46"/>
          </a:solidFill>
        </p:spPr>
        <p:txBody>
          <a:bodyPr wrap="square" rtlCol="0">
            <a:spAutoFit/>
          </a:bodyPr>
          <a:lstStyle/>
          <a:p>
            <a:pPr algn="ctr"/>
            <a:r>
              <a:rPr lang="en-GB">
                <a:latin typeface="Acme" panose="02000706050000020004" pitchFamily="2" charset="0"/>
              </a:rPr>
              <a:t>Mindful colouring</a:t>
            </a:r>
          </a:p>
        </p:txBody>
      </p:sp>
      <p:sp>
        <p:nvSpPr>
          <p:cNvPr id="33" name="TextBox 32">
            <a:extLst>
              <a:ext uri="{FF2B5EF4-FFF2-40B4-BE49-F238E27FC236}">
                <a16:creationId xmlns:a16="http://schemas.microsoft.com/office/drawing/2014/main" id="{40861CE8-480E-D0AF-E7E4-3F7B4A90F7DA}"/>
              </a:ext>
            </a:extLst>
          </p:cNvPr>
          <p:cNvSpPr txBox="1"/>
          <p:nvPr>
            <p:custDataLst>
              <p:tags r:id="rId22"/>
            </p:custDataLst>
          </p:nvPr>
        </p:nvSpPr>
        <p:spPr>
          <a:xfrm>
            <a:off x="3460750" y="4078591"/>
            <a:ext cx="2095500" cy="369332"/>
          </a:xfrm>
          <a:prstGeom prst="rect">
            <a:avLst/>
          </a:prstGeom>
          <a:solidFill>
            <a:srgbClr val="FBDC46"/>
          </a:solidFill>
        </p:spPr>
        <p:txBody>
          <a:bodyPr wrap="square" rtlCol="0">
            <a:spAutoFit/>
          </a:bodyPr>
          <a:lstStyle/>
          <a:p>
            <a:pPr algn="ctr"/>
            <a:r>
              <a:rPr lang="en-GB">
                <a:latin typeface="Acme" panose="02000706050000020004" pitchFamily="2" charset="0"/>
              </a:rPr>
              <a:t>Guided meditation</a:t>
            </a:r>
          </a:p>
        </p:txBody>
      </p:sp>
      <p:sp>
        <p:nvSpPr>
          <p:cNvPr id="40" name="Action Button: Go Forward or Next 39">
            <a:hlinkClick r:id="" action="ppaction://hlinkshowjump?jump=nextslide" highlightClick="1"/>
            <a:extLst>
              <a:ext uri="{FF2B5EF4-FFF2-40B4-BE49-F238E27FC236}">
                <a16:creationId xmlns:a16="http://schemas.microsoft.com/office/drawing/2014/main" id="{E96AE861-3FF2-01B6-1A1B-1A8EDC568145}"/>
              </a:ext>
            </a:extLst>
          </p:cNvPr>
          <p:cNvSpPr/>
          <p:nvPr>
            <p:custDataLst>
              <p:tags r:id="rId23"/>
            </p:custDataLst>
          </p:nvPr>
        </p:nvSpPr>
        <p:spPr>
          <a:xfrm>
            <a:off x="11453081" y="6237818"/>
            <a:ext cx="520725" cy="426422"/>
          </a:xfrm>
          <a:prstGeom prst="actionButtonForwardNext">
            <a:avLst/>
          </a:prstGeom>
          <a:solidFill>
            <a:srgbClr val="FBDC4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698362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ppt_x"/>
                                          </p:val>
                                        </p:tav>
                                        <p:tav tm="100000">
                                          <p:val>
                                            <p:strVal val="#ppt_x"/>
                                          </p:val>
                                        </p:tav>
                                      </p:tavLst>
                                    </p:anim>
                                    <p:anim calcmode="lin" valueType="num">
                                      <p:cBhvr additive="base">
                                        <p:cTn id="48" dur="5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500" fill="hold"/>
                                        <p:tgtEl>
                                          <p:spTgt spid="22"/>
                                        </p:tgtEl>
                                        <p:attrNameLst>
                                          <p:attrName>ppt_x</p:attrName>
                                        </p:attrNameLst>
                                      </p:cBhvr>
                                      <p:tavLst>
                                        <p:tav tm="0">
                                          <p:val>
                                            <p:strVal val="#ppt_x"/>
                                          </p:val>
                                        </p:tav>
                                        <p:tav tm="100000">
                                          <p:val>
                                            <p:strVal val="#ppt_x"/>
                                          </p:val>
                                        </p:tav>
                                      </p:tavLst>
                                    </p:anim>
                                    <p:anim calcmode="lin" valueType="num">
                                      <p:cBhvr additive="base">
                                        <p:cTn id="52" dur="5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ppt_x"/>
                                          </p:val>
                                        </p:tav>
                                        <p:tav tm="100000">
                                          <p:val>
                                            <p:strVal val="#ppt_x"/>
                                          </p:val>
                                        </p:tav>
                                      </p:tavLst>
                                    </p:anim>
                                    <p:anim calcmode="lin" valueType="num">
                                      <p:cBhvr additive="base">
                                        <p:cTn id="56" dur="5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500" fill="hold"/>
                                        <p:tgtEl>
                                          <p:spTgt spid="24"/>
                                        </p:tgtEl>
                                        <p:attrNameLst>
                                          <p:attrName>ppt_x</p:attrName>
                                        </p:attrNameLst>
                                      </p:cBhvr>
                                      <p:tavLst>
                                        <p:tav tm="0">
                                          <p:val>
                                            <p:strVal val="#ppt_x"/>
                                          </p:val>
                                        </p:tav>
                                        <p:tav tm="100000">
                                          <p:val>
                                            <p:strVal val="#ppt_x"/>
                                          </p:val>
                                        </p:tav>
                                      </p:tavLst>
                                    </p:anim>
                                    <p:anim calcmode="lin" valueType="num">
                                      <p:cBhvr additive="base">
                                        <p:cTn id="60" dur="5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additive="base">
                                        <p:cTn id="63" dur="500" fill="hold"/>
                                        <p:tgtEl>
                                          <p:spTgt spid="26"/>
                                        </p:tgtEl>
                                        <p:attrNameLst>
                                          <p:attrName>ppt_x</p:attrName>
                                        </p:attrNameLst>
                                      </p:cBhvr>
                                      <p:tavLst>
                                        <p:tav tm="0">
                                          <p:val>
                                            <p:strVal val="#ppt_x"/>
                                          </p:val>
                                        </p:tav>
                                        <p:tav tm="100000">
                                          <p:val>
                                            <p:strVal val="#ppt_x"/>
                                          </p:val>
                                        </p:tav>
                                      </p:tavLst>
                                    </p:anim>
                                    <p:anim calcmode="lin" valueType="num">
                                      <p:cBhvr additive="base">
                                        <p:cTn id="64" dur="500" fill="hold"/>
                                        <p:tgtEl>
                                          <p:spTgt spid="2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additive="base">
                                        <p:cTn id="67" dur="500" fill="hold"/>
                                        <p:tgtEl>
                                          <p:spTgt spid="27"/>
                                        </p:tgtEl>
                                        <p:attrNameLst>
                                          <p:attrName>ppt_x</p:attrName>
                                        </p:attrNameLst>
                                      </p:cBhvr>
                                      <p:tavLst>
                                        <p:tav tm="0">
                                          <p:val>
                                            <p:strVal val="#ppt_x"/>
                                          </p:val>
                                        </p:tav>
                                        <p:tav tm="100000">
                                          <p:val>
                                            <p:strVal val="#ppt_x"/>
                                          </p:val>
                                        </p:tav>
                                      </p:tavLst>
                                    </p:anim>
                                    <p:anim calcmode="lin" valueType="num">
                                      <p:cBhvr additive="base">
                                        <p:cTn id="68" dur="500" fill="hold"/>
                                        <p:tgtEl>
                                          <p:spTgt spid="27"/>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additive="base">
                                        <p:cTn id="71" dur="500" fill="hold"/>
                                        <p:tgtEl>
                                          <p:spTgt spid="28"/>
                                        </p:tgtEl>
                                        <p:attrNameLst>
                                          <p:attrName>ppt_x</p:attrName>
                                        </p:attrNameLst>
                                      </p:cBhvr>
                                      <p:tavLst>
                                        <p:tav tm="0">
                                          <p:val>
                                            <p:strVal val="#ppt_x"/>
                                          </p:val>
                                        </p:tav>
                                        <p:tav tm="100000">
                                          <p:val>
                                            <p:strVal val="#ppt_x"/>
                                          </p:val>
                                        </p:tav>
                                      </p:tavLst>
                                    </p:anim>
                                    <p:anim calcmode="lin" valueType="num">
                                      <p:cBhvr additive="base">
                                        <p:cTn id="72" dur="500" fill="hold"/>
                                        <p:tgtEl>
                                          <p:spTgt spid="28"/>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additive="base">
                                        <p:cTn id="75" dur="500" fill="hold"/>
                                        <p:tgtEl>
                                          <p:spTgt spid="29"/>
                                        </p:tgtEl>
                                        <p:attrNameLst>
                                          <p:attrName>ppt_x</p:attrName>
                                        </p:attrNameLst>
                                      </p:cBhvr>
                                      <p:tavLst>
                                        <p:tav tm="0">
                                          <p:val>
                                            <p:strVal val="#ppt_x"/>
                                          </p:val>
                                        </p:tav>
                                        <p:tav tm="100000">
                                          <p:val>
                                            <p:strVal val="#ppt_x"/>
                                          </p:val>
                                        </p:tav>
                                      </p:tavLst>
                                    </p:anim>
                                    <p:anim calcmode="lin" valueType="num">
                                      <p:cBhvr additive="base">
                                        <p:cTn id="76" dur="500" fill="hold"/>
                                        <p:tgtEl>
                                          <p:spTgt spid="29"/>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additive="base">
                                        <p:cTn id="79" dur="500" fill="hold"/>
                                        <p:tgtEl>
                                          <p:spTgt spid="30"/>
                                        </p:tgtEl>
                                        <p:attrNameLst>
                                          <p:attrName>ppt_x</p:attrName>
                                        </p:attrNameLst>
                                      </p:cBhvr>
                                      <p:tavLst>
                                        <p:tav tm="0">
                                          <p:val>
                                            <p:strVal val="#ppt_x"/>
                                          </p:val>
                                        </p:tav>
                                        <p:tav tm="100000">
                                          <p:val>
                                            <p:strVal val="#ppt_x"/>
                                          </p:val>
                                        </p:tav>
                                      </p:tavLst>
                                    </p:anim>
                                    <p:anim calcmode="lin" valueType="num">
                                      <p:cBhvr additive="base">
                                        <p:cTn id="80" dur="500" fill="hold"/>
                                        <p:tgtEl>
                                          <p:spTgt spid="30"/>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500" fill="hold"/>
                                        <p:tgtEl>
                                          <p:spTgt spid="31"/>
                                        </p:tgtEl>
                                        <p:attrNameLst>
                                          <p:attrName>ppt_x</p:attrName>
                                        </p:attrNameLst>
                                      </p:cBhvr>
                                      <p:tavLst>
                                        <p:tav tm="0">
                                          <p:val>
                                            <p:strVal val="#ppt_x"/>
                                          </p:val>
                                        </p:tav>
                                        <p:tav tm="100000">
                                          <p:val>
                                            <p:strVal val="#ppt_x"/>
                                          </p:val>
                                        </p:tav>
                                      </p:tavLst>
                                    </p:anim>
                                    <p:anim calcmode="lin" valueType="num">
                                      <p:cBhvr additive="base">
                                        <p:cTn id="84" dur="500" fill="hold"/>
                                        <p:tgtEl>
                                          <p:spTgt spid="3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additive="base">
                                        <p:cTn id="87" dur="500" fill="hold"/>
                                        <p:tgtEl>
                                          <p:spTgt spid="32"/>
                                        </p:tgtEl>
                                        <p:attrNameLst>
                                          <p:attrName>ppt_x</p:attrName>
                                        </p:attrNameLst>
                                      </p:cBhvr>
                                      <p:tavLst>
                                        <p:tav tm="0">
                                          <p:val>
                                            <p:strVal val="#ppt_x"/>
                                          </p:val>
                                        </p:tav>
                                        <p:tav tm="100000">
                                          <p:val>
                                            <p:strVal val="#ppt_x"/>
                                          </p:val>
                                        </p:tav>
                                      </p:tavLst>
                                    </p:anim>
                                    <p:anim calcmode="lin" valueType="num">
                                      <p:cBhvr additive="base">
                                        <p:cTn id="88" dur="500" fill="hold"/>
                                        <p:tgtEl>
                                          <p:spTgt spid="32"/>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3"/>
                                        </p:tgtEl>
                                        <p:attrNameLst>
                                          <p:attrName>style.visibility</p:attrName>
                                        </p:attrNameLst>
                                      </p:cBhvr>
                                      <p:to>
                                        <p:strVal val="visible"/>
                                      </p:to>
                                    </p:set>
                                    <p:anim calcmode="lin" valueType="num">
                                      <p:cBhvr additive="base">
                                        <p:cTn id="91" dur="500" fill="hold"/>
                                        <p:tgtEl>
                                          <p:spTgt spid="33"/>
                                        </p:tgtEl>
                                        <p:attrNameLst>
                                          <p:attrName>ppt_x</p:attrName>
                                        </p:attrNameLst>
                                      </p:cBhvr>
                                      <p:tavLst>
                                        <p:tav tm="0">
                                          <p:val>
                                            <p:strVal val="#ppt_x"/>
                                          </p:val>
                                        </p:tav>
                                        <p:tav tm="100000">
                                          <p:val>
                                            <p:strVal val="#ppt_x"/>
                                          </p:val>
                                        </p:tav>
                                      </p:tavLst>
                                    </p:anim>
                                    <p:anim calcmode="lin" valueType="num">
                                      <p:cBhvr additive="base">
                                        <p:cTn id="9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1" grpId="0" animBg="1"/>
      <p:bldP spid="22" grpId="0" animBg="1"/>
      <p:bldP spid="23" grpId="0" animBg="1"/>
      <p:bldP spid="24"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a:blip r:embed="rId4"/>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AA22744-38FC-6950-6F88-6DBC2147BF06}"/>
              </a:ext>
            </a:extLst>
          </p:cNvPr>
          <p:cNvSpPr txBox="1"/>
          <p:nvPr>
            <p:custDataLst>
              <p:tags r:id="rId1"/>
            </p:custDataLst>
          </p:nvPr>
        </p:nvSpPr>
        <p:spPr>
          <a:xfrm>
            <a:off x="134251" y="919111"/>
            <a:ext cx="10778335" cy="6186309"/>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US">
                <a:latin typeface="Acme"/>
              </a:rPr>
              <a:t>ELSAs provide a safe space for pupils to explore and understand their emotions, fostering overall well-being.</a:t>
            </a:r>
          </a:p>
          <a:p>
            <a:pPr marL="285750" indent="-285750">
              <a:buFont typeface="Arial" panose="020B0604020202020204" pitchFamily="34" charset="0"/>
              <a:buChar char="•"/>
            </a:pPr>
            <a:endParaRPr lang="en-US">
              <a:latin typeface="Acme" panose="02000706050000020004" pitchFamily="2" charset="0"/>
            </a:endParaRPr>
          </a:p>
          <a:p>
            <a:pPr marL="285750" indent="-285750">
              <a:buFont typeface="Arial" panose="020B0604020202020204" pitchFamily="34" charset="0"/>
              <a:buChar char="•"/>
            </a:pPr>
            <a:r>
              <a:rPr lang="en-US">
                <a:latin typeface="Acme"/>
              </a:rPr>
              <a:t>Every pupil is unique, and ELSAs tailor their approaches to meet individual needs, ensuring that each pupil receives the support they require.</a:t>
            </a:r>
          </a:p>
          <a:p>
            <a:pPr marL="285750" indent="-285750">
              <a:buFont typeface="Arial" panose="020B0604020202020204" pitchFamily="34" charset="0"/>
              <a:buChar char="•"/>
            </a:pPr>
            <a:endParaRPr lang="en-US">
              <a:latin typeface="Acme" panose="02000706050000020004" pitchFamily="2" charset="0"/>
            </a:endParaRPr>
          </a:p>
          <a:p>
            <a:pPr marL="285750" indent="-285750">
              <a:buFont typeface="Arial" panose="020B0604020202020204" pitchFamily="34" charset="0"/>
              <a:buChar char="•"/>
            </a:pPr>
            <a:r>
              <a:rPr lang="en-US">
                <a:latin typeface="Acme"/>
              </a:rPr>
              <a:t> Effective communication between ELSAs, parents, teachers, and other professionals is vital for ensuring a cohesive support system for each pupil. When the student has completed their sessions at Foxwood , their final assessments are completed and  closing notes are created giving a summary of areas the child has worked on, their thoughts and  the Teacher/ TA comments added to share with the parents to provide an overview and clarity whilst maintaining confidentiality. </a:t>
            </a:r>
            <a:endParaRPr lang="en-US">
              <a:latin typeface="Acme" panose="02000706050000020004" pitchFamily="2" charset="0"/>
            </a:endParaRPr>
          </a:p>
          <a:p>
            <a:pPr marL="285750" indent="-285750">
              <a:buFont typeface="Arial" panose="020B0604020202020204" pitchFamily="34" charset="0"/>
              <a:buChar char="•"/>
            </a:pPr>
            <a:endParaRPr lang="en-US">
              <a:latin typeface="Acme" panose="02000706050000020004" pitchFamily="2" charset="0"/>
            </a:endParaRPr>
          </a:p>
          <a:p>
            <a:pPr marL="285750" indent="-285750">
              <a:buFont typeface="Arial" panose="020B0604020202020204" pitchFamily="34" charset="0"/>
              <a:buChar char="•"/>
            </a:pPr>
            <a:r>
              <a:rPr lang="en-US">
                <a:latin typeface="Acme"/>
              </a:rPr>
              <a:t>ELSAs are able to both plan and respond, addressing issues before they escalate and providing immediate support if needed.</a:t>
            </a:r>
          </a:p>
          <a:p>
            <a:pPr marL="285750" indent="-285750">
              <a:buFont typeface="Arial" panose="020B0604020202020204" pitchFamily="34" charset="0"/>
              <a:buChar char="•"/>
            </a:pPr>
            <a:endParaRPr lang="en-US">
              <a:latin typeface="Acme" panose="02000706050000020004" pitchFamily="2" charset="0"/>
            </a:endParaRPr>
          </a:p>
          <a:p>
            <a:pPr marL="285750" indent="-285750">
              <a:buFont typeface="Arial" panose="020B0604020202020204" pitchFamily="34" charset="0"/>
              <a:buChar char="•"/>
            </a:pPr>
            <a:r>
              <a:rPr lang="en-US" err="1">
                <a:latin typeface="Acme"/>
              </a:rPr>
              <a:t>Recognising</a:t>
            </a:r>
            <a:r>
              <a:rPr lang="en-US">
                <a:latin typeface="Acme"/>
              </a:rPr>
              <a:t> and celebrating even small victories can significantly boost a pupil’s confidence and motivation to continue their emotional growth journey.</a:t>
            </a:r>
          </a:p>
          <a:p>
            <a:pPr marL="285750" indent="-285750">
              <a:buFont typeface="Arial" panose="020B0604020202020204" pitchFamily="34" charset="0"/>
              <a:buChar char="•"/>
            </a:pPr>
            <a:endParaRPr lang="en-US">
              <a:latin typeface="Acme" panose="02000706050000020004" pitchFamily="2" charset="0"/>
            </a:endParaRPr>
          </a:p>
          <a:p>
            <a:r>
              <a:rPr lang="en-US">
                <a:latin typeface="Acme"/>
              </a:rPr>
              <a:t>Questions?</a:t>
            </a:r>
          </a:p>
          <a:p>
            <a:endParaRPr lang="en-US">
              <a:latin typeface="Acme" panose="02000706050000020004" pitchFamily="2" charset="0"/>
            </a:endParaRPr>
          </a:p>
          <a:p>
            <a:r>
              <a:rPr lang="en-US">
                <a:latin typeface="Acme"/>
              </a:rPr>
              <a:t>Please feel free to ask any questions or discuss further with Bev or Anna. </a:t>
            </a:r>
          </a:p>
          <a:p>
            <a:pPr marL="285750" indent="-285750">
              <a:buFont typeface="Arial" panose="020B0604020202020204" pitchFamily="34" charset="0"/>
              <a:buChar char="•"/>
            </a:pPr>
            <a:endParaRPr lang="en-US">
              <a:latin typeface="Acme" panose="02000706050000020004" pitchFamily="2" charset="0"/>
            </a:endParaRPr>
          </a:p>
          <a:p>
            <a:pPr marL="285750" indent="-285750">
              <a:buFont typeface="Arial" panose="020B0604020202020204" pitchFamily="34" charset="0"/>
              <a:buChar char="•"/>
            </a:pPr>
            <a:endParaRPr lang="en-GB">
              <a:latin typeface="Acme" panose="02000706050000020004" pitchFamily="2" charset="0"/>
            </a:endParaRPr>
          </a:p>
        </p:txBody>
      </p:sp>
      <p:sp>
        <p:nvSpPr>
          <p:cNvPr id="8" name="Action Button: Go Home 7">
            <a:hlinkClick r:id="" action="ppaction://hlinkshowjump?jump=firstslide" highlightClick="1"/>
            <a:extLst>
              <a:ext uri="{FF2B5EF4-FFF2-40B4-BE49-F238E27FC236}">
                <a16:creationId xmlns:a16="http://schemas.microsoft.com/office/drawing/2014/main" id="{6C1B9ED8-4BC1-C222-1869-778A5E312C8D}"/>
              </a:ext>
            </a:extLst>
          </p:cNvPr>
          <p:cNvSpPr/>
          <p:nvPr>
            <p:custDataLst>
              <p:tags r:id="rId2"/>
            </p:custDataLst>
          </p:nvPr>
        </p:nvSpPr>
        <p:spPr>
          <a:xfrm>
            <a:off x="10574462" y="5575300"/>
            <a:ext cx="1498600" cy="1121207"/>
          </a:xfrm>
          <a:prstGeom prst="actionButtonHome">
            <a:avLst/>
          </a:prstGeom>
          <a:solidFill>
            <a:srgbClr val="FBDC4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409572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show="0">
  <p:cSld>
    <p:bg>
      <p:bgPr>
        <a:blipFill>
          <a:blip r:embed="rId9"/>
          <a:stretch>
            <a:fillRect/>
          </a:stretch>
        </a:blipFill>
        <a:effectLst/>
      </p:bgPr>
    </p:bg>
    <p:spTree>
      <p:nvGrpSpPr>
        <p:cNvPr id="1" name=""/>
        <p:cNvGrpSpPr/>
        <p:nvPr/>
      </p:nvGrpSpPr>
      <p:grpSpPr>
        <a:xfrm>
          <a:off x="0" y="0"/>
          <a:ext cx="0" cy="0"/>
          <a:chOff x="0" y="0"/>
          <a:chExt cx="0" cy="0"/>
        </a:xfrm>
      </p:grpSpPr>
      <p:pic>
        <p:nvPicPr>
          <p:cNvPr id="13314" name="Picture 2" descr="social and emotional support excel assessments">
            <a:hlinkClick r:id="rId10"/>
            <a:extLst>
              <a:ext uri="{FF2B5EF4-FFF2-40B4-BE49-F238E27FC236}">
                <a16:creationId xmlns:a16="http://schemas.microsoft.com/office/drawing/2014/main" id="{56BF68B1-9E15-8415-478B-8471568D275C}"/>
              </a:ext>
            </a:extLst>
          </p:cNvPr>
          <p:cNvPicPr>
            <a:picLocks noChangeAspect="1" noChangeArrowheads="1"/>
          </p:cNvPicPr>
          <p:nvPr>
            <p:custDataLst>
              <p:tags r:id="rId1"/>
            </p:custDataLst>
          </p:nvPr>
        </p:nvPicPr>
        <p:blipFill>
          <a:blip r:embed="rId11">
            <a:extLst>
              <a:ext uri="{28A0092B-C50C-407E-A947-70E740481C1C}">
                <a14:useLocalDpi xmlns:a14="http://schemas.microsoft.com/office/drawing/2010/main" val="0"/>
              </a:ext>
            </a:extLst>
          </a:blip>
          <a:srcRect/>
          <a:stretch>
            <a:fillRect/>
          </a:stretch>
        </p:blipFill>
        <p:spPr bwMode="auto">
          <a:xfrm>
            <a:off x="436729" y="1744987"/>
            <a:ext cx="2634654" cy="19759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3316" name="Picture 4" descr="Elsa individual planning template">
            <a:hlinkClick r:id="rId12"/>
            <a:extLst>
              <a:ext uri="{FF2B5EF4-FFF2-40B4-BE49-F238E27FC236}">
                <a16:creationId xmlns:a16="http://schemas.microsoft.com/office/drawing/2014/main" id="{4CE3A3C4-74F2-E8BB-F8D8-8AB12E120FFF}"/>
              </a:ext>
            </a:extLst>
          </p:cNvPr>
          <p:cNvPicPr>
            <a:picLocks noChangeAspect="1" noChangeArrowheads="1"/>
          </p:cNvPicPr>
          <p:nvPr>
            <p:custDataLst>
              <p:tags r:id="rId2"/>
            </p:custDataLst>
          </p:nvPr>
        </p:nvPicPr>
        <p:blipFill>
          <a:blip r:embed="rId13">
            <a:extLst>
              <a:ext uri="{28A0092B-C50C-407E-A947-70E740481C1C}">
                <a14:useLocalDpi xmlns:a14="http://schemas.microsoft.com/office/drawing/2010/main" val="0"/>
              </a:ext>
            </a:extLst>
          </a:blip>
          <a:srcRect/>
          <a:stretch>
            <a:fillRect/>
          </a:stretch>
        </p:blipFill>
        <p:spPr bwMode="auto">
          <a:xfrm>
            <a:off x="3273734" y="1744987"/>
            <a:ext cx="2634654" cy="19759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3318" name="Picture 6">
            <a:hlinkClick r:id="rId14"/>
            <a:extLst>
              <a:ext uri="{FF2B5EF4-FFF2-40B4-BE49-F238E27FC236}">
                <a16:creationId xmlns:a16="http://schemas.microsoft.com/office/drawing/2014/main" id="{CDCB97E7-98C2-8BE3-F1BB-77F35A5C9A34}"/>
              </a:ext>
            </a:extLst>
          </p:cNvPr>
          <p:cNvPicPr>
            <a:picLocks noChangeAspect="1" noChangeArrowheads="1"/>
          </p:cNvPicPr>
          <p:nvPr>
            <p:custDataLst>
              <p:tags r:id="rId3"/>
            </p:custDataLst>
          </p:nvPr>
        </p:nvPicPr>
        <p:blipFill>
          <a:blip r:embed="rId15">
            <a:extLst>
              <a:ext uri="{28A0092B-C50C-407E-A947-70E740481C1C}">
                <a14:useLocalDpi xmlns:a14="http://schemas.microsoft.com/office/drawing/2010/main" val="0"/>
              </a:ext>
            </a:extLst>
          </a:blip>
          <a:srcRect/>
          <a:stretch>
            <a:fillRect/>
          </a:stretch>
        </p:blipFill>
        <p:spPr bwMode="auto">
          <a:xfrm>
            <a:off x="6110740" y="1742621"/>
            <a:ext cx="2634654" cy="19759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3320" name="Picture 8" descr="elsa parent and teacher feedback">
            <a:hlinkClick r:id="rId16"/>
            <a:extLst>
              <a:ext uri="{FF2B5EF4-FFF2-40B4-BE49-F238E27FC236}">
                <a16:creationId xmlns:a16="http://schemas.microsoft.com/office/drawing/2014/main" id="{4F6BE562-0FD7-2A61-0DBF-E6F00454D18A}"/>
              </a:ext>
            </a:extLst>
          </p:cNvPr>
          <p:cNvPicPr>
            <a:picLocks noChangeAspect="1" noChangeArrowheads="1"/>
          </p:cNvPicPr>
          <p:nvPr>
            <p:custDataLst>
              <p:tags r:id="rId4"/>
            </p:custDataLst>
          </p:nvPr>
        </p:nvPicPr>
        <p:blipFill>
          <a:blip r:embed="rId17">
            <a:extLst>
              <a:ext uri="{28A0092B-C50C-407E-A947-70E740481C1C}">
                <a14:useLocalDpi xmlns:a14="http://schemas.microsoft.com/office/drawing/2010/main" val="0"/>
              </a:ext>
            </a:extLst>
          </a:blip>
          <a:srcRect/>
          <a:stretch>
            <a:fillRect/>
          </a:stretch>
        </p:blipFill>
        <p:spPr bwMode="auto">
          <a:xfrm>
            <a:off x="8947745" y="1742019"/>
            <a:ext cx="2634655" cy="19759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3322" name="Picture 10" descr="ELSA referral fillable form">
            <a:hlinkClick r:id="rId18"/>
            <a:extLst>
              <a:ext uri="{FF2B5EF4-FFF2-40B4-BE49-F238E27FC236}">
                <a16:creationId xmlns:a16="http://schemas.microsoft.com/office/drawing/2014/main" id="{6E98D541-BCAB-F040-DEA0-F84BEFAD96B2}"/>
              </a:ext>
            </a:extLst>
          </p:cNvPr>
          <p:cNvPicPr>
            <a:picLocks noChangeAspect="1" noChangeArrowheads="1"/>
          </p:cNvPicPr>
          <p:nvPr>
            <p:custDataLst>
              <p:tags r:id="rId5"/>
            </p:custDataLst>
          </p:nvPr>
        </p:nvPicPr>
        <p:blipFill>
          <a:blip r:embed="rId19">
            <a:extLst>
              <a:ext uri="{28A0092B-C50C-407E-A947-70E740481C1C}">
                <a14:useLocalDpi xmlns:a14="http://schemas.microsoft.com/office/drawing/2010/main" val="0"/>
              </a:ext>
            </a:extLst>
          </a:blip>
          <a:srcRect/>
          <a:stretch>
            <a:fillRect/>
          </a:stretch>
        </p:blipFill>
        <p:spPr bwMode="auto">
          <a:xfrm>
            <a:off x="1754055" y="3967954"/>
            <a:ext cx="2634655" cy="19759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3324" name="Picture 12" descr="smart target list">
            <a:hlinkClick r:id="rId20"/>
            <a:extLst>
              <a:ext uri="{FF2B5EF4-FFF2-40B4-BE49-F238E27FC236}">
                <a16:creationId xmlns:a16="http://schemas.microsoft.com/office/drawing/2014/main" id="{852AAA47-EE0E-549E-04AF-F9E672E986CE}"/>
              </a:ext>
            </a:extLst>
          </p:cNvPr>
          <p:cNvPicPr>
            <a:picLocks noChangeAspect="1" noChangeArrowheads="1"/>
          </p:cNvPicPr>
          <p:nvPr>
            <p:custDataLst>
              <p:tags r:id="rId6"/>
            </p:custDataLst>
          </p:nvPr>
        </p:nvPicPr>
        <p:blipFill>
          <a:blip r:embed="rId21">
            <a:extLst>
              <a:ext uri="{28A0092B-C50C-407E-A947-70E740481C1C}">
                <a14:useLocalDpi xmlns:a14="http://schemas.microsoft.com/office/drawing/2010/main" val="0"/>
              </a:ext>
            </a:extLst>
          </a:blip>
          <a:srcRect/>
          <a:stretch>
            <a:fillRect/>
          </a:stretch>
        </p:blipFill>
        <p:spPr bwMode="auto">
          <a:xfrm>
            <a:off x="4625038" y="4007513"/>
            <a:ext cx="2566699" cy="19250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3326" name="Picture 14" descr="pupil talk time online">
            <a:hlinkClick r:id="rId22"/>
            <a:extLst>
              <a:ext uri="{FF2B5EF4-FFF2-40B4-BE49-F238E27FC236}">
                <a16:creationId xmlns:a16="http://schemas.microsoft.com/office/drawing/2014/main" id="{A76476DB-8E98-EEED-2F3C-A2FBC6A6B3A8}"/>
              </a:ext>
            </a:extLst>
          </p:cNvPr>
          <p:cNvPicPr>
            <a:picLocks noChangeAspect="1" noChangeArrowheads="1"/>
          </p:cNvPicPr>
          <p:nvPr>
            <p:custDataLst>
              <p:tags r:id="rId7"/>
            </p:custDataLst>
          </p:nvPr>
        </p:nvPicPr>
        <p:blipFill>
          <a:blip r:embed="rId23">
            <a:extLst>
              <a:ext uri="{28A0092B-C50C-407E-A947-70E740481C1C}">
                <a14:useLocalDpi xmlns:a14="http://schemas.microsoft.com/office/drawing/2010/main" val="0"/>
              </a:ext>
            </a:extLst>
          </a:blip>
          <a:srcRect/>
          <a:stretch>
            <a:fillRect/>
          </a:stretch>
        </p:blipFill>
        <p:spPr bwMode="auto">
          <a:xfrm>
            <a:off x="7432932" y="3967953"/>
            <a:ext cx="2634656" cy="19759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347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show="0">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53423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
        <p:nvSpPr>
          <p:cNvPr id="42" name="Action Button: Go Forward or Next 41">
            <a:hlinkClick r:id="" action="ppaction://hlinkshowjump?jump=nextslide" highlightClick="1"/>
            <a:extLst>
              <a:ext uri="{FF2B5EF4-FFF2-40B4-BE49-F238E27FC236}">
                <a16:creationId xmlns:a16="http://schemas.microsoft.com/office/drawing/2014/main" id="{F2DB4D12-488B-B240-2672-BACDE7FAD1CB}"/>
              </a:ext>
            </a:extLst>
          </p:cNvPr>
          <p:cNvSpPr/>
          <p:nvPr>
            <p:custDataLst>
              <p:tags r:id="rId1"/>
            </p:custDataLst>
          </p:nvPr>
        </p:nvSpPr>
        <p:spPr>
          <a:xfrm>
            <a:off x="11453081" y="6237818"/>
            <a:ext cx="520725" cy="426422"/>
          </a:xfrm>
          <a:prstGeom prst="actionButtonForwardNext">
            <a:avLst/>
          </a:prstGeom>
          <a:solidFill>
            <a:srgbClr val="FBDC4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325025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a:blip r:embed="rId4"/>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110A0B0-1DD0-D7EB-2958-E3F5B9453FF2}"/>
              </a:ext>
            </a:extLst>
          </p:cNvPr>
          <p:cNvSpPr txBox="1"/>
          <p:nvPr>
            <p:custDataLst>
              <p:tags r:id="rId1"/>
            </p:custDataLst>
          </p:nvPr>
        </p:nvSpPr>
        <p:spPr>
          <a:xfrm>
            <a:off x="229573" y="1676400"/>
            <a:ext cx="11843489" cy="2585323"/>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a:latin typeface="Acme"/>
              </a:rPr>
              <a:t>An ELSA is an Emotional Literacy Support Assistant. At Foxwood we have two trained ELSA's- Bev and Anna. Students are seen once a week ranging from 30 minutes to an hour depending on their individual needs. </a:t>
            </a:r>
            <a:endParaRPr lang="en-GB">
              <a:latin typeface="Acme" panose="02000706050000020004" pitchFamily="2" charset="0"/>
            </a:endParaRPr>
          </a:p>
          <a:p>
            <a:pPr marL="285750" indent="-285750">
              <a:buFont typeface="Arial" panose="020B0604020202020204" pitchFamily="34" charset="0"/>
              <a:buChar char="•"/>
            </a:pPr>
            <a:endParaRPr lang="en-GB">
              <a:latin typeface="Acme" panose="02000706050000020004" pitchFamily="2" charset="0"/>
            </a:endParaRPr>
          </a:p>
          <a:p>
            <a:pPr marL="285750" indent="-285750">
              <a:buFont typeface="Arial" panose="020B0604020202020204" pitchFamily="34" charset="0"/>
              <a:buChar char="•"/>
            </a:pPr>
            <a:r>
              <a:rPr lang="en-GB">
                <a:latin typeface="Acme" panose="02000706050000020004" pitchFamily="2" charset="0"/>
              </a:rPr>
              <a:t>An ELSA is a school-based support role, designed to support pupils with emotional and social needs.</a:t>
            </a:r>
          </a:p>
          <a:p>
            <a:pPr marL="285750" indent="-285750">
              <a:buFont typeface="Arial" panose="020B0604020202020204" pitchFamily="34" charset="0"/>
              <a:buChar char="•"/>
            </a:pPr>
            <a:endParaRPr lang="en-GB">
              <a:latin typeface="Acme" panose="02000706050000020004" pitchFamily="2" charset="0"/>
            </a:endParaRPr>
          </a:p>
          <a:p>
            <a:pPr marL="285750" indent="-285750">
              <a:buFont typeface="Arial" panose="020B0604020202020204" pitchFamily="34" charset="0"/>
              <a:buChar char="•"/>
            </a:pPr>
            <a:r>
              <a:rPr lang="en-GB">
                <a:latin typeface="Acme" panose="02000706050000020004" pitchFamily="2" charset="0"/>
              </a:rPr>
              <a:t>ELSAs are usually experienced Teaching assistants who have had additional training by Educational Psychologists.</a:t>
            </a:r>
          </a:p>
          <a:p>
            <a:pPr marL="285750" indent="-285750">
              <a:buFont typeface="Arial" panose="020B0604020202020204" pitchFamily="34" charset="0"/>
              <a:buChar char="•"/>
            </a:pPr>
            <a:endParaRPr lang="en-GB">
              <a:latin typeface="Acme" panose="02000706050000020004" pitchFamily="2" charset="0"/>
            </a:endParaRPr>
          </a:p>
          <a:p>
            <a:pPr marL="285750" indent="-285750">
              <a:buFont typeface="Arial" panose="020B0604020202020204" pitchFamily="34" charset="0"/>
              <a:buChar char="•"/>
            </a:pPr>
            <a:r>
              <a:rPr lang="en-GB">
                <a:latin typeface="Acme" panose="02000706050000020004" pitchFamily="2" charset="0"/>
              </a:rPr>
              <a:t>ELSAs work with individual pupils or small groups, using activities and strategies to help pupils build resilience, emotional literacy and coping mechanisms.</a:t>
            </a:r>
          </a:p>
        </p:txBody>
      </p:sp>
      <p:sp>
        <p:nvSpPr>
          <p:cNvPr id="13" name="Action Button: Go Forward or Next 12">
            <a:hlinkClick r:id="" action="ppaction://hlinkshowjump?jump=nextslide" highlightClick="1"/>
            <a:extLst>
              <a:ext uri="{FF2B5EF4-FFF2-40B4-BE49-F238E27FC236}">
                <a16:creationId xmlns:a16="http://schemas.microsoft.com/office/drawing/2014/main" id="{A68F3D0E-DC18-8563-E623-BB1985135A12}"/>
              </a:ext>
            </a:extLst>
          </p:cNvPr>
          <p:cNvSpPr/>
          <p:nvPr>
            <p:custDataLst>
              <p:tags r:id="rId2"/>
            </p:custDataLst>
          </p:nvPr>
        </p:nvSpPr>
        <p:spPr>
          <a:xfrm>
            <a:off x="11453081" y="6237818"/>
            <a:ext cx="520725" cy="426422"/>
          </a:xfrm>
          <a:prstGeom prst="actionButtonForwardNext">
            <a:avLst/>
          </a:prstGeom>
          <a:solidFill>
            <a:srgbClr val="FBDC4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746392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a:blip r:embed="rId5"/>
          <a:stretch>
            <a:fillRect/>
          </a:stretch>
        </a:blip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103643C4-71E4-7EA5-651B-0EF1A748A405}"/>
              </a:ext>
            </a:extLst>
          </p:cNvPr>
          <p:cNvSpPr txBox="1"/>
          <p:nvPr>
            <p:custDataLst>
              <p:tags r:id="rId1"/>
            </p:custDataLst>
          </p:nvPr>
        </p:nvSpPr>
        <p:spPr>
          <a:xfrm>
            <a:off x="274235" y="2039177"/>
            <a:ext cx="11643527" cy="3877985"/>
          </a:xfrm>
          <a:prstGeom prst="rect">
            <a:avLst/>
          </a:prstGeom>
          <a:noFill/>
        </p:spPr>
        <p:txBody>
          <a:bodyPr wrap="square" rtlCol="0">
            <a:spAutoFit/>
          </a:bodyPr>
          <a:lstStyle/>
          <a:p>
            <a:pPr marL="285750" indent="-285750">
              <a:buFont typeface="Arial" panose="020B0604020202020204" pitchFamily="34" charset="0"/>
              <a:buChar char="•"/>
            </a:pPr>
            <a:r>
              <a:rPr lang="en-US">
                <a:latin typeface="Acme" panose="02000706050000020004" pitchFamily="2" charset="0"/>
              </a:rPr>
              <a:t>Supervision provides a space for ELSAs to discuss the challenges they face in their work with pupils. This could include discussing specific cases, sharing experiences, and receiving advice on how to handle difficult situations.</a:t>
            </a:r>
          </a:p>
          <a:p>
            <a:pPr marL="285750" indent="-285750">
              <a:buFont typeface="Arial" panose="020B0604020202020204" pitchFamily="34" charset="0"/>
              <a:buChar char="•"/>
            </a:pPr>
            <a:endParaRPr lang="en-GB" sz="1200">
              <a:latin typeface="Acme" panose="02000706050000020004" pitchFamily="2" charset="0"/>
            </a:endParaRPr>
          </a:p>
          <a:p>
            <a:pPr marL="285750" indent="-285750">
              <a:buFont typeface="Arial" panose="020B0604020202020204" pitchFamily="34" charset="0"/>
              <a:buChar char="•"/>
            </a:pPr>
            <a:r>
              <a:rPr lang="en-US">
                <a:latin typeface="Acme" panose="02000706050000020004" pitchFamily="2" charset="0"/>
              </a:rPr>
              <a:t>Regular supervision ensures that ELSAs are using effective strategies and interventions. It also helps them stay updated with the latest research and best practices in emotional literacy and support.</a:t>
            </a:r>
          </a:p>
          <a:p>
            <a:pPr marL="285750" indent="-285750">
              <a:buFont typeface="Arial" panose="020B0604020202020204" pitchFamily="34" charset="0"/>
              <a:buChar char="•"/>
            </a:pPr>
            <a:endParaRPr lang="en-GB" sz="1200">
              <a:latin typeface="Acme" panose="02000706050000020004" pitchFamily="2" charset="0"/>
            </a:endParaRPr>
          </a:p>
          <a:p>
            <a:pPr marL="285750" indent="-285750">
              <a:buFont typeface="Arial" panose="020B0604020202020204" pitchFamily="34" charset="0"/>
              <a:buChar char="•"/>
            </a:pPr>
            <a:r>
              <a:rPr lang="en-US">
                <a:latin typeface="Acme" panose="02000706050000020004" pitchFamily="2" charset="0"/>
              </a:rPr>
              <a:t>Working with pupils who have emotional and social needs can be challenging and sometimes emotionally taxing. Supervision offers ELSAs a chance to reflect on their experiences and receive emotional support from their supervisor and peers.</a:t>
            </a:r>
          </a:p>
          <a:p>
            <a:pPr marL="285750" indent="-285750">
              <a:buFont typeface="Arial" panose="020B0604020202020204" pitchFamily="34" charset="0"/>
              <a:buChar char="•"/>
            </a:pPr>
            <a:endParaRPr lang="en-GB" sz="1200">
              <a:latin typeface="Acme" panose="02000706050000020004" pitchFamily="2" charset="0"/>
            </a:endParaRPr>
          </a:p>
          <a:p>
            <a:pPr marL="285750" indent="-285750">
              <a:buFont typeface="Arial" panose="020B0604020202020204" pitchFamily="34" charset="0"/>
              <a:buChar char="•"/>
            </a:pPr>
            <a:r>
              <a:rPr lang="en-US">
                <a:latin typeface="Acme" panose="02000706050000020004" pitchFamily="2" charset="0"/>
              </a:rPr>
              <a:t>Supervision sessions often include training elements where ELSAs can learn new techniques, tools, and approaches to better support the pupils they work with.</a:t>
            </a:r>
          </a:p>
          <a:p>
            <a:pPr marL="285750" indent="-285750">
              <a:buFont typeface="Arial" panose="020B0604020202020204" pitchFamily="34" charset="0"/>
              <a:buChar char="•"/>
            </a:pPr>
            <a:endParaRPr lang="en-US" sz="1200">
              <a:latin typeface="Acme" panose="02000706050000020004" pitchFamily="2" charset="0"/>
            </a:endParaRPr>
          </a:p>
          <a:p>
            <a:pPr marL="285750" indent="-285750">
              <a:buFont typeface="Arial" panose="020B0604020202020204" pitchFamily="34" charset="0"/>
              <a:buChar char="•"/>
            </a:pPr>
            <a:r>
              <a:rPr lang="en-US">
                <a:latin typeface="Acme" panose="02000706050000020004" pitchFamily="2" charset="0"/>
              </a:rPr>
              <a:t>Supervision also plays a role in ensuring that the ELSA is working within safe and ethical boundaries, particularly when dealing with sensitive issues.</a:t>
            </a:r>
          </a:p>
        </p:txBody>
      </p:sp>
      <p:sp>
        <p:nvSpPr>
          <p:cNvPr id="18" name="TextBox 17">
            <a:extLst>
              <a:ext uri="{FF2B5EF4-FFF2-40B4-BE49-F238E27FC236}">
                <a16:creationId xmlns:a16="http://schemas.microsoft.com/office/drawing/2014/main" id="{66782255-BF9C-1F86-2846-044FF473B6C3}"/>
              </a:ext>
            </a:extLst>
          </p:cNvPr>
          <p:cNvSpPr txBox="1"/>
          <p:nvPr>
            <p:custDataLst>
              <p:tags r:id="rId2"/>
            </p:custDataLst>
          </p:nvPr>
        </p:nvSpPr>
        <p:spPr>
          <a:xfrm>
            <a:off x="272498" y="1346200"/>
            <a:ext cx="11645264" cy="646331"/>
          </a:xfrm>
          <a:prstGeom prst="rect">
            <a:avLst/>
          </a:prstGeom>
          <a:noFill/>
        </p:spPr>
        <p:txBody>
          <a:bodyPr wrap="square" rtlCol="0">
            <a:spAutoFit/>
          </a:bodyPr>
          <a:lstStyle/>
          <a:p>
            <a:r>
              <a:rPr lang="en-GB">
                <a:latin typeface="Acme" panose="02000706050000020004" pitchFamily="2" charset="0"/>
              </a:rPr>
              <a:t>ELSAs attend supervision with the Educational Psychologists that trained them. This is a group supervision with peers and an Educational Psychologist.</a:t>
            </a:r>
          </a:p>
        </p:txBody>
      </p:sp>
      <p:sp>
        <p:nvSpPr>
          <p:cNvPr id="21" name="Action Button: Go Forward or Next 20">
            <a:hlinkClick r:id="" action="ppaction://hlinkshowjump?jump=nextslide" highlightClick="1"/>
            <a:extLst>
              <a:ext uri="{FF2B5EF4-FFF2-40B4-BE49-F238E27FC236}">
                <a16:creationId xmlns:a16="http://schemas.microsoft.com/office/drawing/2014/main" id="{0210AFAB-5751-2E75-50ED-142D29FA2E40}"/>
              </a:ext>
            </a:extLst>
          </p:cNvPr>
          <p:cNvSpPr/>
          <p:nvPr>
            <p:custDataLst>
              <p:tags r:id="rId3"/>
            </p:custDataLst>
          </p:nvPr>
        </p:nvSpPr>
        <p:spPr>
          <a:xfrm>
            <a:off x="11453081" y="6237818"/>
            <a:ext cx="520725" cy="426422"/>
          </a:xfrm>
          <a:prstGeom prst="actionButtonForwardNext">
            <a:avLst/>
          </a:prstGeom>
          <a:solidFill>
            <a:srgbClr val="FBDC4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649353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a:blip r:embed="rId4"/>
          <a:stretch>
            <a:fillRect/>
          </a:stretch>
        </a:blip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29BBACE5-5A0B-B29F-80A9-4F0938C81AB6}"/>
              </a:ext>
            </a:extLst>
          </p:cNvPr>
          <p:cNvSpPr txBox="1"/>
          <p:nvPr>
            <p:custDataLst>
              <p:tags r:id="rId1"/>
            </p:custDataLst>
          </p:nvPr>
        </p:nvSpPr>
        <p:spPr>
          <a:xfrm>
            <a:off x="214767" y="1833976"/>
            <a:ext cx="11762465" cy="4524315"/>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US">
                <a:latin typeface="Acme" panose="02000706050000020004" pitchFamily="2" charset="0"/>
              </a:rPr>
              <a:t>The scope of practice for an Emotional Literacy Support Assistant (ELSA) is defined by the specific training they receive and the intended purpose of their role within a school setting.</a:t>
            </a:r>
          </a:p>
          <a:p>
            <a:pPr marL="285750" indent="-285750">
              <a:buFont typeface="Arial" panose="020B0604020202020204" pitchFamily="34" charset="0"/>
              <a:buChar char="•"/>
            </a:pPr>
            <a:endParaRPr lang="en-US">
              <a:latin typeface="Acme" panose="02000706050000020004" pitchFamily="2" charset="0"/>
            </a:endParaRPr>
          </a:p>
          <a:p>
            <a:pPr marL="285750" indent="-285750">
              <a:buFont typeface="Arial" panose="020B0604020202020204" pitchFamily="34" charset="0"/>
              <a:buChar char="•"/>
            </a:pPr>
            <a:r>
              <a:rPr lang="en-US">
                <a:latin typeface="Acme" panose="02000706050000020004" pitchFamily="2" charset="0"/>
              </a:rPr>
              <a:t>ELSAs are trained to support pupils with emotional and social needs, but their scope is limited to certain types of interventions and support activities. </a:t>
            </a:r>
          </a:p>
          <a:p>
            <a:pPr marL="285750" indent="-285750">
              <a:buFont typeface="Arial" panose="020B0604020202020204" pitchFamily="34" charset="0"/>
              <a:buChar char="•"/>
            </a:pPr>
            <a:endParaRPr lang="en-US">
              <a:latin typeface="Acme" panose="02000706050000020004" pitchFamily="2" charset="0"/>
            </a:endParaRPr>
          </a:p>
          <a:p>
            <a:pPr marL="285750" indent="-285750">
              <a:buFont typeface="Arial" panose="020B0604020202020204" pitchFamily="34" charset="0"/>
              <a:buChar char="•"/>
            </a:pPr>
            <a:r>
              <a:rPr lang="en-US">
                <a:latin typeface="Acme" panose="02000706050000020004" pitchFamily="2" charset="0"/>
              </a:rPr>
              <a:t>ELSAs should work within the scope of practice to ensure the safety of the pupils they are working with.</a:t>
            </a:r>
          </a:p>
          <a:p>
            <a:pPr marL="285750" indent="-285750">
              <a:buFont typeface="Arial" panose="020B0604020202020204" pitchFamily="34" charset="0"/>
              <a:buChar char="•"/>
            </a:pPr>
            <a:endParaRPr lang="en-US">
              <a:latin typeface="Acme" panose="02000706050000020004" pitchFamily="2" charset="0"/>
            </a:endParaRPr>
          </a:p>
          <a:p>
            <a:pPr marL="285750" indent="-285750">
              <a:buFont typeface="Arial" panose="020B0604020202020204" pitchFamily="34" charset="0"/>
              <a:buChar char="•"/>
            </a:pPr>
            <a:r>
              <a:rPr lang="en-US">
                <a:latin typeface="Acme" panose="02000706050000020004" pitchFamily="2" charset="0"/>
              </a:rPr>
              <a:t>ELSAs work closely with teachers, parents, and sometimes external agencies, but they do not replace these roles. Their work is a complementary part of a wider support system.</a:t>
            </a:r>
          </a:p>
          <a:p>
            <a:pPr marL="285750" indent="-285750">
              <a:buFont typeface="Arial" panose="020B0604020202020204" pitchFamily="34" charset="0"/>
              <a:buChar char="•"/>
            </a:pPr>
            <a:endParaRPr lang="en-US">
              <a:latin typeface="Acme" panose="02000706050000020004" pitchFamily="2" charset="0"/>
            </a:endParaRPr>
          </a:p>
          <a:p>
            <a:pPr marL="285750" indent="-285750">
              <a:buFont typeface="Arial" panose="020B0604020202020204" pitchFamily="34" charset="0"/>
              <a:buChar char="•"/>
            </a:pPr>
            <a:r>
              <a:rPr lang="en-US">
                <a:latin typeface="Acme" panose="02000706050000020004" pitchFamily="2" charset="0"/>
              </a:rPr>
              <a:t>Whilst maintaining confidentiality is important, ELSAs must follow school policies regarding safeguarding and are required to report any concerns about a pupil’s welfare.</a:t>
            </a:r>
          </a:p>
          <a:p>
            <a:pPr marL="285750" indent="-285750">
              <a:buFont typeface="Arial" panose="020B0604020202020204" pitchFamily="34" charset="0"/>
              <a:buChar char="•"/>
            </a:pPr>
            <a:endParaRPr lang="en-US">
              <a:latin typeface="Acme" panose="02000706050000020004" pitchFamily="2" charset="0"/>
            </a:endParaRPr>
          </a:p>
          <a:p>
            <a:pPr marL="285750" indent="-285750">
              <a:buFont typeface="Arial" panose="020B0604020202020204" pitchFamily="34" charset="0"/>
              <a:buChar char="•"/>
            </a:pPr>
            <a:r>
              <a:rPr lang="en-US">
                <a:latin typeface="Acme"/>
              </a:rPr>
              <a:t>The support provided by ELSAs is often short-term and focused on specific goals. Long-term therapeutic needs are beyond their scope and should be referred to appropriate services. At Foxwood students are often seen over a longer period of time.  </a:t>
            </a:r>
            <a:endParaRPr lang="en-GB">
              <a:latin typeface="Acme" panose="02000706050000020004" pitchFamily="2" charset="0"/>
            </a:endParaRPr>
          </a:p>
        </p:txBody>
      </p:sp>
      <p:sp>
        <p:nvSpPr>
          <p:cNvPr id="29" name="Action Button: Go Forward or Next 28">
            <a:hlinkClick r:id="" action="ppaction://hlinkshowjump?jump=nextslide" highlightClick="1"/>
            <a:extLst>
              <a:ext uri="{FF2B5EF4-FFF2-40B4-BE49-F238E27FC236}">
                <a16:creationId xmlns:a16="http://schemas.microsoft.com/office/drawing/2014/main" id="{6296C7AC-A2F1-5ED0-885F-91D10CAADEE0}"/>
              </a:ext>
            </a:extLst>
          </p:cNvPr>
          <p:cNvSpPr/>
          <p:nvPr>
            <p:custDataLst>
              <p:tags r:id="rId2"/>
            </p:custDataLst>
          </p:nvPr>
        </p:nvSpPr>
        <p:spPr>
          <a:xfrm>
            <a:off x="11453081" y="6237818"/>
            <a:ext cx="520725" cy="426422"/>
          </a:xfrm>
          <a:prstGeom prst="actionButtonForwardNext">
            <a:avLst/>
          </a:prstGeom>
          <a:solidFill>
            <a:srgbClr val="FBDC4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669126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a:blip r:embed="rId5"/>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F2DF5D-ABEC-F2F2-00E1-61BDCE78865D}"/>
              </a:ext>
            </a:extLst>
          </p:cNvPr>
          <p:cNvSpPr txBox="1"/>
          <p:nvPr>
            <p:custDataLst>
              <p:tags r:id="rId1"/>
            </p:custDataLst>
          </p:nvPr>
        </p:nvSpPr>
        <p:spPr>
          <a:xfrm>
            <a:off x="272498" y="1717435"/>
            <a:ext cx="7195102" cy="5632311"/>
          </a:xfrm>
          <a:prstGeom prst="rect">
            <a:avLst/>
          </a:prstGeom>
          <a:noFill/>
        </p:spPr>
        <p:txBody>
          <a:bodyPr wrap="square">
            <a:spAutoFit/>
          </a:bodyPr>
          <a:lstStyle/>
          <a:p>
            <a:pPr marL="285750" indent="-285750">
              <a:buFont typeface="Arial" panose="020B0604020202020204" pitchFamily="34" charset="0"/>
              <a:buChar char="•"/>
            </a:pPr>
            <a:r>
              <a:rPr lang="en-US" b="0" i="0">
                <a:solidFill>
                  <a:srgbClr val="434343"/>
                </a:solidFill>
                <a:effectLst/>
                <a:highlight>
                  <a:srgbClr val="FFFFFF"/>
                </a:highlight>
                <a:latin typeface="Acme" panose="02000706050000020004" pitchFamily="2" charset="0"/>
                <a:ea typeface="Lato" panose="020F0502020204030203" pitchFamily="34" charset="0"/>
                <a:cs typeface="Lato" panose="020F0502020204030203" pitchFamily="34" charset="0"/>
              </a:rPr>
              <a:t>ELSAs are warm, kind and caring people who want to make pupils feel happy in school and to reach their potential socially, emotionally and academically .</a:t>
            </a:r>
          </a:p>
          <a:p>
            <a:pPr marL="285750" indent="-285750">
              <a:buFont typeface="Arial" panose="020B0604020202020204" pitchFamily="34" charset="0"/>
              <a:buChar char="•"/>
            </a:pPr>
            <a:endParaRPr lang="en-US">
              <a:solidFill>
                <a:srgbClr val="434343"/>
              </a:solidFill>
              <a:highlight>
                <a:srgbClr val="FFFFFF"/>
              </a:highlight>
              <a:latin typeface="Acme" panose="02000706050000020004" pitchFamily="2"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r>
              <a:rPr lang="en-US">
                <a:solidFill>
                  <a:srgbClr val="434343"/>
                </a:solidFill>
                <a:highlight>
                  <a:srgbClr val="FFFFFF"/>
                </a:highlight>
                <a:latin typeface="Acme" panose="02000706050000020004" pitchFamily="2" charset="0"/>
                <a:ea typeface="Lato" panose="020F0502020204030203" pitchFamily="34" charset="0"/>
                <a:cs typeface="Lato" panose="020F0502020204030203" pitchFamily="34" charset="0"/>
              </a:rPr>
              <a:t>ELSAs understand the barriers to learning that some pupils might have and can help support them with this.</a:t>
            </a:r>
          </a:p>
          <a:p>
            <a:pPr marL="285750" indent="-285750">
              <a:buFont typeface="Arial" panose="020B0604020202020204" pitchFamily="34" charset="0"/>
              <a:buChar char="•"/>
            </a:pPr>
            <a:endParaRPr lang="en-US" b="0" i="0">
              <a:solidFill>
                <a:srgbClr val="434343"/>
              </a:solidFill>
              <a:effectLst/>
              <a:highlight>
                <a:srgbClr val="FFFFFF"/>
              </a:highlight>
              <a:latin typeface="Acme" panose="02000706050000020004" pitchFamily="2"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r>
              <a:rPr lang="en-US" b="0" i="0">
                <a:solidFill>
                  <a:srgbClr val="434343"/>
                </a:solidFill>
                <a:effectLst/>
                <a:highlight>
                  <a:srgbClr val="FFFFFF"/>
                </a:highlight>
                <a:latin typeface="Acme" panose="02000706050000020004" pitchFamily="2" charset="0"/>
                <a:ea typeface="Lato" panose="020F0502020204030203" pitchFamily="34" charset="0"/>
                <a:cs typeface="Lato" panose="020F0502020204030203" pitchFamily="34" charset="0"/>
              </a:rPr>
              <a:t>ELSAs can support the pupil’s emotional development and help them cope with life’s challenges. They can help pupils find solutions to their problems.</a:t>
            </a:r>
          </a:p>
          <a:p>
            <a:pPr marL="285750" indent="-285750">
              <a:buFont typeface="Arial" panose="020B0604020202020204" pitchFamily="34" charset="0"/>
              <a:buChar char="•"/>
            </a:pPr>
            <a:endParaRPr lang="en-US">
              <a:solidFill>
                <a:srgbClr val="434343"/>
              </a:solidFill>
              <a:highlight>
                <a:srgbClr val="FFFFFF"/>
              </a:highlight>
              <a:latin typeface="Acme" panose="02000706050000020004" pitchFamily="2"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r>
              <a:rPr lang="en-US" b="0" i="0">
                <a:solidFill>
                  <a:srgbClr val="434343"/>
                </a:solidFill>
                <a:effectLst/>
                <a:highlight>
                  <a:srgbClr val="FFFFFF"/>
                </a:highlight>
                <a:latin typeface="Acme" panose="02000706050000020004" pitchFamily="2" charset="0"/>
                <a:ea typeface="Lato" panose="020F0502020204030203" pitchFamily="34" charset="0"/>
                <a:cs typeface="Lato" panose="020F0502020204030203" pitchFamily="34" charset="0"/>
              </a:rPr>
              <a:t>Relationships are key in helping pupils and young people to feel safe and nurtured. ELSA is about creating a reflective space for the pupil.</a:t>
            </a:r>
          </a:p>
          <a:p>
            <a:pPr marL="285750" indent="-285750">
              <a:buFont typeface="Arial" panose="020B0604020202020204" pitchFamily="34" charset="0"/>
              <a:buChar char="•"/>
            </a:pPr>
            <a:endParaRPr lang="en-US">
              <a:solidFill>
                <a:srgbClr val="434343"/>
              </a:solidFill>
              <a:highlight>
                <a:srgbClr val="FFFFFF"/>
              </a:highlight>
              <a:latin typeface="Acme" panose="02000706050000020004" pitchFamily="2"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r>
              <a:rPr lang="en-US">
                <a:solidFill>
                  <a:srgbClr val="434343"/>
                </a:solidFill>
                <a:latin typeface="Acme" panose="02000706050000020004" pitchFamily="2" charset="0"/>
                <a:ea typeface="Lato" panose="020F0502020204030203" pitchFamily="34" charset="0"/>
                <a:cs typeface="Lato" panose="020F0502020204030203" pitchFamily="34" charset="0"/>
              </a:rPr>
              <a:t>A strong, trusting relationship between an ELSA and the pupil is essential for creating a safe and supportive environment where the pupil feels comfortable expressing their emotions.</a:t>
            </a:r>
            <a:endParaRPr lang="en-US" b="0" i="0">
              <a:solidFill>
                <a:srgbClr val="434343"/>
              </a:solidFill>
              <a:effectLst/>
              <a:highlight>
                <a:srgbClr val="FFFFFF"/>
              </a:highlight>
              <a:latin typeface="Acme" panose="02000706050000020004" pitchFamily="2"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endParaRPr lang="en-US" b="0" i="0">
              <a:solidFill>
                <a:srgbClr val="434343"/>
              </a:solidFill>
              <a:effectLst/>
              <a:highlight>
                <a:srgbClr val="FFFFFF"/>
              </a:highlight>
              <a:latin typeface="Acme" panose="02000706050000020004" pitchFamily="2"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endParaRPr lang="en-US" b="0" i="0">
              <a:solidFill>
                <a:srgbClr val="434343"/>
              </a:solidFill>
              <a:effectLst/>
              <a:highlight>
                <a:srgbClr val="FFFFFF"/>
              </a:highlight>
              <a:latin typeface="Acme" panose="02000706050000020004" pitchFamily="2"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endParaRPr lang="en-US" b="0" i="0">
              <a:solidFill>
                <a:srgbClr val="434343"/>
              </a:solidFill>
              <a:effectLst/>
              <a:highlight>
                <a:srgbClr val="FFFFFF"/>
              </a:highlight>
              <a:latin typeface="Acme" panose="02000706050000020004" pitchFamily="2"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endParaRPr lang="en-GB">
              <a:latin typeface="Acme" panose="02000706050000020004" pitchFamily="2" charset="0"/>
              <a:ea typeface="Lato" panose="020F0502020204030203" pitchFamily="34" charset="0"/>
              <a:cs typeface="Lato" panose="020F0502020204030203" pitchFamily="34" charset="0"/>
            </a:endParaRPr>
          </a:p>
        </p:txBody>
      </p:sp>
      <p:sp>
        <p:nvSpPr>
          <p:cNvPr id="16" name="TextBox 15">
            <a:hlinkClick r:id="rId6"/>
            <a:extLst>
              <a:ext uri="{FF2B5EF4-FFF2-40B4-BE49-F238E27FC236}">
                <a16:creationId xmlns:a16="http://schemas.microsoft.com/office/drawing/2014/main" id="{CB3884D0-ED9E-6B7E-3BF2-3AA14766A909}"/>
              </a:ext>
            </a:extLst>
          </p:cNvPr>
          <p:cNvSpPr txBox="1"/>
          <p:nvPr>
            <p:custDataLst>
              <p:tags r:id="rId2"/>
            </p:custDataLst>
          </p:nvPr>
        </p:nvSpPr>
        <p:spPr>
          <a:xfrm>
            <a:off x="6679830" y="6020594"/>
            <a:ext cx="1575540" cy="646331"/>
          </a:xfrm>
          <a:prstGeom prst="rect">
            <a:avLst/>
          </a:prstGeom>
          <a:solidFill>
            <a:srgbClr val="FBDC46"/>
          </a:solidFill>
        </p:spPr>
        <p:txBody>
          <a:bodyPr wrap="square" rtlCol="0">
            <a:spAutoFit/>
          </a:bodyPr>
          <a:lstStyle/>
          <a:p>
            <a:pPr algn="ctr"/>
            <a:r>
              <a:rPr lang="en-GB">
                <a:latin typeface="Acme" panose="02000706050000020004" pitchFamily="2" charset="0"/>
              </a:rPr>
              <a:t>ELSA Characteristics</a:t>
            </a:r>
          </a:p>
        </p:txBody>
      </p:sp>
      <p:sp>
        <p:nvSpPr>
          <p:cNvPr id="17" name="Action Button: Go Forward or Next 16">
            <a:hlinkClick r:id="" action="ppaction://hlinkshowjump?jump=nextslide" highlightClick="1"/>
            <a:extLst>
              <a:ext uri="{FF2B5EF4-FFF2-40B4-BE49-F238E27FC236}">
                <a16:creationId xmlns:a16="http://schemas.microsoft.com/office/drawing/2014/main" id="{8BCB7C17-F6AF-86A8-8307-0578EDD20716}"/>
              </a:ext>
            </a:extLst>
          </p:cNvPr>
          <p:cNvSpPr/>
          <p:nvPr>
            <p:custDataLst>
              <p:tags r:id="rId3"/>
            </p:custDataLst>
          </p:nvPr>
        </p:nvSpPr>
        <p:spPr>
          <a:xfrm>
            <a:off x="11453081" y="6237818"/>
            <a:ext cx="520725" cy="426422"/>
          </a:xfrm>
          <a:prstGeom prst="actionButtonForwardNext">
            <a:avLst/>
          </a:prstGeom>
          <a:solidFill>
            <a:srgbClr val="FBDC4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344423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a:blip r:embed="rId4"/>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E2CF0AD-DE6A-E046-2731-9D4385D26FC2}"/>
              </a:ext>
            </a:extLst>
          </p:cNvPr>
          <p:cNvSpPr txBox="1"/>
          <p:nvPr>
            <p:custDataLst>
              <p:tags r:id="rId1"/>
            </p:custDataLst>
          </p:nvPr>
        </p:nvSpPr>
        <p:spPr>
          <a:xfrm>
            <a:off x="531910" y="1826040"/>
            <a:ext cx="11762465" cy="4801314"/>
          </a:xfrm>
          <a:prstGeom prst="rect">
            <a:avLst/>
          </a:prstGeom>
          <a:noFill/>
        </p:spPr>
        <p:txBody>
          <a:bodyPr wrap="square">
            <a:spAutoFit/>
          </a:bodyPr>
          <a:lstStyle/>
          <a:p>
            <a:pPr marL="285750" indent="-285750">
              <a:buFont typeface="Arial" panose="020B0604020202020204" pitchFamily="34" charset="0"/>
              <a:buChar char="•"/>
            </a:pPr>
            <a:r>
              <a:rPr lang="en-US" b="0" i="0">
                <a:solidFill>
                  <a:srgbClr val="434343"/>
                </a:solidFill>
                <a:effectLst/>
                <a:highlight>
                  <a:srgbClr val="FFFFFF"/>
                </a:highlight>
                <a:latin typeface="Acme" panose="02000706050000020004" pitchFamily="2" charset="0"/>
                <a:ea typeface="Lato" panose="020F0502020204030203" pitchFamily="34" charset="0"/>
                <a:cs typeface="Lato" panose="020F0502020204030203" pitchFamily="34" charset="0"/>
              </a:rPr>
              <a:t>Loss and bereavement</a:t>
            </a:r>
          </a:p>
          <a:p>
            <a:pPr marL="285750" indent="-285750">
              <a:buFont typeface="Arial" panose="020B0604020202020204" pitchFamily="34" charset="0"/>
              <a:buChar char="•"/>
            </a:pPr>
            <a:r>
              <a:rPr lang="en-US" b="0" i="0">
                <a:solidFill>
                  <a:srgbClr val="434343"/>
                </a:solidFill>
                <a:effectLst/>
                <a:highlight>
                  <a:srgbClr val="FFFFFF"/>
                </a:highlight>
                <a:latin typeface="Acme" panose="02000706050000020004" pitchFamily="2" charset="0"/>
                <a:ea typeface="Lato" panose="020F0502020204030203" pitchFamily="34" charset="0"/>
                <a:cs typeface="Lato" panose="020F0502020204030203" pitchFamily="34" charset="0"/>
              </a:rPr>
              <a:t>Emotional Literacy</a:t>
            </a:r>
          </a:p>
          <a:p>
            <a:pPr marL="285750" indent="-285750">
              <a:buFont typeface="Arial" panose="020B0604020202020204" pitchFamily="34" charset="0"/>
              <a:buChar char="•"/>
            </a:pPr>
            <a:r>
              <a:rPr lang="en-US" b="0" i="0">
                <a:solidFill>
                  <a:srgbClr val="434343"/>
                </a:solidFill>
                <a:effectLst/>
                <a:highlight>
                  <a:srgbClr val="FFFFFF"/>
                </a:highlight>
                <a:latin typeface="Acme" panose="02000706050000020004" pitchFamily="2" charset="0"/>
                <a:ea typeface="Lato" panose="020F0502020204030203" pitchFamily="34" charset="0"/>
                <a:cs typeface="Lato" panose="020F0502020204030203" pitchFamily="34" charset="0"/>
              </a:rPr>
              <a:t>Self-esteem</a:t>
            </a:r>
          </a:p>
          <a:p>
            <a:pPr marL="285750" indent="-285750">
              <a:buFont typeface="Arial" panose="020B0604020202020204" pitchFamily="34" charset="0"/>
              <a:buChar char="•"/>
            </a:pPr>
            <a:r>
              <a:rPr lang="en-US" b="0" i="0">
                <a:solidFill>
                  <a:srgbClr val="434343"/>
                </a:solidFill>
                <a:effectLst/>
                <a:highlight>
                  <a:srgbClr val="FFFFFF"/>
                </a:highlight>
                <a:latin typeface="Acme" panose="02000706050000020004" pitchFamily="2" charset="0"/>
                <a:ea typeface="Lato" panose="020F0502020204030203" pitchFamily="34" charset="0"/>
                <a:cs typeface="Lato" panose="020F0502020204030203" pitchFamily="34" charset="0"/>
              </a:rPr>
              <a:t>Social Skills</a:t>
            </a:r>
          </a:p>
          <a:p>
            <a:pPr marL="285750" indent="-285750">
              <a:buFont typeface="Arial" panose="020B0604020202020204" pitchFamily="34" charset="0"/>
              <a:buChar char="•"/>
            </a:pPr>
            <a:r>
              <a:rPr lang="en-US" b="0" i="0">
                <a:solidFill>
                  <a:srgbClr val="434343"/>
                </a:solidFill>
                <a:effectLst/>
                <a:highlight>
                  <a:srgbClr val="FFFFFF"/>
                </a:highlight>
                <a:latin typeface="Acme" panose="02000706050000020004" pitchFamily="2" charset="0"/>
                <a:ea typeface="Lato" panose="020F0502020204030203" pitchFamily="34" charset="0"/>
                <a:cs typeface="Lato" panose="020F0502020204030203" pitchFamily="34" charset="0"/>
              </a:rPr>
              <a:t>Friendship issues</a:t>
            </a:r>
          </a:p>
          <a:p>
            <a:pPr marL="285750" indent="-285750">
              <a:buFont typeface="Arial" panose="020B0604020202020204" pitchFamily="34" charset="0"/>
              <a:buChar char="•"/>
            </a:pPr>
            <a:r>
              <a:rPr lang="en-US" b="0" i="0">
                <a:solidFill>
                  <a:srgbClr val="434343"/>
                </a:solidFill>
                <a:effectLst/>
                <a:highlight>
                  <a:srgbClr val="FFFFFF"/>
                </a:highlight>
                <a:latin typeface="Acme" panose="02000706050000020004" pitchFamily="2" charset="0"/>
                <a:ea typeface="Lato" panose="020F0502020204030203" pitchFamily="34" charset="0"/>
                <a:cs typeface="Lato" panose="020F0502020204030203" pitchFamily="34" charset="0"/>
              </a:rPr>
              <a:t>Relationships</a:t>
            </a:r>
          </a:p>
          <a:p>
            <a:pPr marL="285750" indent="-285750">
              <a:buFont typeface="Arial" panose="020B0604020202020204" pitchFamily="34" charset="0"/>
              <a:buChar char="•"/>
            </a:pPr>
            <a:r>
              <a:rPr lang="en-US" b="0" i="0">
                <a:solidFill>
                  <a:srgbClr val="434343"/>
                </a:solidFill>
                <a:effectLst/>
                <a:highlight>
                  <a:srgbClr val="FFFFFF"/>
                </a:highlight>
                <a:latin typeface="Acme" panose="02000706050000020004" pitchFamily="2" charset="0"/>
                <a:ea typeface="Lato" panose="020F0502020204030203" pitchFamily="34" charset="0"/>
                <a:cs typeface="Lato" panose="020F0502020204030203" pitchFamily="34" charset="0"/>
              </a:rPr>
              <a:t>Managing strong feelings</a:t>
            </a:r>
          </a:p>
          <a:p>
            <a:pPr marL="285750" indent="-285750">
              <a:buFont typeface="Arial" panose="020B0604020202020204" pitchFamily="34" charset="0"/>
              <a:buChar char="•"/>
            </a:pPr>
            <a:r>
              <a:rPr lang="en-US" b="0" i="0">
                <a:solidFill>
                  <a:srgbClr val="434343"/>
                </a:solidFill>
                <a:effectLst/>
                <a:highlight>
                  <a:srgbClr val="FFFFFF"/>
                </a:highlight>
                <a:latin typeface="Acme" panose="02000706050000020004" pitchFamily="2" charset="0"/>
                <a:ea typeface="Lato" panose="020F0502020204030203" pitchFamily="34" charset="0"/>
                <a:cs typeface="Lato" panose="020F0502020204030203" pitchFamily="34" charset="0"/>
              </a:rPr>
              <a:t>Anxiety and worries</a:t>
            </a:r>
          </a:p>
          <a:p>
            <a:pPr marL="285750" indent="-285750">
              <a:buFont typeface="Arial" panose="020B0604020202020204" pitchFamily="34" charset="0"/>
              <a:buChar char="•"/>
            </a:pPr>
            <a:r>
              <a:rPr lang="en-US" b="0" i="0">
                <a:solidFill>
                  <a:srgbClr val="434343"/>
                </a:solidFill>
                <a:effectLst/>
                <a:highlight>
                  <a:srgbClr val="FFFFFF"/>
                </a:highlight>
                <a:latin typeface="Acme" panose="02000706050000020004" pitchFamily="2" charset="0"/>
                <a:ea typeface="Lato" panose="020F0502020204030203" pitchFamily="34" charset="0"/>
                <a:cs typeface="Lato" panose="020F0502020204030203" pitchFamily="34" charset="0"/>
              </a:rPr>
              <a:t>Bullying</a:t>
            </a:r>
          </a:p>
          <a:p>
            <a:pPr marL="285750" indent="-285750">
              <a:buFont typeface="Arial" panose="020B0604020202020204" pitchFamily="34" charset="0"/>
              <a:buChar char="•"/>
            </a:pPr>
            <a:r>
              <a:rPr lang="en-US" b="0" i="0">
                <a:solidFill>
                  <a:srgbClr val="434343"/>
                </a:solidFill>
                <a:effectLst/>
                <a:highlight>
                  <a:srgbClr val="FFFFFF"/>
                </a:highlight>
                <a:latin typeface="Acme" panose="02000706050000020004" pitchFamily="2" charset="0"/>
                <a:ea typeface="Lato" panose="020F0502020204030203" pitchFamily="34" charset="0"/>
                <a:cs typeface="Lato" panose="020F0502020204030203" pitchFamily="34" charset="0"/>
              </a:rPr>
              <a:t>Conflict</a:t>
            </a:r>
          </a:p>
          <a:p>
            <a:pPr marL="285750" indent="-285750">
              <a:buFont typeface="Arial" panose="020B0604020202020204" pitchFamily="34" charset="0"/>
              <a:buChar char="•"/>
            </a:pPr>
            <a:r>
              <a:rPr lang="en-US" b="0" i="0">
                <a:solidFill>
                  <a:srgbClr val="434343"/>
                </a:solidFill>
                <a:effectLst/>
                <a:highlight>
                  <a:srgbClr val="FFFFFF"/>
                </a:highlight>
                <a:latin typeface="Acme" panose="02000706050000020004" pitchFamily="2" charset="0"/>
                <a:ea typeface="Lato" panose="020F0502020204030203" pitchFamily="34" charset="0"/>
                <a:cs typeface="Lato" panose="020F0502020204030203" pitchFamily="34" charset="0"/>
              </a:rPr>
              <a:t>Emotional Regulation</a:t>
            </a:r>
          </a:p>
          <a:p>
            <a:pPr marL="285750" indent="-285750">
              <a:buFont typeface="Arial" panose="020B0604020202020204" pitchFamily="34" charset="0"/>
              <a:buChar char="•"/>
            </a:pPr>
            <a:r>
              <a:rPr lang="en-US" b="0" i="0">
                <a:solidFill>
                  <a:srgbClr val="434343"/>
                </a:solidFill>
                <a:effectLst/>
                <a:highlight>
                  <a:srgbClr val="FFFFFF"/>
                </a:highlight>
                <a:latin typeface="Acme" panose="02000706050000020004" pitchFamily="2" charset="0"/>
                <a:ea typeface="Lato" panose="020F0502020204030203" pitchFamily="34" charset="0"/>
                <a:cs typeface="Lato" panose="020F0502020204030203" pitchFamily="34" charset="0"/>
              </a:rPr>
              <a:t>Growth Mindset</a:t>
            </a:r>
          </a:p>
          <a:p>
            <a:pPr marL="285750" indent="-285750">
              <a:buFont typeface="Arial" panose="020B0604020202020204" pitchFamily="34" charset="0"/>
              <a:buChar char="•"/>
            </a:pPr>
            <a:r>
              <a:rPr lang="en-US" b="0" i="0">
                <a:solidFill>
                  <a:srgbClr val="434343"/>
                </a:solidFill>
                <a:effectLst/>
                <a:highlight>
                  <a:srgbClr val="FFFFFF"/>
                </a:highlight>
                <a:latin typeface="Acme" panose="02000706050000020004" pitchFamily="2" charset="0"/>
                <a:ea typeface="Lato" panose="020F0502020204030203" pitchFamily="34" charset="0"/>
                <a:cs typeface="Lato" panose="020F0502020204030203" pitchFamily="34" charset="0"/>
              </a:rPr>
              <a:t>Social and therapeutic stories</a:t>
            </a:r>
          </a:p>
          <a:p>
            <a:pPr marL="285750" indent="-285750">
              <a:buFont typeface="Arial" panose="020B0604020202020204" pitchFamily="34" charset="0"/>
              <a:buChar char="•"/>
            </a:pPr>
            <a:r>
              <a:rPr lang="en-US" b="0" i="0">
                <a:solidFill>
                  <a:srgbClr val="434343"/>
                </a:solidFill>
                <a:effectLst/>
                <a:highlight>
                  <a:srgbClr val="FFFFFF"/>
                </a:highlight>
                <a:latin typeface="Acme" panose="02000706050000020004" pitchFamily="2" charset="0"/>
                <a:ea typeface="Lato" panose="020F0502020204030203" pitchFamily="34" charset="0"/>
                <a:cs typeface="Lato" panose="020F0502020204030203" pitchFamily="34" charset="0"/>
              </a:rPr>
              <a:t>Problem solving</a:t>
            </a:r>
          </a:p>
          <a:p>
            <a:pPr marL="285750" indent="-285750">
              <a:buFont typeface="Arial" panose="020B0604020202020204" pitchFamily="34" charset="0"/>
              <a:buChar char="•"/>
            </a:pPr>
            <a:endParaRPr lang="en-US" b="0" i="0">
              <a:solidFill>
                <a:srgbClr val="434343"/>
              </a:solidFill>
              <a:effectLst/>
              <a:highlight>
                <a:srgbClr val="FFFFFF"/>
              </a:highlight>
              <a:latin typeface="Acme" panose="02000706050000020004" pitchFamily="2"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endParaRPr lang="en-US" b="0" i="0">
              <a:solidFill>
                <a:srgbClr val="434343"/>
              </a:solidFill>
              <a:effectLst/>
              <a:highlight>
                <a:srgbClr val="FFFFFF"/>
              </a:highlight>
              <a:latin typeface="Acme" panose="02000706050000020004" pitchFamily="2"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endParaRPr lang="en-GB">
              <a:latin typeface="Acme" panose="02000706050000020004" pitchFamily="2" charset="0"/>
              <a:ea typeface="Lato" panose="020F0502020204030203" pitchFamily="34" charset="0"/>
              <a:cs typeface="Lato" panose="020F0502020204030203" pitchFamily="34" charset="0"/>
            </a:endParaRPr>
          </a:p>
        </p:txBody>
      </p:sp>
      <p:sp>
        <p:nvSpPr>
          <p:cNvPr id="33" name="Action Button: Go Forward or Next 32">
            <a:hlinkClick r:id="" action="ppaction://hlinkshowjump?jump=nextslide" highlightClick="1"/>
            <a:extLst>
              <a:ext uri="{FF2B5EF4-FFF2-40B4-BE49-F238E27FC236}">
                <a16:creationId xmlns:a16="http://schemas.microsoft.com/office/drawing/2014/main" id="{EBFFC455-90CD-0FD6-41A4-A0B65D5523D2}"/>
              </a:ext>
            </a:extLst>
          </p:cNvPr>
          <p:cNvSpPr/>
          <p:nvPr>
            <p:custDataLst>
              <p:tags r:id="rId2"/>
            </p:custDataLst>
          </p:nvPr>
        </p:nvSpPr>
        <p:spPr>
          <a:xfrm>
            <a:off x="11453081" y="6237818"/>
            <a:ext cx="520725" cy="426422"/>
          </a:xfrm>
          <a:prstGeom prst="actionButtonForwardNext">
            <a:avLst/>
          </a:prstGeom>
          <a:solidFill>
            <a:srgbClr val="FBDC4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309537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FLATTEN" val="true"/>
</p:tagLst>
</file>

<file path=ppt/tags/tag10.xml><?xml version="1.0" encoding="utf-8"?>
<p:tagLst xmlns:a="http://schemas.openxmlformats.org/drawingml/2006/main" xmlns:r="http://schemas.openxmlformats.org/officeDocument/2006/relationships" xmlns:p="http://schemas.openxmlformats.org/presentationml/2006/main">
  <p:tag name="FLATTEN" val="true"/>
</p:tagLst>
</file>

<file path=ppt/tags/tag11.xml><?xml version="1.0" encoding="utf-8"?>
<p:tagLst xmlns:a="http://schemas.openxmlformats.org/drawingml/2006/main" xmlns:r="http://schemas.openxmlformats.org/officeDocument/2006/relationships" xmlns:p="http://schemas.openxmlformats.org/presentationml/2006/main">
  <p:tag name="FLATTEN" val="true"/>
</p:tagLst>
</file>

<file path=ppt/tags/tag12.xml><?xml version="1.0" encoding="utf-8"?>
<p:tagLst xmlns:a="http://schemas.openxmlformats.org/drawingml/2006/main" xmlns:r="http://schemas.openxmlformats.org/officeDocument/2006/relationships" xmlns:p="http://schemas.openxmlformats.org/presentationml/2006/main">
  <p:tag name="FLATTEN" val="true"/>
</p:tagLst>
</file>

<file path=ppt/tags/tag13.xml><?xml version="1.0" encoding="utf-8"?>
<p:tagLst xmlns:a="http://schemas.openxmlformats.org/drawingml/2006/main" xmlns:r="http://schemas.openxmlformats.org/officeDocument/2006/relationships" xmlns:p="http://schemas.openxmlformats.org/presentationml/2006/main">
  <p:tag name="FLATTEN" val="true"/>
</p:tagLst>
</file>

<file path=ppt/tags/tag14.xml><?xml version="1.0" encoding="utf-8"?>
<p:tagLst xmlns:a="http://schemas.openxmlformats.org/drawingml/2006/main" xmlns:r="http://schemas.openxmlformats.org/officeDocument/2006/relationships" xmlns:p="http://schemas.openxmlformats.org/presentationml/2006/main">
  <p:tag name="FLATTEN" val="true"/>
</p:tagLst>
</file>

<file path=ppt/tags/tag15.xml><?xml version="1.0" encoding="utf-8"?>
<p:tagLst xmlns:a="http://schemas.openxmlformats.org/drawingml/2006/main" xmlns:r="http://schemas.openxmlformats.org/officeDocument/2006/relationships" xmlns:p="http://schemas.openxmlformats.org/presentationml/2006/main">
  <p:tag name="FLATTEN" val="true"/>
</p:tagLst>
</file>

<file path=ppt/tags/tag16.xml><?xml version="1.0" encoding="utf-8"?>
<p:tagLst xmlns:a="http://schemas.openxmlformats.org/drawingml/2006/main" xmlns:r="http://schemas.openxmlformats.org/officeDocument/2006/relationships" xmlns:p="http://schemas.openxmlformats.org/presentationml/2006/main">
  <p:tag name="FLATTEN" val="true"/>
</p:tagLst>
</file>

<file path=ppt/tags/tag17.xml><?xml version="1.0" encoding="utf-8"?>
<p:tagLst xmlns:a="http://schemas.openxmlformats.org/drawingml/2006/main" xmlns:r="http://schemas.openxmlformats.org/officeDocument/2006/relationships" xmlns:p="http://schemas.openxmlformats.org/presentationml/2006/main">
  <p:tag name="FLATTEN" val="true"/>
</p:tagLst>
</file>

<file path=ppt/tags/tag18.xml><?xml version="1.0" encoding="utf-8"?>
<p:tagLst xmlns:a="http://schemas.openxmlformats.org/drawingml/2006/main" xmlns:r="http://schemas.openxmlformats.org/officeDocument/2006/relationships" xmlns:p="http://schemas.openxmlformats.org/presentationml/2006/main">
  <p:tag name="FLATTEN" val="true"/>
</p:tagLst>
</file>

<file path=ppt/tags/tag19.xml><?xml version="1.0" encoding="utf-8"?>
<p:tagLst xmlns:a="http://schemas.openxmlformats.org/drawingml/2006/main" xmlns:r="http://schemas.openxmlformats.org/officeDocument/2006/relationships" xmlns:p="http://schemas.openxmlformats.org/presentationml/2006/main">
  <p:tag name="FLATTEN" val="true"/>
</p:tagLst>
</file>

<file path=ppt/tags/tag2.xml><?xml version="1.0" encoding="utf-8"?>
<p:tagLst xmlns:a="http://schemas.openxmlformats.org/drawingml/2006/main" xmlns:r="http://schemas.openxmlformats.org/officeDocument/2006/relationships" xmlns:p="http://schemas.openxmlformats.org/presentationml/2006/main">
  <p:tag name="FLATTEN" val="true"/>
</p:tagLst>
</file>

<file path=ppt/tags/tag20.xml><?xml version="1.0" encoding="utf-8"?>
<p:tagLst xmlns:a="http://schemas.openxmlformats.org/drawingml/2006/main" xmlns:r="http://schemas.openxmlformats.org/officeDocument/2006/relationships" xmlns:p="http://schemas.openxmlformats.org/presentationml/2006/main">
  <p:tag name="FLATTEN" val="true"/>
</p:tagLst>
</file>

<file path=ppt/tags/tag21.xml><?xml version="1.0" encoding="utf-8"?>
<p:tagLst xmlns:a="http://schemas.openxmlformats.org/drawingml/2006/main" xmlns:r="http://schemas.openxmlformats.org/officeDocument/2006/relationships" xmlns:p="http://schemas.openxmlformats.org/presentationml/2006/main">
  <p:tag name="FLATTEN" val="true"/>
</p:tagLst>
</file>

<file path=ppt/tags/tag22.xml><?xml version="1.0" encoding="utf-8"?>
<p:tagLst xmlns:a="http://schemas.openxmlformats.org/drawingml/2006/main" xmlns:r="http://schemas.openxmlformats.org/officeDocument/2006/relationships" xmlns:p="http://schemas.openxmlformats.org/presentationml/2006/main">
  <p:tag name="FLATTEN" val="true"/>
</p:tagLst>
</file>

<file path=ppt/tags/tag23.xml><?xml version="1.0" encoding="utf-8"?>
<p:tagLst xmlns:a="http://schemas.openxmlformats.org/drawingml/2006/main" xmlns:r="http://schemas.openxmlformats.org/officeDocument/2006/relationships" xmlns:p="http://schemas.openxmlformats.org/presentationml/2006/main">
  <p:tag name="FLATTEN" val="true"/>
</p:tagLst>
</file>

<file path=ppt/tags/tag24.xml><?xml version="1.0" encoding="utf-8"?>
<p:tagLst xmlns:a="http://schemas.openxmlformats.org/drawingml/2006/main" xmlns:r="http://schemas.openxmlformats.org/officeDocument/2006/relationships" xmlns:p="http://schemas.openxmlformats.org/presentationml/2006/main">
  <p:tag name="FLATTEN" val="true"/>
</p:tagLst>
</file>

<file path=ppt/tags/tag25.xml><?xml version="1.0" encoding="utf-8"?>
<p:tagLst xmlns:a="http://schemas.openxmlformats.org/drawingml/2006/main" xmlns:r="http://schemas.openxmlformats.org/officeDocument/2006/relationships" xmlns:p="http://schemas.openxmlformats.org/presentationml/2006/main">
  <p:tag name="FLATTEN" val="true"/>
</p:tagLst>
</file>

<file path=ppt/tags/tag26.xml><?xml version="1.0" encoding="utf-8"?>
<p:tagLst xmlns:a="http://schemas.openxmlformats.org/drawingml/2006/main" xmlns:r="http://schemas.openxmlformats.org/officeDocument/2006/relationships" xmlns:p="http://schemas.openxmlformats.org/presentationml/2006/main">
  <p:tag name="FLATTEN" val="true"/>
</p:tagLst>
</file>

<file path=ppt/tags/tag27.xml><?xml version="1.0" encoding="utf-8"?>
<p:tagLst xmlns:a="http://schemas.openxmlformats.org/drawingml/2006/main" xmlns:r="http://schemas.openxmlformats.org/officeDocument/2006/relationships" xmlns:p="http://schemas.openxmlformats.org/presentationml/2006/main">
  <p:tag name="FLATTEN" val="true"/>
</p:tagLst>
</file>

<file path=ppt/tags/tag28.xml><?xml version="1.0" encoding="utf-8"?>
<p:tagLst xmlns:a="http://schemas.openxmlformats.org/drawingml/2006/main" xmlns:r="http://schemas.openxmlformats.org/officeDocument/2006/relationships" xmlns:p="http://schemas.openxmlformats.org/presentationml/2006/main">
  <p:tag name="FLATTEN" val="true"/>
</p:tagLst>
</file>

<file path=ppt/tags/tag29.xml><?xml version="1.0" encoding="utf-8"?>
<p:tagLst xmlns:a="http://schemas.openxmlformats.org/drawingml/2006/main" xmlns:r="http://schemas.openxmlformats.org/officeDocument/2006/relationships" xmlns:p="http://schemas.openxmlformats.org/presentationml/2006/main">
  <p:tag name="FLATTEN" val="true"/>
</p:tagLst>
</file>

<file path=ppt/tags/tag3.xml><?xml version="1.0" encoding="utf-8"?>
<p:tagLst xmlns:a="http://schemas.openxmlformats.org/drawingml/2006/main" xmlns:r="http://schemas.openxmlformats.org/officeDocument/2006/relationships" xmlns:p="http://schemas.openxmlformats.org/presentationml/2006/main">
  <p:tag name="FLATTEN" val="true"/>
</p:tagLst>
</file>

<file path=ppt/tags/tag30.xml><?xml version="1.0" encoding="utf-8"?>
<p:tagLst xmlns:a="http://schemas.openxmlformats.org/drawingml/2006/main" xmlns:r="http://schemas.openxmlformats.org/officeDocument/2006/relationships" xmlns:p="http://schemas.openxmlformats.org/presentationml/2006/main">
  <p:tag name="FLATTEN" val="true"/>
</p:tagLst>
</file>

<file path=ppt/tags/tag31.xml><?xml version="1.0" encoding="utf-8"?>
<p:tagLst xmlns:a="http://schemas.openxmlformats.org/drawingml/2006/main" xmlns:r="http://schemas.openxmlformats.org/officeDocument/2006/relationships" xmlns:p="http://schemas.openxmlformats.org/presentationml/2006/main">
  <p:tag name="FLATTEN" val="true"/>
</p:tagLst>
</file>

<file path=ppt/tags/tag32.xml><?xml version="1.0" encoding="utf-8"?>
<p:tagLst xmlns:a="http://schemas.openxmlformats.org/drawingml/2006/main" xmlns:r="http://schemas.openxmlformats.org/officeDocument/2006/relationships" xmlns:p="http://schemas.openxmlformats.org/presentationml/2006/main">
  <p:tag name="FLATTEN" val="true"/>
</p:tagLst>
</file>

<file path=ppt/tags/tag33.xml><?xml version="1.0" encoding="utf-8"?>
<p:tagLst xmlns:a="http://schemas.openxmlformats.org/drawingml/2006/main" xmlns:r="http://schemas.openxmlformats.org/officeDocument/2006/relationships" xmlns:p="http://schemas.openxmlformats.org/presentationml/2006/main">
  <p:tag name="FLATTEN" val="true"/>
</p:tagLst>
</file>

<file path=ppt/tags/tag34.xml><?xml version="1.0" encoding="utf-8"?>
<p:tagLst xmlns:a="http://schemas.openxmlformats.org/drawingml/2006/main" xmlns:r="http://schemas.openxmlformats.org/officeDocument/2006/relationships" xmlns:p="http://schemas.openxmlformats.org/presentationml/2006/main">
  <p:tag name="FLATTEN" val="true"/>
</p:tagLst>
</file>

<file path=ppt/tags/tag35.xml><?xml version="1.0" encoding="utf-8"?>
<p:tagLst xmlns:a="http://schemas.openxmlformats.org/drawingml/2006/main" xmlns:r="http://schemas.openxmlformats.org/officeDocument/2006/relationships" xmlns:p="http://schemas.openxmlformats.org/presentationml/2006/main">
  <p:tag name="FLATTEN" val="true"/>
</p:tagLst>
</file>

<file path=ppt/tags/tag36.xml><?xml version="1.0" encoding="utf-8"?>
<p:tagLst xmlns:a="http://schemas.openxmlformats.org/drawingml/2006/main" xmlns:r="http://schemas.openxmlformats.org/officeDocument/2006/relationships" xmlns:p="http://schemas.openxmlformats.org/presentationml/2006/main">
  <p:tag name="FLATTEN" val="true"/>
</p:tagLst>
</file>

<file path=ppt/tags/tag37.xml><?xml version="1.0" encoding="utf-8"?>
<p:tagLst xmlns:a="http://schemas.openxmlformats.org/drawingml/2006/main" xmlns:r="http://schemas.openxmlformats.org/officeDocument/2006/relationships" xmlns:p="http://schemas.openxmlformats.org/presentationml/2006/main">
  <p:tag name="FLATTEN" val="true"/>
</p:tagLst>
</file>

<file path=ppt/tags/tag38.xml><?xml version="1.0" encoding="utf-8"?>
<p:tagLst xmlns:a="http://schemas.openxmlformats.org/drawingml/2006/main" xmlns:r="http://schemas.openxmlformats.org/officeDocument/2006/relationships" xmlns:p="http://schemas.openxmlformats.org/presentationml/2006/main">
  <p:tag name="FLATTEN" val="true"/>
</p:tagLst>
</file>

<file path=ppt/tags/tag39.xml><?xml version="1.0" encoding="utf-8"?>
<p:tagLst xmlns:a="http://schemas.openxmlformats.org/drawingml/2006/main" xmlns:r="http://schemas.openxmlformats.org/officeDocument/2006/relationships" xmlns:p="http://schemas.openxmlformats.org/presentationml/2006/main">
  <p:tag name="FLATTEN" val="true"/>
</p:tagLst>
</file>

<file path=ppt/tags/tag4.xml><?xml version="1.0" encoding="utf-8"?>
<p:tagLst xmlns:a="http://schemas.openxmlformats.org/drawingml/2006/main" xmlns:r="http://schemas.openxmlformats.org/officeDocument/2006/relationships" xmlns:p="http://schemas.openxmlformats.org/presentationml/2006/main">
  <p:tag name="FLATTEN" val="true"/>
</p:tagLst>
</file>

<file path=ppt/tags/tag40.xml><?xml version="1.0" encoding="utf-8"?>
<p:tagLst xmlns:a="http://schemas.openxmlformats.org/drawingml/2006/main" xmlns:r="http://schemas.openxmlformats.org/officeDocument/2006/relationships" xmlns:p="http://schemas.openxmlformats.org/presentationml/2006/main">
  <p:tag name="FLATTEN" val="true"/>
</p:tagLst>
</file>

<file path=ppt/tags/tag41.xml><?xml version="1.0" encoding="utf-8"?>
<p:tagLst xmlns:a="http://schemas.openxmlformats.org/drawingml/2006/main" xmlns:r="http://schemas.openxmlformats.org/officeDocument/2006/relationships" xmlns:p="http://schemas.openxmlformats.org/presentationml/2006/main">
  <p:tag name="FLATTEN" val="true"/>
</p:tagLst>
</file>

<file path=ppt/tags/tag42.xml><?xml version="1.0" encoding="utf-8"?>
<p:tagLst xmlns:a="http://schemas.openxmlformats.org/drawingml/2006/main" xmlns:r="http://schemas.openxmlformats.org/officeDocument/2006/relationships" xmlns:p="http://schemas.openxmlformats.org/presentationml/2006/main">
  <p:tag name="FLATTEN" val="true"/>
</p:tagLst>
</file>

<file path=ppt/tags/tag43.xml><?xml version="1.0" encoding="utf-8"?>
<p:tagLst xmlns:a="http://schemas.openxmlformats.org/drawingml/2006/main" xmlns:r="http://schemas.openxmlformats.org/officeDocument/2006/relationships" xmlns:p="http://schemas.openxmlformats.org/presentationml/2006/main">
  <p:tag name="FLATTEN" val="true"/>
</p:tagLst>
</file>

<file path=ppt/tags/tag44.xml><?xml version="1.0" encoding="utf-8"?>
<p:tagLst xmlns:a="http://schemas.openxmlformats.org/drawingml/2006/main" xmlns:r="http://schemas.openxmlformats.org/officeDocument/2006/relationships" xmlns:p="http://schemas.openxmlformats.org/presentationml/2006/main">
  <p:tag name="FLATTEN" val="true"/>
</p:tagLst>
</file>

<file path=ppt/tags/tag45.xml><?xml version="1.0" encoding="utf-8"?>
<p:tagLst xmlns:a="http://schemas.openxmlformats.org/drawingml/2006/main" xmlns:r="http://schemas.openxmlformats.org/officeDocument/2006/relationships" xmlns:p="http://schemas.openxmlformats.org/presentationml/2006/main">
  <p:tag name="FLATTEN" val="true"/>
</p:tagLst>
</file>

<file path=ppt/tags/tag46.xml><?xml version="1.0" encoding="utf-8"?>
<p:tagLst xmlns:a="http://schemas.openxmlformats.org/drawingml/2006/main" xmlns:r="http://schemas.openxmlformats.org/officeDocument/2006/relationships" xmlns:p="http://schemas.openxmlformats.org/presentationml/2006/main">
  <p:tag name="FLATTEN" val="true"/>
</p:tagLst>
</file>

<file path=ppt/tags/tag47.xml><?xml version="1.0" encoding="utf-8"?>
<p:tagLst xmlns:a="http://schemas.openxmlformats.org/drawingml/2006/main" xmlns:r="http://schemas.openxmlformats.org/officeDocument/2006/relationships" xmlns:p="http://schemas.openxmlformats.org/presentationml/2006/main">
  <p:tag name="FLATTEN" val="true"/>
</p:tagLst>
</file>

<file path=ppt/tags/tag48.xml><?xml version="1.0" encoding="utf-8"?>
<p:tagLst xmlns:a="http://schemas.openxmlformats.org/drawingml/2006/main" xmlns:r="http://schemas.openxmlformats.org/officeDocument/2006/relationships" xmlns:p="http://schemas.openxmlformats.org/presentationml/2006/main">
  <p:tag name="FLATTEN" val="true"/>
</p:tagLst>
</file>

<file path=ppt/tags/tag49.xml><?xml version="1.0" encoding="utf-8"?>
<p:tagLst xmlns:a="http://schemas.openxmlformats.org/drawingml/2006/main" xmlns:r="http://schemas.openxmlformats.org/officeDocument/2006/relationships" xmlns:p="http://schemas.openxmlformats.org/presentationml/2006/main">
  <p:tag name="FLATTEN" val="true"/>
</p:tagLst>
</file>

<file path=ppt/tags/tag5.xml><?xml version="1.0" encoding="utf-8"?>
<p:tagLst xmlns:a="http://schemas.openxmlformats.org/drawingml/2006/main" xmlns:r="http://schemas.openxmlformats.org/officeDocument/2006/relationships" xmlns:p="http://schemas.openxmlformats.org/presentationml/2006/main">
  <p:tag name="FLATTEN" val="true"/>
</p:tagLst>
</file>

<file path=ppt/tags/tag50.xml><?xml version="1.0" encoding="utf-8"?>
<p:tagLst xmlns:a="http://schemas.openxmlformats.org/drawingml/2006/main" xmlns:r="http://schemas.openxmlformats.org/officeDocument/2006/relationships" xmlns:p="http://schemas.openxmlformats.org/presentationml/2006/main">
  <p:tag name="FLATTEN" val="true"/>
</p:tagLst>
</file>

<file path=ppt/tags/tag51.xml><?xml version="1.0" encoding="utf-8"?>
<p:tagLst xmlns:a="http://schemas.openxmlformats.org/drawingml/2006/main" xmlns:r="http://schemas.openxmlformats.org/officeDocument/2006/relationships" xmlns:p="http://schemas.openxmlformats.org/presentationml/2006/main">
  <p:tag name="FLATTEN" val="true"/>
</p:tagLst>
</file>

<file path=ppt/tags/tag52.xml><?xml version="1.0" encoding="utf-8"?>
<p:tagLst xmlns:a="http://schemas.openxmlformats.org/drawingml/2006/main" xmlns:r="http://schemas.openxmlformats.org/officeDocument/2006/relationships" xmlns:p="http://schemas.openxmlformats.org/presentationml/2006/main">
  <p:tag name="FLATTEN" val="true"/>
</p:tagLst>
</file>

<file path=ppt/tags/tag53.xml><?xml version="1.0" encoding="utf-8"?>
<p:tagLst xmlns:a="http://schemas.openxmlformats.org/drawingml/2006/main" xmlns:r="http://schemas.openxmlformats.org/officeDocument/2006/relationships" xmlns:p="http://schemas.openxmlformats.org/presentationml/2006/main">
  <p:tag name="FLATTEN" val="true"/>
</p:tagLst>
</file>

<file path=ppt/tags/tag54.xml><?xml version="1.0" encoding="utf-8"?>
<p:tagLst xmlns:a="http://schemas.openxmlformats.org/drawingml/2006/main" xmlns:r="http://schemas.openxmlformats.org/officeDocument/2006/relationships" xmlns:p="http://schemas.openxmlformats.org/presentationml/2006/main">
  <p:tag name="FLATTEN" val="true"/>
</p:tagLst>
</file>

<file path=ppt/tags/tag55.xml><?xml version="1.0" encoding="utf-8"?>
<p:tagLst xmlns:a="http://schemas.openxmlformats.org/drawingml/2006/main" xmlns:r="http://schemas.openxmlformats.org/officeDocument/2006/relationships" xmlns:p="http://schemas.openxmlformats.org/presentationml/2006/main">
  <p:tag name="FLATTEN" val="true"/>
</p:tagLst>
</file>

<file path=ppt/tags/tag56.xml><?xml version="1.0" encoding="utf-8"?>
<p:tagLst xmlns:a="http://schemas.openxmlformats.org/drawingml/2006/main" xmlns:r="http://schemas.openxmlformats.org/officeDocument/2006/relationships" xmlns:p="http://schemas.openxmlformats.org/presentationml/2006/main">
  <p:tag name="FLATTEN" val="true"/>
</p:tagLst>
</file>

<file path=ppt/tags/tag57.xml><?xml version="1.0" encoding="utf-8"?>
<p:tagLst xmlns:a="http://schemas.openxmlformats.org/drawingml/2006/main" xmlns:r="http://schemas.openxmlformats.org/officeDocument/2006/relationships" xmlns:p="http://schemas.openxmlformats.org/presentationml/2006/main">
  <p:tag name="FLATTEN" val="true"/>
</p:tagLst>
</file>

<file path=ppt/tags/tag58.xml><?xml version="1.0" encoding="utf-8"?>
<p:tagLst xmlns:a="http://schemas.openxmlformats.org/drawingml/2006/main" xmlns:r="http://schemas.openxmlformats.org/officeDocument/2006/relationships" xmlns:p="http://schemas.openxmlformats.org/presentationml/2006/main">
  <p:tag name="FLATTEN" val="true"/>
</p:tagLst>
</file>

<file path=ppt/tags/tag59.xml><?xml version="1.0" encoding="utf-8"?>
<p:tagLst xmlns:a="http://schemas.openxmlformats.org/drawingml/2006/main" xmlns:r="http://schemas.openxmlformats.org/officeDocument/2006/relationships" xmlns:p="http://schemas.openxmlformats.org/presentationml/2006/main">
  <p:tag name="FLATTEN" val="true"/>
</p:tagLst>
</file>

<file path=ppt/tags/tag6.xml><?xml version="1.0" encoding="utf-8"?>
<p:tagLst xmlns:a="http://schemas.openxmlformats.org/drawingml/2006/main" xmlns:r="http://schemas.openxmlformats.org/officeDocument/2006/relationships" xmlns:p="http://schemas.openxmlformats.org/presentationml/2006/main">
  <p:tag name="FLATTEN" val="true"/>
</p:tagLst>
</file>

<file path=ppt/tags/tag60.xml><?xml version="1.0" encoding="utf-8"?>
<p:tagLst xmlns:a="http://schemas.openxmlformats.org/drawingml/2006/main" xmlns:r="http://schemas.openxmlformats.org/officeDocument/2006/relationships" xmlns:p="http://schemas.openxmlformats.org/presentationml/2006/main">
  <p:tag name="FLATTEN" val="true"/>
</p:tagLst>
</file>

<file path=ppt/tags/tag61.xml><?xml version="1.0" encoding="utf-8"?>
<p:tagLst xmlns:a="http://schemas.openxmlformats.org/drawingml/2006/main" xmlns:r="http://schemas.openxmlformats.org/officeDocument/2006/relationships" xmlns:p="http://schemas.openxmlformats.org/presentationml/2006/main">
  <p:tag name="FLATTEN" val="true"/>
</p:tagLst>
</file>

<file path=ppt/tags/tag62.xml><?xml version="1.0" encoding="utf-8"?>
<p:tagLst xmlns:a="http://schemas.openxmlformats.org/drawingml/2006/main" xmlns:r="http://schemas.openxmlformats.org/officeDocument/2006/relationships" xmlns:p="http://schemas.openxmlformats.org/presentationml/2006/main">
  <p:tag name="FLATTEN" val="true"/>
</p:tagLst>
</file>

<file path=ppt/tags/tag63.xml><?xml version="1.0" encoding="utf-8"?>
<p:tagLst xmlns:a="http://schemas.openxmlformats.org/drawingml/2006/main" xmlns:r="http://schemas.openxmlformats.org/officeDocument/2006/relationships" xmlns:p="http://schemas.openxmlformats.org/presentationml/2006/main">
  <p:tag name="FLATTEN" val="true"/>
</p:tagLst>
</file>

<file path=ppt/tags/tag64.xml><?xml version="1.0" encoding="utf-8"?>
<p:tagLst xmlns:a="http://schemas.openxmlformats.org/drawingml/2006/main" xmlns:r="http://schemas.openxmlformats.org/officeDocument/2006/relationships" xmlns:p="http://schemas.openxmlformats.org/presentationml/2006/main">
  <p:tag name="FLATTEN" val="true"/>
</p:tagLst>
</file>

<file path=ppt/tags/tag65.xml><?xml version="1.0" encoding="utf-8"?>
<p:tagLst xmlns:a="http://schemas.openxmlformats.org/drawingml/2006/main" xmlns:r="http://schemas.openxmlformats.org/officeDocument/2006/relationships" xmlns:p="http://schemas.openxmlformats.org/presentationml/2006/main">
  <p:tag name="FLATTEN" val="true"/>
</p:tagLst>
</file>

<file path=ppt/tags/tag66.xml><?xml version="1.0" encoding="utf-8"?>
<p:tagLst xmlns:a="http://schemas.openxmlformats.org/drawingml/2006/main" xmlns:r="http://schemas.openxmlformats.org/officeDocument/2006/relationships" xmlns:p="http://schemas.openxmlformats.org/presentationml/2006/main">
  <p:tag name="FLATTEN" val="true"/>
</p:tagLst>
</file>

<file path=ppt/tags/tag67.xml><?xml version="1.0" encoding="utf-8"?>
<p:tagLst xmlns:a="http://schemas.openxmlformats.org/drawingml/2006/main" xmlns:r="http://schemas.openxmlformats.org/officeDocument/2006/relationships" xmlns:p="http://schemas.openxmlformats.org/presentationml/2006/main">
  <p:tag name="FLATTEN" val="true"/>
</p:tagLst>
</file>

<file path=ppt/tags/tag68.xml><?xml version="1.0" encoding="utf-8"?>
<p:tagLst xmlns:a="http://schemas.openxmlformats.org/drawingml/2006/main" xmlns:r="http://schemas.openxmlformats.org/officeDocument/2006/relationships" xmlns:p="http://schemas.openxmlformats.org/presentationml/2006/main">
  <p:tag name="FLATTEN" val="true"/>
</p:tagLst>
</file>

<file path=ppt/tags/tag7.xml><?xml version="1.0" encoding="utf-8"?>
<p:tagLst xmlns:a="http://schemas.openxmlformats.org/drawingml/2006/main" xmlns:r="http://schemas.openxmlformats.org/officeDocument/2006/relationships" xmlns:p="http://schemas.openxmlformats.org/presentationml/2006/main">
  <p:tag name="FLATTEN" val="true"/>
</p:tagLst>
</file>

<file path=ppt/tags/tag8.xml><?xml version="1.0" encoding="utf-8"?>
<p:tagLst xmlns:a="http://schemas.openxmlformats.org/drawingml/2006/main" xmlns:r="http://schemas.openxmlformats.org/officeDocument/2006/relationships" xmlns:p="http://schemas.openxmlformats.org/presentationml/2006/main">
  <p:tag name="FLATTEN" val="true"/>
</p:tagLst>
</file>

<file path=ppt/tags/tag9.xml><?xml version="1.0" encoding="utf-8"?>
<p:tagLst xmlns:a="http://schemas.openxmlformats.org/drawingml/2006/main" xmlns:r="http://schemas.openxmlformats.org/officeDocument/2006/relationships" xmlns:p="http://schemas.openxmlformats.org/presentationml/2006/main">
  <p:tag name="FLATTEN" val="tru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1776</Words>
  <Application>Microsoft Office PowerPoint</Application>
  <PresentationFormat>Widescreen</PresentationFormat>
  <Paragraphs>160</Paragraphs>
  <Slides>17</Slides>
  <Notes>0</Notes>
  <HiddenSlides>3</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Acme</vt:lpstr>
      <vt:lpstr>Calibri</vt:lpstr>
      <vt:lpstr>Arial</vt:lpstr>
      <vt:lpstr>Aptos</vt:lpstr>
      <vt:lpstr>Calibri Light</vt:lpstr>
      <vt:lpstr>Aptos Display</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Debbie Palphreyman</dc:creator>
  <cp:lastModifiedBy>Ruby Ul-Haq</cp:lastModifiedBy>
  <cp:revision>2</cp:revision>
  <dcterms:created xsi:type="dcterms:W3CDTF">2024-08-21T12:06:21Z</dcterms:created>
  <dcterms:modified xsi:type="dcterms:W3CDTF">2026-01-21T11:54:13Z</dcterms:modified>
</cp:coreProperties>
</file>